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79" r:id="rId9"/>
    <p:sldId id="267" r:id="rId10"/>
    <p:sldId id="264" r:id="rId11"/>
    <p:sldId id="265" r:id="rId12"/>
    <p:sldId id="270" r:id="rId13"/>
    <p:sldId id="272" r:id="rId14"/>
    <p:sldId id="266" r:id="rId15"/>
    <p:sldId id="268" r:id="rId16"/>
    <p:sldId id="269" r:id="rId17"/>
    <p:sldId id="271" r:id="rId18"/>
    <p:sldId id="274" r:id="rId19"/>
    <p:sldId id="273" r:id="rId20"/>
    <p:sldId id="275" r:id="rId21"/>
    <p:sldId id="276" r:id="rId22"/>
    <p:sldId id="277" r:id="rId23"/>
    <p:sldId id="278" r:id="rId24"/>
    <p:sldId id="280" r:id="rId25"/>
    <p:sldId id="281" r:id="rId26"/>
    <p:sldId id="282" r:id="rId27"/>
    <p:sldId id="285" r:id="rId28"/>
    <p:sldId id="283" r:id="rId29"/>
    <p:sldId id="284" r:id="rId30"/>
    <p:sldId id="288" r:id="rId31"/>
    <p:sldId id="287" r:id="rId32"/>
    <p:sldId id="286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303" r:id="rId41"/>
    <p:sldId id="297" r:id="rId42"/>
    <p:sldId id="296" r:id="rId43"/>
    <p:sldId id="298" r:id="rId44"/>
    <p:sldId id="299" r:id="rId45"/>
    <p:sldId id="301" r:id="rId46"/>
    <p:sldId id="302" r:id="rId47"/>
    <p:sldId id="300" r:id="rId48"/>
    <p:sldId id="304" r:id="rId4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="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7624A-BF10-4001-B766-3B6F394EB2BB}" type="datetimeFigureOut">
              <a:rPr lang="cs-CZ" smtClean="0"/>
              <a:t>16. 3. 2014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AACEE-0F46-4ECE-AA41-89B5A516F70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35008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7624A-BF10-4001-B766-3B6F394EB2BB}" type="datetimeFigureOut">
              <a:rPr lang="cs-CZ" smtClean="0"/>
              <a:t>16. 3. 2014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AACEE-0F46-4ECE-AA41-89B5A516F7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97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7624A-BF10-4001-B766-3B6F394EB2BB}" type="datetimeFigureOut">
              <a:rPr lang="cs-CZ" smtClean="0"/>
              <a:t>16. 3. 2014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AACEE-0F46-4ECE-AA41-89B5A516F7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795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7624A-BF10-4001-B766-3B6F394EB2BB}" type="datetimeFigureOut">
              <a:rPr lang="cs-CZ" smtClean="0"/>
              <a:t>16. 3. 2014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AACEE-0F46-4ECE-AA41-89B5A516F7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904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7624A-BF10-4001-B766-3B6F394EB2BB}" type="datetimeFigureOut">
              <a:rPr lang="cs-CZ" smtClean="0"/>
              <a:t>16. 3. 2014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AACEE-0F46-4ECE-AA41-89B5A516F70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47230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7624A-BF10-4001-B766-3B6F394EB2BB}" type="datetimeFigureOut">
              <a:rPr lang="cs-CZ" smtClean="0"/>
              <a:t>16. 3. 2014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AACEE-0F46-4ECE-AA41-89B5A516F7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612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21606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21606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7624A-BF10-4001-B766-3B6F394EB2BB}" type="datetimeFigureOut">
              <a:rPr lang="cs-CZ" smtClean="0"/>
              <a:t>16. 3. 2014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AACEE-0F46-4ECE-AA41-89B5A516F7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4121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7624A-BF10-4001-B766-3B6F394EB2BB}" type="datetimeFigureOut">
              <a:rPr lang="cs-CZ" smtClean="0"/>
              <a:t>16. 3. 2014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AACEE-0F46-4ECE-AA41-89B5A516F7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689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7624A-BF10-4001-B766-3B6F394EB2BB}" type="datetimeFigureOut">
              <a:rPr lang="cs-CZ" smtClean="0"/>
              <a:t>16. 3. 2014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AACEE-0F46-4ECE-AA41-89B5A516F7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151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1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7624A-BF10-4001-B766-3B6F394EB2BB}" type="datetimeFigureOut">
              <a:rPr lang="cs-CZ" smtClean="0"/>
              <a:t>16. 3. 2014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AACEE-0F46-4ECE-AA41-89B5A516F7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469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7624A-BF10-4001-B766-3B6F394EB2BB}" type="datetimeFigureOut">
              <a:rPr lang="cs-CZ" smtClean="0"/>
              <a:t>16. 3. 2014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AACEE-0F46-4ECE-AA41-89B5A516F7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90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62393"/>
            <a:ext cx="9692640" cy="1428929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EE37624A-BF10-4001-B766-3B6F394EB2BB}" type="datetimeFigureOut">
              <a:rPr lang="cs-CZ" smtClean="0"/>
              <a:t>16. 3. 2014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E33AACEE-0F46-4ECE-AA41-89B5A516F7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9181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Absolutní majetková práva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83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Omezení vlastnického práva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vlastnické právo </a:t>
            </a:r>
            <a:r>
              <a:rPr lang="cs-CZ" u="sng" dirty="0" smtClean="0"/>
              <a:t>zavazuje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ákaz zneužití vlastnického práva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ákaz rozporu se zákonem chráněnými obecnými zájmy</a:t>
            </a:r>
          </a:p>
          <a:p>
            <a:pPr marL="274320" lvl="1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1/ </a:t>
            </a:r>
            <a:r>
              <a:rPr lang="cs-CZ" b="1" dirty="0" smtClean="0"/>
              <a:t>generální klauzule</a:t>
            </a:r>
            <a:endParaRPr lang="cs-CZ" dirty="0"/>
          </a:p>
          <a:p>
            <a:pPr lvl="2"/>
            <a:r>
              <a:rPr lang="cs-CZ" dirty="0" smtClean="0"/>
              <a:t>zákaz obtěžovat jiného nad míru přiměřenou poměrům</a:t>
            </a:r>
          </a:p>
          <a:p>
            <a:pPr lvl="2"/>
            <a:r>
              <a:rPr lang="cs-CZ" dirty="0" smtClean="0"/>
              <a:t>zákaz ohrožovat výkon práv jiného – jiné osoby obtěžovat nebo poškodit</a:t>
            </a:r>
          </a:p>
          <a:p>
            <a:pPr marL="0" indent="0">
              <a:buNone/>
            </a:pPr>
            <a:r>
              <a:rPr lang="cs-CZ" b="1" dirty="0" smtClean="0"/>
              <a:t>2/ imise</a:t>
            </a:r>
          </a:p>
          <a:p>
            <a:pPr lvl="2"/>
            <a:r>
              <a:rPr lang="cs-CZ" dirty="0" smtClean="0"/>
              <a:t>Vlastník </a:t>
            </a:r>
            <a:r>
              <a:rPr lang="cs-CZ" dirty="0"/>
              <a:t>se zdrží všeho, co působí, že </a:t>
            </a:r>
            <a:r>
              <a:rPr lang="cs-CZ" u="sng" dirty="0"/>
              <a:t>odpad, voda, kouř, prach, plyn, pach, světlo, stín, hluk, otřesy </a:t>
            </a:r>
            <a:r>
              <a:rPr lang="cs-CZ" dirty="0"/>
              <a:t>a jiné podobné účinky (imise) vnikají na pozemek </a:t>
            </a:r>
            <a:r>
              <a:rPr lang="cs-CZ" dirty="0" smtClean="0"/>
              <a:t>jiného </a:t>
            </a:r>
            <a:r>
              <a:rPr lang="cs-CZ" dirty="0"/>
              <a:t>vlastníka (souseda) v míře nepřiměřené místním poměrům a podstatně omezují obvyklé užívání pozemku; to platí i o </a:t>
            </a:r>
            <a:r>
              <a:rPr lang="cs-CZ" u="sng" dirty="0"/>
              <a:t>vnikání zvířat</a:t>
            </a:r>
            <a:r>
              <a:rPr lang="cs-CZ" dirty="0"/>
              <a:t>. </a:t>
            </a:r>
            <a:endParaRPr lang="cs-CZ" dirty="0" smtClean="0"/>
          </a:p>
          <a:p>
            <a:pPr lvl="2"/>
            <a:r>
              <a:rPr lang="cs-CZ" dirty="0" smtClean="0"/>
              <a:t>Ocitne-li </a:t>
            </a:r>
            <a:r>
              <a:rPr lang="cs-CZ" dirty="0"/>
              <a:t>se </a:t>
            </a:r>
            <a:r>
              <a:rPr lang="cs-CZ" u="sng" dirty="0"/>
              <a:t>na pozemku cizí movitá věc</a:t>
            </a:r>
            <a:r>
              <a:rPr lang="cs-CZ" dirty="0"/>
              <a:t>, </a:t>
            </a:r>
            <a:r>
              <a:rPr lang="cs-CZ" b="1" dirty="0"/>
              <a:t>vydá ji vlastník pozemku bez zbytečného odkladu </a:t>
            </a:r>
            <a:r>
              <a:rPr lang="cs-CZ" dirty="0"/>
              <a:t>jejímu </a:t>
            </a:r>
            <a:r>
              <a:rPr lang="cs-CZ" b="1" dirty="0"/>
              <a:t>vlastníku</a:t>
            </a:r>
            <a:r>
              <a:rPr lang="cs-CZ" dirty="0"/>
              <a:t>, popřípadě tomu, kdo ji měl u sebe; jinak mu umožní vstoupit na svůj pozemek a věc si vyhledat a odnést. Stejně tak může vlastník stíhat na cizím pozemku chované zvíře nebo roj včel; vletí-li však roj včel do cizího obsazeného úlu, nabývá vlastník úlu </a:t>
            </a:r>
            <a:r>
              <a:rPr lang="cs-CZ" u="sng" dirty="0"/>
              <a:t>vlastnické právo k roji</a:t>
            </a:r>
            <a:r>
              <a:rPr lang="cs-CZ" dirty="0"/>
              <a:t>, aniž je povinen k náhradě. </a:t>
            </a:r>
            <a:endParaRPr lang="cs-CZ" dirty="0" smtClean="0"/>
          </a:p>
          <a:p>
            <a:pPr lvl="2"/>
            <a:r>
              <a:rPr lang="cs-CZ" dirty="0" smtClean="0"/>
              <a:t>Způsobí-li </a:t>
            </a:r>
            <a:r>
              <a:rPr lang="cs-CZ" dirty="0"/>
              <a:t>věc, zvíře, roj včel nebo výkon práva podle odstavce 1 na pozemku škodu, má vlastník pozemku právo na její náhradu</a:t>
            </a:r>
            <a:r>
              <a:rPr lang="cs-CZ" dirty="0" smtClean="0"/>
              <a:t>.</a:t>
            </a:r>
          </a:p>
          <a:p>
            <a:pPr lvl="2"/>
            <a:r>
              <a:rPr lang="cs-CZ" u="sng" dirty="0"/>
              <a:t>Plody spadlé ze stromů a keřů na sousední pozemek </a:t>
            </a:r>
            <a:r>
              <a:rPr lang="cs-CZ" dirty="0"/>
              <a:t>náleží vlastníkovi sousedního pozemku. To neplatí, je-li sousední pozemek veřejným statkem. </a:t>
            </a: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endParaRPr lang="cs-CZ" b="1" dirty="0" smtClean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235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Omezení vlastnického práva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3/ </a:t>
            </a:r>
            <a:r>
              <a:rPr lang="cs-CZ" b="1" dirty="0"/>
              <a:t>ohrožení sousedovi stavby nebo pozemku</a:t>
            </a:r>
          </a:p>
          <a:p>
            <a:pPr lvl="2"/>
            <a:r>
              <a:rPr lang="cs-CZ" dirty="0" smtClean="0"/>
              <a:t>zbavení </a:t>
            </a:r>
            <a:r>
              <a:rPr lang="cs-CZ" dirty="0"/>
              <a:t>sousedovi stavby opory zbouráním vlastní zdi</a:t>
            </a:r>
          </a:p>
          <a:p>
            <a:pPr lvl="2"/>
            <a:r>
              <a:rPr lang="cs-CZ" dirty="0"/>
              <a:t>provádění výkopů, které vyvolávají sesuv půdy apod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Má-li </a:t>
            </a:r>
            <a:r>
              <a:rPr lang="cs-CZ" dirty="0"/>
              <a:t>pro to vlastník pozemku </a:t>
            </a:r>
            <a:r>
              <a:rPr lang="cs-CZ" u="sng" dirty="0"/>
              <a:t>rozumný důvod</a:t>
            </a:r>
            <a:r>
              <a:rPr lang="cs-CZ" dirty="0"/>
              <a:t>, může </a:t>
            </a:r>
            <a:r>
              <a:rPr lang="cs-CZ" b="1" dirty="0"/>
              <a:t>požadovat, aby </a:t>
            </a:r>
            <a:r>
              <a:rPr lang="cs-CZ" b="1" dirty="0" smtClean="0"/>
              <a:t>se </a:t>
            </a:r>
            <a:r>
              <a:rPr lang="cs-CZ" b="1" dirty="0"/>
              <a:t>soused zdržel sázení stromů v těsné blízkosti společné hranice pozemků</a:t>
            </a:r>
            <a:r>
              <a:rPr lang="cs-CZ" dirty="0"/>
              <a:t>, a vysadil-li je nebo nechal-li je vzrůst, aby je </a:t>
            </a:r>
            <a:r>
              <a:rPr lang="cs-CZ" b="1" dirty="0"/>
              <a:t>odstranil</a:t>
            </a:r>
            <a:r>
              <a:rPr lang="cs-CZ" dirty="0"/>
              <a:t>. Nestanoví-li jiný právní předpis nebo neplyne-li z místních zvyklostí něco jiného, platí pro stromy dorůstající obvykle výšky přesahující 3 m jako přípustná vzdálenost od společné hranice pozemků 3 m a pro ostatní stromy 1,5 m. </a:t>
            </a:r>
            <a:endParaRPr lang="cs-CZ" sz="3600" dirty="0"/>
          </a:p>
          <a:p>
            <a:pPr lvl="2"/>
            <a:r>
              <a:rPr lang="cs-CZ" dirty="0" smtClean="0"/>
              <a:t>Ustanovení </a:t>
            </a:r>
            <a:r>
              <a:rPr lang="cs-CZ" dirty="0"/>
              <a:t>odstavce 1 se nepoužije, je-li na sousedním pozemku les nebo sad, tvoří-li stromy </a:t>
            </a:r>
            <a:r>
              <a:rPr lang="cs-CZ" dirty="0" err="1"/>
              <a:t>rozhradu</a:t>
            </a:r>
            <a:r>
              <a:rPr lang="cs-CZ" dirty="0"/>
              <a:t> nebo jedná-li se o strom zvlášť chráněný podle jiného právního předpisu. </a:t>
            </a:r>
            <a:endParaRPr lang="cs-CZ" sz="3600" dirty="0"/>
          </a:p>
          <a:p>
            <a:pPr marL="0" indent="0">
              <a:buNone/>
            </a:pPr>
            <a:r>
              <a:rPr lang="cs-CZ" b="1" dirty="0"/>
              <a:t>4</a:t>
            </a:r>
            <a:r>
              <a:rPr lang="cs-CZ" b="1" dirty="0" smtClean="0"/>
              <a:t>/ </a:t>
            </a:r>
            <a:r>
              <a:rPr lang="cs-CZ" b="1" dirty="0"/>
              <a:t>vstup na pozemky a stavby</a:t>
            </a:r>
            <a:endParaRPr lang="cs-CZ" dirty="0"/>
          </a:p>
          <a:p>
            <a:pPr lvl="2"/>
            <a:r>
              <a:rPr lang="cs-CZ" dirty="0" smtClean="0"/>
              <a:t>Vlastník </a:t>
            </a:r>
            <a:r>
              <a:rPr lang="cs-CZ" dirty="0"/>
              <a:t>umožní sousedovi vstup na svůj pozemek </a:t>
            </a:r>
            <a:r>
              <a:rPr lang="cs-CZ" u="sng" dirty="0"/>
              <a:t>v době, rozsahu a způsobem</a:t>
            </a:r>
            <a:r>
              <a:rPr lang="cs-CZ" dirty="0"/>
              <a:t>, které jsou </a:t>
            </a:r>
            <a:r>
              <a:rPr lang="cs-CZ" u="sng" dirty="0"/>
              <a:t>nezbytné k údržbě sousedního pozemku</a:t>
            </a:r>
            <a:r>
              <a:rPr lang="cs-CZ" dirty="0"/>
              <a:t> nebo </a:t>
            </a:r>
            <a:r>
              <a:rPr lang="cs-CZ" u="sng" dirty="0"/>
              <a:t>k hospodaření na něm</a:t>
            </a:r>
            <a:r>
              <a:rPr lang="cs-CZ" dirty="0"/>
              <a:t>, nelze-li tohoto účelu dosáhnout jinak; soused však </a:t>
            </a:r>
            <a:r>
              <a:rPr lang="cs-CZ" b="1" dirty="0"/>
              <a:t>nahradí vlastníku pozemku škodu </a:t>
            </a:r>
            <a:r>
              <a:rPr lang="cs-CZ" dirty="0"/>
              <a:t>tím způsobenou.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349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Rozhrady</a:t>
            </a:r>
            <a:r>
              <a:rPr lang="cs-CZ" dirty="0" smtClean="0"/>
              <a:t> + nezbytná cesta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err="1" smtClean="0"/>
              <a:t>Rozhrady</a:t>
            </a:r>
            <a:endParaRPr lang="cs-CZ" b="1" dirty="0" smtClean="0"/>
          </a:p>
          <a:p>
            <a:pPr lvl="1"/>
            <a:r>
              <a:rPr lang="cs-CZ" dirty="0" smtClean="0"/>
              <a:t>Má </a:t>
            </a:r>
            <a:r>
              <a:rPr lang="cs-CZ" dirty="0"/>
              <a:t>se za to, že </a:t>
            </a:r>
            <a:r>
              <a:rPr lang="cs-CZ" u="sng" dirty="0"/>
              <a:t>ploty, zdi, meze, strouhy a jiné podobné přirozené</a:t>
            </a:r>
            <a:r>
              <a:rPr lang="cs-CZ" dirty="0"/>
              <a:t> nebo </a:t>
            </a:r>
            <a:r>
              <a:rPr lang="cs-CZ" u="sng" dirty="0"/>
              <a:t>umělé </a:t>
            </a:r>
            <a:r>
              <a:rPr lang="cs-CZ" u="sng" dirty="0" err="1"/>
              <a:t>rozhrady</a:t>
            </a:r>
            <a:r>
              <a:rPr lang="cs-CZ" u="sng" dirty="0"/>
              <a:t> </a:t>
            </a:r>
            <a:r>
              <a:rPr lang="cs-CZ" dirty="0"/>
              <a:t>mezi sousedními pozemky jsou </a:t>
            </a:r>
            <a:r>
              <a:rPr lang="cs-CZ" u="sng" dirty="0"/>
              <a:t>společné</a:t>
            </a:r>
            <a:r>
              <a:rPr lang="cs-CZ" dirty="0"/>
              <a:t>. </a:t>
            </a:r>
          </a:p>
          <a:p>
            <a:pPr lvl="1"/>
            <a:r>
              <a:rPr lang="cs-CZ" u="sng" dirty="0" smtClean="0"/>
              <a:t>Společnou </a:t>
            </a:r>
            <a:r>
              <a:rPr lang="cs-CZ" u="sng" dirty="0"/>
              <a:t>zeď </a:t>
            </a:r>
            <a:r>
              <a:rPr lang="cs-CZ" dirty="0"/>
              <a:t>může </a:t>
            </a:r>
            <a:r>
              <a:rPr lang="cs-CZ" u="sng" dirty="0"/>
              <a:t>každý užívat na své straně až do poloviny </a:t>
            </a:r>
            <a:r>
              <a:rPr lang="cs-CZ" dirty="0"/>
              <a:t>její tloušťky a zřídit v ní výklenky tam, kde na druhé straně nejsou. Nesmí však učinit nic, co zeď ohrozí nebo co sousedovi překáží v užívání jeho části. </a:t>
            </a:r>
          </a:p>
          <a:p>
            <a:pPr marL="0" indent="0">
              <a:buNone/>
            </a:pPr>
            <a:r>
              <a:rPr lang="cs-CZ" b="1" dirty="0" smtClean="0"/>
              <a:t>Nezbytná cesta</a:t>
            </a:r>
          </a:p>
          <a:p>
            <a:pPr lvl="1"/>
            <a:r>
              <a:rPr lang="cs-CZ" dirty="0" smtClean="0"/>
              <a:t>Vlastník </a:t>
            </a:r>
            <a:r>
              <a:rPr lang="cs-CZ" dirty="0"/>
              <a:t>nemovité věci, na níž nelze řádně hospodařit či jinak ji řádně užívat proto, že není dostatečně spojena s veřejnou cestou, </a:t>
            </a:r>
            <a:r>
              <a:rPr lang="cs-CZ" u="sng" dirty="0"/>
              <a:t>může žádat, aby mu soused za náhradu povolil nezbytnou cestu přes svůj pozemek</a:t>
            </a:r>
            <a:r>
              <a:rPr lang="cs-CZ" dirty="0"/>
              <a:t>. </a:t>
            </a:r>
            <a:endParaRPr lang="cs-CZ" sz="3800" dirty="0"/>
          </a:p>
          <a:p>
            <a:pPr lvl="1"/>
            <a:r>
              <a:rPr lang="cs-CZ" dirty="0" smtClean="0"/>
              <a:t>Nezbytnou </a:t>
            </a:r>
            <a:r>
              <a:rPr lang="cs-CZ" dirty="0"/>
              <a:t>cestu </a:t>
            </a:r>
            <a:r>
              <a:rPr lang="cs-CZ" u="sng" dirty="0"/>
              <a:t>může soud povolit </a:t>
            </a:r>
            <a:r>
              <a:rPr lang="cs-CZ" dirty="0"/>
              <a:t>v rozsahu, který odpovídá potřebě vlastníka nemovité věci řádně ji užívat s náklady co nejmenšími, a to i jako služebnost. Zároveň musí být dbáno, aby soused byl zřízením nebo užíváním nezbytné cesty co nejméně obtěžován a jeho pozemek co nejméně zasažen.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2865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Vyvlastnění a omezení vlastnického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u="sng" dirty="0" smtClean="0"/>
              <a:t>Ve </a:t>
            </a:r>
            <a:r>
              <a:rPr lang="cs-CZ" u="sng" dirty="0"/>
              <a:t>stavu nouze</a:t>
            </a:r>
            <a:r>
              <a:rPr lang="cs-CZ" dirty="0"/>
              <a:t> nebo </a:t>
            </a:r>
            <a:r>
              <a:rPr lang="cs-CZ" u="sng" dirty="0"/>
              <a:t>v naléhavém veřejném zájmu</a:t>
            </a:r>
            <a:r>
              <a:rPr lang="cs-CZ" dirty="0"/>
              <a:t> lze </a:t>
            </a:r>
            <a:r>
              <a:rPr lang="cs-CZ" b="1" dirty="0"/>
              <a:t>na nezbytnou dobu a v nezbytné míře použít vlastníkovu věc</a:t>
            </a:r>
            <a:r>
              <a:rPr lang="cs-CZ" dirty="0"/>
              <a:t>, pokud účelu nelze dosáhnout jinak. </a:t>
            </a:r>
          </a:p>
          <a:p>
            <a:r>
              <a:rPr lang="cs-CZ" u="sng" dirty="0" smtClean="0"/>
              <a:t>Ve </a:t>
            </a:r>
            <a:r>
              <a:rPr lang="cs-CZ" u="sng" dirty="0"/>
              <a:t>veřejném zájmu</a:t>
            </a:r>
            <a:r>
              <a:rPr lang="cs-CZ" dirty="0"/>
              <a:t>, který nelze uspokojit jinak, a jen na základě zákona lze </a:t>
            </a:r>
            <a:r>
              <a:rPr lang="cs-CZ" b="1" dirty="0"/>
              <a:t>vlastnické právo omezit</a:t>
            </a:r>
            <a:r>
              <a:rPr lang="cs-CZ" dirty="0"/>
              <a:t> nebo </a:t>
            </a:r>
            <a:r>
              <a:rPr lang="cs-CZ" b="1" dirty="0"/>
              <a:t>věc vyvlastnit</a:t>
            </a:r>
            <a:r>
              <a:rPr lang="cs-CZ" dirty="0"/>
              <a:t>. </a:t>
            </a:r>
          </a:p>
          <a:p>
            <a:r>
              <a:rPr lang="cs-CZ" dirty="0" smtClean="0"/>
              <a:t>Za </a:t>
            </a:r>
            <a:r>
              <a:rPr lang="cs-CZ" dirty="0"/>
              <a:t>omezení vlastnického práva nebo vyvlastnění věci náleží vlastníkovi </a:t>
            </a:r>
            <a:r>
              <a:rPr lang="cs-CZ" b="1" dirty="0"/>
              <a:t>plná náhrada </a:t>
            </a:r>
            <a:r>
              <a:rPr lang="cs-CZ" u="sng" dirty="0"/>
              <a:t>odpovídající míře, v jaké byl jeho majetek těmito opatřeními dotčen</a:t>
            </a:r>
            <a:r>
              <a:rPr lang="cs-CZ" dirty="0"/>
              <a:t>. </a:t>
            </a:r>
          </a:p>
          <a:p>
            <a:r>
              <a:rPr lang="cs-CZ" dirty="0" smtClean="0"/>
              <a:t>Náhrada </a:t>
            </a:r>
            <a:r>
              <a:rPr lang="cs-CZ" dirty="0"/>
              <a:t>se poskytuje </a:t>
            </a:r>
            <a:r>
              <a:rPr lang="cs-CZ" b="1" dirty="0"/>
              <a:t>v penězích</a:t>
            </a:r>
            <a:r>
              <a:rPr lang="cs-CZ" dirty="0"/>
              <a:t>. </a:t>
            </a:r>
            <a:r>
              <a:rPr lang="cs-CZ" u="sng" dirty="0"/>
              <a:t>Lze</a:t>
            </a:r>
            <a:r>
              <a:rPr lang="cs-CZ" dirty="0"/>
              <a:t> ji však poskytnout </a:t>
            </a:r>
            <a:r>
              <a:rPr lang="cs-CZ" u="sng" dirty="0"/>
              <a:t>i jiným způsobem</a:t>
            </a:r>
            <a:r>
              <a:rPr lang="cs-CZ" dirty="0"/>
              <a:t>, pokud si to strany ujednají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465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Nabývání vlastnického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cs-CZ" b="1" dirty="0" smtClean="0"/>
          </a:p>
          <a:p>
            <a:r>
              <a:rPr lang="cs-CZ" b="1" dirty="0" smtClean="0"/>
              <a:t>Originární nabytí </a:t>
            </a:r>
            <a:r>
              <a:rPr lang="cs-CZ" dirty="0" smtClean="0"/>
              <a:t>(původní)</a:t>
            </a:r>
            <a:endParaRPr lang="cs-CZ" b="1" dirty="0" smtClean="0"/>
          </a:p>
          <a:p>
            <a:pPr marL="548640" lvl="2" indent="0">
              <a:buNone/>
            </a:pPr>
            <a:r>
              <a:rPr lang="cs-CZ" dirty="0" smtClean="0"/>
              <a:t>→ nabyvatel získává vlastnické právo nezávisle na předchůdci nebo toto právo vzniká poprvé </a:t>
            </a:r>
          </a:p>
          <a:p>
            <a:pPr marL="548640" lvl="2" indent="0">
              <a:buNone/>
            </a:pPr>
            <a:r>
              <a:rPr lang="cs-CZ" i="1" dirty="0"/>
              <a:t>n</a:t>
            </a:r>
            <a:r>
              <a:rPr lang="cs-CZ" i="1" dirty="0" smtClean="0"/>
              <a:t>apř. nabytí vlastnického práva ke zkonfiskované věci nebo k nově vyrobené věci</a:t>
            </a:r>
          </a:p>
          <a:p>
            <a:r>
              <a:rPr lang="cs-CZ" b="1" dirty="0" smtClean="0"/>
              <a:t>Převod vlastnického práva</a:t>
            </a:r>
            <a:endParaRPr lang="cs-CZ" dirty="0" smtClean="0"/>
          </a:p>
          <a:p>
            <a:pPr marL="548640" lvl="2" indent="0">
              <a:buNone/>
            </a:pPr>
            <a:r>
              <a:rPr lang="cs-CZ" dirty="0" smtClean="0"/>
              <a:t>→ k nabytí vlastnického práva dochází na základě projevu vůle </a:t>
            </a:r>
          </a:p>
          <a:p>
            <a:pPr marL="548640" lvl="2" indent="0">
              <a:buNone/>
            </a:pPr>
            <a:r>
              <a:rPr lang="cs-CZ" i="1" dirty="0"/>
              <a:t>n</a:t>
            </a:r>
            <a:r>
              <a:rPr lang="cs-CZ" i="1" dirty="0" smtClean="0"/>
              <a:t>apř. kupní, darovací smlouvou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b="1" dirty="0" smtClean="0"/>
          </a:p>
          <a:p>
            <a:r>
              <a:rPr lang="cs-CZ" b="1" dirty="0" smtClean="0"/>
              <a:t>Derivativní nabytí </a:t>
            </a:r>
            <a:r>
              <a:rPr lang="cs-CZ" dirty="0" smtClean="0"/>
              <a:t>(odvozené)</a:t>
            </a:r>
          </a:p>
          <a:p>
            <a:pPr marL="548640" lvl="2" indent="0">
              <a:buNone/>
            </a:pPr>
            <a:r>
              <a:rPr lang="cs-CZ" dirty="0" smtClean="0"/>
              <a:t>→ nabyvatel vlastnického práva odvozuje své právní postavení od právního předchůdce</a:t>
            </a:r>
            <a:endParaRPr lang="cs-CZ" b="1" dirty="0"/>
          </a:p>
          <a:p>
            <a:pPr marL="548640" lvl="2" indent="0">
              <a:buNone/>
            </a:pPr>
            <a:r>
              <a:rPr lang="cs-CZ" i="1" dirty="0" smtClean="0"/>
              <a:t>např. nabytí vlastnického práva dědictvím, kupní smlouvou nebo darovací smlouvou</a:t>
            </a:r>
            <a:endParaRPr lang="cs-CZ" i="1" dirty="0" smtClean="0"/>
          </a:p>
          <a:p>
            <a:r>
              <a:rPr lang="cs-CZ" b="1" dirty="0" smtClean="0"/>
              <a:t>Přechod </a:t>
            </a:r>
            <a:r>
              <a:rPr lang="cs-CZ" b="1" dirty="0" smtClean="0"/>
              <a:t>vlastnického práva</a:t>
            </a:r>
          </a:p>
          <a:p>
            <a:pPr marL="548640" lvl="2" indent="0">
              <a:buNone/>
            </a:pPr>
            <a:r>
              <a:rPr lang="cs-CZ" dirty="0" smtClean="0"/>
              <a:t>→ k nabytí vlastnického práva dochází na základě jiných právních skutečností</a:t>
            </a:r>
          </a:p>
          <a:p>
            <a:pPr marL="548640" lvl="2" indent="0">
              <a:buNone/>
            </a:pPr>
            <a:r>
              <a:rPr lang="cs-CZ" i="1" dirty="0" smtClean="0"/>
              <a:t>např. ze zákona (dědění), rozhodnutím státního orgánu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6294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Tituly nabývání vlastnického práva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právní titul </a:t>
            </a:r>
            <a:r>
              <a:rPr lang="cs-CZ" dirty="0"/>
              <a:t>– právní skutečnost, z jejíž účinků dochází k nabytí vlastnického </a:t>
            </a:r>
            <a:r>
              <a:rPr lang="cs-CZ" dirty="0" smtClean="0"/>
              <a:t>práva</a:t>
            </a:r>
          </a:p>
          <a:p>
            <a:pPr marL="0" indent="0">
              <a:buNone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Nabývání smlouvou</a:t>
            </a:r>
          </a:p>
          <a:p>
            <a:pPr lvl="2"/>
            <a:r>
              <a:rPr lang="cs-CZ" b="1" dirty="0"/>
              <a:t>k</a:t>
            </a:r>
            <a:r>
              <a:rPr lang="cs-CZ" b="1" dirty="0" smtClean="0"/>
              <a:t> movité věci </a:t>
            </a:r>
            <a:r>
              <a:rPr lang="cs-CZ" dirty="0" smtClean="0"/>
              <a:t>– okamžikem převzetí věci (tradicí</a:t>
            </a:r>
            <a:r>
              <a:rPr lang="cs-CZ" dirty="0" smtClean="0"/>
              <a:t>), účinností smlouvy</a:t>
            </a:r>
            <a:endParaRPr lang="cs-CZ" dirty="0" smtClean="0"/>
          </a:p>
          <a:p>
            <a:pPr lvl="2"/>
            <a:r>
              <a:rPr lang="cs-CZ" b="1" dirty="0" smtClean="0"/>
              <a:t>k nemovité věci </a:t>
            </a:r>
            <a:r>
              <a:rPr lang="cs-CZ" dirty="0" smtClean="0"/>
              <a:t>– účinností smlouvy + vklad do KN</a:t>
            </a:r>
            <a:endParaRPr lang="cs-CZ" b="1" dirty="0" smtClean="0"/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Nabývání dědictvím</a:t>
            </a:r>
          </a:p>
          <a:p>
            <a:pPr lvl="2"/>
            <a:r>
              <a:rPr lang="cs-CZ" dirty="0"/>
              <a:t>p</a:t>
            </a:r>
            <a:r>
              <a:rPr lang="cs-CZ" dirty="0" smtClean="0"/>
              <a:t>řechod okamžikem smrti zůstavitele (princip delační)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Nabývání rozhodnutím státního orgánu</a:t>
            </a:r>
          </a:p>
          <a:p>
            <a:pPr lvl="2"/>
            <a:r>
              <a:rPr lang="cs-CZ" dirty="0"/>
              <a:t>d</a:t>
            </a:r>
            <a:r>
              <a:rPr lang="cs-CZ" dirty="0" smtClean="0"/>
              <a:t>nem určeným v rozhodnutí tohoto orgánu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Nabývání na základě jiných skutečností stanovených zákonem</a:t>
            </a:r>
          </a:p>
        </p:txBody>
      </p:sp>
    </p:spTree>
    <p:extLst>
      <p:ext uri="{BB962C8B-B14F-4D97-AF65-F5344CB8AC3E}">
        <p14:creationId xmlns:p14="http://schemas.microsoft.com/office/powerpoint/2010/main" val="423138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Nabývání na základě jiných skutečností stanovených </a:t>
            </a:r>
            <a:r>
              <a:rPr lang="cs-CZ" dirty="0" smtClean="0"/>
              <a:t>zákonem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endParaRPr lang="cs-CZ" b="1" dirty="0" smtClean="0"/>
          </a:p>
          <a:p>
            <a:pPr marL="457200" indent="-457200">
              <a:buFont typeface="+mj-lt"/>
              <a:buAutoNum type="alphaLcParenR"/>
            </a:pPr>
            <a:endParaRPr lang="cs-CZ" b="1" dirty="0" smtClean="0"/>
          </a:p>
          <a:p>
            <a:pPr marL="457200" indent="-457200">
              <a:buFont typeface="+mj-lt"/>
              <a:buAutoNum type="alphaLcParenR"/>
            </a:pPr>
            <a:r>
              <a:rPr lang="cs-CZ" b="1" dirty="0" smtClean="0"/>
              <a:t>Přivlastnění a nález</a:t>
            </a:r>
            <a:endParaRPr lang="cs-CZ" b="1" dirty="0"/>
          </a:p>
          <a:p>
            <a:pPr marL="457200" indent="-457200">
              <a:buFont typeface="+mj-lt"/>
              <a:buAutoNum type="alphaLcParenR"/>
            </a:pPr>
            <a:r>
              <a:rPr lang="cs-CZ" b="1" dirty="0" smtClean="0"/>
              <a:t>Přirozený, umělý a smíšený přírůstek</a:t>
            </a:r>
          </a:p>
          <a:p>
            <a:pPr marL="457200" indent="-457200">
              <a:buFont typeface="+mj-lt"/>
              <a:buAutoNum type="alphaLcParenR"/>
            </a:pPr>
            <a:r>
              <a:rPr lang="cs-CZ" b="1" dirty="0" smtClean="0"/>
              <a:t>Vydržení</a:t>
            </a:r>
          </a:p>
          <a:p>
            <a:pPr marL="457200" indent="-457200">
              <a:buFont typeface="+mj-lt"/>
              <a:buAutoNum type="alphaLcParenR"/>
            </a:pPr>
            <a:r>
              <a:rPr lang="cs-CZ" b="1" dirty="0" smtClean="0"/>
              <a:t>Převod vlastnického práva</a:t>
            </a:r>
          </a:p>
          <a:p>
            <a:pPr marL="457200" indent="-457200">
              <a:buFont typeface="+mj-lt"/>
              <a:buAutoNum type="alphaLcParenR"/>
            </a:pPr>
            <a:r>
              <a:rPr lang="cs-CZ" b="1" dirty="0" smtClean="0"/>
              <a:t>Nabytí vlastnického práva od neoprávněného</a:t>
            </a:r>
          </a:p>
          <a:p>
            <a:pPr marL="457200" indent="-457200">
              <a:buFont typeface="+mj-lt"/>
              <a:buAutoNum type="alphaLcParenR"/>
            </a:pPr>
            <a:endParaRPr lang="cs-CZ" b="1" dirty="0" smtClean="0"/>
          </a:p>
          <a:p>
            <a:pPr marL="457200" indent="-457200">
              <a:buFont typeface="+mj-lt"/>
              <a:buAutoNum type="alphaLcParenR"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84683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Přivlastnění a nález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Přivlastnění</a:t>
            </a:r>
          </a:p>
          <a:p>
            <a:r>
              <a:rPr lang="cs-CZ" u="sng" dirty="0"/>
              <a:t>Věc, </a:t>
            </a:r>
            <a:r>
              <a:rPr lang="cs-CZ" u="sng" dirty="0" smtClean="0"/>
              <a:t>která </a:t>
            </a:r>
            <a:r>
              <a:rPr lang="cs-CZ" u="sng" dirty="0"/>
              <a:t>nikomu nepatří</a:t>
            </a:r>
            <a:r>
              <a:rPr lang="cs-CZ" dirty="0"/>
              <a:t>, si </a:t>
            </a:r>
            <a:r>
              <a:rPr lang="cs-CZ" b="1" dirty="0"/>
              <a:t>každý může přivlastnit</a:t>
            </a:r>
            <a:r>
              <a:rPr lang="cs-CZ" dirty="0"/>
              <a:t>, nebrání-li tomu zákon nebo právo jiného na přivlastnění věci. </a:t>
            </a:r>
            <a:r>
              <a:rPr lang="cs-CZ" u="sng" dirty="0"/>
              <a:t>Movitá věc</a:t>
            </a:r>
            <a:r>
              <a:rPr lang="cs-CZ" dirty="0"/>
              <a:t>, kterou vlastník opustil, protože ji nechce jako svou držet, nikomu nepatří. </a:t>
            </a:r>
          </a:p>
          <a:p>
            <a:r>
              <a:rPr lang="cs-CZ" dirty="0"/>
              <a:t> </a:t>
            </a:r>
            <a:r>
              <a:rPr lang="cs-CZ" dirty="0" smtClean="0"/>
              <a:t>Opuštěná </a:t>
            </a:r>
            <a:r>
              <a:rPr lang="cs-CZ" u="sng" dirty="0"/>
              <a:t>nemovitá věc </a:t>
            </a:r>
            <a:r>
              <a:rPr lang="cs-CZ" dirty="0"/>
              <a:t>připadá do vlastnictví </a:t>
            </a:r>
            <a:r>
              <a:rPr lang="cs-CZ" b="1" dirty="0"/>
              <a:t>státu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140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Přivlastnění zvířete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Divoké zvíře </a:t>
            </a:r>
            <a:r>
              <a:rPr lang="cs-CZ" dirty="0"/>
              <a:t>je bez pána, </a:t>
            </a:r>
            <a:r>
              <a:rPr lang="cs-CZ" u="sng" dirty="0"/>
              <a:t>dokud žije na svobodě</a:t>
            </a:r>
            <a:r>
              <a:rPr lang="cs-CZ" dirty="0"/>
              <a:t>. </a:t>
            </a:r>
          </a:p>
          <a:p>
            <a:r>
              <a:rPr lang="cs-CZ" b="1" dirty="0" smtClean="0"/>
              <a:t>Zajaté </a:t>
            </a:r>
            <a:r>
              <a:rPr lang="cs-CZ" b="1" dirty="0"/>
              <a:t>zvíře </a:t>
            </a:r>
            <a:r>
              <a:rPr lang="cs-CZ" dirty="0"/>
              <a:t>se stane zvířetem bez pána, jakmile </a:t>
            </a:r>
            <a:r>
              <a:rPr lang="cs-CZ" u="sng" dirty="0"/>
              <a:t>získá svobodu </a:t>
            </a:r>
            <a:r>
              <a:rPr lang="cs-CZ" dirty="0"/>
              <a:t>a jeho vlastník je bez prodlení a soustavně nestíhá nebo nehledá ve snaze je znovu zajmout. Takové zvíře se však zvířetem bez pána </a:t>
            </a:r>
            <a:r>
              <a:rPr lang="cs-CZ" u="sng" dirty="0"/>
              <a:t>nestane</a:t>
            </a:r>
            <a:r>
              <a:rPr lang="cs-CZ" dirty="0"/>
              <a:t>, je-li </a:t>
            </a:r>
            <a:r>
              <a:rPr lang="cs-CZ" u="sng" dirty="0"/>
              <a:t>označeno</a:t>
            </a:r>
            <a:r>
              <a:rPr lang="cs-CZ" dirty="0"/>
              <a:t> takovým způsobem, že lze jeho vlastníka zjistit. </a:t>
            </a:r>
          </a:p>
          <a:p>
            <a:r>
              <a:rPr lang="cs-CZ" b="1" dirty="0"/>
              <a:t>Zkrocené zvíře</a:t>
            </a:r>
            <a:r>
              <a:rPr lang="cs-CZ" dirty="0"/>
              <a:t>, které vlastník nestíhá a které se ani samo k vlastníkovi v přiměřené době nevrátí, ač mu v tom nikdo nebrání, se stává zvířetem bez pána a smí si je přivlastnit na soukromém pozemku jeho vlastník, na veřejném statku pak kdokoli. Platí, že </a:t>
            </a:r>
            <a:r>
              <a:rPr lang="cs-CZ" u="sng" dirty="0"/>
              <a:t>přiměřenou dobou </a:t>
            </a:r>
            <a:r>
              <a:rPr lang="cs-CZ" dirty="0"/>
              <a:t>pro návrat zvířete k vlastníkovi je </a:t>
            </a:r>
            <a:r>
              <a:rPr lang="cs-CZ" u="sng" dirty="0"/>
              <a:t>doba šesti týdnů</a:t>
            </a:r>
            <a:r>
              <a:rPr lang="cs-CZ" dirty="0"/>
              <a:t> - nepoužije, je-li zvíře označeno takovým způsobem, že lze jeho vlastníka zjistit. </a:t>
            </a:r>
          </a:p>
          <a:p>
            <a:r>
              <a:rPr lang="cs-CZ" b="1" dirty="0"/>
              <a:t>Domácí zvíře </a:t>
            </a:r>
            <a:r>
              <a:rPr lang="cs-CZ" dirty="0"/>
              <a:t>se považuje za opuštěné, pokud je </a:t>
            </a:r>
            <a:r>
              <a:rPr lang="cs-CZ" u="sng" dirty="0"/>
              <a:t>z okolností zřejmý vlastníkův úmysl zbavit se zvířete</a:t>
            </a:r>
            <a:r>
              <a:rPr lang="cs-CZ" dirty="0"/>
              <a:t> nebo je </a:t>
            </a:r>
            <a:r>
              <a:rPr lang="cs-CZ" u="sng" dirty="0"/>
              <a:t>vyhnat</a:t>
            </a:r>
            <a:r>
              <a:rPr lang="cs-CZ" dirty="0"/>
              <a:t>. To platí i o zvířeti v zájmovém chovu. </a:t>
            </a:r>
          </a:p>
          <a:p>
            <a:r>
              <a:rPr lang="cs-CZ" b="1" dirty="0" smtClean="0"/>
              <a:t>Zvíře </a:t>
            </a:r>
            <a:r>
              <a:rPr lang="cs-CZ" b="1" dirty="0"/>
              <a:t>chované v zoologické zahradě </a:t>
            </a:r>
            <a:r>
              <a:rPr lang="cs-CZ" dirty="0"/>
              <a:t>a </a:t>
            </a:r>
            <a:r>
              <a:rPr lang="cs-CZ" b="1" dirty="0" smtClean="0"/>
              <a:t>ryba v rybníku </a:t>
            </a:r>
            <a:r>
              <a:rPr lang="cs-CZ" dirty="0" smtClean="0"/>
              <a:t>nebo </a:t>
            </a:r>
            <a:r>
              <a:rPr lang="cs-CZ" dirty="0"/>
              <a:t>podobném </a:t>
            </a:r>
            <a:r>
              <a:rPr lang="cs-CZ" b="1" dirty="0"/>
              <a:t>zařízení, které není veřejným statkem</a:t>
            </a:r>
            <a:r>
              <a:rPr lang="cs-CZ" dirty="0"/>
              <a:t>, </a:t>
            </a:r>
            <a:r>
              <a:rPr lang="cs-CZ" u="sng" dirty="0"/>
              <a:t>bez pána není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49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Přivlastnění a nález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Movitá věc</a:t>
            </a:r>
          </a:p>
          <a:p>
            <a:r>
              <a:rPr lang="cs-CZ" u="sng" dirty="0" smtClean="0"/>
              <a:t>Nevykonává-li</a:t>
            </a:r>
            <a:r>
              <a:rPr lang="cs-CZ" dirty="0" smtClean="0"/>
              <a:t> </a:t>
            </a:r>
            <a:r>
              <a:rPr lang="cs-CZ" dirty="0"/>
              <a:t>vlastník vlastnické právo k </a:t>
            </a:r>
            <a:r>
              <a:rPr lang="cs-CZ" b="1" dirty="0"/>
              <a:t>movité věci po dobu tří let</a:t>
            </a:r>
            <a:r>
              <a:rPr lang="cs-CZ" dirty="0"/>
              <a:t>, má se za to, že ji </a:t>
            </a:r>
            <a:r>
              <a:rPr lang="cs-CZ" b="1" dirty="0"/>
              <a:t>opustil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Byla-li </a:t>
            </a:r>
            <a:r>
              <a:rPr lang="cs-CZ" b="1" dirty="0"/>
              <a:t>movitá věc</a:t>
            </a:r>
            <a:r>
              <a:rPr lang="cs-CZ" dirty="0"/>
              <a:t>, která </a:t>
            </a:r>
            <a:r>
              <a:rPr lang="cs-CZ" u="sng" dirty="0"/>
              <a:t>pro vlastníka</a:t>
            </a:r>
            <a:r>
              <a:rPr lang="cs-CZ" dirty="0"/>
              <a:t> měla </a:t>
            </a:r>
            <a:r>
              <a:rPr lang="cs-CZ" u="sng" dirty="0"/>
              <a:t>zřejmě jen nepatrnou hodnotu</a:t>
            </a:r>
            <a:r>
              <a:rPr lang="cs-CZ" dirty="0"/>
              <a:t>, zanechána na místě přístupném veřejnosti, považuje se za </a:t>
            </a:r>
            <a:r>
              <a:rPr lang="cs-CZ" b="1" dirty="0"/>
              <a:t>opuštěnou</a:t>
            </a:r>
            <a:r>
              <a:rPr lang="cs-CZ" dirty="0"/>
              <a:t> bez dalšího.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Nemovitá věc</a:t>
            </a:r>
            <a:endParaRPr lang="cs-CZ" b="1" dirty="0"/>
          </a:p>
          <a:p>
            <a:r>
              <a:rPr lang="cs-CZ" dirty="0"/>
              <a:t>Nevykonává-li vlastník vlastnické právo k </a:t>
            </a:r>
            <a:r>
              <a:rPr lang="cs-CZ" b="1" dirty="0"/>
              <a:t>nemovité věci</a:t>
            </a:r>
            <a:r>
              <a:rPr lang="cs-CZ" dirty="0"/>
              <a:t> po dobu </a:t>
            </a:r>
            <a:r>
              <a:rPr lang="cs-CZ" b="1" dirty="0"/>
              <a:t>deseti let</a:t>
            </a:r>
            <a:r>
              <a:rPr lang="cs-CZ" dirty="0"/>
              <a:t>, má se za to, že ji </a:t>
            </a:r>
            <a:r>
              <a:rPr lang="cs-CZ" b="1" dirty="0"/>
              <a:t>opustil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461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Absolutní majetková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Absolutní </a:t>
            </a:r>
            <a:r>
              <a:rPr lang="cs-CZ" dirty="0"/>
              <a:t>majetková práva </a:t>
            </a:r>
            <a:r>
              <a:rPr lang="cs-CZ" u="sng" dirty="0"/>
              <a:t>působí vůči </a:t>
            </a:r>
            <a:r>
              <a:rPr lang="cs-CZ" u="sng" dirty="0" smtClean="0"/>
              <a:t>každému</a:t>
            </a:r>
            <a:r>
              <a:rPr lang="cs-CZ" dirty="0" smtClean="0"/>
              <a:t> (</a:t>
            </a:r>
            <a:r>
              <a:rPr lang="cs-CZ" b="1" dirty="0" err="1" smtClean="0"/>
              <a:t>erga</a:t>
            </a:r>
            <a:r>
              <a:rPr lang="cs-CZ" b="1" dirty="0" smtClean="0"/>
              <a:t> </a:t>
            </a:r>
            <a:r>
              <a:rPr lang="cs-CZ" b="1" dirty="0" err="1" smtClean="0"/>
              <a:t>omnes</a:t>
            </a:r>
            <a:r>
              <a:rPr lang="cs-CZ" dirty="0" smtClean="0"/>
              <a:t>), </a:t>
            </a:r>
            <a:r>
              <a:rPr lang="cs-CZ" dirty="0"/>
              <a:t>nestanoví-li něco jiného </a:t>
            </a:r>
            <a:r>
              <a:rPr lang="cs-CZ" dirty="0" smtClean="0"/>
              <a:t>zákon</a:t>
            </a:r>
            <a:r>
              <a:rPr lang="cs-CZ" dirty="0"/>
              <a:t> </a:t>
            </a:r>
            <a:r>
              <a:rPr lang="cs-CZ" dirty="0" smtClean="0"/>
              <a:t>→ povinnost má </a:t>
            </a:r>
            <a:r>
              <a:rPr lang="cs-CZ" b="1" i="1" dirty="0" smtClean="0"/>
              <a:t>negativní povahu </a:t>
            </a:r>
            <a:r>
              <a:rPr lang="cs-CZ" dirty="0" smtClean="0"/>
              <a:t>(omezena na nekonání)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 </a:t>
            </a:r>
            <a:r>
              <a:rPr lang="cs-CZ" u="sng" dirty="0" smtClean="0"/>
              <a:t>Jen </a:t>
            </a:r>
            <a:r>
              <a:rPr lang="cs-CZ" u="sng" dirty="0"/>
              <a:t>zákon stanoví</a:t>
            </a:r>
            <a:r>
              <a:rPr lang="cs-CZ" dirty="0"/>
              <a:t>, </a:t>
            </a:r>
            <a:r>
              <a:rPr lang="cs-CZ" b="1" i="1" dirty="0"/>
              <a:t>která</a:t>
            </a:r>
            <a:r>
              <a:rPr lang="cs-CZ" dirty="0"/>
              <a:t> práva k majetku jsou </a:t>
            </a:r>
            <a:r>
              <a:rPr lang="cs-CZ" b="1" i="1" dirty="0"/>
              <a:t>absolutní</a:t>
            </a:r>
            <a:r>
              <a:rPr lang="cs-CZ" dirty="0"/>
              <a:t>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Od </a:t>
            </a:r>
            <a:r>
              <a:rPr lang="cs-CZ" dirty="0"/>
              <a:t>ustanovení této části se lze </a:t>
            </a:r>
            <a:r>
              <a:rPr lang="cs-CZ" u="sng" dirty="0"/>
              <a:t>odchýlit</a:t>
            </a:r>
            <a:r>
              <a:rPr lang="cs-CZ" dirty="0"/>
              <a:t> ujednáním s účinky vůči třetím osobám, </a:t>
            </a:r>
            <a:r>
              <a:rPr lang="cs-CZ" u="sng" dirty="0"/>
              <a:t>jen připouští-li to zákon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837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Nález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u="sng" dirty="0" smtClean="0"/>
          </a:p>
          <a:p>
            <a:r>
              <a:rPr lang="cs-CZ" u="sng" dirty="0" smtClean="0"/>
              <a:t>Má </a:t>
            </a:r>
            <a:r>
              <a:rPr lang="cs-CZ" u="sng" dirty="0"/>
              <a:t>se za to</a:t>
            </a:r>
            <a:r>
              <a:rPr lang="cs-CZ" dirty="0"/>
              <a:t>, že si </a:t>
            </a:r>
            <a:r>
              <a:rPr lang="cs-CZ" b="1" dirty="0"/>
              <a:t>každý chce podržet své vlastnictví a že nalezená věc není opuštěná</a:t>
            </a:r>
            <a:r>
              <a:rPr lang="cs-CZ" dirty="0"/>
              <a:t>. Kdo věc najde, nesmí ji bez dalšího považovat za opuštěnou a přivlastnit si ji. </a:t>
            </a:r>
          </a:p>
          <a:p>
            <a:r>
              <a:rPr lang="cs-CZ" dirty="0" smtClean="0"/>
              <a:t>Ztracenou </a:t>
            </a:r>
            <a:r>
              <a:rPr lang="cs-CZ" dirty="0"/>
              <a:t>věc vrátí nálezce tomu, kdo ji ztratil, nebo vlastníkovi proti úhradě nutných nákladů a nálezného. </a:t>
            </a:r>
          </a:p>
          <a:p>
            <a:r>
              <a:rPr lang="cs-CZ" dirty="0" smtClean="0"/>
              <a:t>Nelze-li </a:t>
            </a:r>
            <a:r>
              <a:rPr lang="cs-CZ" dirty="0"/>
              <a:t>z okolností poznat, komu má být věc vrácena, a nepovažuje-li se věc za opuštěnou, </a:t>
            </a:r>
            <a:r>
              <a:rPr lang="cs-CZ" u="sng" dirty="0"/>
              <a:t>oznámí nálezce bez zbytečného odkladu nález obci, na jejímž území byla nalezena</a:t>
            </a:r>
            <a:r>
              <a:rPr lang="cs-CZ" dirty="0"/>
              <a:t>, zpravidla </a:t>
            </a:r>
            <a:r>
              <a:rPr lang="cs-CZ" b="1" dirty="0"/>
              <a:t>do tří dnů</a:t>
            </a:r>
            <a:r>
              <a:rPr lang="cs-CZ" dirty="0"/>
              <a:t>; byla-li však věc nalezena ve veřejné budově nebo ve veřejném dopravním prostředku, odevzdá nálezce nález </a:t>
            </a:r>
            <a:r>
              <a:rPr lang="cs-CZ" u="sng" dirty="0"/>
              <a:t>provozovateli těchto zařízení</a:t>
            </a:r>
            <a:r>
              <a:rPr lang="cs-CZ" dirty="0"/>
              <a:t>, </a:t>
            </a:r>
            <a:r>
              <a:rPr lang="cs-CZ" dirty="0" smtClean="0"/>
              <a:t>který se </a:t>
            </a:r>
            <a:r>
              <a:rPr lang="cs-CZ" dirty="0"/>
              <a:t>zachová podle jiných právních </a:t>
            </a:r>
            <a:r>
              <a:rPr lang="cs-CZ" dirty="0" smtClean="0"/>
              <a:t>předpisů.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354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Nálezné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Nálezné </a:t>
            </a:r>
            <a:r>
              <a:rPr lang="cs-CZ" dirty="0"/>
              <a:t>náleží nálezci -</a:t>
            </a:r>
            <a:r>
              <a:rPr lang="cs-CZ" dirty="0" smtClean="0"/>
              <a:t> </a:t>
            </a:r>
            <a:r>
              <a:rPr lang="cs-CZ" dirty="0"/>
              <a:t>lze </a:t>
            </a:r>
            <a:r>
              <a:rPr lang="cs-CZ" dirty="0" smtClean="0"/>
              <a:t>vlastníka </a:t>
            </a:r>
            <a:r>
              <a:rPr lang="cs-CZ" dirty="0"/>
              <a:t>poznat ze znamení na věci, nebo z jiných okolností. </a:t>
            </a:r>
          </a:p>
          <a:p>
            <a:r>
              <a:rPr lang="cs-CZ" dirty="0" smtClean="0"/>
              <a:t>Nálezné </a:t>
            </a:r>
            <a:r>
              <a:rPr lang="cs-CZ" dirty="0"/>
              <a:t>činí </a:t>
            </a:r>
            <a:r>
              <a:rPr lang="cs-CZ" b="1" dirty="0"/>
              <a:t>desetinu ceny nálezu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Má-li </a:t>
            </a:r>
            <a:r>
              <a:rPr lang="cs-CZ" dirty="0"/>
              <a:t>však ztracená věc hodnotu jen pro toho, kdo ji ztratil, nebo pro jejího vlastníka, náleží nálezci </a:t>
            </a:r>
            <a:r>
              <a:rPr lang="cs-CZ" u="sng" dirty="0"/>
              <a:t>nálezné podle slušného </a:t>
            </a:r>
            <a:r>
              <a:rPr lang="cs-CZ" u="sng" dirty="0" smtClean="0"/>
              <a:t>uvážení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786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Nález skryté věci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O </a:t>
            </a:r>
            <a:r>
              <a:rPr lang="cs-CZ" dirty="0"/>
              <a:t>nálezu </a:t>
            </a:r>
            <a:r>
              <a:rPr lang="cs-CZ" b="1" dirty="0"/>
              <a:t>věci zakopané, zazděné </a:t>
            </a:r>
            <a:r>
              <a:rPr lang="cs-CZ" dirty="0"/>
              <a:t>nebo </a:t>
            </a:r>
            <a:r>
              <a:rPr lang="cs-CZ" b="1" dirty="0"/>
              <a:t>jinak skryté </a:t>
            </a:r>
            <a:r>
              <a:rPr lang="cs-CZ" dirty="0"/>
              <a:t>platí totéž, co o nálezu ztracené věci. Nálezci však </a:t>
            </a:r>
            <a:r>
              <a:rPr lang="cs-CZ" u="sng" dirty="0"/>
              <a:t>nenáleží nálezné</a:t>
            </a:r>
            <a:r>
              <a:rPr lang="cs-CZ" dirty="0"/>
              <a:t>, když </a:t>
            </a:r>
            <a:r>
              <a:rPr lang="cs-CZ" u="sng" dirty="0"/>
              <a:t>vlastník o úkrytu věci </a:t>
            </a:r>
            <a:r>
              <a:rPr lang="cs-CZ" u="sng" dirty="0" smtClean="0"/>
              <a:t>věděl</a:t>
            </a:r>
            <a:r>
              <a:rPr lang="cs-CZ" dirty="0" smtClean="0"/>
              <a:t>.</a:t>
            </a:r>
          </a:p>
          <a:p>
            <a:r>
              <a:rPr lang="cs-CZ" dirty="0" smtClean="0"/>
              <a:t>Není-li </a:t>
            </a:r>
            <a:r>
              <a:rPr lang="cs-CZ" dirty="0"/>
              <a:t>zřejmé, komu skrytá věc patří, oznámí nálezce její nalezení </a:t>
            </a:r>
            <a:r>
              <a:rPr lang="cs-CZ" u="sng" dirty="0"/>
              <a:t>vlastníkovi pozemku a obci</a:t>
            </a:r>
            <a:r>
              <a:rPr lang="cs-CZ" dirty="0"/>
              <a:t>, na jejímž území byla </a:t>
            </a:r>
            <a:r>
              <a:rPr lang="cs-CZ" dirty="0" smtClean="0"/>
              <a:t>nalezena.</a:t>
            </a:r>
          </a:p>
          <a:p>
            <a:r>
              <a:rPr lang="cs-CZ" dirty="0"/>
              <a:t>Osoba zjednaná k nalezení ztracené nebo skryté věci není nálezcem a náleží jí jen odměna za hledání, byla-li ujednána. </a:t>
            </a:r>
          </a:p>
          <a:p>
            <a:pPr marL="0" indent="0">
              <a:buNone/>
            </a:pPr>
            <a:endParaRPr lang="cs-CZ" sz="1800" i="1" dirty="0" smtClean="0"/>
          </a:p>
          <a:p>
            <a:pPr marL="0" indent="0">
              <a:buNone/>
            </a:pPr>
            <a:r>
              <a:rPr lang="cs-CZ" sz="1800" i="1" dirty="0" smtClean="0"/>
              <a:t>Pozn.:</a:t>
            </a:r>
          </a:p>
          <a:p>
            <a:pPr marL="0" indent="0">
              <a:buNone/>
            </a:pPr>
            <a:r>
              <a:rPr lang="cs-CZ" sz="1800" i="1" dirty="0" smtClean="0"/>
              <a:t>Nepřipadne-li </a:t>
            </a:r>
            <a:r>
              <a:rPr lang="cs-CZ" sz="1800" i="1" dirty="0"/>
              <a:t>skrytá věc podle jiných právních předpisů do vlastnictví státu, kraje nebo obce, ujedná si nálezce s vlastníkem pozemku, kdo z nich si věc ponechá a vyplatí druhému polovinu ceny věci. Neshodnou-li se, náleží věc vlastníku pozemku a ten nálezci zaplatí polovinu její ceny. </a:t>
            </a:r>
            <a:endParaRPr lang="cs-CZ" sz="1800" i="1" dirty="0" smtClean="0"/>
          </a:p>
          <a:p>
            <a:pPr marL="0" indent="0">
              <a:buNone/>
            </a:pP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238173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Přirozený přírůstek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Přírůstek </a:t>
            </a:r>
            <a:r>
              <a:rPr lang="cs-CZ" b="1" dirty="0"/>
              <a:t>nemovité věci </a:t>
            </a:r>
            <a:endParaRPr lang="cs-CZ" dirty="0"/>
          </a:p>
          <a:p>
            <a:r>
              <a:rPr lang="cs-CZ" dirty="0" smtClean="0"/>
              <a:t>Plody</a:t>
            </a:r>
            <a:r>
              <a:rPr lang="cs-CZ" dirty="0"/>
              <a:t>, které pozemek vydává sám od sebe, aniž je obděláván, náleží vlastníkovi pozemku. </a:t>
            </a:r>
          </a:p>
          <a:p>
            <a:r>
              <a:rPr lang="cs-CZ" dirty="0" smtClean="0"/>
              <a:t>Strom </a:t>
            </a:r>
            <a:r>
              <a:rPr lang="cs-CZ" dirty="0"/>
              <a:t>náleží tomu, z jehož pozemku vyrůstá kmen. Vyrůstá-li kmen na hranici pozemků různých vlastníků, je strom společný. </a:t>
            </a:r>
          </a:p>
          <a:p>
            <a:pPr marL="0" indent="0">
              <a:buNone/>
            </a:pPr>
            <a:r>
              <a:rPr lang="cs-CZ" b="1" dirty="0" smtClean="0"/>
              <a:t>Naplavenina </a:t>
            </a:r>
            <a:r>
              <a:rPr lang="cs-CZ" b="1" dirty="0"/>
              <a:t>a strž </a:t>
            </a:r>
            <a:endParaRPr lang="cs-CZ" dirty="0"/>
          </a:p>
          <a:p>
            <a:r>
              <a:rPr lang="cs-CZ" dirty="0" smtClean="0"/>
              <a:t>Zemina </a:t>
            </a:r>
            <a:r>
              <a:rPr lang="cs-CZ" dirty="0"/>
              <a:t>naplavená poznenáhla na břeh náleží vlastníkovi pobřežního pozemku. To platí i o přírůstcích vzniklých působením větru nebo jiných přírodních sil. </a:t>
            </a:r>
          </a:p>
          <a:p>
            <a:pPr marL="0" indent="0">
              <a:buNone/>
            </a:pPr>
            <a:r>
              <a:rPr lang="cs-CZ" b="1" dirty="0" smtClean="0"/>
              <a:t>Přírůstek </a:t>
            </a:r>
            <a:r>
              <a:rPr lang="cs-CZ" b="1" dirty="0"/>
              <a:t>movité věci </a:t>
            </a:r>
            <a:endParaRPr lang="cs-CZ" dirty="0"/>
          </a:p>
          <a:p>
            <a:r>
              <a:rPr lang="cs-CZ" dirty="0" smtClean="0"/>
              <a:t>Přirozený </a:t>
            </a:r>
            <a:r>
              <a:rPr lang="cs-CZ" dirty="0"/>
              <a:t>přírůstek movité věci </a:t>
            </a:r>
            <a:r>
              <a:rPr lang="cs-CZ" u="sng" dirty="0"/>
              <a:t>náleží jejímu </a:t>
            </a:r>
            <a:r>
              <a:rPr lang="cs-CZ" u="sng" dirty="0" smtClean="0"/>
              <a:t>vlastníkovi</a:t>
            </a:r>
            <a:r>
              <a:rPr lang="cs-CZ" dirty="0" smtClean="0"/>
              <a:t>. </a:t>
            </a:r>
          </a:p>
          <a:p>
            <a:pPr lvl="2"/>
            <a:r>
              <a:rPr lang="cs-CZ" dirty="0" smtClean="0"/>
              <a:t>Plody, které vydává zvíře, náleží vlastníku zvířete. </a:t>
            </a:r>
          </a:p>
          <a:p>
            <a:pPr lvl="2"/>
            <a:r>
              <a:rPr lang="cs-CZ" dirty="0" smtClean="0"/>
              <a:t>Za </a:t>
            </a:r>
            <a:r>
              <a:rPr lang="cs-CZ" dirty="0"/>
              <a:t>oplodnění zvířete lze žádat odměnu, jen byla-li ujednána. </a:t>
            </a:r>
          </a:p>
        </p:txBody>
      </p:sp>
    </p:spTree>
    <p:extLst>
      <p:ext uri="{BB962C8B-B14F-4D97-AF65-F5344CB8AC3E}">
        <p14:creationId xmlns:p14="http://schemas.microsoft.com/office/powerpoint/2010/main" val="88644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Umělý přírůstek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b="1" dirty="0" smtClean="0"/>
          </a:p>
          <a:p>
            <a:r>
              <a:rPr lang="cs-CZ" b="1" dirty="0" smtClean="0"/>
              <a:t>Nová </a:t>
            </a:r>
            <a:r>
              <a:rPr lang="cs-CZ" b="1" dirty="0"/>
              <a:t>věc vzniklá zpracováním movitých věcí několika vlastníků </a:t>
            </a:r>
            <a:r>
              <a:rPr lang="cs-CZ" dirty="0"/>
              <a:t>tak, že zpracované věci nelze uvést do předešlého stavu buď vůbec, anebo jen se značným nákladem nebo se značnou ztrátou, náleží jako vlastníkovi </a:t>
            </a:r>
            <a:r>
              <a:rPr lang="cs-CZ" u="sng" dirty="0"/>
              <a:t>tomu, kdo materiálem nebo prací nejvíc přispěl hodnotě výsledku</a:t>
            </a:r>
            <a:r>
              <a:rPr lang="cs-CZ" dirty="0"/>
              <a:t>. </a:t>
            </a:r>
          </a:p>
          <a:p>
            <a:r>
              <a:rPr lang="cs-CZ" dirty="0" smtClean="0"/>
              <a:t>Vlastník </a:t>
            </a:r>
            <a:r>
              <a:rPr lang="cs-CZ" dirty="0"/>
              <a:t>nové věci zaplatí tomu, kdo vlastnické právo pozbyl, hodnotu zpracované věci a tomu, kdo se na výsledku podílel prací, odměnu za práci. </a:t>
            </a:r>
          </a:p>
          <a:p>
            <a:r>
              <a:rPr lang="cs-CZ" u="sng" dirty="0" smtClean="0"/>
              <a:t>Nelze-li </a:t>
            </a:r>
            <a:r>
              <a:rPr lang="cs-CZ" u="sng" dirty="0"/>
              <a:t>určit jediného vlastníka nové věci</a:t>
            </a:r>
            <a:r>
              <a:rPr lang="cs-CZ" dirty="0"/>
              <a:t>, náleží věc do </a:t>
            </a:r>
            <a:r>
              <a:rPr lang="cs-CZ" b="1" dirty="0"/>
              <a:t>spoluvlastnictví vlastníků zpracovaných věcí</a:t>
            </a:r>
            <a:r>
              <a:rPr lang="cs-CZ" dirty="0"/>
              <a:t>. </a:t>
            </a:r>
            <a:r>
              <a:rPr lang="cs-CZ" dirty="0" smtClean="0"/>
              <a:t>Spoluvlastníci </a:t>
            </a:r>
            <a:r>
              <a:rPr lang="cs-CZ" dirty="0"/>
              <a:t>zaplatí společně a nerozdílně odměnu za práci tomu, kdo věc zpracoval. </a:t>
            </a:r>
          </a:p>
        </p:txBody>
      </p:sp>
    </p:spTree>
    <p:extLst>
      <p:ext uri="{BB962C8B-B14F-4D97-AF65-F5344CB8AC3E}">
        <p14:creationId xmlns:p14="http://schemas.microsoft.com/office/powerpoint/2010/main" val="38555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Stavba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u="sng" dirty="0" smtClean="0"/>
          </a:p>
          <a:p>
            <a:r>
              <a:rPr lang="cs-CZ" u="sng" dirty="0" smtClean="0"/>
              <a:t>Užije-li </a:t>
            </a:r>
            <a:r>
              <a:rPr lang="cs-CZ" u="sng" dirty="0"/>
              <a:t>někdo cizí věc pro stavbu na svém pozemku</a:t>
            </a:r>
            <a:r>
              <a:rPr lang="cs-CZ" dirty="0"/>
              <a:t>, stane se </a:t>
            </a:r>
            <a:r>
              <a:rPr lang="cs-CZ" b="1" dirty="0"/>
              <a:t>stavba součástí pozemku</a:t>
            </a:r>
            <a:r>
              <a:rPr lang="cs-CZ" dirty="0"/>
              <a:t>. Vlastník pozemku</a:t>
            </a:r>
            <a:r>
              <a:rPr lang="cs-CZ" u="sng" dirty="0"/>
              <a:t> nahradí </a:t>
            </a:r>
            <a:r>
              <a:rPr lang="cs-CZ" dirty="0"/>
              <a:t>vlastníku užité věci její hodnotu. </a:t>
            </a:r>
          </a:p>
          <a:p>
            <a:r>
              <a:rPr lang="cs-CZ" dirty="0" smtClean="0"/>
              <a:t>Kdo </a:t>
            </a:r>
            <a:r>
              <a:rPr lang="cs-CZ" u="sng" dirty="0"/>
              <a:t>nebyl</a:t>
            </a:r>
            <a:r>
              <a:rPr lang="cs-CZ" dirty="0"/>
              <a:t> při užití cizí věci pro stavbu </a:t>
            </a:r>
            <a:r>
              <a:rPr lang="cs-CZ" u="sng" dirty="0"/>
              <a:t>v dobré víře</a:t>
            </a:r>
            <a:r>
              <a:rPr lang="cs-CZ" dirty="0"/>
              <a:t>, </a:t>
            </a:r>
            <a:r>
              <a:rPr lang="cs-CZ" b="1" dirty="0"/>
              <a:t>nahradí</a:t>
            </a:r>
            <a:r>
              <a:rPr lang="cs-CZ" dirty="0"/>
              <a:t> vlastníku užité věci také </a:t>
            </a:r>
            <a:r>
              <a:rPr lang="cs-CZ" b="1" dirty="0"/>
              <a:t>ušlý </a:t>
            </a:r>
            <a:r>
              <a:rPr lang="cs-CZ" b="1" dirty="0" smtClean="0"/>
              <a:t>zisk</a:t>
            </a:r>
            <a:r>
              <a:rPr lang="cs-CZ" dirty="0"/>
              <a:t>.</a:t>
            </a:r>
          </a:p>
          <a:p>
            <a:r>
              <a:rPr lang="cs-CZ" b="1" dirty="0" smtClean="0"/>
              <a:t>Stavba </a:t>
            </a:r>
            <a:r>
              <a:rPr lang="cs-CZ" b="1" dirty="0"/>
              <a:t>zřízená na cizím pozemku </a:t>
            </a:r>
            <a:r>
              <a:rPr lang="cs-CZ" dirty="0"/>
              <a:t>připadá </a:t>
            </a:r>
            <a:r>
              <a:rPr lang="cs-CZ" u="sng" dirty="0"/>
              <a:t>vlastníkovi pozemku</a:t>
            </a:r>
            <a:r>
              <a:rPr lang="cs-CZ" dirty="0"/>
              <a:t>. </a:t>
            </a:r>
          </a:p>
          <a:p>
            <a:r>
              <a:rPr lang="cs-CZ" u="sng" dirty="0" smtClean="0"/>
              <a:t>Vlastník</a:t>
            </a:r>
            <a:r>
              <a:rPr lang="cs-CZ" dirty="0" smtClean="0"/>
              <a:t> </a:t>
            </a:r>
            <a:r>
              <a:rPr lang="cs-CZ" dirty="0"/>
              <a:t>pozemku </a:t>
            </a:r>
            <a:r>
              <a:rPr lang="cs-CZ" u="sng" dirty="0"/>
              <a:t>nahradí</a:t>
            </a:r>
            <a:r>
              <a:rPr lang="cs-CZ" dirty="0"/>
              <a:t> osobě, která zřídila na cizím pozemku stavbu </a:t>
            </a:r>
            <a:r>
              <a:rPr lang="cs-CZ" b="1" dirty="0"/>
              <a:t>v dobré víře</a:t>
            </a:r>
            <a:r>
              <a:rPr lang="cs-CZ" dirty="0"/>
              <a:t>, účelně </a:t>
            </a:r>
            <a:r>
              <a:rPr lang="cs-CZ" u="sng" dirty="0"/>
              <a:t>vynaložené náklady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b="1" dirty="0" smtClean="0"/>
              <a:t>Soud</a:t>
            </a:r>
            <a:r>
              <a:rPr lang="cs-CZ" dirty="0" smtClean="0"/>
              <a:t> </a:t>
            </a:r>
            <a:r>
              <a:rPr lang="cs-CZ" dirty="0"/>
              <a:t>může </a:t>
            </a:r>
            <a:r>
              <a:rPr lang="cs-CZ" u="sng" dirty="0"/>
              <a:t>na návrh </a:t>
            </a:r>
            <a:r>
              <a:rPr lang="cs-CZ" dirty="0"/>
              <a:t>vlastníka pozemku rozhodnout, že ten, kdo zřídil stavbu na cizím pozemku, ač na to nemá právo, musí vlastním nákladem stavbu </a:t>
            </a:r>
            <a:r>
              <a:rPr lang="cs-CZ" b="1" dirty="0"/>
              <a:t>odstranit a uvést pozemek do předešlého stavu</a:t>
            </a:r>
            <a:r>
              <a:rPr lang="cs-CZ" dirty="0"/>
              <a:t>. Soud přitom přihlédne, zda k zřízení stavby došlo v dobré víře. </a:t>
            </a:r>
          </a:p>
        </p:txBody>
      </p:sp>
    </p:spTree>
    <p:extLst>
      <p:ext uri="{BB962C8B-B14F-4D97-AF65-F5344CB8AC3E}">
        <p14:creationId xmlns:p14="http://schemas.microsoft.com/office/powerpoint/2010/main" val="16958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Přestavek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u="sng" dirty="0" smtClean="0"/>
          </a:p>
          <a:p>
            <a:r>
              <a:rPr lang="cs-CZ" u="sng" dirty="0" smtClean="0"/>
              <a:t>Zasahuje-li</a:t>
            </a:r>
            <a:r>
              <a:rPr lang="cs-CZ" dirty="0" smtClean="0"/>
              <a:t> </a:t>
            </a:r>
            <a:r>
              <a:rPr lang="cs-CZ" dirty="0"/>
              <a:t>trvalá stavba zřízená na vlastním pozemku </a:t>
            </a:r>
            <a:r>
              <a:rPr lang="cs-CZ" u="sng" dirty="0"/>
              <a:t>jen malou částí na malou část cizího pozemku</a:t>
            </a:r>
            <a:r>
              <a:rPr lang="cs-CZ" dirty="0"/>
              <a:t>, stane se </a:t>
            </a:r>
            <a:r>
              <a:rPr lang="cs-CZ" b="1" dirty="0"/>
              <a:t>část pozemku zastavěného </a:t>
            </a:r>
            <a:r>
              <a:rPr lang="cs-CZ" b="1" dirty="0" err="1"/>
              <a:t>přestavkem</a:t>
            </a:r>
            <a:r>
              <a:rPr lang="cs-CZ" b="1" dirty="0"/>
              <a:t> vlastnictvím zřizovatele stavby</a:t>
            </a:r>
            <a:r>
              <a:rPr lang="cs-CZ" dirty="0"/>
              <a:t>; to neplatí, nestavěl-li zřizovatel stavby v dobré víře.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Kdo </a:t>
            </a:r>
            <a:r>
              <a:rPr lang="cs-CZ" dirty="0"/>
              <a:t>stavěl </a:t>
            </a:r>
            <a:r>
              <a:rPr lang="cs-CZ" u="sng" dirty="0"/>
              <a:t>v dobré víře</a:t>
            </a:r>
            <a:r>
              <a:rPr lang="cs-CZ" dirty="0"/>
              <a:t>, </a:t>
            </a:r>
            <a:r>
              <a:rPr lang="cs-CZ" b="1" dirty="0"/>
              <a:t>nahradí</a:t>
            </a:r>
            <a:r>
              <a:rPr lang="cs-CZ" dirty="0"/>
              <a:t> vlastníku pozemku, jehož část byla zastavěna </a:t>
            </a:r>
            <a:r>
              <a:rPr lang="cs-CZ" dirty="0" err="1"/>
              <a:t>přestavkem</a:t>
            </a:r>
            <a:r>
              <a:rPr lang="cs-CZ" dirty="0"/>
              <a:t>, </a:t>
            </a:r>
            <a:r>
              <a:rPr lang="cs-CZ" u="sng" dirty="0"/>
              <a:t>obvyklou cenu</a:t>
            </a:r>
            <a:r>
              <a:rPr lang="cs-CZ" dirty="0"/>
              <a:t> nabytého pozemku.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530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Smíšený přírůstek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/>
          </a:p>
          <a:p>
            <a:endParaRPr lang="cs-CZ" dirty="0" smtClean="0"/>
          </a:p>
          <a:p>
            <a:r>
              <a:rPr lang="cs-CZ" dirty="0" smtClean="0"/>
              <a:t>Při </a:t>
            </a:r>
            <a:r>
              <a:rPr lang="cs-CZ" b="1" dirty="0"/>
              <a:t>osetí pozemku cizím semenem </a:t>
            </a:r>
            <a:r>
              <a:rPr lang="cs-CZ" dirty="0"/>
              <a:t>nebo </a:t>
            </a:r>
            <a:r>
              <a:rPr lang="cs-CZ" b="1" dirty="0"/>
              <a:t>osázení cizími rostlinami </a:t>
            </a:r>
            <a:r>
              <a:rPr lang="cs-CZ" u="sng" dirty="0"/>
              <a:t>náleží vlastníku pozemku, co takto přibude</a:t>
            </a:r>
            <a:r>
              <a:rPr lang="cs-CZ" dirty="0"/>
              <a:t>; rostliny mu však náleží </a:t>
            </a:r>
            <a:r>
              <a:rPr lang="cs-CZ" u="sng" dirty="0"/>
              <a:t>až poté, co zapustí kořeny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989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Vydržení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 smtClean="0"/>
              <a:t>Drží-li </a:t>
            </a:r>
            <a:r>
              <a:rPr lang="cs-CZ" dirty="0"/>
              <a:t>poctivý držitel vlastnické právo po určenou dobu, </a:t>
            </a:r>
            <a:r>
              <a:rPr lang="cs-CZ" b="1" dirty="0"/>
              <a:t>vydrží je a nabude věc do vlastnictví</a:t>
            </a:r>
            <a:r>
              <a:rPr lang="cs-CZ" dirty="0"/>
              <a:t>. </a:t>
            </a:r>
          </a:p>
          <a:p>
            <a:pPr lvl="1"/>
            <a:r>
              <a:rPr lang="cs-CZ" dirty="0" smtClean="0"/>
              <a:t>K </a:t>
            </a:r>
            <a:r>
              <a:rPr lang="cs-CZ" dirty="0"/>
              <a:t>vydržení vlastnického práva k </a:t>
            </a:r>
            <a:r>
              <a:rPr lang="cs-CZ" b="1" dirty="0"/>
              <a:t>movité věci </a:t>
            </a:r>
            <a:r>
              <a:rPr lang="cs-CZ" dirty="0"/>
              <a:t>je potřebná nepřerušená držba trvající </a:t>
            </a:r>
            <a:r>
              <a:rPr lang="cs-CZ" u="sng" dirty="0"/>
              <a:t>tři roky</a:t>
            </a:r>
            <a:r>
              <a:rPr lang="cs-CZ" dirty="0"/>
              <a:t>. </a:t>
            </a:r>
          </a:p>
          <a:p>
            <a:pPr lvl="1"/>
            <a:r>
              <a:rPr lang="cs-CZ" dirty="0" smtClean="0"/>
              <a:t>K </a:t>
            </a:r>
            <a:r>
              <a:rPr lang="cs-CZ" dirty="0"/>
              <a:t>vydržení vlastnického práva k </a:t>
            </a:r>
            <a:r>
              <a:rPr lang="cs-CZ" b="1" dirty="0"/>
              <a:t>nemovité věci </a:t>
            </a:r>
            <a:r>
              <a:rPr lang="cs-CZ" dirty="0"/>
              <a:t>je potřebná nepřerušená držba trvající </a:t>
            </a:r>
            <a:r>
              <a:rPr lang="cs-CZ" u="sng" dirty="0"/>
              <a:t>deset let</a:t>
            </a:r>
            <a:r>
              <a:rPr lang="cs-CZ" dirty="0"/>
              <a:t>. </a:t>
            </a:r>
          </a:p>
          <a:p>
            <a:pPr lvl="1"/>
            <a:r>
              <a:rPr lang="cs-CZ" dirty="0" smtClean="0"/>
              <a:t>Do </a:t>
            </a:r>
            <a:r>
              <a:rPr lang="cs-CZ" dirty="0"/>
              <a:t>vydržecí doby se ve prospěch vydržitele </a:t>
            </a:r>
            <a:r>
              <a:rPr lang="cs-CZ" u="sng" dirty="0"/>
              <a:t>započte i doba řádné a poctivé držby jeho předchůdce</a:t>
            </a:r>
            <a:r>
              <a:rPr lang="cs-CZ" dirty="0"/>
              <a:t>. </a:t>
            </a:r>
          </a:p>
          <a:p>
            <a:pPr lvl="1"/>
            <a:r>
              <a:rPr lang="cs-CZ" dirty="0" smtClean="0"/>
              <a:t>Držba </a:t>
            </a:r>
            <a:r>
              <a:rPr lang="cs-CZ" dirty="0"/>
              <a:t>se </a:t>
            </a:r>
            <a:r>
              <a:rPr lang="cs-CZ" u="sng" dirty="0"/>
              <a:t>přeruší</a:t>
            </a:r>
            <a:r>
              <a:rPr lang="cs-CZ" dirty="0"/>
              <a:t>, nevykonával-li ji držitel v průběhu vydržecí doby déle než jeden rok. </a:t>
            </a:r>
          </a:p>
        </p:txBody>
      </p:sp>
    </p:spTree>
    <p:extLst>
      <p:ext uri="{BB962C8B-B14F-4D97-AF65-F5344CB8AC3E}">
        <p14:creationId xmlns:p14="http://schemas.microsoft.com/office/powerpoint/2010/main" val="416816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Převod vlastnického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Vlastnické </a:t>
            </a:r>
            <a:r>
              <a:rPr lang="cs-CZ" dirty="0"/>
              <a:t>právo k věci určené jednotlivě se převádí už </a:t>
            </a:r>
            <a:r>
              <a:rPr lang="cs-CZ" b="1" dirty="0"/>
              <a:t>samotnou smlouvou k okamžiku její účinnosti</a:t>
            </a:r>
            <a:r>
              <a:rPr lang="cs-CZ" dirty="0"/>
              <a:t>, </a:t>
            </a:r>
            <a:r>
              <a:rPr lang="cs-CZ" u="sng" dirty="0"/>
              <a:t>ledaže je jinak ujednáno nebo stanoveno zákonem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Vícenásobný převod</a:t>
            </a:r>
            <a:endParaRPr lang="cs-CZ" b="1" dirty="0"/>
          </a:p>
          <a:p>
            <a:r>
              <a:rPr lang="cs-CZ" dirty="0" smtClean="0"/>
              <a:t>Převede-li </a:t>
            </a:r>
            <a:r>
              <a:rPr lang="cs-CZ" dirty="0"/>
              <a:t>strana postupně uzavřenými smlouvami různým osobám vlastnické právo k věci nezapsané ve veřejném seznamu, nabývá vlastnické právo </a:t>
            </a:r>
            <a:r>
              <a:rPr lang="cs-CZ" u="sng" dirty="0"/>
              <a:t>osoba, které převodce vydal věc nejdříve</a:t>
            </a:r>
            <a:r>
              <a:rPr lang="cs-CZ" dirty="0"/>
              <a:t>. Není-li nikdo takový, nabývá vlastnické právo </a:t>
            </a:r>
            <a:r>
              <a:rPr lang="cs-CZ" u="sng" dirty="0"/>
              <a:t>osoba, s níž byla uzavřena smlouva, která nabyla účinnosti jako první</a:t>
            </a:r>
            <a:r>
              <a:rPr lang="cs-CZ" dirty="0"/>
              <a:t>. </a:t>
            </a:r>
          </a:p>
          <a:p>
            <a:r>
              <a:rPr lang="cs-CZ" dirty="0" smtClean="0"/>
              <a:t>Převede-li </a:t>
            </a:r>
            <a:r>
              <a:rPr lang="cs-CZ" dirty="0"/>
              <a:t>strana vlastnické právo k věci zapsané ve veřejném seznamu postupně několika osobám, stane se vlastníkem osoba, která </a:t>
            </a:r>
            <a:r>
              <a:rPr lang="cs-CZ" u="sng" dirty="0"/>
              <a:t>je v dobré víře a jejíž vlastnické právo bylo do veřejného seznamu zapsáno jako první</a:t>
            </a:r>
            <a:r>
              <a:rPr lang="cs-CZ" dirty="0"/>
              <a:t>, a to i v případě, že její právo vzniklo později. </a:t>
            </a:r>
          </a:p>
        </p:txBody>
      </p:sp>
    </p:spTree>
    <p:extLst>
      <p:ext uri="{BB962C8B-B14F-4D97-AF65-F5344CB8AC3E}">
        <p14:creationId xmlns:p14="http://schemas.microsoft.com/office/powerpoint/2010/main" val="391154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Věcná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Důležitá součást majetkových práv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Úplné nebo částečné </a:t>
            </a:r>
            <a:r>
              <a:rPr lang="cs-CZ" b="1" dirty="0" smtClean="0"/>
              <a:t>právní panství nad věcí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u="sng" dirty="0" smtClean="0"/>
              <a:t>Předmětem</a:t>
            </a:r>
            <a:r>
              <a:rPr lang="cs-CZ" dirty="0" smtClean="0"/>
              <a:t> – </a:t>
            </a:r>
            <a:r>
              <a:rPr lang="cs-CZ" b="1" dirty="0" smtClean="0"/>
              <a:t>věc </a:t>
            </a:r>
            <a:r>
              <a:rPr lang="cs-CZ" dirty="0" smtClean="0"/>
              <a:t>(hmotná, nehmotná + práva, pokud to připouští jejích povaha)</a:t>
            </a:r>
          </a:p>
          <a:p>
            <a:pPr lvl="2"/>
            <a:r>
              <a:rPr lang="cs-CZ" dirty="0" smtClean="0"/>
              <a:t>Musí </a:t>
            </a:r>
            <a:r>
              <a:rPr lang="cs-CZ" dirty="0"/>
              <a:t>být </a:t>
            </a:r>
            <a:r>
              <a:rPr lang="cs-CZ" u="sng" dirty="0"/>
              <a:t>určena individuálně</a:t>
            </a:r>
          </a:p>
          <a:p>
            <a:pPr lvl="2"/>
            <a:r>
              <a:rPr lang="cs-CZ" dirty="0"/>
              <a:t>Předmětem nemůže </a:t>
            </a:r>
            <a:r>
              <a:rPr lang="cs-CZ" dirty="0" smtClean="0"/>
              <a:t>být věc určená pouze druhově, pokud nedošlo k její specifikaci</a:t>
            </a:r>
            <a:endParaRPr lang="cs-CZ" dirty="0"/>
          </a:p>
          <a:p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607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Převod vlastnického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Převod vlastnického práva k movité věci</a:t>
            </a:r>
          </a:p>
          <a:p>
            <a:r>
              <a:rPr lang="cs-CZ" dirty="0" smtClean="0"/>
              <a:t>Vlastnické </a:t>
            </a:r>
            <a:r>
              <a:rPr lang="cs-CZ" dirty="0"/>
              <a:t>právo k </a:t>
            </a:r>
            <a:r>
              <a:rPr lang="cs-CZ" u="sng" dirty="0"/>
              <a:t>movité věci určené podle druhu </a:t>
            </a:r>
            <a:r>
              <a:rPr lang="cs-CZ" dirty="0"/>
              <a:t>se nabývá nejdříve </a:t>
            </a:r>
            <a:r>
              <a:rPr lang="cs-CZ" b="1" dirty="0"/>
              <a:t>okamžikem, kdy lze věc určit dostatečným odlišením od jiných věcí téhož druhu</a:t>
            </a:r>
            <a:r>
              <a:rPr lang="cs-CZ" dirty="0"/>
              <a:t>. 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Převod vlastnického práva k nemovité věci </a:t>
            </a:r>
            <a:endParaRPr lang="cs-CZ" dirty="0"/>
          </a:p>
          <a:p>
            <a:r>
              <a:rPr lang="cs-CZ" dirty="0" smtClean="0"/>
              <a:t>Převede-li </a:t>
            </a:r>
            <a:r>
              <a:rPr lang="cs-CZ" dirty="0"/>
              <a:t>se vlastnické právo </a:t>
            </a:r>
            <a:r>
              <a:rPr lang="cs-CZ" u="sng" dirty="0"/>
              <a:t>k nemovité věci zapsané ve veřejném seznamu</a:t>
            </a:r>
            <a:r>
              <a:rPr lang="cs-CZ" dirty="0"/>
              <a:t>, nabývá se věc do vlastnictví </a:t>
            </a:r>
            <a:r>
              <a:rPr lang="cs-CZ" b="1" dirty="0"/>
              <a:t>zápisem do takového seznamu</a:t>
            </a:r>
            <a:r>
              <a:rPr lang="cs-CZ" dirty="0"/>
              <a:t>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290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Převod vlastnického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 </a:t>
            </a:r>
          </a:p>
          <a:p>
            <a:r>
              <a:rPr lang="cs-CZ" dirty="0" smtClean="0"/>
              <a:t>Kdo </a:t>
            </a:r>
            <a:r>
              <a:rPr lang="cs-CZ" dirty="0"/>
              <a:t>nabude vlastnické právo, nabude </a:t>
            </a:r>
            <a:r>
              <a:rPr lang="cs-CZ" u="sng" dirty="0"/>
              <a:t>také práva a povinnosti s věcí spojená</a:t>
            </a:r>
            <a:r>
              <a:rPr lang="cs-CZ" dirty="0"/>
              <a:t>. </a:t>
            </a:r>
          </a:p>
          <a:p>
            <a:r>
              <a:rPr lang="cs-CZ" dirty="0" smtClean="0"/>
              <a:t>Kdo </a:t>
            </a:r>
            <a:r>
              <a:rPr lang="cs-CZ" dirty="0"/>
              <a:t>nabude vlastnické právo, přejímá </a:t>
            </a:r>
            <a:r>
              <a:rPr lang="cs-CZ" u="sng" dirty="0"/>
              <a:t>také závady váznoucí na věci</a:t>
            </a:r>
            <a:r>
              <a:rPr lang="cs-CZ" dirty="0"/>
              <a:t>, které jsou </a:t>
            </a:r>
            <a:r>
              <a:rPr lang="cs-CZ" u="sng" dirty="0"/>
              <a:t>zapsány ve veřejném seznamu</a:t>
            </a:r>
            <a:r>
              <a:rPr lang="cs-CZ" dirty="0"/>
              <a:t>; </a:t>
            </a:r>
            <a:endParaRPr lang="cs-CZ" dirty="0" smtClean="0"/>
          </a:p>
          <a:p>
            <a:pPr lvl="2"/>
            <a:r>
              <a:rPr lang="cs-CZ" dirty="0" smtClean="0"/>
              <a:t>jiné </a:t>
            </a:r>
            <a:r>
              <a:rPr lang="cs-CZ" dirty="0"/>
              <a:t>závady přejímá, měl-li a mohl-li je z okolností zjistit nebo bylo-li to ujednáno, anebo stanoví-li tak zákon. </a:t>
            </a:r>
          </a:p>
          <a:p>
            <a:endParaRPr lang="cs-CZ" u="sng" dirty="0" smtClean="0"/>
          </a:p>
          <a:p>
            <a:r>
              <a:rPr lang="cs-CZ" u="sng" dirty="0" smtClean="0"/>
              <a:t>Závady</a:t>
            </a:r>
            <a:r>
              <a:rPr lang="cs-CZ" u="sng" dirty="0"/>
              <a:t>, které nepřejdou</a:t>
            </a:r>
            <a:r>
              <a:rPr lang="cs-CZ" dirty="0"/>
              <a:t>, </a:t>
            </a:r>
            <a:r>
              <a:rPr lang="cs-CZ" b="1" dirty="0"/>
              <a:t>zanikají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2835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Nabytí vlastnického práva od neoprávněného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Vlastníkem </a:t>
            </a:r>
            <a:r>
              <a:rPr lang="cs-CZ" dirty="0"/>
              <a:t>věci se stane </a:t>
            </a:r>
            <a:r>
              <a:rPr lang="cs-CZ" u="sng" dirty="0"/>
              <a:t>ten, kdo získal věc, která není zapsána ve veřejném seznamu</a:t>
            </a:r>
            <a:r>
              <a:rPr lang="cs-CZ" dirty="0"/>
              <a:t>, a byl vzhledem ke všem okolnostem </a:t>
            </a:r>
            <a:r>
              <a:rPr lang="cs-CZ" b="1" dirty="0"/>
              <a:t>v dobré víře </a:t>
            </a:r>
            <a:r>
              <a:rPr lang="cs-CZ" dirty="0"/>
              <a:t>v oprávnění druhé strany vlastnické právo převést na základě řádného titulu, pokud k nabytí došlo </a:t>
            </a:r>
          </a:p>
          <a:p>
            <a:pPr marL="548640" lvl="2" indent="0">
              <a:buNone/>
            </a:pPr>
            <a:r>
              <a:rPr lang="cs-CZ" dirty="0"/>
              <a:t>	</a:t>
            </a:r>
            <a:r>
              <a:rPr lang="cs-CZ" dirty="0" smtClean="0"/>
              <a:t>a</a:t>
            </a:r>
            <a:r>
              <a:rPr lang="cs-CZ" dirty="0"/>
              <a:t>) ve veřejné dražbě, </a:t>
            </a:r>
            <a:endParaRPr lang="cs-CZ" dirty="0" smtClean="0"/>
          </a:p>
          <a:p>
            <a:pPr marL="548640" lvl="2" indent="0">
              <a:buNone/>
            </a:pPr>
            <a:r>
              <a:rPr lang="cs-CZ" dirty="0"/>
              <a:t>	</a:t>
            </a:r>
            <a:r>
              <a:rPr lang="cs-CZ" dirty="0" smtClean="0"/>
              <a:t>b</a:t>
            </a:r>
            <a:r>
              <a:rPr lang="cs-CZ" dirty="0"/>
              <a:t>) od podnikatele při jeho podnikatelské činnosti v rámci běžného </a:t>
            </a:r>
            <a:r>
              <a:rPr lang="cs-CZ" dirty="0" smtClean="0"/>
              <a:t>obchodního 	styku</a:t>
            </a:r>
            <a:r>
              <a:rPr lang="cs-CZ" dirty="0"/>
              <a:t>, </a:t>
            </a:r>
          </a:p>
          <a:p>
            <a:pPr marL="548640" lvl="2" indent="0">
              <a:buNone/>
            </a:pPr>
            <a:r>
              <a:rPr lang="cs-CZ" dirty="0" smtClean="0"/>
              <a:t>	c</a:t>
            </a:r>
            <a:r>
              <a:rPr lang="cs-CZ" dirty="0"/>
              <a:t>) za úplatu od někoho, komu vlastník věc svěřil, </a:t>
            </a:r>
            <a:endParaRPr lang="cs-CZ" dirty="0" smtClean="0"/>
          </a:p>
          <a:p>
            <a:pPr marL="548640" lvl="2" indent="0">
              <a:buNone/>
            </a:pPr>
            <a:r>
              <a:rPr lang="cs-CZ" dirty="0"/>
              <a:t>	</a:t>
            </a:r>
            <a:r>
              <a:rPr lang="cs-CZ" dirty="0" smtClean="0"/>
              <a:t>d</a:t>
            </a:r>
            <a:r>
              <a:rPr lang="cs-CZ" dirty="0"/>
              <a:t>) od neoprávněného dědice, jemuž bylo nabytí dědictví potvrzeno, </a:t>
            </a:r>
          </a:p>
          <a:p>
            <a:pPr marL="548640" lvl="2" indent="0">
              <a:buNone/>
            </a:pPr>
            <a:r>
              <a:rPr lang="cs-CZ" dirty="0" smtClean="0"/>
              <a:t>	e</a:t>
            </a:r>
            <a:r>
              <a:rPr lang="cs-CZ" dirty="0"/>
              <a:t>) při obchodu s investičním nástrojem, cenným papírem nebo </a:t>
            </a:r>
            <a:r>
              <a:rPr lang="cs-CZ" dirty="0" smtClean="0"/>
              <a:t>	listinou 	vystavenými </a:t>
            </a:r>
            <a:r>
              <a:rPr lang="cs-CZ" dirty="0"/>
              <a:t>na doručitele, nebo </a:t>
            </a:r>
            <a:endParaRPr lang="cs-CZ" dirty="0" smtClean="0"/>
          </a:p>
          <a:p>
            <a:pPr marL="548640" lvl="2" indent="0">
              <a:buNone/>
            </a:pPr>
            <a:r>
              <a:rPr lang="cs-CZ" dirty="0"/>
              <a:t>	</a:t>
            </a:r>
            <a:r>
              <a:rPr lang="cs-CZ" dirty="0" smtClean="0"/>
              <a:t>f) </a:t>
            </a:r>
            <a:r>
              <a:rPr lang="cs-CZ" dirty="0"/>
              <a:t>při obchodu na komoditní burze.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2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Nabytí vlastnického práva od neoprávněného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cs-CZ" u="sng" dirty="0" smtClean="0"/>
          </a:p>
          <a:p>
            <a:r>
              <a:rPr lang="cs-CZ" u="sng" dirty="0" smtClean="0"/>
              <a:t>Získal-li </a:t>
            </a:r>
            <a:r>
              <a:rPr lang="cs-CZ" u="sng" dirty="0"/>
              <a:t>někdo v dobré víře za úplatu použitou movitou věc od podnikatele</a:t>
            </a:r>
            <a:r>
              <a:rPr lang="cs-CZ" dirty="0"/>
              <a:t>, který při své podnikatelské činnosti </a:t>
            </a:r>
            <a:r>
              <a:rPr lang="cs-CZ" u="sng" dirty="0"/>
              <a:t>v rámci běžného obchodního styku obchoduje takovými věcmi</a:t>
            </a:r>
            <a:r>
              <a:rPr lang="cs-CZ" dirty="0"/>
              <a:t>, </a:t>
            </a:r>
            <a:r>
              <a:rPr lang="cs-CZ" b="1" dirty="0"/>
              <a:t>vydá ji vlastníku, který prokáže, že věc pozbyl ztrátou nebo že mu věc byla odňata svémocně</a:t>
            </a:r>
            <a:r>
              <a:rPr lang="cs-CZ" dirty="0"/>
              <a:t> a že od ztráty nebo odnětí věci uplynuly </a:t>
            </a:r>
            <a:r>
              <a:rPr lang="cs-CZ" b="1" dirty="0"/>
              <a:t>nejvýše tři roky</a:t>
            </a:r>
            <a:r>
              <a:rPr lang="cs-CZ" dirty="0"/>
              <a:t>. </a:t>
            </a:r>
          </a:p>
          <a:p>
            <a:r>
              <a:rPr lang="cs-CZ" u="sng" dirty="0" smtClean="0"/>
              <a:t>Získal-li </a:t>
            </a:r>
            <a:r>
              <a:rPr lang="cs-CZ" u="sng" dirty="0"/>
              <a:t>někdo movitou věc za jiných okolností</a:t>
            </a:r>
            <a:r>
              <a:rPr lang="cs-CZ" dirty="0"/>
              <a:t>, </a:t>
            </a:r>
            <a:r>
              <a:rPr lang="cs-CZ" dirty="0" smtClean="0"/>
              <a:t>stane </a:t>
            </a:r>
            <a:r>
              <a:rPr lang="cs-CZ" dirty="0"/>
              <a:t>se vlastníkem věci, pokud </a:t>
            </a:r>
            <a:r>
              <a:rPr lang="cs-CZ" b="1" dirty="0"/>
              <a:t>prokáže dobrou víru </a:t>
            </a:r>
            <a:r>
              <a:rPr lang="cs-CZ" dirty="0"/>
              <a:t>v oprávnění převodce převést vlastnické právo k </a:t>
            </a:r>
            <a:r>
              <a:rPr lang="cs-CZ" dirty="0" smtClean="0"/>
              <a:t>věci - neplatí</a:t>
            </a:r>
            <a:r>
              <a:rPr lang="cs-CZ" dirty="0"/>
              <a:t>, pokud vlastník prokáže, že věc pozbyl ztrátou nebo činem povahy úmyslného trestného činu. </a:t>
            </a:r>
          </a:p>
          <a:p>
            <a:r>
              <a:rPr lang="cs-CZ" u="sng" dirty="0"/>
              <a:t>Vlastnického práva ani dobré víry svého předchůdce </a:t>
            </a:r>
            <a:r>
              <a:rPr lang="cs-CZ" dirty="0"/>
              <a:t>se </a:t>
            </a:r>
            <a:r>
              <a:rPr lang="cs-CZ" b="1" dirty="0"/>
              <a:t>nemůže k svému prospěchu dovolat ten</a:t>
            </a:r>
            <a:r>
              <a:rPr lang="cs-CZ" dirty="0"/>
              <a:t>, kdo získal movitou věc </a:t>
            </a:r>
            <a:r>
              <a:rPr lang="cs-CZ" b="1" dirty="0"/>
              <a:t>s vědomím, že vlastnické právo bylo nabyto od neoprávněného</a:t>
            </a:r>
            <a:r>
              <a:rPr lang="cs-CZ" dirty="0"/>
              <a:t>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732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Nabytí vlastnického práva rozhodnutím orgánu veřejné 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u="sng" dirty="0" smtClean="0"/>
              <a:t>Rozhodnutím </a:t>
            </a:r>
            <a:r>
              <a:rPr lang="cs-CZ" u="sng" dirty="0"/>
              <a:t>soudu </a:t>
            </a:r>
            <a:r>
              <a:rPr lang="cs-CZ" dirty="0"/>
              <a:t>nebo </a:t>
            </a:r>
            <a:r>
              <a:rPr lang="cs-CZ" u="sng" dirty="0"/>
              <a:t>jiného orgánu veřejné moci </a:t>
            </a:r>
            <a:r>
              <a:rPr lang="cs-CZ" dirty="0"/>
              <a:t>se vlastnického práva nabývá </a:t>
            </a:r>
            <a:r>
              <a:rPr lang="cs-CZ" b="1" dirty="0"/>
              <a:t>dnem, který je v něm určen</a:t>
            </a:r>
            <a:r>
              <a:rPr lang="cs-CZ" dirty="0"/>
              <a:t>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Není-li </a:t>
            </a:r>
            <a:r>
              <a:rPr lang="cs-CZ" dirty="0"/>
              <a:t>v rozhodnutí takový den určen, nabývá se vlastnického práva </a:t>
            </a:r>
            <a:r>
              <a:rPr lang="cs-CZ" b="1" dirty="0"/>
              <a:t>dnem právní moci rozhodnutí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960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Ochrana vlastnického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b="1" dirty="0" smtClean="0"/>
              <a:t>Prevence</a:t>
            </a:r>
          </a:p>
          <a:p>
            <a:r>
              <a:rPr lang="cs-CZ" b="1" dirty="0" smtClean="0"/>
              <a:t>Obecné prostředky </a:t>
            </a:r>
            <a:r>
              <a:rPr lang="cs-CZ" dirty="0" smtClean="0"/>
              <a:t>– prostředky ochrany subjektivních práv</a:t>
            </a:r>
          </a:p>
          <a:p>
            <a:r>
              <a:rPr lang="cs-CZ" b="1" dirty="0" smtClean="0"/>
              <a:t>Zvláštní prostředky</a:t>
            </a:r>
          </a:p>
          <a:p>
            <a:pPr marL="1005840" lvl="2" indent="-457200">
              <a:buFont typeface="+mj-lt"/>
              <a:buAutoNum type="alphaLcParenR"/>
            </a:pPr>
            <a:r>
              <a:rPr lang="cs-CZ" b="1" dirty="0" smtClean="0"/>
              <a:t>Žaloba na vydání věci – </a:t>
            </a:r>
            <a:r>
              <a:rPr lang="cs-CZ" b="1" dirty="0" err="1" smtClean="0"/>
              <a:t>reivindikační</a:t>
            </a:r>
            <a:endParaRPr lang="cs-CZ" b="1" dirty="0" smtClean="0"/>
          </a:p>
          <a:p>
            <a:pPr lvl="4"/>
            <a:r>
              <a:rPr lang="cs-CZ" dirty="0" smtClean="0"/>
              <a:t>v případě neoprávněného zadržování věci</a:t>
            </a:r>
          </a:p>
          <a:p>
            <a:pPr marL="1371400" lvl="5" indent="0">
              <a:buNone/>
            </a:pPr>
            <a:r>
              <a:rPr lang="cs-CZ" dirty="0" smtClean="0"/>
              <a:t>→ např. žaloba na vydání věci, na vyklizení bytu</a:t>
            </a:r>
            <a:endParaRPr lang="cs-CZ" dirty="0"/>
          </a:p>
          <a:p>
            <a:pPr marL="1005840" lvl="2" indent="-457200">
              <a:buFont typeface="+mj-lt"/>
              <a:buAutoNum type="alphaLcParenR"/>
            </a:pPr>
            <a:r>
              <a:rPr lang="cs-CZ" b="1" dirty="0" smtClean="0"/>
              <a:t>Žaloba </a:t>
            </a:r>
            <a:r>
              <a:rPr lang="cs-CZ" b="1" dirty="0" err="1" smtClean="0"/>
              <a:t>zápůrčí</a:t>
            </a:r>
            <a:r>
              <a:rPr lang="cs-CZ" b="1" dirty="0" smtClean="0"/>
              <a:t> – </a:t>
            </a:r>
            <a:r>
              <a:rPr lang="cs-CZ" b="1" dirty="0" err="1" smtClean="0"/>
              <a:t>negatorní</a:t>
            </a:r>
            <a:endParaRPr lang="cs-CZ" b="1" dirty="0" smtClean="0"/>
          </a:p>
          <a:p>
            <a:pPr lvl="4"/>
            <a:r>
              <a:rPr lang="cs-CZ" dirty="0"/>
              <a:t>s</a:t>
            </a:r>
            <a:r>
              <a:rPr lang="cs-CZ" dirty="0" smtClean="0"/>
              <a:t>měřuje ke zdržení se protiprávního jednání nebo obnovení původního stavu</a:t>
            </a:r>
          </a:p>
          <a:p>
            <a:pPr marL="1097280" lvl="4" indent="0">
              <a:buNone/>
            </a:pPr>
            <a:r>
              <a:rPr lang="cs-CZ" dirty="0"/>
              <a:t> </a:t>
            </a:r>
            <a:r>
              <a:rPr lang="cs-CZ" dirty="0" smtClean="0"/>
              <a:t>    → zákaz nedovolených imisí, upuštění od stavby na cizím pozemku</a:t>
            </a:r>
          </a:p>
          <a:p>
            <a:pPr marL="1005840" lvl="2" indent="-457200">
              <a:buFont typeface="+mj-lt"/>
              <a:buAutoNum type="alphaLcParenR"/>
            </a:pPr>
            <a:r>
              <a:rPr lang="cs-CZ" b="1" dirty="0" smtClean="0"/>
              <a:t>Žaloba na určení</a:t>
            </a:r>
          </a:p>
          <a:p>
            <a:pPr lvl="4"/>
            <a:r>
              <a:rPr lang="cs-CZ" dirty="0"/>
              <a:t>d</a:t>
            </a:r>
            <a:r>
              <a:rPr lang="cs-CZ" dirty="0" smtClean="0"/>
              <a:t>eklarace existence či neexistence vlastnického 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479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Zánik vlastnického práva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Absolutní zánik</a:t>
            </a:r>
          </a:p>
          <a:p>
            <a:pPr marL="274320" lvl="1" indent="0">
              <a:buNone/>
            </a:pPr>
            <a:r>
              <a:rPr lang="cs-CZ" dirty="0"/>
              <a:t>→ vlastnické právo k věci zaniká + nikdo jiný jej nenabývá</a:t>
            </a:r>
          </a:p>
          <a:p>
            <a:pPr marL="274320" lvl="1" indent="0">
              <a:buNone/>
            </a:pPr>
            <a:r>
              <a:rPr lang="cs-CZ" i="1" dirty="0"/>
              <a:t>např. zničení, spotřebování věci</a:t>
            </a:r>
          </a:p>
          <a:p>
            <a:pPr marL="0" indent="0">
              <a:buNone/>
            </a:pPr>
            <a:r>
              <a:rPr lang="cs-CZ" b="1" dirty="0" smtClean="0"/>
              <a:t>Zánik na základě projevu vůle dosavadního vlastníka</a:t>
            </a:r>
          </a:p>
          <a:p>
            <a:pPr lvl="1"/>
            <a:r>
              <a:rPr lang="cs-CZ" b="1" dirty="0" smtClean="0"/>
              <a:t>smlouvou</a:t>
            </a:r>
          </a:p>
          <a:p>
            <a:pPr marL="548640" lvl="2" indent="0">
              <a:buNone/>
            </a:pPr>
            <a:r>
              <a:rPr lang="cs-CZ" b="1" dirty="0" smtClean="0"/>
              <a:t>	</a:t>
            </a:r>
            <a:r>
              <a:rPr lang="cs-CZ" i="1" dirty="0" smtClean="0"/>
              <a:t>např. kupní smlouva</a:t>
            </a:r>
          </a:p>
          <a:p>
            <a:pPr lvl="1"/>
            <a:r>
              <a:rPr lang="cs-CZ" b="1" dirty="0" smtClean="0"/>
              <a:t>opuštěním věci</a:t>
            </a:r>
          </a:p>
          <a:p>
            <a:pPr marL="822960" lvl="3" indent="0">
              <a:buNone/>
            </a:pPr>
            <a:r>
              <a:rPr lang="cs-CZ" i="1" dirty="0" smtClean="0"/>
              <a:t>	např. opuštění pozemku </a:t>
            </a:r>
            <a:r>
              <a:rPr lang="cs-CZ" i="1" dirty="0" err="1" smtClean="0"/>
              <a:t>vlastnikem</a:t>
            </a:r>
            <a:endParaRPr lang="cs-CZ" i="1" dirty="0" smtClean="0"/>
          </a:p>
          <a:p>
            <a:pPr lvl="1"/>
            <a:r>
              <a:rPr lang="cs-CZ" b="1" dirty="0"/>
              <a:t>s</a:t>
            </a:r>
            <a:r>
              <a:rPr lang="cs-CZ" b="1" dirty="0" smtClean="0"/>
              <a:t>potřebovávání věci</a:t>
            </a:r>
          </a:p>
          <a:p>
            <a:pPr marL="822960" lvl="3" indent="0">
              <a:buNone/>
            </a:pPr>
            <a:r>
              <a:rPr lang="cs-CZ" i="1" dirty="0" smtClean="0"/>
              <a:t>	např. spotřebování potravin, surovin</a:t>
            </a:r>
          </a:p>
          <a:p>
            <a:pPr lvl="1"/>
            <a:r>
              <a:rPr lang="cs-CZ" b="1" dirty="0"/>
              <a:t>z</a:t>
            </a:r>
            <a:r>
              <a:rPr lang="cs-CZ" b="1" dirty="0" smtClean="0"/>
              <a:t>ničení věci</a:t>
            </a:r>
          </a:p>
          <a:p>
            <a:pPr marL="822960" lvl="3" indent="0">
              <a:buNone/>
            </a:pPr>
            <a:r>
              <a:rPr lang="cs-CZ" i="1" dirty="0" smtClean="0"/>
              <a:t>	např. spálení, roztrhání věci</a:t>
            </a:r>
          </a:p>
          <a:p>
            <a:pPr lvl="1"/>
            <a:endParaRPr lang="cs-CZ" b="1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Relativní zánik</a:t>
            </a:r>
          </a:p>
          <a:p>
            <a:pPr marL="548640" lvl="2" indent="0">
              <a:buNone/>
            </a:pPr>
            <a:r>
              <a:rPr lang="cs-CZ" dirty="0" smtClean="0"/>
              <a:t>→ </a:t>
            </a:r>
            <a:r>
              <a:rPr lang="cs-CZ" dirty="0"/>
              <a:t>vlastnické právo k </a:t>
            </a:r>
            <a:r>
              <a:rPr lang="cs-CZ" dirty="0" smtClean="0"/>
              <a:t>nabývá jiný subjekt</a:t>
            </a:r>
          </a:p>
          <a:p>
            <a:pPr marL="548640" lvl="2" indent="0">
              <a:buNone/>
            </a:pPr>
            <a:r>
              <a:rPr lang="cs-CZ" i="1" dirty="0" smtClean="0"/>
              <a:t>např. prodej věci, přechod vlastnického práva děděním</a:t>
            </a:r>
            <a:endParaRPr lang="cs-CZ" i="1" dirty="0"/>
          </a:p>
          <a:p>
            <a:pPr marL="0" indent="0">
              <a:buNone/>
            </a:pPr>
            <a:r>
              <a:rPr lang="cs-CZ" b="1" dirty="0" smtClean="0"/>
              <a:t>Zánik nezávisle na vůli vlastníka</a:t>
            </a:r>
          </a:p>
          <a:p>
            <a:pPr lvl="1"/>
            <a:r>
              <a:rPr lang="cs-CZ" b="1" dirty="0" smtClean="0"/>
              <a:t>zánik věci</a:t>
            </a:r>
          </a:p>
          <a:p>
            <a:pPr marL="548640" lvl="2" indent="0">
              <a:buNone/>
            </a:pPr>
            <a:r>
              <a:rPr lang="cs-CZ" dirty="0" smtClean="0"/>
              <a:t>	na základě události </a:t>
            </a:r>
          </a:p>
          <a:p>
            <a:pPr marL="548640" lvl="2" indent="0">
              <a:buNone/>
            </a:pPr>
            <a:r>
              <a:rPr lang="cs-CZ" dirty="0"/>
              <a:t>	</a:t>
            </a:r>
            <a:r>
              <a:rPr lang="cs-CZ" i="1" dirty="0" smtClean="0"/>
              <a:t>např. zemětřesení, povodeň</a:t>
            </a:r>
          </a:p>
          <a:p>
            <a:pPr lvl="1"/>
            <a:r>
              <a:rPr lang="cs-CZ" b="1" dirty="0"/>
              <a:t>z</a:t>
            </a:r>
            <a:r>
              <a:rPr lang="cs-CZ" b="1" dirty="0" smtClean="0"/>
              <a:t>tráta věci</a:t>
            </a:r>
          </a:p>
          <a:p>
            <a:pPr lvl="1"/>
            <a:r>
              <a:rPr lang="cs-CZ" b="1" dirty="0" smtClean="0"/>
              <a:t>smrtí</a:t>
            </a:r>
          </a:p>
          <a:p>
            <a:pPr marL="822960" lvl="3" indent="0">
              <a:buNone/>
            </a:pPr>
            <a:r>
              <a:rPr lang="cs-CZ" b="1" dirty="0" smtClean="0"/>
              <a:t>	</a:t>
            </a:r>
            <a:r>
              <a:rPr lang="cs-CZ" dirty="0" smtClean="0"/>
              <a:t>přechod na dědice</a:t>
            </a:r>
          </a:p>
          <a:p>
            <a:pPr lvl="1"/>
            <a:r>
              <a:rPr lang="cs-CZ" b="1" dirty="0"/>
              <a:t>v</a:t>
            </a:r>
            <a:r>
              <a:rPr lang="cs-CZ" b="1" dirty="0" smtClean="0"/>
              <a:t>ydržení</a:t>
            </a:r>
            <a:endParaRPr lang="cs-CZ" b="1" dirty="0" smtClean="0"/>
          </a:p>
          <a:p>
            <a:pPr marL="822960" lvl="3" indent="0">
              <a:buNone/>
            </a:pPr>
            <a:r>
              <a:rPr lang="cs-CZ" b="1" dirty="0" smtClean="0"/>
              <a:t>	</a:t>
            </a:r>
            <a:r>
              <a:rPr lang="cs-CZ" dirty="0" smtClean="0"/>
              <a:t>splněním nutných podmínek</a:t>
            </a:r>
          </a:p>
          <a:p>
            <a:pPr lvl="1"/>
            <a:r>
              <a:rPr lang="cs-CZ" b="1" dirty="0"/>
              <a:t>r</a:t>
            </a:r>
            <a:r>
              <a:rPr lang="cs-CZ" b="1" dirty="0" smtClean="0"/>
              <a:t>ozhodnutí státního orgánu</a:t>
            </a:r>
          </a:p>
          <a:p>
            <a:pPr marL="822960" lvl="3" indent="0">
              <a:buNone/>
            </a:pPr>
            <a:r>
              <a:rPr lang="cs-CZ" i="1" dirty="0"/>
              <a:t> </a:t>
            </a:r>
            <a:r>
              <a:rPr lang="cs-CZ" i="1" dirty="0" smtClean="0"/>
              <a:t> např. konfiskace, vyvlastnění věci</a:t>
            </a:r>
          </a:p>
          <a:p>
            <a:pPr lvl="1"/>
            <a:endParaRPr lang="cs-CZ" b="1" dirty="0" smtClean="0"/>
          </a:p>
          <a:p>
            <a:pPr lvl="1"/>
            <a:endParaRPr lang="cs-CZ" b="1" dirty="0" smtClean="0"/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1633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Věcná práva k věci cizí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cs-CZ" b="1" dirty="0" smtClean="0"/>
          </a:p>
          <a:p>
            <a:pPr marL="457200" indent="-457200">
              <a:buFont typeface="+mj-lt"/>
              <a:buAutoNum type="arabicPeriod"/>
            </a:pPr>
            <a:endParaRPr lang="cs-CZ" b="1" dirty="0"/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Právo stavby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Věcná břemena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Zástavní právo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Zadržovací právo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86380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Právo stavby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b="1" dirty="0" smtClean="0"/>
          </a:p>
          <a:p>
            <a:r>
              <a:rPr lang="cs-CZ" b="1" dirty="0" smtClean="0"/>
              <a:t>Pozemek</a:t>
            </a:r>
            <a:r>
              <a:rPr lang="cs-CZ" dirty="0" smtClean="0"/>
              <a:t> </a:t>
            </a:r>
            <a:r>
              <a:rPr lang="cs-CZ" dirty="0"/>
              <a:t>může být </a:t>
            </a:r>
            <a:r>
              <a:rPr lang="cs-CZ" u="sng" dirty="0"/>
              <a:t>zatížen věcným právem jiné osoby </a:t>
            </a:r>
            <a:r>
              <a:rPr lang="cs-CZ" dirty="0"/>
              <a:t>(stavebníka) mít </a:t>
            </a:r>
            <a:r>
              <a:rPr lang="cs-CZ" u="sng" dirty="0"/>
              <a:t>na povrchu nebo pod povrchem pozemku stavbu</a:t>
            </a:r>
            <a:r>
              <a:rPr lang="cs-CZ" dirty="0"/>
              <a:t>. Nezáleží na tom, zda se jedná o stavbu již zřízenou či dosud nezřízenou. </a:t>
            </a:r>
          </a:p>
          <a:p>
            <a:r>
              <a:rPr lang="cs-CZ" dirty="0" smtClean="0"/>
              <a:t>Právo </a:t>
            </a:r>
            <a:r>
              <a:rPr lang="cs-CZ" dirty="0"/>
              <a:t>stavby </a:t>
            </a:r>
            <a:r>
              <a:rPr lang="cs-CZ" b="1" dirty="0"/>
              <a:t>nelze</a:t>
            </a:r>
            <a:r>
              <a:rPr lang="cs-CZ" dirty="0"/>
              <a:t> </a:t>
            </a:r>
            <a:r>
              <a:rPr lang="cs-CZ" u="sng" dirty="0"/>
              <a:t>zřídit k pozemku, na kterém vázne právo příčící se účelu stavby</a:t>
            </a:r>
            <a:r>
              <a:rPr lang="cs-CZ" dirty="0"/>
              <a:t>. Je-li </a:t>
            </a:r>
            <a:r>
              <a:rPr lang="cs-CZ" b="1" dirty="0"/>
              <a:t>pozemek zatížen zástavním právem</a:t>
            </a:r>
            <a:r>
              <a:rPr lang="cs-CZ" dirty="0"/>
              <a:t>, lze jej zatížit právem stavby </a:t>
            </a:r>
            <a:r>
              <a:rPr lang="cs-CZ" u="sng" dirty="0"/>
              <a:t>jen se souhlasem zástavního </a:t>
            </a:r>
            <a:r>
              <a:rPr lang="cs-CZ" u="sng" dirty="0" smtClean="0"/>
              <a:t>věřitele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Právo </a:t>
            </a:r>
            <a:r>
              <a:rPr lang="cs-CZ" b="1" dirty="0"/>
              <a:t>stavby </a:t>
            </a:r>
            <a:r>
              <a:rPr lang="cs-CZ" dirty="0"/>
              <a:t>je </a:t>
            </a:r>
            <a:r>
              <a:rPr lang="cs-CZ" u="sng" dirty="0"/>
              <a:t>věc nemovitá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9116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Vznik a zánik práva stavby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Právo </a:t>
            </a:r>
            <a:r>
              <a:rPr lang="cs-CZ" dirty="0"/>
              <a:t>stavby se nabývá </a:t>
            </a:r>
            <a:endParaRPr lang="cs-CZ" dirty="0" smtClean="0"/>
          </a:p>
          <a:p>
            <a:pPr lvl="2"/>
            <a:r>
              <a:rPr lang="cs-CZ" dirty="0" smtClean="0"/>
              <a:t>smlouvou</a:t>
            </a:r>
            <a:r>
              <a:rPr lang="cs-CZ" dirty="0"/>
              <a:t>, </a:t>
            </a:r>
            <a:endParaRPr lang="cs-CZ" dirty="0" smtClean="0"/>
          </a:p>
          <a:p>
            <a:pPr lvl="2"/>
            <a:r>
              <a:rPr lang="cs-CZ" dirty="0" smtClean="0"/>
              <a:t>vydržením</a:t>
            </a:r>
            <a:r>
              <a:rPr lang="cs-CZ" dirty="0"/>
              <a:t>, </a:t>
            </a:r>
            <a:endParaRPr lang="cs-CZ" dirty="0" smtClean="0"/>
          </a:p>
          <a:p>
            <a:pPr lvl="2"/>
            <a:r>
              <a:rPr lang="cs-CZ" dirty="0" smtClean="0"/>
              <a:t>rozhodnutím </a:t>
            </a:r>
            <a:r>
              <a:rPr lang="cs-CZ" dirty="0"/>
              <a:t>orgánu veřejné moci. </a:t>
            </a:r>
          </a:p>
          <a:p>
            <a:r>
              <a:rPr lang="cs-CZ" dirty="0" smtClean="0"/>
              <a:t>Právo stavby</a:t>
            </a:r>
          </a:p>
          <a:p>
            <a:pPr lvl="2"/>
            <a:r>
              <a:rPr lang="cs-CZ" u="sng" dirty="0" smtClean="0"/>
              <a:t>zřízené </a:t>
            </a:r>
            <a:r>
              <a:rPr lang="cs-CZ" dirty="0" smtClean="0"/>
              <a:t>smlouvou - </a:t>
            </a:r>
            <a:r>
              <a:rPr lang="cs-CZ" b="1" dirty="0" smtClean="0"/>
              <a:t>vzniká </a:t>
            </a:r>
            <a:r>
              <a:rPr lang="cs-CZ" b="1" dirty="0"/>
              <a:t>zápisem do veřejného seznamu</a:t>
            </a:r>
            <a:r>
              <a:rPr lang="cs-CZ" dirty="0"/>
              <a:t>. </a:t>
            </a:r>
            <a:endParaRPr lang="cs-CZ" dirty="0" smtClean="0"/>
          </a:p>
          <a:p>
            <a:pPr marL="822960" lvl="3" indent="0">
              <a:buNone/>
            </a:pPr>
            <a:r>
              <a:rPr lang="cs-CZ" dirty="0" smtClean="0"/>
              <a:t>    → Právo </a:t>
            </a:r>
            <a:r>
              <a:rPr lang="cs-CZ" dirty="0"/>
              <a:t>stavby lze zřídit </a:t>
            </a:r>
            <a:r>
              <a:rPr lang="cs-CZ" u="sng" dirty="0"/>
              <a:t>jen jako dočasné</a:t>
            </a:r>
            <a:r>
              <a:rPr lang="cs-CZ" dirty="0"/>
              <a:t>; </a:t>
            </a:r>
            <a:r>
              <a:rPr lang="cs-CZ" b="1" dirty="0"/>
              <a:t>nesmí</a:t>
            </a:r>
            <a:r>
              <a:rPr lang="cs-CZ" dirty="0"/>
              <a:t> být zřízeno </a:t>
            </a:r>
            <a:r>
              <a:rPr lang="cs-CZ" b="1" dirty="0"/>
              <a:t>na více než 99 let</a:t>
            </a:r>
            <a:r>
              <a:rPr lang="cs-CZ" dirty="0"/>
              <a:t>. </a:t>
            </a:r>
            <a:endParaRPr lang="cs-CZ" dirty="0" smtClean="0"/>
          </a:p>
          <a:p>
            <a:pPr lvl="2"/>
            <a:r>
              <a:rPr lang="cs-CZ" u="sng" dirty="0" smtClean="0"/>
              <a:t>vydržením</a:t>
            </a:r>
            <a:r>
              <a:rPr lang="cs-CZ" dirty="0" smtClean="0"/>
              <a:t> - </a:t>
            </a:r>
            <a:r>
              <a:rPr lang="cs-CZ" b="1" dirty="0" smtClean="0"/>
              <a:t>na </a:t>
            </a:r>
            <a:r>
              <a:rPr lang="cs-CZ" b="1" dirty="0"/>
              <a:t>dobu 40 let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Trvání </a:t>
            </a:r>
            <a:r>
              <a:rPr lang="cs-CZ" i="1" dirty="0"/>
              <a:t>práva stavby </a:t>
            </a:r>
            <a:r>
              <a:rPr lang="cs-CZ" i="1" u="sng" dirty="0"/>
              <a:t>lze prodloužit se souhlasem osob</a:t>
            </a:r>
            <a:r>
              <a:rPr lang="cs-CZ" i="1" dirty="0"/>
              <a:t>, pro které jsou na pozemku zapsána zatížení v pořadí za právem stavby.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002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Třídění věcí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M</a:t>
            </a:r>
            <a:r>
              <a:rPr lang="cs-CZ" b="1" dirty="0" smtClean="0"/>
              <a:t>ovité</a:t>
            </a:r>
          </a:p>
          <a:p>
            <a:pPr lvl="2"/>
            <a:r>
              <a:rPr lang="cs-CZ" dirty="0" smtClean="0"/>
              <a:t>věci, které nejsou nemovitostmi (auto, nábytek)</a:t>
            </a:r>
          </a:p>
          <a:p>
            <a:r>
              <a:rPr lang="cs-CZ" b="1" dirty="0" smtClean="0"/>
              <a:t>Zuživatelné</a:t>
            </a:r>
          </a:p>
          <a:p>
            <a:pPr lvl="2"/>
            <a:r>
              <a:rPr lang="cs-CZ" dirty="0" smtClean="0"/>
              <a:t>užívání přenáší svoji hodnotu najednou nebo se zcela spotřebovávají</a:t>
            </a:r>
          </a:p>
          <a:p>
            <a:r>
              <a:rPr lang="cs-CZ" b="1" dirty="0" smtClean="0"/>
              <a:t>Zastupitelné</a:t>
            </a:r>
          </a:p>
          <a:p>
            <a:pPr lvl="2"/>
            <a:r>
              <a:rPr lang="cs-CZ" dirty="0" smtClean="0"/>
              <a:t>věci lze nahradit stejným množstvím věci téhož druhu</a:t>
            </a:r>
          </a:p>
          <a:p>
            <a:r>
              <a:rPr lang="cs-CZ" b="1" dirty="0" smtClean="0"/>
              <a:t>Druhově určené</a:t>
            </a:r>
          </a:p>
          <a:p>
            <a:pPr lvl="2"/>
            <a:r>
              <a:rPr lang="cs-CZ" dirty="0"/>
              <a:t>u</a:t>
            </a:r>
            <a:r>
              <a:rPr lang="cs-CZ" dirty="0" smtClean="0"/>
              <a:t>rčené genericky (dle počtu, míry, váhy)</a:t>
            </a:r>
          </a:p>
          <a:p>
            <a:r>
              <a:rPr lang="cs-CZ" b="1" dirty="0" smtClean="0"/>
              <a:t>Reálně dělitelné</a:t>
            </a:r>
          </a:p>
          <a:p>
            <a:pPr lvl="2"/>
            <a:r>
              <a:rPr lang="cs-CZ" dirty="0" smtClean="0"/>
              <a:t>rozdělení věci nemá za následek její znehodnoceni (např. určité množství suroviny)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N</a:t>
            </a:r>
            <a:r>
              <a:rPr lang="cs-CZ" b="1" dirty="0" smtClean="0"/>
              <a:t>emovité</a:t>
            </a:r>
          </a:p>
          <a:p>
            <a:pPr lvl="2"/>
            <a:r>
              <a:rPr lang="cs-CZ" dirty="0"/>
              <a:t>p</a:t>
            </a:r>
            <a:r>
              <a:rPr lang="cs-CZ" dirty="0" smtClean="0"/>
              <a:t>ozemky a stavby spojené se zemí pevným základem</a:t>
            </a:r>
          </a:p>
          <a:p>
            <a:r>
              <a:rPr lang="cs-CZ" b="1" dirty="0" smtClean="0"/>
              <a:t>Nezuživatelné</a:t>
            </a:r>
          </a:p>
          <a:p>
            <a:pPr lvl="2"/>
            <a:r>
              <a:rPr lang="cs-CZ" dirty="0"/>
              <a:t>s</a:t>
            </a:r>
            <a:r>
              <a:rPr lang="cs-CZ" dirty="0" smtClean="0"/>
              <a:t>voji užitnou hodnotu ztrácejí postupně (opotřebovávají se)</a:t>
            </a:r>
            <a:endParaRPr lang="cs-CZ" dirty="0"/>
          </a:p>
          <a:p>
            <a:r>
              <a:rPr lang="cs-CZ" b="1" dirty="0" smtClean="0"/>
              <a:t>Nezastupitelné</a:t>
            </a:r>
          </a:p>
          <a:p>
            <a:pPr lvl="2"/>
            <a:r>
              <a:rPr lang="cs-CZ" dirty="0"/>
              <a:t>r</a:t>
            </a:r>
            <a:r>
              <a:rPr lang="cs-CZ" dirty="0" smtClean="0"/>
              <a:t>ozhodující je individuální charakter, nelze je nahradit (př. umělecké dílo)</a:t>
            </a:r>
          </a:p>
          <a:p>
            <a:r>
              <a:rPr lang="cs-CZ" b="1" dirty="0"/>
              <a:t>I</a:t>
            </a:r>
            <a:r>
              <a:rPr lang="cs-CZ" b="1" dirty="0" smtClean="0"/>
              <a:t>ndividuálně určené</a:t>
            </a:r>
          </a:p>
          <a:p>
            <a:pPr lvl="2"/>
            <a:r>
              <a:rPr lang="cs-CZ" dirty="0"/>
              <a:t>u</a:t>
            </a:r>
            <a:r>
              <a:rPr lang="cs-CZ" dirty="0" smtClean="0"/>
              <a:t>rčené specificky</a:t>
            </a:r>
            <a:endParaRPr lang="cs-CZ" b="1" dirty="0" smtClean="0"/>
          </a:p>
          <a:p>
            <a:r>
              <a:rPr lang="cs-CZ" b="1" dirty="0" smtClean="0"/>
              <a:t>Reálně nedělitelné</a:t>
            </a:r>
          </a:p>
          <a:p>
            <a:pPr lvl="2"/>
            <a:r>
              <a:rPr lang="cs-CZ" dirty="0"/>
              <a:t>v</a:t>
            </a:r>
            <a:r>
              <a:rPr lang="cs-CZ" dirty="0" smtClean="0"/>
              <a:t>ěc nelze rozdělit, aniž by nedošlo k jejímu znehodnocení (např. motorové vozidlo)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704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Věcná břemena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Subjekt</a:t>
            </a:r>
          </a:p>
          <a:p>
            <a:pPr lvl="2"/>
            <a:r>
              <a:rPr lang="cs-CZ" dirty="0"/>
              <a:t>Povinný </a:t>
            </a:r>
          </a:p>
          <a:p>
            <a:pPr lvl="2"/>
            <a:r>
              <a:rPr lang="cs-CZ" dirty="0"/>
              <a:t>Oprávněný</a:t>
            </a:r>
          </a:p>
          <a:p>
            <a:pPr marL="0" indent="0">
              <a:buNone/>
            </a:pPr>
            <a:r>
              <a:rPr lang="cs-CZ" b="1" dirty="0" smtClean="0"/>
              <a:t>Druhy</a:t>
            </a:r>
          </a:p>
          <a:p>
            <a:pPr marL="457200" indent="-457200">
              <a:buFont typeface="+mj-lt"/>
              <a:buAutoNum type="alphaLcParenR"/>
            </a:pPr>
            <a:r>
              <a:rPr lang="cs-CZ" b="1" dirty="0"/>
              <a:t>d</a:t>
            </a:r>
            <a:r>
              <a:rPr lang="cs-CZ" b="1" dirty="0" smtClean="0"/>
              <a:t>le oprávněného subjektu</a:t>
            </a:r>
          </a:p>
          <a:p>
            <a:pPr lvl="2"/>
            <a:r>
              <a:rPr lang="cs-CZ" dirty="0"/>
              <a:t>Věcná břemena působící k věci (in </a:t>
            </a:r>
            <a:r>
              <a:rPr lang="cs-CZ" dirty="0" err="1"/>
              <a:t>rem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Věcná břemena působící k osobě (in personam)</a:t>
            </a:r>
          </a:p>
          <a:p>
            <a:pPr marL="457200" indent="-457200">
              <a:buFont typeface="+mj-lt"/>
              <a:buAutoNum type="alphaLcParenR"/>
            </a:pPr>
            <a:r>
              <a:rPr lang="cs-CZ" b="1" dirty="0" smtClean="0"/>
              <a:t>dle obsahu</a:t>
            </a:r>
          </a:p>
          <a:p>
            <a:pPr lvl="2"/>
            <a:r>
              <a:rPr lang="cs-CZ" dirty="0" smtClean="0"/>
              <a:t>Věcná břemena s povinností konat (</a:t>
            </a:r>
            <a:r>
              <a:rPr lang="cs-CZ" dirty="0" err="1" smtClean="0"/>
              <a:t>facere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Věcná břemena s povinností trpět (</a:t>
            </a:r>
            <a:r>
              <a:rPr lang="cs-CZ" dirty="0" err="1" smtClean="0"/>
              <a:t>pati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Věcná břemena s povinností zdržet se (</a:t>
            </a:r>
            <a:r>
              <a:rPr lang="cs-CZ" dirty="0" err="1" smtClean="0"/>
              <a:t>omnitere</a:t>
            </a:r>
            <a:r>
              <a:rPr lang="cs-CZ" dirty="0" smtClean="0"/>
              <a:t>)</a:t>
            </a:r>
          </a:p>
          <a:p>
            <a:pPr marL="548640" lvl="2" indent="0">
              <a:buNone/>
            </a:pPr>
            <a:endParaRPr lang="cs-CZ" dirty="0" smtClean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696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Věcná břemena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b="1" dirty="0" smtClean="0"/>
              <a:t>Služebnost </a:t>
            </a:r>
          </a:p>
          <a:p>
            <a:pPr marL="548640" lvl="2" indent="0">
              <a:buNone/>
            </a:pPr>
            <a:r>
              <a:rPr lang="cs-CZ" b="1" dirty="0"/>
              <a:t>→ </a:t>
            </a:r>
            <a:r>
              <a:rPr lang="cs-CZ" dirty="0"/>
              <a:t>spojená s pasivitou zatíženého vlastníka</a:t>
            </a:r>
          </a:p>
          <a:p>
            <a:pPr marL="548640" lvl="2" indent="0">
              <a:buNone/>
            </a:pPr>
            <a:r>
              <a:rPr lang="cs-CZ" dirty="0"/>
              <a:t>→ postihuje vlastníka věci jako věcné právo tak, že musí ve prospěch jiného něco </a:t>
            </a:r>
            <a:r>
              <a:rPr lang="cs-CZ" u="sng" dirty="0"/>
              <a:t>trpět</a:t>
            </a:r>
            <a:r>
              <a:rPr lang="cs-CZ" dirty="0"/>
              <a:t> nebo něčeho se </a:t>
            </a:r>
            <a:r>
              <a:rPr lang="cs-CZ" u="sng" dirty="0"/>
              <a:t>zdržet</a:t>
            </a:r>
            <a:r>
              <a:rPr lang="cs-CZ" dirty="0"/>
              <a:t>. </a:t>
            </a:r>
            <a:endParaRPr lang="cs-CZ" sz="4000" dirty="0"/>
          </a:p>
          <a:p>
            <a:pPr marL="0" indent="0">
              <a:buNone/>
            </a:pPr>
            <a:endParaRPr lang="cs-CZ" b="1" dirty="0" smtClean="0"/>
          </a:p>
          <a:p>
            <a:r>
              <a:rPr lang="cs-CZ" b="1" dirty="0" smtClean="0"/>
              <a:t>Reálná břemena</a:t>
            </a:r>
            <a:endParaRPr lang="cs-CZ" b="1" dirty="0"/>
          </a:p>
          <a:p>
            <a:pPr marL="548640" lvl="2" indent="0">
              <a:buNone/>
            </a:pPr>
            <a:r>
              <a:rPr lang="cs-CZ" b="1" dirty="0" smtClean="0"/>
              <a:t>→ </a:t>
            </a:r>
            <a:r>
              <a:rPr lang="cs-CZ" dirty="0" smtClean="0"/>
              <a:t>vyžadují aktivní chování zatíženého vlastníka</a:t>
            </a:r>
            <a:endParaRPr lang="cs-CZ" sz="4000" dirty="0"/>
          </a:p>
          <a:p>
            <a:pPr marL="548640" lvl="2" indent="0">
              <a:buNone/>
            </a:pPr>
            <a:endParaRPr lang="cs-CZ" dirty="0" smtClean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9268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Služebnost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66672" y="2222500"/>
            <a:ext cx="8595360" cy="43513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Nabytí služebnosti</a:t>
            </a:r>
          </a:p>
          <a:p>
            <a:pPr lvl="2"/>
            <a:r>
              <a:rPr lang="cs-CZ" dirty="0"/>
              <a:t>smlouvou</a:t>
            </a:r>
          </a:p>
          <a:p>
            <a:pPr lvl="2"/>
            <a:r>
              <a:rPr lang="cs-CZ" dirty="0"/>
              <a:t>pořízením pro případ smrti</a:t>
            </a:r>
          </a:p>
          <a:p>
            <a:pPr lvl="2"/>
            <a:r>
              <a:rPr lang="cs-CZ" dirty="0"/>
              <a:t>vydržením </a:t>
            </a:r>
          </a:p>
          <a:p>
            <a:pPr lvl="2"/>
            <a:r>
              <a:rPr lang="cs-CZ" dirty="0"/>
              <a:t>ze zákona</a:t>
            </a:r>
          </a:p>
          <a:p>
            <a:pPr lvl="2"/>
            <a:r>
              <a:rPr lang="cs-CZ" dirty="0"/>
              <a:t>rozhodnutím orgánu veřejné moci</a:t>
            </a:r>
          </a:p>
          <a:p>
            <a:pPr marL="0" indent="0">
              <a:buNone/>
            </a:pPr>
            <a:r>
              <a:rPr lang="cs-CZ" i="1" dirty="0" smtClean="0"/>
              <a:t>např. pozemkové služebnosti, užívací právo – např. služebnost bytu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b="1" dirty="0" smtClean="0"/>
              <a:t>Zánik služebnosti</a:t>
            </a:r>
          </a:p>
          <a:p>
            <a:pPr lvl="2"/>
            <a:r>
              <a:rPr lang="cs-CZ" dirty="0"/>
              <a:t>t</a:t>
            </a:r>
            <a:r>
              <a:rPr lang="cs-CZ" dirty="0" smtClean="0"/>
              <a:t>rvalou změnou – služebná věc, již nemůže sloužit</a:t>
            </a:r>
          </a:p>
          <a:p>
            <a:pPr lvl="2"/>
            <a:r>
              <a:rPr lang="cs-CZ" dirty="0"/>
              <a:t>d</a:t>
            </a:r>
            <a:r>
              <a:rPr lang="cs-CZ" dirty="0" smtClean="0"/>
              <a:t>ohodou stran</a:t>
            </a:r>
            <a:endParaRPr lang="cs-CZ" dirty="0"/>
          </a:p>
          <a:p>
            <a:pPr lvl="2"/>
            <a:r>
              <a:rPr lang="cs-CZ" dirty="0"/>
              <a:t>u</a:t>
            </a:r>
            <a:r>
              <a:rPr lang="cs-CZ" dirty="0" smtClean="0"/>
              <a:t>plynutím doby</a:t>
            </a:r>
          </a:p>
          <a:p>
            <a:pPr lvl="2"/>
            <a:r>
              <a:rPr lang="cs-CZ" dirty="0" smtClean="0"/>
              <a:t>osobní služebnost – smrtí oprávněné osoby</a:t>
            </a:r>
          </a:p>
        </p:txBody>
      </p:sp>
    </p:spTree>
    <p:extLst>
      <p:ext uri="{BB962C8B-B14F-4D97-AF65-F5344CB8AC3E}">
        <p14:creationId xmlns:p14="http://schemas.microsoft.com/office/powerpoint/2010/main" val="228353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Reálná břemena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Je-li </a:t>
            </a:r>
            <a:r>
              <a:rPr lang="cs-CZ" dirty="0"/>
              <a:t>věc </a:t>
            </a:r>
            <a:r>
              <a:rPr lang="cs-CZ" u="sng" dirty="0"/>
              <a:t>zapsána do veřejného seznamu</a:t>
            </a:r>
            <a:r>
              <a:rPr lang="cs-CZ" dirty="0"/>
              <a:t>, může být zatížena reálným břemenem tak, že dočasný </a:t>
            </a:r>
            <a:r>
              <a:rPr lang="cs-CZ" b="1" dirty="0"/>
              <a:t>vlastník věci </a:t>
            </a:r>
            <a:r>
              <a:rPr lang="cs-CZ" dirty="0"/>
              <a:t>je </a:t>
            </a:r>
            <a:r>
              <a:rPr lang="cs-CZ" b="1" dirty="0"/>
              <a:t>jako dlužník zavázán vůči oprávněné osobě </a:t>
            </a:r>
            <a:r>
              <a:rPr lang="cs-CZ" b="1" u="sng" dirty="0"/>
              <a:t>něco</a:t>
            </a:r>
            <a:r>
              <a:rPr lang="cs-CZ" dirty="0"/>
              <a:t> jí </a:t>
            </a:r>
            <a:r>
              <a:rPr lang="cs-CZ" b="1" u="sng" dirty="0"/>
              <a:t>dávat</a:t>
            </a:r>
            <a:r>
              <a:rPr lang="cs-CZ" dirty="0"/>
              <a:t> nebo </a:t>
            </a:r>
            <a:r>
              <a:rPr lang="cs-CZ" b="1" u="sng" dirty="0"/>
              <a:t>něco konat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 smtClean="0"/>
              <a:t>např. smlouva o výměnku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01942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Zástavní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Při </a:t>
            </a:r>
            <a:r>
              <a:rPr lang="cs-CZ" u="sng" dirty="0"/>
              <a:t>zajištění dluhu zástavním právem </a:t>
            </a:r>
            <a:r>
              <a:rPr lang="cs-CZ" b="1" dirty="0"/>
              <a:t>vznikne věřiteli oprávnění</a:t>
            </a:r>
            <a:r>
              <a:rPr lang="cs-CZ" dirty="0"/>
              <a:t>, nesplní-li dlužník dluh řádně a včas, </a:t>
            </a:r>
            <a:r>
              <a:rPr lang="cs-CZ" b="1" dirty="0"/>
              <a:t>uspokojit se z výtěžku zpeněžení zástavy do ujednané výše</a:t>
            </a:r>
            <a:r>
              <a:rPr lang="cs-CZ" dirty="0"/>
              <a:t>, a není-li tato ujednána, </a:t>
            </a:r>
            <a:r>
              <a:rPr lang="cs-CZ" b="1" dirty="0"/>
              <a:t>do výše pohledávky s příslušenstvím</a:t>
            </a:r>
            <a:r>
              <a:rPr lang="cs-CZ" dirty="0"/>
              <a:t> ke dni zpeněžení zástavy. </a:t>
            </a:r>
          </a:p>
          <a:p>
            <a:r>
              <a:rPr lang="cs-CZ" dirty="0" smtClean="0"/>
              <a:t>Zástavou </a:t>
            </a:r>
            <a:r>
              <a:rPr lang="cs-CZ" dirty="0"/>
              <a:t>může být </a:t>
            </a:r>
            <a:r>
              <a:rPr lang="cs-CZ" u="sng" dirty="0"/>
              <a:t>každá věc</a:t>
            </a:r>
            <a:r>
              <a:rPr lang="cs-CZ" dirty="0"/>
              <a:t>, s níž </a:t>
            </a:r>
            <a:r>
              <a:rPr lang="cs-CZ" b="1" dirty="0"/>
              <a:t>lze obchodovat</a:t>
            </a:r>
            <a:r>
              <a:rPr lang="cs-CZ" dirty="0"/>
              <a:t>. </a:t>
            </a:r>
          </a:p>
          <a:p>
            <a:r>
              <a:rPr lang="cs-CZ" dirty="0" smtClean="0"/>
              <a:t>Zástavní </a:t>
            </a:r>
            <a:r>
              <a:rPr lang="cs-CZ" u="sng" dirty="0"/>
              <a:t>právo lze zřídit i k věci, k níž zástavnímu dlužníku vznikne vlastnické právo teprve v budoucnu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3095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Zastavení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Zástavní </a:t>
            </a:r>
            <a:r>
              <a:rPr lang="cs-CZ" dirty="0"/>
              <a:t>právo se </a:t>
            </a:r>
            <a:r>
              <a:rPr lang="cs-CZ" b="1" dirty="0"/>
              <a:t>zřizuje zástavní smlouvou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b="1" dirty="0" smtClean="0"/>
              <a:t>Zástava</a:t>
            </a:r>
            <a:r>
              <a:rPr lang="cs-CZ" dirty="0" smtClean="0"/>
              <a:t> </a:t>
            </a:r>
            <a:r>
              <a:rPr lang="cs-CZ" dirty="0"/>
              <a:t>může být </a:t>
            </a:r>
            <a:r>
              <a:rPr lang="cs-CZ" u="sng" dirty="0"/>
              <a:t>určena jednotlivě</a:t>
            </a:r>
            <a:r>
              <a:rPr lang="cs-CZ" dirty="0"/>
              <a:t>, nebo </a:t>
            </a:r>
            <a:r>
              <a:rPr lang="cs-CZ" u="sng" dirty="0"/>
              <a:t>jiným způsobem</a:t>
            </a:r>
            <a:r>
              <a:rPr lang="cs-CZ" dirty="0"/>
              <a:t> tak, aby ji bylo možné </a:t>
            </a:r>
            <a:r>
              <a:rPr lang="cs-CZ" u="sng" dirty="0"/>
              <a:t>určit kdykoli v době trvání zástavního práva</a:t>
            </a:r>
            <a:r>
              <a:rPr lang="cs-CZ" dirty="0"/>
              <a:t>. </a:t>
            </a:r>
          </a:p>
          <a:p>
            <a:r>
              <a:rPr lang="cs-CZ" dirty="0" smtClean="0"/>
              <a:t>Zástavní </a:t>
            </a:r>
            <a:r>
              <a:rPr lang="cs-CZ" dirty="0"/>
              <a:t>právo </a:t>
            </a:r>
            <a:r>
              <a:rPr lang="cs-CZ" b="1" dirty="0"/>
              <a:t>zajišťuje dluh a jeho příslušenství</a:t>
            </a:r>
            <a:r>
              <a:rPr lang="cs-CZ" dirty="0"/>
              <a:t>; je-li to </a:t>
            </a:r>
            <a:r>
              <a:rPr lang="cs-CZ" u="sng" dirty="0"/>
              <a:t>zvlášť ujednáno</a:t>
            </a:r>
            <a:r>
              <a:rPr lang="cs-CZ" dirty="0"/>
              <a:t>, pak i </a:t>
            </a:r>
            <a:r>
              <a:rPr lang="cs-CZ" b="1" dirty="0"/>
              <a:t>smluvní pokutu</a:t>
            </a:r>
            <a:r>
              <a:rPr lang="cs-CZ" dirty="0"/>
              <a:t>. </a:t>
            </a:r>
          </a:p>
          <a:p>
            <a:r>
              <a:rPr lang="cs-CZ" u="sng" dirty="0" smtClean="0"/>
              <a:t>Není-li </a:t>
            </a:r>
            <a:r>
              <a:rPr lang="cs-CZ" u="sng" dirty="0"/>
              <a:t>movitá věc jako zástava odevzdána zástavnímu věřiteli</a:t>
            </a:r>
            <a:r>
              <a:rPr lang="cs-CZ" dirty="0"/>
              <a:t>, nebo osobě třetí, aby ji pro zástavního věřitele opatrovala, vyžaduje se pro zástavní smlouvu </a:t>
            </a:r>
            <a:r>
              <a:rPr lang="cs-CZ" b="1" dirty="0"/>
              <a:t>písemná forma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94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Zánik zástavního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u="sng" dirty="0" smtClean="0"/>
              <a:t>Zanikne-li </a:t>
            </a:r>
            <a:r>
              <a:rPr lang="cs-CZ" u="sng" dirty="0"/>
              <a:t>zajištěný dluh</a:t>
            </a:r>
            <a:r>
              <a:rPr lang="cs-CZ" dirty="0"/>
              <a:t>, </a:t>
            </a:r>
            <a:r>
              <a:rPr lang="cs-CZ" b="1" dirty="0"/>
              <a:t>zanikne i zástavní </a:t>
            </a:r>
            <a:r>
              <a:rPr lang="cs-CZ" b="1" dirty="0" smtClean="0"/>
              <a:t>právo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u="sng" dirty="0" smtClean="0"/>
              <a:t>Zástavní </a:t>
            </a:r>
            <a:r>
              <a:rPr lang="cs-CZ" u="sng" dirty="0"/>
              <a:t>právo zanikne</a:t>
            </a:r>
            <a:r>
              <a:rPr lang="cs-CZ" dirty="0"/>
              <a:t>, ale </a:t>
            </a:r>
            <a:r>
              <a:rPr lang="cs-CZ" b="1" dirty="0"/>
              <a:t>pohledávka trvá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a</a:t>
            </a:r>
            <a:r>
              <a:rPr lang="cs-CZ" dirty="0"/>
              <a:t>) zanikne-li zástava,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b</a:t>
            </a:r>
            <a:r>
              <a:rPr lang="cs-CZ" dirty="0"/>
              <a:t>) vzdá-li se zástavní věřitel zástavního práva,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c</a:t>
            </a:r>
            <a:r>
              <a:rPr lang="cs-CZ" dirty="0"/>
              <a:t>) vrátí-li zástavní věřitel zástavu zástavci nebo zástavnímu </a:t>
            </a:r>
            <a:r>
              <a:rPr lang="cs-CZ" dirty="0" smtClean="0"/>
              <a:t>	dlužníkovi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d</a:t>
            </a:r>
            <a:r>
              <a:rPr lang="cs-CZ" dirty="0"/>
              <a:t>) složí-li zástavce nebo zástavní dlužník zástavnímu věřiteli </a:t>
            </a:r>
            <a:r>
              <a:rPr lang="cs-CZ" dirty="0" smtClean="0"/>
              <a:t>	cenu zastavené </a:t>
            </a:r>
            <a:r>
              <a:rPr lang="cs-CZ" dirty="0"/>
              <a:t>věci, nebo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e</a:t>
            </a:r>
            <a:r>
              <a:rPr lang="cs-CZ" dirty="0"/>
              <a:t>) uplyne-li doba, na niž bylo zástavní právo zřízeno.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219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Zadržovací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u="sng" dirty="0" smtClean="0"/>
          </a:p>
          <a:p>
            <a:r>
              <a:rPr lang="cs-CZ" u="sng" dirty="0" smtClean="0"/>
              <a:t>Kdo </a:t>
            </a:r>
            <a:r>
              <a:rPr lang="cs-CZ" u="sng" dirty="0"/>
              <a:t>má povinnost vydat cizí movitou věc, kterou má u sebe</a:t>
            </a:r>
            <a:r>
              <a:rPr lang="cs-CZ" dirty="0"/>
              <a:t>, může ji </a:t>
            </a:r>
            <a:r>
              <a:rPr lang="cs-CZ" b="1" dirty="0"/>
              <a:t>ze své vůle zadržet k zajištění splatného dluhu </a:t>
            </a:r>
            <a:r>
              <a:rPr lang="cs-CZ" dirty="0"/>
              <a:t>osoby, jíž by jinak měl věc vydat. </a:t>
            </a:r>
          </a:p>
          <a:p>
            <a:r>
              <a:rPr lang="cs-CZ" dirty="0" smtClean="0"/>
              <a:t>Zajistit </a:t>
            </a:r>
            <a:r>
              <a:rPr lang="cs-CZ" dirty="0"/>
              <a:t>zadržovacím právem </a:t>
            </a:r>
            <a:r>
              <a:rPr lang="cs-CZ" u="sng" dirty="0"/>
              <a:t>lze i nesplatný dluh</a:t>
            </a:r>
            <a:r>
              <a:rPr lang="cs-CZ" dirty="0"/>
              <a:t>, </a:t>
            </a:r>
          </a:p>
          <a:p>
            <a:r>
              <a:rPr lang="cs-CZ" dirty="0" smtClean="0"/>
              <a:t>Zadržet </a:t>
            </a:r>
            <a:r>
              <a:rPr lang="cs-CZ" dirty="0"/>
              <a:t>cizí věc </a:t>
            </a:r>
            <a:r>
              <a:rPr lang="cs-CZ" b="1" dirty="0"/>
              <a:t>nesmí</a:t>
            </a:r>
            <a:r>
              <a:rPr lang="cs-CZ" dirty="0"/>
              <a:t> ten, kdo ji </a:t>
            </a:r>
            <a:r>
              <a:rPr lang="cs-CZ" u="sng" dirty="0"/>
              <a:t>má u sebe neprávem</a:t>
            </a:r>
            <a:r>
              <a:rPr lang="cs-CZ" dirty="0"/>
              <a:t>, zejména </a:t>
            </a:r>
            <a:r>
              <a:rPr lang="cs-CZ" u="sng" dirty="0"/>
              <a:t>zmocnil-li se jí násilně nebo lstí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Kdo </a:t>
            </a:r>
            <a:r>
              <a:rPr lang="cs-CZ" dirty="0"/>
              <a:t>zadržel cizí věc</a:t>
            </a:r>
            <a:r>
              <a:rPr lang="cs-CZ" b="1" dirty="0"/>
              <a:t>, vyrozumí dlužníka o jejím zadržení </a:t>
            </a:r>
            <a:r>
              <a:rPr lang="cs-CZ" dirty="0"/>
              <a:t>a jeho </a:t>
            </a:r>
            <a:r>
              <a:rPr lang="cs-CZ" b="1" dirty="0"/>
              <a:t>důvodu</a:t>
            </a:r>
            <a:r>
              <a:rPr lang="cs-CZ" dirty="0"/>
              <a:t>. Má-li věřitel věc u sebe </a:t>
            </a:r>
            <a:r>
              <a:rPr lang="cs-CZ" u="sng" dirty="0"/>
              <a:t>na základě smlouvy uzavřené v písemné formě</a:t>
            </a:r>
            <a:r>
              <a:rPr lang="cs-CZ" dirty="0"/>
              <a:t>, vyžaduje i vyrozumění </a:t>
            </a:r>
            <a:r>
              <a:rPr lang="cs-CZ" u="sng" dirty="0"/>
              <a:t>písemnou formu</a:t>
            </a:r>
            <a:r>
              <a:rPr lang="cs-CZ" dirty="0"/>
              <a:t>. </a:t>
            </a:r>
          </a:p>
          <a:p>
            <a:r>
              <a:rPr lang="cs-CZ" dirty="0" smtClean="0"/>
              <a:t>Věřitel </a:t>
            </a:r>
            <a:r>
              <a:rPr lang="cs-CZ" dirty="0"/>
              <a:t>je povinen pečovat o zadrženou věc jako </a:t>
            </a:r>
            <a:r>
              <a:rPr lang="cs-CZ" b="1" dirty="0"/>
              <a:t>řádný hospodář </a:t>
            </a:r>
            <a:r>
              <a:rPr lang="cs-CZ" dirty="0"/>
              <a:t>a má proti dlužníku </a:t>
            </a:r>
            <a:r>
              <a:rPr lang="cs-CZ" u="sng" dirty="0"/>
              <a:t>právo na náhradu nákladů </a:t>
            </a:r>
            <a:r>
              <a:rPr lang="cs-CZ" dirty="0"/>
              <a:t>jako řádný držitel.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185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Zánik zadržovacího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Zadržovací </a:t>
            </a:r>
            <a:r>
              <a:rPr lang="cs-CZ" dirty="0"/>
              <a:t>právo </a:t>
            </a:r>
            <a:r>
              <a:rPr lang="cs-CZ" b="1" dirty="0"/>
              <a:t>zaniká</a:t>
            </a: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548640" lvl="2" indent="0">
              <a:buNone/>
            </a:pPr>
            <a:r>
              <a:rPr lang="cs-CZ" dirty="0"/>
              <a:t>a) </a:t>
            </a:r>
            <a:r>
              <a:rPr lang="cs-CZ" u="sng" dirty="0"/>
              <a:t>zánikem</a:t>
            </a:r>
            <a:r>
              <a:rPr lang="cs-CZ" dirty="0"/>
              <a:t> zajištěného dluhu nebo zadržené věci, </a:t>
            </a:r>
          </a:p>
          <a:p>
            <a:pPr marL="548640" lvl="2" indent="0">
              <a:buNone/>
            </a:pPr>
            <a:r>
              <a:rPr lang="cs-CZ" dirty="0"/>
              <a:t>b) </a:t>
            </a:r>
            <a:r>
              <a:rPr lang="cs-CZ" u="sng" dirty="0"/>
              <a:t>vzdá-li se věřitel</a:t>
            </a:r>
            <a:r>
              <a:rPr lang="cs-CZ" dirty="0"/>
              <a:t> zadržovacího </a:t>
            </a:r>
            <a:r>
              <a:rPr lang="cs-CZ" u="sng" dirty="0"/>
              <a:t>práva</a:t>
            </a:r>
            <a:r>
              <a:rPr lang="cs-CZ" dirty="0"/>
              <a:t> jednostranně či ujednáním s vlastníkem zadržené věci, </a:t>
            </a:r>
          </a:p>
          <a:p>
            <a:pPr marL="548640" lvl="2" indent="0">
              <a:buNone/>
            </a:pPr>
            <a:r>
              <a:rPr lang="cs-CZ" dirty="0"/>
              <a:t>c) dostane-li se </a:t>
            </a:r>
            <a:r>
              <a:rPr lang="cs-CZ" u="sng" dirty="0"/>
              <a:t>věc trvale z moci věřitele</a:t>
            </a:r>
            <a:r>
              <a:rPr lang="cs-CZ" dirty="0"/>
              <a:t>, nebo </a:t>
            </a:r>
          </a:p>
          <a:p>
            <a:pPr marL="548640" lvl="2" indent="0">
              <a:buNone/>
            </a:pPr>
            <a:r>
              <a:rPr lang="cs-CZ" dirty="0"/>
              <a:t>d) dá-li se věřiteli </a:t>
            </a:r>
            <a:r>
              <a:rPr lang="cs-CZ" u="sng" dirty="0"/>
              <a:t>dostatečná jistota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292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Součást x příslušenství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b="1" dirty="0" smtClean="0"/>
              <a:t>Součást věci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Není věcí samostatnou</a:t>
            </a:r>
          </a:p>
          <a:p>
            <a:r>
              <a:rPr lang="cs-CZ" dirty="0" smtClean="0"/>
              <a:t>Nemůže být oddělena od věci hlavní 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např. součástka motorového vozidla</a:t>
            </a:r>
            <a:endParaRPr lang="cs-CZ" i="1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b="1" dirty="0" smtClean="0"/>
              <a:t>Příslušenství věci</a:t>
            </a:r>
            <a:endParaRPr lang="cs-CZ" b="1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smtClean="0"/>
              <a:t>Věc, která je určena k trvalému užívání s věcí hlavní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i="1" dirty="0"/>
              <a:t>n</a:t>
            </a:r>
            <a:r>
              <a:rPr lang="cs-CZ" i="1" dirty="0" smtClean="0"/>
              <a:t>apř. vztah úroky z prodlení – hlavní </a:t>
            </a:r>
            <a:r>
              <a:rPr lang="cs-CZ" i="1" dirty="0" err="1" smtClean="0"/>
              <a:t>zavazek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00421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Druhy věcného práva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b="1" dirty="0" smtClean="0"/>
          </a:p>
          <a:p>
            <a:r>
              <a:rPr lang="cs-CZ" sz="2400" b="1" dirty="0" smtClean="0"/>
              <a:t>Vlastnické právo – ius </a:t>
            </a:r>
            <a:r>
              <a:rPr lang="cs-CZ" sz="2400" b="1" dirty="0" err="1" smtClean="0"/>
              <a:t>dominius</a:t>
            </a:r>
            <a:endParaRPr lang="cs-CZ" sz="2400" b="1" dirty="0" smtClean="0"/>
          </a:p>
          <a:p>
            <a:pPr marL="548640" lvl="2" indent="0">
              <a:buNone/>
            </a:pPr>
            <a:r>
              <a:rPr lang="cs-CZ" sz="2000" dirty="0" smtClean="0"/>
              <a:t>→ neomezené právní panství nad věcí</a:t>
            </a:r>
          </a:p>
          <a:p>
            <a:pPr marL="548640" lvl="2" indent="0">
              <a:buNone/>
            </a:pPr>
            <a:endParaRPr lang="cs-CZ" sz="2000" dirty="0" smtClean="0"/>
          </a:p>
          <a:p>
            <a:r>
              <a:rPr lang="cs-CZ" sz="2400" b="1" dirty="0" smtClean="0"/>
              <a:t>Držba - </a:t>
            </a:r>
            <a:r>
              <a:rPr lang="cs-CZ" sz="2400" b="1" dirty="0" err="1" smtClean="0"/>
              <a:t>possesio</a:t>
            </a:r>
            <a:endParaRPr lang="cs-CZ" sz="2400" b="1" dirty="0" smtClean="0"/>
          </a:p>
          <a:p>
            <a:pPr marL="548640" lvl="2" indent="0">
              <a:buNone/>
            </a:pPr>
            <a:r>
              <a:rPr lang="cs-CZ" sz="2000" dirty="0" smtClean="0"/>
              <a:t>→ faktické panství nad věcí</a:t>
            </a:r>
          </a:p>
          <a:p>
            <a:pPr marL="548640" lvl="2" indent="0">
              <a:buNone/>
            </a:pPr>
            <a:endParaRPr lang="cs-CZ" sz="2000" b="1" dirty="0" smtClean="0"/>
          </a:p>
          <a:p>
            <a:r>
              <a:rPr lang="cs-CZ" sz="2400" b="1" dirty="0" smtClean="0"/>
              <a:t>Věcná práva k věci cizí – </a:t>
            </a:r>
            <a:r>
              <a:rPr lang="cs-CZ" sz="2400" b="1" dirty="0" err="1" smtClean="0"/>
              <a:t>iura</a:t>
            </a:r>
            <a:r>
              <a:rPr lang="cs-CZ" sz="2400" b="1" dirty="0" smtClean="0"/>
              <a:t> in re </a:t>
            </a:r>
            <a:r>
              <a:rPr lang="cs-CZ" sz="2400" b="1" dirty="0" err="1" smtClean="0"/>
              <a:t>aliena</a:t>
            </a:r>
            <a:endParaRPr lang="cs-CZ" sz="2400" b="1" dirty="0" smtClean="0"/>
          </a:p>
          <a:p>
            <a:pPr marL="274320" lvl="1" indent="0">
              <a:buNone/>
            </a:pPr>
            <a:r>
              <a:rPr lang="cs-CZ" sz="2400" dirty="0"/>
              <a:t> </a:t>
            </a:r>
            <a:r>
              <a:rPr lang="cs-CZ" sz="2000" dirty="0" smtClean="0"/>
              <a:t>  → omezené právní panství nad věcí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2864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Objektivní x subjektivní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b="1" dirty="0" smtClean="0"/>
              <a:t>Objektivní vlastnické právo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</a:t>
            </a:r>
            <a:r>
              <a:rPr lang="cs-CZ" dirty="0" smtClean="0"/>
              <a:t>ouhrn právních norem regulujících vlastnické vztahy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 smtClean="0"/>
              <a:t>Např. Ústava, LZPS, OZ</a:t>
            </a:r>
            <a:endParaRPr lang="cs-CZ" i="1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b="1" dirty="0" smtClean="0"/>
              <a:t>Subjektivní vlastnické právo</a:t>
            </a:r>
            <a:endParaRPr lang="cs-CZ" b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dirty="0"/>
              <a:t>p</a:t>
            </a:r>
            <a:r>
              <a:rPr lang="cs-CZ" dirty="0" smtClean="0"/>
              <a:t>rávem zakotvená možnost vlastníka v mezích stanovených právním řádem</a:t>
            </a:r>
          </a:p>
          <a:p>
            <a:pPr marL="0" indent="0">
              <a:buNone/>
            </a:pPr>
            <a:r>
              <a:rPr lang="cs-CZ" dirty="0"/>
              <a:t>t</a:t>
            </a:r>
            <a:r>
              <a:rPr lang="cs-CZ" dirty="0" smtClean="0"/>
              <a:t>zv. </a:t>
            </a:r>
            <a:r>
              <a:rPr lang="cs-CZ" b="1" dirty="0" smtClean="0"/>
              <a:t>vlastnická triáda:</a:t>
            </a:r>
          </a:p>
          <a:p>
            <a:pPr lvl="1"/>
            <a:r>
              <a:rPr lang="cs-CZ" b="1" dirty="0"/>
              <a:t>právo věc užívat a požívat plody a užitky</a:t>
            </a:r>
          </a:p>
          <a:p>
            <a:pPr marL="548640" lvl="2" indent="0">
              <a:buNone/>
            </a:pPr>
            <a:r>
              <a:rPr lang="cs-CZ" dirty="0"/>
              <a:t>→ realizace užitné hodnoty věci</a:t>
            </a:r>
          </a:p>
          <a:p>
            <a:pPr lvl="1"/>
            <a:r>
              <a:rPr lang="cs-CZ" b="1" dirty="0"/>
              <a:t>právo s věcí disponovat</a:t>
            </a:r>
          </a:p>
          <a:p>
            <a:pPr marL="548640" lvl="2" indent="0">
              <a:buNone/>
            </a:pPr>
            <a:r>
              <a:rPr lang="cs-CZ" dirty="0"/>
              <a:t>→ realizace směnné hodnoty věci</a:t>
            </a:r>
          </a:p>
          <a:p>
            <a:pPr lvl="1"/>
            <a:r>
              <a:rPr lang="cs-CZ" dirty="0"/>
              <a:t>p</a:t>
            </a:r>
            <a:r>
              <a:rPr lang="cs-CZ" b="1" dirty="0"/>
              <a:t>rávo věc držet</a:t>
            </a:r>
          </a:p>
          <a:p>
            <a:pPr marL="548640" lvl="2" indent="0">
              <a:buNone/>
            </a:pPr>
            <a:r>
              <a:rPr lang="cs-CZ" dirty="0"/>
              <a:t>→ možnost mít věc ve faktické moci, předpoklad realizace výše uvedených práv</a:t>
            </a:r>
          </a:p>
          <a:p>
            <a:pPr marL="0" indent="0">
              <a:buNone/>
            </a:pPr>
            <a:r>
              <a:rPr lang="cs-CZ" b="1" dirty="0" smtClean="0"/>
              <a:t>+ právo domáhat se ochrany vůči třetím osobám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2715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Držba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b="1" dirty="0" smtClean="0"/>
              <a:t>Držitelem</a:t>
            </a:r>
            <a:r>
              <a:rPr lang="cs-CZ" dirty="0" smtClean="0"/>
              <a:t> </a:t>
            </a:r>
            <a:r>
              <a:rPr lang="cs-CZ" dirty="0"/>
              <a:t>je </a:t>
            </a:r>
            <a:r>
              <a:rPr lang="cs-CZ" u="sng" dirty="0"/>
              <a:t>ten, kdo vykonává právo pro sebe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Řádná držba </a:t>
            </a:r>
          </a:p>
          <a:p>
            <a:pPr lvl="1"/>
            <a:r>
              <a:rPr lang="cs-CZ" dirty="0" smtClean="0"/>
              <a:t>pokud </a:t>
            </a:r>
            <a:r>
              <a:rPr lang="cs-CZ" dirty="0"/>
              <a:t>se zakládá na platném právním důvodu. Kdo se ujme držby bezprostředně, aniž ruší cizí držbu, nebo kdo se ujme držby z vůle předchozího držitele nebo na základě výroku orgánu veřejné moci, je řádným držitelem. </a:t>
            </a:r>
          </a:p>
          <a:p>
            <a:pPr marL="0" indent="0">
              <a:buNone/>
            </a:pPr>
            <a:r>
              <a:rPr lang="cs-CZ" b="1" dirty="0" smtClean="0"/>
              <a:t>Poctivá </a:t>
            </a:r>
            <a:r>
              <a:rPr lang="cs-CZ" b="1" dirty="0"/>
              <a:t>držba </a:t>
            </a:r>
            <a:endParaRPr lang="cs-CZ" b="1" dirty="0" smtClean="0"/>
          </a:p>
          <a:p>
            <a:pPr lvl="1"/>
            <a:r>
              <a:rPr lang="cs-CZ" dirty="0" smtClean="0"/>
              <a:t>Kdo </a:t>
            </a:r>
            <a:r>
              <a:rPr lang="cs-CZ" dirty="0"/>
              <a:t>má z přesvědčivého důvodu za to, že mu náleží právo, které vykonává, je poctivý držitel. Nepoctivě drží ten, kdo ví nebo komu musí být z okolností zjevné, že vykonává právo, které mu nenáleží. </a:t>
            </a:r>
          </a:p>
          <a:p>
            <a:pPr marL="0" indent="0">
              <a:buNone/>
            </a:pPr>
            <a:r>
              <a:rPr lang="cs-CZ" b="1" dirty="0" smtClean="0"/>
              <a:t>Pravá </a:t>
            </a:r>
            <a:r>
              <a:rPr lang="cs-CZ" b="1" dirty="0"/>
              <a:t>držba </a:t>
            </a:r>
            <a:endParaRPr lang="cs-CZ" dirty="0"/>
          </a:p>
          <a:p>
            <a:pPr lvl="1"/>
            <a:r>
              <a:rPr lang="cs-CZ" dirty="0" smtClean="0"/>
              <a:t>Neprokáže-li </a:t>
            </a:r>
            <a:r>
              <a:rPr lang="cs-CZ" dirty="0"/>
              <a:t>se, že se někdo vetřel v držbu svémocně nebo že se v ni vloudil potajmu nebo lstí, anebo že někdo usiluje proměnit v trvalé právo to, co mu bylo povoleno jen </a:t>
            </a:r>
            <a:r>
              <a:rPr lang="cs-CZ" dirty="0" err="1"/>
              <a:t>výprosou</a:t>
            </a:r>
            <a:r>
              <a:rPr lang="cs-CZ" dirty="0"/>
              <a:t>, jde o pravou držbu. </a:t>
            </a:r>
          </a:p>
          <a:p>
            <a:pPr marL="0" indent="0">
              <a:buNone/>
            </a:pPr>
            <a:r>
              <a:rPr lang="cs-CZ" u="sng" dirty="0" smtClean="0"/>
              <a:t>Má </a:t>
            </a:r>
            <a:r>
              <a:rPr lang="cs-CZ" u="sng" dirty="0"/>
              <a:t>se za to</a:t>
            </a:r>
            <a:r>
              <a:rPr lang="cs-CZ" dirty="0"/>
              <a:t>, že </a:t>
            </a:r>
            <a:r>
              <a:rPr lang="cs-CZ" b="1" dirty="0"/>
              <a:t>držba je řádná, poctivá a pravá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8820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261872" y="275093"/>
            <a:ext cx="9692640" cy="1428929"/>
          </a:xfrm>
        </p:spPr>
        <p:txBody>
          <a:bodyPr/>
          <a:lstStyle/>
          <a:p>
            <a:pPr algn="ctr"/>
            <a:r>
              <a:rPr lang="cs-CZ" dirty="0" smtClean="0"/>
              <a:t>Omezení vlastnického práva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cs-CZ" b="1" dirty="0" smtClean="0"/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se souhlasem vlastníka </a:t>
            </a:r>
            <a:r>
              <a:rPr lang="cs-CZ" dirty="0" smtClean="0"/>
              <a:t>(např. věc přenechá na přechodnou dobu jinému, nebo zřídí k věci věcné břemeno)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ze zákona</a:t>
            </a:r>
          </a:p>
          <a:p>
            <a:pPr lvl="3"/>
            <a:r>
              <a:rPr lang="cs-CZ" dirty="0" smtClean="0"/>
              <a:t>ve stavu nouze nebo v naléhavém veřejném zájmu</a:t>
            </a:r>
          </a:p>
          <a:p>
            <a:pPr lvl="3"/>
            <a:r>
              <a:rPr lang="cs-CZ" dirty="0" smtClean="0"/>
              <a:t>na dobu nezbytnou a pouze v nezbytné míře</a:t>
            </a:r>
          </a:p>
          <a:p>
            <a:pPr lvl="3"/>
            <a:r>
              <a:rPr lang="cs-CZ" dirty="0"/>
              <a:t>z</a:t>
            </a:r>
            <a:r>
              <a:rPr lang="cs-CZ" dirty="0" smtClean="0"/>
              <a:t>a náhradu</a:t>
            </a:r>
          </a:p>
          <a:p>
            <a:pPr lvl="3"/>
            <a:r>
              <a:rPr lang="cs-CZ" dirty="0" smtClean="0"/>
              <a:t>možno i vyvlastnění – za náhradu</a:t>
            </a:r>
          </a:p>
          <a:p>
            <a:pPr marL="822960" lvl="3" indent="0">
              <a:buNone/>
            </a:pPr>
            <a:r>
              <a:rPr lang="cs-CZ" dirty="0" smtClean="0"/>
              <a:t>x</a:t>
            </a:r>
            <a:endParaRPr lang="cs-CZ" dirty="0"/>
          </a:p>
          <a:p>
            <a:pPr lvl="3"/>
            <a:r>
              <a:rPr lang="cs-CZ" dirty="0" smtClean="0"/>
              <a:t>Nebo regulace sousedských vztahů – viz dále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45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Modrá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ní stín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23C5FE65-18CC-4A65-9EBC-B05E331504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TC103457515[[fn=Zobrazení]]</Template>
  <TotalTime>504</TotalTime>
  <Words>3794</Words>
  <Application>Microsoft Office PowerPoint</Application>
  <PresentationFormat>Širokoúhlá obrazovka</PresentationFormat>
  <Paragraphs>428</Paragraphs>
  <Slides>48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52" baseType="lpstr">
      <vt:lpstr>Arial</vt:lpstr>
      <vt:lpstr>Century Schoolbook</vt:lpstr>
      <vt:lpstr>Wingdings 2</vt:lpstr>
      <vt:lpstr>View</vt:lpstr>
      <vt:lpstr>Absolutní majetková práva</vt:lpstr>
      <vt:lpstr>Absolutní majetková práva</vt:lpstr>
      <vt:lpstr>Věcná práva</vt:lpstr>
      <vt:lpstr>Třídění věcí</vt:lpstr>
      <vt:lpstr>Součást x příslušenství</vt:lpstr>
      <vt:lpstr> Druhy věcného práva</vt:lpstr>
      <vt:lpstr>Objektivní x subjektivní</vt:lpstr>
      <vt:lpstr>Držba</vt:lpstr>
      <vt:lpstr>Omezení vlastnického práva</vt:lpstr>
      <vt:lpstr>Omezení vlastnického práva</vt:lpstr>
      <vt:lpstr>Omezení vlastnického práva</vt:lpstr>
      <vt:lpstr>Rozhrady + nezbytná cesta</vt:lpstr>
      <vt:lpstr>Vyvlastnění a omezení vlastnického práva</vt:lpstr>
      <vt:lpstr>Nabývání vlastnického práva</vt:lpstr>
      <vt:lpstr>Tituly nabývání vlastnického práva</vt:lpstr>
      <vt:lpstr>Nabývání na základě jiných skutečností stanovených zákonem</vt:lpstr>
      <vt:lpstr>Přivlastnění a nález</vt:lpstr>
      <vt:lpstr>Přivlastnění zvířete</vt:lpstr>
      <vt:lpstr>Přivlastnění a nález</vt:lpstr>
      <vt:lpstr>Nález</vt:lpstr>
      <vt:lpstr>Nálezné</vt:lpstr>
      <vt:lpstr>Nález skryté věci</vt:lpstr>
      <vt:lpstr>Přirozený přírůstek</vt:lpstr>
      <vt:lpstr>Umělý přírůstek</vt:lpstr>
      <vt:lpstr>Stavba</vt:lpstr>
      <vt:lpstr>Přestavek</vt:lpstr>
      <vt:lpstr>Smíšený přírůstek</vt:lpstr>
      <vt:lpstr>Vydržení</vt:lpstr>
      <vt:lpstr>Převod vlastnického práva</vt:lpstr>
      <vt:lpstr>Převod vlastnického práva</vt:lpstr>
      <vt:lpstr>Převod vlastnického práva</vt:lpstr>
      <vt:lpstr>Nabytí vlastnického práva od neoprávněného</vt:lpstr>
      <vt:lpstr>Nabytí vlastnického práva od neoprávněného</vt:lpstr>
      <vt:lpstr>Nabytí vlastnického práva rozhodnutím orgánu veřejné moci</vt:lpstr>
      <vt:lpstr>Ochrana vlastnického práva</vt:lpstr>
      <vt:lpstr>Zánik vlastnického práva</vt:lpstr>
      <vt:lpstr>Věcná práva k věci cizí</vt:lpstr>
      <vt:lpstr>Právo stavby</vt:lpstr>
      <vt:lpstr>Vznik a zánik práva stavby</vt:lpstr>
      <vt:lpstr>Věcná břemena</vt:lpstr>
      <vt:lpstr>Věcná břemena</vt:lpstr>
      <vt:lpstr>Služebnost</vt:lpstr>
      <vt:lpstr>Reálná břemena</vt:lpstr>
      <vt:lpstr>Zástavní právo</vt:lpstr>
      <vt:lpstr>Zastavení</vt:lpstr>
      <vt:lpstr>Zánik zástavního práva</vt:lpstr>
      <vt:lpstr>Zadržovací právo</vt:lpstr>
      <vt:lpstr>Zánik zadržovacího práva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Liba</dc:creator>
  <cp:lastModifiedBy>Eva Kučerová</cp:lastModifiedBy>
  <cp:revision>73</cp:revision>
  <dcterms:created xsi:type="dcterms:W3CDTF">2014-03-16T12:47:14Z</dcterms:created>
  <dcterms:modified xsi:type="dcterms:W3CDTF">2014-03-16T22:36:44Z</dcterms:modified>
</cp:coreProperties>
</file>