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87" r:id="rId42"/>
    <p:sldId id="299" r:id="rId43"/>
    <p:sldId id="288" r:id="rId44"/>
    <p:sldId id="298" r:id="rId45"/>
    <p:sldId id="300" r:id="rId46"/>
    <p:sldId id="301" r:id="rId47"/>
    <p:sldId id="303" r:id="rId48"/>
    <p:sldId id="304" r:id="rId49"/>
    <p:sldId id="305" r:id="rId50"/>
    <p:sldId id="302" r:id="rId5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9AEE9A5-13D7-46FF-ABB2-5607699FD476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</p14:sldIdLst>
        </p14:section>
        <p14:section name="Oddíl bez názvu" id="{3FD02A32-C5CE-4338-8FBD-FBE899017ACD}">
          <p14:sldIdLst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87"/>
            <p14:sldId id="299"/>
            <p14:sldId id="288"/>
            <p14:sldId id="298"/>
            <p14:sldId id="300"/>
            <p14:sldId id="301"/>
            <p14:sldId id="303"/>
            <p14:sldId id="304"/>
            <p14:sldId id="305"/>
            <p14:sldId id="30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4" autoAdjust="0"/>
    <p:restoredTop sz="94660"/>
  </p:normalViewPr>
  <p:slideViewPr>
    <p:cSldViewPr snapToGrid="0">
      <p:cViewPr varScale="1">
        <p:scale>
          <a:sx n="79" d="100"/>
          <a:sy n="79" d="100"/>
        </p:scale>
        <p:origin x="2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68A3-878F-4E70-80F5-1CBFE6D070CC}" type="datetimeFigureOut">
              <a:rPr lang="cs-CZ" smtClean="0"/>
              <a:t>30. 3. 2014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D9466B3D-FAAB-4E82-9AD7-253F4F5913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19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68A3-878F-4E70-80F5-1CBFE6D070CC}" type="datetimeFigureOut">
              <a:rPr lang="cs-CZ" smtClean="0"/>
              <a:t>30. 3. 2014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6B3D-FAAB-4E82-9AD7-253F4F5913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042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68A3-878F-4E70-80F5-1CBFE6D070CC}" type="datetimeFigureOut">
              <a:rPr lang="cs-CZ" smtClean="0"/>
              <a:t>30. 3. 2014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6B3D-FAAB-4E82-9AD7-253F4F5913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942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68A3-878F-4E70-80F5-1CBFE6D070CC}" type="datetimeFigureOut">
              <a:rPr lang="cs-CZ" smtClean="0"/>
              <a:t>30. 3. 2014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6B3D-FAAB-4E82-9AD7-253F4F5913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85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9A4D68A3-878F-4E70-80F5-1CBFE6D070CC}" type="datetimeFigureOut">
              <a:rPr lang="cs-CZ" smtClean="0"/>
              <a:t>30. 3. 2014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D9466B3D-FAAB-4E82-9AD7-253F4F5913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584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68A3-878F-4E70-80F5-1CBFE6D070CC}" type="datetimeFigureOut">
              <a:rPr lang="cs-CZ" smtClean="0"/>
              <a:t>30. 3. 2014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6B3D-FAAB-4E82-9AD7-253F4F5913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15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68A3-878F-4E70-80F5-1CBFE6D070CC}" type="datetimeFigureOut">
              <a:rPr lang="cs-CZ" smtClean="0"/>
              <a:t>30. 3. 2014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6B3D-FAAB-4E82-9AD7-253F4F5913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886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68A3-878F-4E70-80F5-1CBFE6D070CC}" type="datetimeFigureOut">
              <a:rPr lang="cs-CZ" smtClean="0"/>
              <a:t>30. 3. 2014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6B3D-FAAB-4E82-9AD7-253F4F5913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907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68A3-878F-4E70-80F5-1CBFE6D070CC}" type="datetimeFigureOut">
              <a:rPr lang="cs-CZ" smtClean="0"/>
              <a:t>30. 3. 2014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6B3D-FAAB-4E82-9AD7-253F4F5913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80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68A3-878F-4E70-80F5-1CBFE6D070CC}" type="datetimeFigureOut">
              <a:rPr lang="cs-CZ" smtClean="0"/>
              <a:t>30. 3. 2014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6B3D-FAAB-4E82-9AD7-253F4F5913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344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68A3-878F-4E70-80F5-1CBFE6D070CC}" type="datetimeFigureOut">
              <a:rPr lang="cs-CZ" smtClean="0"/>
              <a:t>30. 3. 2014</a:t>
            </a:fld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6B3D-FAAB-4E82-9AD7-253F4F5913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485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9A4D68A3-878F-4E70-80F5-1CBFE6D070CC}" type="datetimeFigureOut">
              <a:rPr lang="cs-CZ" smtClean="0"/>
              <a:t>30. 3. 2014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D9466B3D-FAAB-4E82-9AD7-253F4F5913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274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Jednotlivé smluvní typy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6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Darování - forma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Při </a:t>
            </a:r>
            <a:r>
              <a:rPr lang="cs-CZ" dirty="0"/>
              <a:t>darování </a:t>
            </a:r>
            <a:r>
              <a:rPr lang="cs-CZ" u="sng" dirty="0"/>
              <a:t>věci zapsané do veřejného seznamu</a:t>
            </a:r>
            <a:r>
              <a:rPr lang="cs-CZ" dirty="0"/>
              <a:t> vyžaduje smlouva </a:t>
            </a:r>
            <a:r>
              <a:rPr lang="cs-CZ" b="1" dirty="0"/>
              <a:t>písemnou formu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Písemnou </a:t>
            </a:r>
            <a:r>
              <a:rPr lang="cs-CZ" b="1" dirty="0"/>
              <a:t>formu </a:t>
            </a:r>
            <a:r>
              <a:rPr lang="cs-CZ" dirty="0"/>
              <a:t>vyžaduje smlouva také tehdy, </a:t>
            </a:r>
            <a:r>
              <a:rPr lang="cs-CZ" u="sng" dirty="0"/>
              <a:t>nedojde-li k odevzdání věci zároveň s projevem vůle darovat a přijmout dar</a:t>
            </a:r>
            <a:r>
              <a:rPr lang="cs-CZ" dirty="0"/>
              <a:t>. Dárce je zavázán k odevzdání daru, není však povinen platit úrok z prodlení. </a:t>
            </a:r>
          </a:p>
        </p:txBody>
      </p:sp>
    </p:spTree>
    <p:extLst>
      <p:ext uri="{BB962C8B-B14F-4D97-AF65-F5344CB8AC3E}">
        <p14:creationId xmlns:p14="http://schemas.microsoft.com/office/powerpoint/2010/main" val="143257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Darování – odstoupení od smlouvy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109216"/>
            <a:ext cx="10058400" cy="405079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u="sng" dirty="0" smtClean="0"/>
          </a:p>
          <a:p>
            <a:r>
              <a:rPr lang="cs-CZ" u="sng" dirty="0" smtClean="0"/>
              <a:t>Zavázal-li </a:t>
            </a:r>
            <a:r>
              <a:rPr lang="cs-CZ" u="sng" dirty="0"/>
              <a:t>se dárce odevzdat dar po uzavření smlouvy</a:t>
            </a:r>
            <a:r>
              <a:rPr lang="cs-CZ" dirty="0"/>
              <a:t>, může </a:t>
            </a:r>
            <a:r>
              <a:rPr lang="cs-CZ" b="1" dirty="0"/>
              <a:t>od smlouvy odstoupit a odevzdání daru odepřít</a:t>
            </a:r>
            <a:r>
              <a:rPr lang="cs-CZ" dirty="0"/>
              <a:t>, </a:t>
            </a:r>
            <a:r>
              <a:rPr lang="cs-CZ" b="1" i="1" dirty="0"/>
              <a:t>změní-li se po uzavření smlouvy okolnosti </a:t>
            </a:r>
            <a:r>
              <a:rPr lang="cs-CZ" dirty="0"/>
              <a:t>do té míry, že by </a:t>
            </a:r>
            <a:r>
              <a:rPr lang="cs-CZ" b="1" i="1" dirty="0"/>
              <a:t>plnění podle smlouvy vážně ohrozilo dárcovu výživu nebo plnění dárcovy vyživovací povinnosti</a:t>
            </a:r>
            <a:r>
              <a:rPr lang="cs-CZ" dirty="0"/>
              <a:t>. Odevzdal-li již dárce část daru, může od smlouvy odstoupit jen ohledně toho, co dosud nesplnil.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841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Darování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Bylo-li </a:t>
            </a:r>
            <a:r>
              <a:rPr lang="cs-CZ" dirty="0"/>
              <a:t>někomu </a:t>
            </a:r>
            <a:r>
              <a:rPr lang="cs-CZ" u="sng" dirty="0"/>
              <a:t>něco dáno z uznání </a:t>
            </a:r>
            <a:r>
              <a:rPr lang="cs-CZ" dirty="0"/>
              <a:t>nebo </a:t>
            </a:r>
            <a:r>
              <a:rPr lang="cs-CZ" u="sng" dirty="0"/>
              <a:t>vzhledem k jeho zásluhám </a:t>
            </a:r>
            <a:r>
              <a:rPr lang="cs-CZ" dirty="0"/>
              <a:t>nebo jako </a:t>
            </a:r>
            <a:r>
              <a:rPr lang="cs-CZ" u="sng" dirty="0"/>
              <a:t>zvláštní odměna</a:t>
            </a:r>
            <a:r>
              <a:rPr lang="cs-CZ" dirty="0"/>
              <a:t>, je to </a:t>
            </a:r>
            <a:r>
              <a:rPr lang="cs-CZ" b="1" dirty="0"/>
              <a:t>darování, pokud na to příjemce neměl již dříve právo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Bylo-li </a:t>
            </a:r>
            <a:r>
              <a:rPr lang="cs-CZ" dirty="0"/>
              <a:t>ujednáno, že i dárce bude </a:t>
            </a:r>
            <a:r>
              <a:rPr lang="cs-CZ" b="1" dirty="0"/>
              <a:t>navzájem obdarován</a:t>
            </a:r>
            <a:r>
              <a:rPr lang="cs-CZ" dirty="0"/>
              <a:t>, jedná se o </a:t>
            </a:r>
            <a:r>
              <a:rPr lang="cs-CZ" u="sng" dirty="0"/>
              <a:t>darování jen vzhledem k tomu, oč hodnota plnění jedné strany převyšuje hodnotu plnění druhé strany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904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Darování podpory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Zaváže-li </a:t>
            </a:r>
            <a:r>
              <a:rPr lang="cs-CZ" dirty="0"/>
              <a:t>se dárce obdarovaného </a:t>
            </a:r>
            <a:r>
              <a:rPr lang="cs-CZ" b="1" dirty="0"/>
              <a:t>pravidelně podporovat</a:t>
            </a:r>
            <a:r>
              <a:rPr lang="cs-CZ" dirty="0"/>
              <a:t>, </a:t>
            </a:r>
            <a:r>
              <a:rPr lang="cs-CZ" u="sng" dirty="0"/>
              <a:t>přechází </a:t>
            </a:r>
            <a:r>
              <a:rPr lang="cs-CZ" dirty="0"/>
              <a:t>právo na podporu i povinnost k podpoře </a:t>
            </a:r>
            <a:r>
              <a:rPr lang="cs-CZ" u="sng" dirty="0"/>
              <a:t>na dědice dárce a obdarovaného</a:t>
            </a:r>
            <a:r>
              <a:rPr lang="cs-CZ" dirty="0"/>
              <a:t>, </a:t>
            </a:r>
            <a:r>
              <a:rPr lang="cs-CZ" u="sng" dirty="0"/>
              <a:t>jen pokud </a:t>
            </a:r>
            <a:r>
              <a:rPr lang="cs-CZ" dirty="0"/>
              <a:t>to bylo výslovně </a:t>
            </a:r>
            <a:r>
              <a:rPr lang="cs-CZ" u="sng" dirty="0"/>
              <a:t>ujednáno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16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Darování pro případ smrti - ODKAZ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Darování </a:t>
            </a:r>
            <a:r>
              <a:rPr lang="cs-CZ" u="sng" dirty="0"/>
              <a:t>závislé na podmínce, že obdarovaný dárce přežije</a:t>
            </a:r>
            <a:r>
              <a:rPr lang="cs-CZ" dirty="0"/>
              <a:t>, se posuzuje zpravidla jako </a:t>
            </a:r>
            <a:r>
              <a:rPr lang="cs-CZ" b="1" dirty="0"/>
              <a:t>odkaz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Podle </a:t>
            </a:r>
            <a:r>
              <a:rPr lang="cs-CZ" dirty="0"/>
              <a:t>ustanovení o darování se řídí, </a:t>
            </a:r>
            <a:r>
              <a:rPr lang="cs-CZ" u="sng" dirty="0"/>
              <a:t>přijme-li obdarovaný dar </a:t>
            </a:r>
            <a:r>
              <a:rPr lang="cs-CZ" dirty="0"/>
              <a:t>a </a:t>
            </a:r>
            <a:r>
              <a:rPr lang="cs-CZ" u="sng" dirty="0"/>
              <a:t>vzdá-li se dárce výslovně práva dar odvolat </a:t>
            </a:r>
            <a:r>
              <a:rPr lang="cs-CZ" dirty="0"/>
              <a:t>a vydá o tom obdarovanému </a:t>
            </a:r>
            <a:r>
              <a:rPr lang="cs-CZ" b="1" dirty="0"/>
              <a:t>listinu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3294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Zvláštní ustanovení o platnosti darování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b="1" dirty="0" smtClean="0"/>
              <a:t>Osoba </a:t>
            </a:r>
            <a:r>
              <a:rPr lang="cs-CZ" b="1" dirty="0"/>
              <a:t>omezená ve svéprávnosti </a:t>
            </a:r>
            <a:r>
              <a:rPr lang="cs-CZ" dirty="0"/>
              <a:t>je </a:t>
            </a:r>
            <a:r>
              <a:rPr lang="cs-CZ" u="sng" dirty="0"/>
              <a:t>způsobilá darovat a přijmout dar </a:t>
            </a:r>
            <a:r>
              <a:rPr lang="cs-CZ" b="1" i="1" dirty="0"/>
              <a:t>malé hodnoty </a:t>
            </a:r>
            <a:r>
              <a:rPr lang="cs-CZ" dirty="0"/>
              <a:t>nebo dar </a:t>
            </a:r>
            <a:r>
              <a:rPr lang="cs-CZ" b="1" i="1" dirty="0"/>
              <a:t>vzhledem k okolnostem obvyklý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Darování </a:t>
            </a:r>
            <a:r>
              <a:rPr lang="cs-CZ" b="1" dirty="0"/>
              <a:t>osobě, která provozuje zařízení, kde se poskytují zdravotnické nebo sociální služby</a:t>
            </a:r>
            <a:r>
              <a:rPr lang="cs-CZ" dirty="0"/>
              <a:t>, anebo </a:t>
            </a:r>
            <a:r>
              <a:rPr lang="cs-CZ" b="1" dirty="0"/>
              <a:t>osobě, která takové zařízení spravuje nebo je v něm zaměstnána</a:t>
            </a:r>
            <a:r>
              <a:rPr lang="cs-CZ" dirty="0"/>
              <a:t>, je </a:t>
            </a:r>
            <a:r>
              <a:rPr lang="cs-CZ" u="sng" dirty="0"/>
              <a:t>neplatné</a:t>
            </a:r>
            <a:r>
              <a:rPr lang="cs-CZ" dirty="0"/>
              <a:t>, stalo-li se </a:t>
            </a:r>
            <a:r>
              <a:rPr lang="cs-CZ" u="sng" dirty="0"/>
              <a:t>v době, kdy dárce byl v péči takového zařízení nebo jinak přijímal jeho služby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→ nepoužije</a:t>
            </a:r>
            <a:r>
              <a:rPr lang="cs-CZ" dirty="0"/>
              <a:t>, je-li obdarovaný osobou dárci blízkou.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247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Odvolání daru pro nouzi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Upadne-li </a:t>
            </a:r>
            <a:r>
              <a:rPr lang="cs-CZ" dirty="0"/>
              <a:t>dárce po darování do takové nouze, že </a:t>
            </a:r>
            <a:r>
              <a:rPr lang="cs-CZ" u="sng" dirty="0"/>
              <a:t>nemá ani na nutnou výživu vlastní nebo nutnou výživu osoby, k jejíž výživě je podle zákona povinen</a:t>
            </a:r>
            <a:r>
              <a:rPr lang="cs-CZ" dirty="0"/>
              <a:t>, může </a:t>
            </a:r>
            <a:r>
              <a:rPr lang="cs-CZ" b="1" dirty="0"/>
              <a:t>dar odvolat </a:t>
            </a:r>
            <a:r>
              <a:rPr lang="cs-CZ" dirty="0"/>
              <a:t>a požadovat po obdarovaném, aby mu dar </a:t>
            </a:r>
            <a:r>
              <a:rPr lang="cs-CZ" b="1" i="1" dirty="0"/>
              <a:t>vydal zpět </a:t>
            </a:r>
            <a:r>
              <a:rPr lang="cs-CZ" dirty="0"/>
              <a:t>nebo </a:t>
            </a:r>
            <a:r>
              <a:rPr lang="cs-CZ" b="1" i="1" dirty="0"/>
              <a:t>zaplatil jeho obvyklou cenu</a:t>
            </a:r>
            <a:r>
              <a:rPr lang="cs-CZ" dirty="0"/>
              <a:t>, nanejvýš však v tom rozsahu, v jakém se dárci nedostává prostředků k uvedené výživě. Obdarovaný se může této povinnosti zprostit poskytováním toho, co je k této výživě potřeba. </a:t>
            </a:r>
          </a:p>
          <a:p>
            <a:pPr marL="0" indent="0">
              <a:buNone/>
            </a:pPr>
            <a:r>
              <a:rPr lang="cs-CZ" dirty="0" smtClean="0"/>
              <a:t>→  </a:t>
            </a:r>
            <a:r>
              <a:rPr lang="cs-CZ" dirty="0"/>
              <a:t>Obdarovaný </a:t>
            </a:r>
            <a:r>
              <a:rPr lang="cs-CZ" dirty="0" smtClean="0"/>
              <a:t>nemá tuto povinnost, </a:t>
            </a:r>
            <a:r>
              <a:rPr lang="cs-CZ" dirty="0"/>
              <a:t>je-li sám v obdobné nouzi jako dárce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sz="3500" b="1" dirty="0" smtClean="0">
                <a:solidFill>
                  <a:srgbClr val="FF0000"/>
                </a:solidFill>
              </a:rPr>
              <a:t>!</a:t>
            </a:r>
            <a:r>
              <a:rPr lang="cs-CZ" sz="3500" dirty="0" smtClean="0"/>
              <a:t> </a:t>
            </a:r>
            <a:r>
              <a:rPr lang="cs-CZ" dirty="0" smtClean="0"/>
              <a:t>Právo </a:t>
            </a:r>
            <a:r>
              <a:rPr lang="cs-CZ" dirty="0"/>
              <a:t>odvolat dar </a:t>
            </a:r>
            <a:r>
              <a:rPr lang="cs-CZ" b="1" dirty="0"/>
              <a:t>nemá</a:t>
            </a:r>
            <a:r>
              <a:rPr lang="cs-CZ" dirty="0"/>
              <a:t> dárce, který si stav nouze přivodil </a:t>
            </a:r>
            <a:r>
              <a:rPr lang="cs-CZ" b="1" i="1" dirty="0"/>
              <a:t>úmyslně nebo z hrubé nedbalosti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199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Odvolání daru pro nevděk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cs-CZ" b="1" dirty="0" smtClean="0"/>
              <a:t>Ublížil-li</a:t>
            </a:r>
            <a:r>
              <a:rPr lang="cs-CZ" dirty="0" smtClean="0"/>
              <a:t> </a:t>
            </a:r>
            <a:r>
              <a:rPr lang="cs-CZ" dirty="0"/>
              <a:t>obdarovaný dárci </a:t>
            </a:r>
            <a:r>
              <a:rPr lang="cs-CZ" b="1" dirty="0"/>
              <a:t>úmyslně nebo z hrubé nedbalosti</a:t>
            </a:r>
            <a:r>
              <a:rPr lang="cs-CZ" dirty="0"/>
              <a:t> tak, že zjevně porušil dobré mravy, může dárce, neprominul-li to obdarovanému, od darovací smlouvy pro jeho nevděk odstoupit. Byl-li dar již odevzdán, má dárce právo požadovat </a:t>
            </a:r>
            <a:r>
              <a:rPr lang="cs-CZ" u="sng" dirty="0"/>
              <a:t>vydání celého daru</a:t>
            </a:r>
            <a:r>
              <a:rPr lang="cs-CZ" dirty="0"/>
              <a:t>, a není-li to možné, </a:t>
            </a:r>
            <a:r>
              <a:rPr lang="cs-CZ" u="sng" dirty="0"/>
              <a:t>zaplacení jeho obvyklé ceny</a:t>
            </a:r>
            <a:r>
              <a:rPr lang="cs-CZ" dirty="0"/>
              <a:t>. </a:t>
            </a:r>
          </a:p>
          <a:p>
            <a:r>
              <a:rPr lang="cs-CZ" dirty="0" smtClean="0"/>
              <a:t>Odůvodňují-li </a:t>
            </a:r>
            <a:r>
              <a:rPr lang="cs-CZ" dirty="0"/>
              <a:t>to okolnosti, považuje se za nevděk vůči dárci také zjevné porušení dobrých mravů </a:t>
            </a:r>
            <a:r>
              <a:rPr lang="cs-CZ" u="sng" dirty="0"/>
              <a:t>vůči osobě obdarovanému blízké</a:t>
            </a:r>
            <a:r>
              <a:rPr lang="cs-CZ" dirty="0"/>
              <a:t>. </a:t>
            </a:r>
          </a:p>
          <a:p>
            <a:r>
              <a:rPr lang="cs-CZ" b="1" dirty="0" smtClean="0"/>
              <a:t>Nevděk</a:t>
            </a:r>
            <a:r>
              <a:rPr lang="cs-CZ" dirty="0" smtClean="0"/>
              <a:t> </a:t>
            </a:r>
            <a:r>
              <a:rPr lang="cs-CZ" dirty="0"/>
              <a:t>činí obdarovaného co do jeho osoby </a:t>
            </a:r>
            <a:r>
              <a:rPr lang="cs-CZ" b="1" dirty="0"/>
              <a:t>nepoctivým držitelem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5594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Odvolání daru pro nevděk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i="1" dirty="0" smtClean="0"/>
          </a:p>
          <a:p>
            <a:r>
              <a:rPr lang="cs-CZ" b="1" i="1" dirty="0" smtClean="0"/>
              <a:t>Právo </a:t>
            </a:r>
            <a:r>
              <a:rPr lang="cs-CZ" b="1" i="1" dirty="0"/>
              <a:t>odvolat dar přechází na dárcova dědice</a:t>
            </a:r>
            <a:r>
              <a:rPr lang="cs-CZ" dirty="0"/>
              <a:t>, zabránil-li obdarovaný dárci v odvolání daru nebo zabránila-li v tom dárci </a:t>
            </a:r>
            <a:r>
              <a:rPr lang="cs-CZ" b="1" i="1" dirty="0"/>
              <a:t>vyšší moc</a:t>
            </a:r>
            <a:r>
              <a:rPr lang="cs-CZ" dirty="0"/>
              <a:t>. </a:t>
            </a:r>
          </a:p>
          <a:p>
            <a:r>
              <a:rPr lang="cs-CZ" dirty="0"/>
              <a:t>Dárce může dar pro nevděk odvolat </a:t>
            </a:r>
            <a:r>
              <a:rPr lang="cs-CZ" b="1" dirty="0"/>
              <a:t>do jednoho roku</a:t>
            </a:r>
            <a:r>
              <a:rPr lang="cs-CZ" dirty="0"/>
              <a:t> ode dne, co obdarovaný dárci </a:t>
            </a:r>
            <a:r>
              <a:rPr lang="cs-CZ" u="sng" dirty="0"/>
              <a:t>ublížil</a:t>
            </a:r>
            <a:r>
              <a:rPr lang="cs-CZ" dirty="0"/>
              <a:t>, ale dozví-li se o tom dárce později, do jednoho roku ode dne, kdy </a:t>
            </a:r>
            <a:r>
              <a:rPr lang="cs-CZ" u="sng" dirty="0"/>
              <a:t>získal vědomost </a:t>
            </a:r>
            <a:r>
              <a:rPr lang="cs-CZ" dirty="0"/>
              <a:t>o důvodu pro odvolání daru. </a:t>
            </a:r>
            <a:r>
              <a:rPr lang="cs-CZ" b="1" dirty="0"/>
              <a:t>Dědic</a:t>
            </a:r>
            <a:r>
              <a:rPr lang="cs-CZ" dirty="0"/>
              <a:t> dárce může dar odvolat nejpozději </a:t>
            </a:r>
            <a:r>
              <a:rPr lang="cs-CZ" b="1" dirty="0"/>
              <a:t>do jednoho roku </a:t>
            </a:r>
            <a:r>
              <a:rPr lang="cs-CZ" u="sng" dirty="0"/>
              <a:t>od smrti dárce</a:t>
            </a:r>
            <a:r>
              <a:rPr lang="cs-CZ" dirty="0"/>
              <a:t>. </a:t>
            </a:r>
          </a:p>
          <a:p>
            <a:r>
              <a:rPr lang="cs-CZ" dirty="0"/>
              <a:t>Je-li dar odvolán </a:t>
            </a:r>
            <a:r>
              <a:rPr lang="cs-CZ" u="sng" dirty="0"/>
              <a:t>později </a:t>
            </a:r>
            <a:r>
              <a:rPr lang="cs-CZ" dirty="0"/>
              <a:t>a namítne-li obdarovaný opožděné odvolání daru, </a:t>
            </a:r>
            <a:r>
              <a:rPr lang="cs-CZ" u="sng" dirty="0"/>
              <a:t>soud</a:t>
            </a:r>
            <a:r>
              <a:rPr lang="cs-CZ" dirty="0"/>
              <a:t> k odvolání </a:t>
            </a:r>
            <a:r>
              <a:rPr lang="cs-CZ" u="sng" dirty="0"/>
              <a:t>nepřihlédne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694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Koupě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b="1" dirty="0" smtClean="0"/>
              <a:t>Kupní </a:t>
            </a:r>
            <a:r>
              <a:rPr lang="cs-CZ" b="1" dirty="0"/>
              <a:t>smlouvou </a:t>
            </a:r>
            <a:r>
              <a:rPr lang="cs-CZ" dirty="0"/>
              <a:t>se </a:t>
            </a:r>
            <a:r>
              <a:rPr lang="cs-CZ" b="1" i="1" dirty="0"/>
              <a:t>prodávající zavazuje</a:t>
            </a:r>
            <a:r>
              <a:rPr lang="cs-CZ" dirty="0"/>
              <a:t>, že kupujícímu </a:t>
            </a:r>
            <a:r>
              <a:rPr lang="cs-CZ" u="sng" dirty="0"/>
              <a:t>odevzdá věc</a:t>
            </a:r>
            <a:r>
              <a:rPr lang="cs-CZ" dirty="0"/>
              <a:t>, která je předmětem koupě, a </a:t>
            </a:r>
            <a:r>
              <a:rPr lang="cs-CZ" u="sng" dirty="0"/>
              <a:t>umožní</a:t>
            </a:r>
            <a:r>
              <a:rPr lang="cs-CZ" dirty="0"/>
              <a:t> mu </a:t>
            </a:r>
            <a:r>
              <a:rPr lang="cs-CZ" u="sng" dirty="0"/>
              <a:t>nabýt vlastnické právo </a:t>
            </a:r>
            <a:r>
              <a:rPr lang="cs-CZ" dirty="0"/>
              <a:t>k ní, a </a:t>
            </a:r>
            <a:r>
              <a:rPr lang="cs-CZ" b="1" i="1" dirty="0"/>
              <a:t>kupující se zavazuje</a:t>
            </a:r>
            <a:r>
              <a:rPr lang="cs-CZ" dirty="0"/>
              <a:t>, že </a:t>
            </a:r>
            <a:r>
              <a:rPr lang="cs-CZ" u="sng" dirty="0"/>
              <a:t>věc převezme a zaplatí prodávajícímu kupní cenu</a:t>
            </a:r>
            <a:r>
              <a:rPr lang="cs-CZ" dirty="0"/>
              <a:t>. </a:t>
            </a:r>
          </a:p>
          <a:p>
            <a:r>
              <a:rPr lang="cs-CZ" dirty="0" smtClean="0"/>
              <a:t>Neplyne-li </a:t>
            </a:r>
            <a:r>
              <a:rPr lang="cs-CZ" dirty="0"/>
              <a:t>ze smlouvy nebo zvyklostí něco jiného, jsou prodávající a kupující zavázáni splnit své povinnosti </a:t>
            </a:r>
            <a:r>
              <a:rPr lang="cs-CZ" u="sng" dirty="0"/>
              <a:t>současně</a:t>
            </a:r>
            <a:r>
              <a:rPr lang="cs-CZ" dirty="0"/>
              <a:t>. </a:t>
            </a:r>
          </a:p>
          <a:p>
            <a:r>
              <a:rPr lang="cs-CZ" b="1" dirty="0" smtClean="0"/>
              <a:t>Kupní </a:t>
            </a:r>
            <a:r>
              <a:rPr lang="cs-CZ" b="1" dirty="0"/>
              <a:t>cena </a:t>
            </a:r>
            <a:r>
              <a:rPr lang="cs-CZ" dirty="0"/>
              <a:t>je ujednána dostatečně </a:t>
            </a:r>
            <a:r>
              <a:rPr lang="cs-CZ" u="sng" dirty="0"/>
              <a:t>určitě</a:t>
            </a:r>
            <a:r>
              <a:rPr lang="cs-CZ" dirty="0"/>
              <a:t>, je-li ujednán </a:t>
            </a:r>
            <a:r>
              <a:rPr lang="cs-CZ" u="sng" dirty="0"/>
              <a:t>alespoň způsob jejího určení</a:t>
            </a:r>
            <a:r>
              <a:rPr lang="cs-CZ" dirty="0"/>
              <a:t>. </a:t>
            </a:r>
          </a:p>
          <a:p>
            <a:r>
              <a:rPr lang="cs-CZ" u="sng" dirty="0" smtClean="0"/>
              <a:t>Náklady </a:t>
            </a:r>
            <a:r>
              <a:rPr lang="cs-CZ" u="sng" dirty="0"/>
              <a:t>spojené </a:t>
            </a:r>
            <a:r>
              <a:rPr lang="cs-CZ" b="1" u="sng" dirty="0"/>
              <a:t>s odevzdáním věci </a:t>
            </a:r>
            <a:r>
              <a:rPr lang="cs-CZ" u="sng" dirty="0"/>
              <a:t>v místě plnění nese prodávající</a:t>
            </a:r>
            <a:r>
              <a:rPr lang="cs-CZ" dirty="0"/>
              <a:t>. </a:t>
            </a:r>
            <a:r>
              <a:rPr lang="cs-CZ" u="sng" dirty="0"/>
              <a:t>Náklady spojené </a:t>
            </a:r>
            <a:r>
              <a:rPr lang="cs-CZ" b="1" u="sng" dirty="0"/>
              <a:t>s převzetím věci </a:t>
            </a:r>
            <a:r>
              <a:rPr lang="cs-CZ" u="sng" dirty="0"/>
              <a:t>nese kupující</a:t>
            </a:r>
            <a:r>
              <a:rPr lang="cs-CZ" dirty="0"/>
              <a:t>. </a:t>
            </a:r>
          </a:p>
          <a:p>
            <a:r>
              <a:rPr lang="cs-CZ" dirty="0" smtClean="0"/>
              <a:t>Na </a:t>
            </a:r>
            <a:r>
              <a:rPr lang="cs-CZ" dirty="0"/>
              <a:t>kupujícího </a:t>
            </a:r>
            <a:r>
              <a:rPr lang="cs-CZ" b="1" dirty="0"/>
              <a:t>přechází nebezpečí škody </a:t>
            </a:r>
            <a:r>
              <a:rPr lang="cs-CZ" dirty="0"/>
              <a:t>na věci </a:t>
            </a:r>
            <a:r>
              <a:rPr lang="cs-CZ" u="sng" dirty="0"/>
              <a:t>současně s nabytím vlastnického práva</a:t>
            </a:r>
            <a:r>
              <a:rPr lang="cs-CZ" dirty="0"/>
              <a:t>. Nabude-li kupující vlastnické právo před odevzdáním věci, má prodávající až do odevzdání věci práva a povinnosti schovatele. </a:t>
            </a:r>
          </a:p>
        </p:txBody>
      </p:sp>
    </p:spTree>
    <p:extLst>
      <p:ext uri="{BB962C8B-B14F-4D97-AF65-F5344CB8AC3E}">
        <p14:creationId xmlns:p14="http://schemas.microsoft.com/office/powerpoint/2010/main" val="154101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Nový občanský zákoník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Odbourává dvoukolejnost (občan + obchod)</a:t>
            </a:r>
          </a:p>
          <a:p>
            <a:r>
              <a:rPr lang="cs-CZ" dirty="0" smtClean="0"/>
              <a:t>Ruší některé zvláštní zákony – např.</a:t>
            </a:r>
          </a:p>
          <a:p>
            <a:pPr lvl="2"/>
            <a:r>
              <a:rPr lang="cs-CZ" dirty="0" smtClean="0"/>
              <a:t>Zákon o pojistné smlouvě</a:t>
            </a:r>
          </a:p>
          <a:p>
            <a:pPr lvl="2"/>
            <a:r>
              <a:rPr lang="cs-CZ" dirty="0" smtClean="0"/>
              <a:t>Zákon a nájmu a podnájmu nebytových prostor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/>
              <a:t>x</a:t>
            </a:r>
            <a:r>
              <a:rPr lang="cs-CZ" dirty="0" smtClean="0"/>
              <a:t> ale i jiné zákony upravují smluvní typy – např. </a:t>
            </a:r>
          </a:p>
          <a:p>
            <a:pPr lvl="2"/>
            <a:r>
              <a:rPr lang="cs-CZ" dirty="0" smtClean="0"/>
              <a:t>Zákon o myslivost – nadále upraven nájem honitby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0009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Koupě movité věci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Jako </a:t>
            </a:r>
            <a:r>
              <a:rPr lang="cs-CZ" dirty="0"/>
              <a:t>koupě movité věci se posoudí k</a:t>
            </a:r>
            <a:r>
              <a:rPr lang="cs-CZ" u="sng" dirty="0"/>
              <a:t>aždá koupě, jejímž předmětem není nemovitá věc</a:t>
            </a:r>
            <a:r>
              <a:rPr lang="cs-CZ" dirty="0"/>
              <a:t>, jakož </a:t>
            </a:r>
            <a:r>
              <a:rPr lang="cs-CZ" u="sng" dirty="0"/>
              <a:t>i koupě součásti nemovité věci</a:t>
            </a:r>
            <a:r>
              <a:rPr lang="cs-CZ" dirty="0"/>
              <a:t>, má-li kupující podle smlouvy nabýt součást </a:t>
            </a:r>
            <a:r>
              <a:rPr lang="cs-CZ" u="sng" dirty="0"/>
              <a:t>po oddělení </a:t>
            </a:r>
            <a:r>
              <a:rPr lang="cs-CZ" dirty="0"/>
              <a:t>jako věc movitou. Za kupní smlouvu se vždy považuje </a:t>
            </a:r>
            <a:r>
              <a:rPr lang="cs-CZ" b="1" dirty="0"/>
              <a:t>smlouva o dodání spotřebního zboží</a:t>
            </a:r>
            <a:r>
              <a:rPr lang="cs-CZ" dirty="0"/>
              <a:t>, které je </a:t>
            </a:r>
            <a:r>
              <a:rPr lang="cs-CZ" b="1" i="1" dirty="0"/>
              <a:t>nutné sestavit </a:t>
            </a:r>
            <a:r>
              <a:rPr lang="cs-CZ" dirty="0"/>
              <a:t>nebo</a:t>
            </a:r>
            <a:r>
              <a:rPr lang="cs-CZ" b="1" i="1" dirty="0"/>
              <a:t> vytvořit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Mají-li </a:t>
            </a:r>
            <a:r>
              <a:rPr lang="cs-CZ" dirty="0"/>
              <a:t>strany vůli uzavřít kupní smlouvu </a:t>
            </a:r>
            <a:r>
              <a:rPr lang="cs-CZ" b="1" dirty="0"/>
              <a:t>bez určení kupní ceny</a:t>
            </a:r>
            <a:r>
              <a:rPr lang="cs-CZ" dirty="0"/>
              <a:t>, platí za ujednanou kupní cena, za niž se týž nebo srovnatelný předmět v době uzavření smlouvy a za obdobných smluvních podmínek </a:t>
            </a:r>
            <a:r>
              <a:rPr lang="cs-CZ" b="1" i="1" dirty="0"/>
              <a:t>obvykle prodává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14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Povinnosti prodávajícího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Prodávající </a:t>
            </a:r>
            <a:r>
              <a:rPr lang="cs-CZ" dirty="0"/>
              <a:t>kupujícímu </a:t>
            </a:r>
            <a:r>
              <a:rPr lang="cs-CZ" u="sng" dirty="0"/>
              <a:t>odevzdá věc</a:t>
            </a:r>
            <a:r>
              <a:rPr lang="cs-CZ" dirty="0"/>
              <a:t>, jakož i </a:t>
            </a:r>
            <a:r>
              <a:rPr lang="cs-CZ" u="sng" dirty="0"/>
              <a:t>doklady</a:t>
            </a:r>
            <a:r>
              <a:rPr lang="cs-CZ" dirty="0"/>
              <a:t>, které se k věci vztahují, a umožní kupujícímu nabýt vlastnického práva k věci v souladu se smlouvou. </a:t>
            </a:r>
          </a:p>
          <a:p>
            <a:r>
              <a:rPr lang="cs-CZ" dirty="0" smtClean="0"/>
              <a:t>Prodávající </a:t>
            </a:r>
            <a:r>
              <a:rPr lang="cs-CZ" dirty="0"/>
              <a:t>splní povinnost odevzdat věc kupujícímu</a:t>
            </a:r>
            <a:r>
              <a:rPr lang="cs-CZ" u="sng" dirty="0"/>
              <a:t>, umožní-li mu nakládat s věcí v místě plnění a včas mu to oznámí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Má-li </a:t>
            </a:r>
            <a:r>
              <a:rPr lang="cs-CZ" dirty="0"/>
              <a:t>prodávající </a:t>
            </a:r>
            <a:r>
              <a:rPr lang="cs-CZ" u="sng" dirty="0"/>
              <a:t>věc odeslat</a:t>
            </a:r>
            <a:r>
              <a:rPr lang="cs-CZ" dirty="0"/>
              <a:t>, odevzdá věc kupujícímu </a:t>
            </a:r>
            <a:r>
              <a:rPr lang="cs-CZ" u="sng" dirty="0"/>
              <a:t>předáním prvnímu dopravci k přepravě</a:t>
            </a:r>
            <a:r>
              <a:rPr lang="cs-CZ" dirty="0"/>
              <a:t> pro kupujícího a umožní kupujícímu uplatnit práva z přepravní smlouvy vůči dopravci. </a:t>
            </a:r>
          </a:p>
          <a:p>
            <a:r>
              <a:rPr lang="cs-CZ" dirty="0" smtClean="0"/>
              <a:t>Je-li </a:t>
            </a:r>
            <a:r>
              <a:rPr lang="cs-CZ" dirty="0"/>
              <a:t>kupujícím </a:t>
            </a:r>
            <a:r>
              <a:rPr lang="cs-CZ" b="1" dirty="0"/>
              <a:t>spotřebitel</a:t>
            </a:r>
            <a:r>
              <a:rPr lang="cs-CZ" dirty="0" smtClean="0"/>
              <a:t>, platí </a:t>
            </a:r>
            <a:r>
              <a:rPr lang="cs-CZ" dirty="0"/>
              <a:t>pouze tehdy, </a:t>
            </a:r>
            <a:r>
              <a:rPr lang="cs-CZ" u="sng" dirty="0"/>
              <a:t>pokud dopravce určil kupující, aniž mu byl prodávajícím nabídnut</a:t>
            </a:r>
            <a:r>
              <a:rPr lang="cs-CZ" dirty="0"/>
              <a:t>. V opačném případě je věc kupujícímu odevzdána, až mu ji dopravce předá. </a:t>
            </a:r>
          </a:p>
        </p:txBody>
      </p:sp>
    </p:spTree>
    <p:extLst>
      <p:ext uri="{BB962C8B-B14F-4D97-AF65-F5344CB8AC3E}">
        <p14:creationId xmlns:p14="http://schemas.microsoft.com/office/powerpoint/2010/main" val="5736349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Předmět koupě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Prodávající </a:t>
            </a:r>
            <a:r>
              <a:rPr lang="cs-CZ" dirty="0"/>
              <a:t>odevzdá kupujícímu předmět koupě </a:t>
            </a:r>
            <a:r>
              <a:rPr lang="cs-CZ" b="1" dirty="0"/>
              <a:t>v ujednaném množství, jakosti a provedení</a:t>
            </a:r>
            <a:r>
              <a:rPr lang="cs-CZ" dirty="0"/>
              <a:t>. </a:t>
            </a:r>
            <a:r>
              <a:rPr lang="cs-CZ" u="sng" dirty="0"/>
              <a:t>Nejsou-li</a:t>
            </a:r>
            <a:r>
              <a:rPr lang="cs-CZ" dirty="0"/>
              <a:t> jakost a provedení </a:t>
            </a:r>
            <a:r>
              <a:rPr lang="cs-CZ" u="sng" dirty="0"/>
              <a:t>ujednány</a:t>
            </a:r>
            <a:r>
              <a:rPr lang="cs-CZ" dirty="0"/>
              <a:t>, plní prodávající v jakosti a provedení </a:t>
            </a:r>
            <a:r>
              <a:rPr lang="cs-CZ" b="1" dirty="0"/>
              <a:t>vhodných pro účel patrný ze smlouvy</a:t>
            </a:r>
            <a:r>
              <a:rPr lang="cs-CZ" dirty="0"/>
              <a:t>; jinak </a:t>
            </a:r>
            <a:r>
              <a:rPr lang="cs-CZ" b="1" dirty="0"/>
              <a:t>pro účel obvyklý</a:t>
            </a:r>
            <a:r>
              <a:rPr lang="cs-CZ" dirty="0"/>
              <a:t>. </a:t>
            </a:r>
          </a:p>
          <a:p>
            <a:r>
              <a:rPr lang="cs-CZ" dirty="0" smtClean="0"/>
              <a:t>Při </a:t>
            </a:r>
            <a:r>
              <a:rPr lang="cs-CZ" dirty="0"/>
              <a:t>určení jakosti nebo provedení </a:t>
            </a:r>
            <a:r>
              <a:rPr lang="cs-CZ" u="sng" dirty="0"/>
              <a:t>podle smluveného vzorku </a:t>
            </a:r>
            <a:r>
              <a:rPr lang="cs-CZ" dirty="0"/>
              <a:t>nebo </a:t>
            </a:r>
            <a:r>
              <a:rPr lang="cs-CZ" u="sng" dirty="0"/>
              <a:t>předlohy</a:t>
            </a:r>
            <a:r>
              <a:rPr lang="cs-CZ" dirty="0"/>
              <a:t> musí věc </a:t>
            </a:r>
            <a:r>
              <a:rPr lang="cs-CZ" b="1" dirty="0"/>
              <a:t>jakostí nebo provedením odpovídat vzorku nebo předloze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u="sng" dirty="0" smtClean="0"/>
              <a:t>Není-li </a:t>
            </a:r>
            <a:r>
              <a:rPr lang="cs-CZ" u="sng" dirty="0"/>
              <a:t>ujednáno</a:t>
            </a:r>
            <a:r>
              <a:rPr lang="cs-CZ" dirty="0"/>
              <a:t>, jak má být </a:t>
            </a:r>
            <a:r>
              <a:rPr lang="cs-CZ" b="1" dirty="0"/>
              <a:t>věc zabalena</a:t>
            </a:r>
            <a:r>
              <a:rPr lang="cs-CZ" dirty="0"/>
              <a:t>, zabalí prodávající věc </a:t>
            </a:r>
            <a:r>
              <a:rPr lang="cs-CZ" b="1" dirty="0"/>
              <a:t>podle </a:t>
            </a:r>
            <a:r>
              <a:rPr lang="cs-CZ" b="1" dirty="0" smtClean="0"/>
              <a:t>zvyklostí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Vyplývá-li </a:t>
            </a:r>
            <a:r>
              <a:rPr lang="cs-CZ" dirty="0"/>
              <a:t>ze smlouvy nebo z povahy předmětu koupě, že </a:t>
            </a:r>
            <a:r>
              <a:rPr lang="cs-CZ" b="1" dirty="0"/>
              <a:t>množství je určeno jen přibližně</a:t>
            </a:r>
            <a:r>
              <a:rPr lang="cs-CZ" dirty="0"/>
              <a:t>, určí přesné množství prodávající. Má se za to, že </a:t>
            </a:r>
            <a:r>
              <a:rPr lang="cs-CZ" u="sng" dirty="0"/>
              <a:t>odchylka nesmí přesáhnout pět procent množství určeného ve smlouvě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0727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Práva z vadného plnění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Věc </a:t>
            </a:r>
            <a:r>
              <a:rPr lang="cs-CZ" dirty="0"/>
              <a:t>je</a:t>
            </a:r>
            <a:r>
              <a:rPr lang="cs-CZ" b="1" dirty="0"/>
              <a:t> vadná</a:t>
            </a:r>
            <a:r>
              <a:rPr lang="cs-CZ" dirty="0"/>
              <a:t>, </a:t>
            </a:r>
            <a:r>
              <a:rPr lang="cs-CZ" u="sng" dirty="0"/>
              <a:t>nemá-li vlastnosti </a:t>
            </a:r>
            <a:r>
              <a:rPr lang="cs-CZ" u="sng" dirty="0" smtClean="0"/>
              <a:t>stanovené</a:t>
            </a:r>
            <a:r>
              <a:rPr lang="cs-CZ" dirty="0" smtClean="0"/>
              <a:t>. </a:t>
            </a:r>
            <a:r>
              <a:rPr lang="cs-CZ" dirty="0"/>
              <a:t>Za </a:t>
            </a:r>
            <a:r>
              <a:rPr lang="cs-CZ" b="1" dirty="0"/>
              <a:t>vadu</a:t>
            </a:r>
            <a:r>
              <a:rPr lang="cs-CZ" dirty="0"/>
              <a:t> se považuje i </a:t>
            </a:r>
            <a:r>
              <a:rPr lang="cs-CZ" u="sng" dirty="0"/>
              <a:t>plnění jiné věci</a:t>
            </a:r>
            <a:r>
              <a:rPr lang="cs-CZ" dirty="0"/>
              <a:t>. Za vadu se považují </a:t>
            </a:r>
            <a:r>
              <a:rPr lang="cs-CZ" u="sng" dirty="0"/>
              <a:t>i vady v dokladech nutných pro užívání věci</a:t>
            </a:r>
            <a:r>
              <a:rPr lang="cs-CZ" dirty="0"/>
              <a:t>. </a:t>
            </a:r>
          </a:p>
          <a:p>
            <a:r>
              <a:rPr lang="cs-CZ" b="1" dirty="0" smtClean="0"/>
              <a:t>Právo </a:t>
            </a:r>
            <a:r>
              <a:rPr lang="cs-CZ" b="1" dirty="0"/>
              <a:t>kupujícího z vadného plnění </a:t>
            </a:r>
            <a:r>
              <a:rPr lang="cs-CZ" dirty="0"/>
              <a:t>zakládá </a:t>
            </a:r>
            <a:r>
              <a:rPr lang="cs-CZ" u="sng" dirty="0"/>
              <a:t>vada, kterou má věc při přechodu nebezpečí škody na kupujícího, byť se projeví až později</a:t>
            </a:r>
            <a:r>
              <a:rPr lang="cs-CZ" dirty="0"/>
              <a:t>. Právo kupujícího založí </a:t>
            </a:r>
            <a:r>
              <a:rPr lang="cs-CZ" u="sng" dirty="0"/>
              <a:t>i později vzniklá vada, kterou prodávající způsobil porušením své povinnosti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939552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Práva z vadného 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Kupující </a:t>
            </a:r>
            <a:r>
              <a:rPr lang="cs-CZ" u="sng" dirty="0"/>
              <a:t>nemá práva z vadného plnění</a:t>
            </a:r>
            <a:r>
              <a:rPr lang="cs-CZ" dirty="0"/>
              <a:t>, jedná-li se o </a:t>
            </a:r>
            <a:r>
              <a:rPr lang="cs-CZ" b="1" dirty="0"/>
              <a:t>vadu, kterou musel s vynaložením obvyklé pozornosti poznat již při uzavření smlouvy</a:t>
            </a:r>
            <a:r>
              <a:rPr lang="cs-CZ" dirty="0"/>
              <a:t>. To </a:t>
            </a:r>
            <a:r>
              <a:rPr lang="cs-CZ" u="sng" dirty="0"/>
              <a:t>neplatí, ujistil-li ho prodávající výslovně, že věc je bez vad, anebo zastřel-li vadu lstivě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Kupující </a:t>
            </a:r>
            <a:r>
              <a:rPr lang="cs-CZ" dirty="0"/>
              <a:t>věc podle možnosti </a:t>
            </a:r>
            <a:r>
              <a:rPr lang="cs-CZ" b="1" dirty="0"/>
              <a:t>prohlédne co nejdříve po přechodu nebezpečí škody na věci a přesvědčí se o jejích vlastnostech a množství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1491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Práva z vadného 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Je-li </a:t>
            </a:r>
            <a:r>
              <a:rPr lang="cs-CZ" u="sng" dirty="0"/>
              <a:t>vadné plnění podstatným porušením smlouvy</a:t>
            </a:r>
            <a:r>
              <a:rPr lang="cs-CZ" dirty="0"/>
              <a:t>, má kupující </a:t>
            </a:r>
            <a:r>
              <a:rPr lang="cs-CZ" b="1" dirty="0"/>
              <a:t>právo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	a) </a:t>
            </a:r>
            <a:r>
              <a:rPr lang="cs-CZ" dirty="0" smtClean="0"/>
              <a:t>	na </a:t>
            </a:r>
            <a:r>
              <a:rPr lang="cs-CZ" dirty="0"/>
              <a:t>odstranění vady dodáním nové věci bez vady nebo </a:t>
            </a:r>
            <a:r>
              <a:rPr lang="cs-CZ" dirty="0" smtClean="0"/>
              <a:t>dodáním 			chybějící věci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	b) </a:t>
            </a:r>
            <a:r>
              <a:rPr lang="cs-CZ" dirty="0" smtClean="0"/>
              <a:t>	na </a:t>
            </a:r>
            <a:r>
              <a:rPr lang="cs-CZ" dirty="0"/>
              <a:t>odstranění vady opravou věci, </a:t>
            </a:r>
          </a:p>
          <a:p>
            <a:pPr marL="0" indent="0">
              <a:buNone/>
            </a:pPr>
            <a:r>
              <a:rPr lang="cs-CZ" dirty="0"/>
              <a:t>           </a:t>
            </a:r>
            <a:r>
              <a:rPr lang="cs-CZ" dirty="0" smtClean="0"/>
              <a:t>	c</a:t>
            </a:r>
            <a:r>
              <a:rPr lang="cs-CZ" dirty="0"/>
              <a:t>) </a:t>
            </a:r>
            <a:r>
              <a:rPr lang="cs-CZ" dirty="0" smtClean="0"/>
              <a:t> 	na </a:t>
            </a:r>
            <a:r>
              <a:rPr lang="cs-CZ" dirty="0"/>
              <a:t>přiměřenou slevu z kupní ceny, nebo </a:t>
            </a:r>
          </a:p>
          <a:p>
            <a:pPr marL="0" indent="0">
              <a:buNone/>
            </a:pPr>
            <a:r>
              <a:rPr lang="cs-CZ" dirty="0"/>
              <a:t> 	d) </a:t>
            </a:r>
            <a:r>
              <a:rPr lang="cs-CZ" dirty="0" smtClean="0"/>
              <a:t>	odstoupit </a:t>
            </a:r>
            <a:r>
              <a:rPr lang="cs-CZ" dirty="0"/>
              <a:t>od smlouvy.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Kupující </a:t>
            </a:r>
            <a:r>
              <a:rPr lang="cs-CZ" dirty="0"/>
              <a:t>sdělí prodávajícímu, jaké právo si zvolil, při oznámení vady, nebo bez zbytečného odkladu po oznámení vady. </a:t>
            </a:r>
          </a:p>
          <a:p>
            <a:r>
              <a:rPr lang="cs-CZ" u="sng" dirty="0" smtClean="0"/>
              <a:t>Nezvolí-li</a:t>
            </a:r>
            <a:r>
              <a:rPr lang="cs-CZ" dirty="0" smtClean="0"/>
              <a:t> </a:t>
            </a:r>
            <a:r>
              <a:rPr lang="cs-CZ" dirty="0"/>
              <a:t>kupující své </a:t>
            </a:r>
            <a:r>
              <a:rPr lang="cs-CZ" u="sng" dirty="0"/>
              <a:t>právo včas</a:t>
            </a:r>
            <a:r>
              <a:rPr lang="cs-CZ" dirty="0"/>
              <a:t>, má práva </a:t>
            </a:r>
            <a:r>
              <a:rPr lang="cs-CZ" b="1" dirty="0"/>
              <a:t>jako u nepodstatného porušeni smlouvy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27375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Práva z vadného 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Je-li </a:t>
            </a:r>
            <a:r>
              <a:rPr lang="cs-CZ" dirty="0"/>
              <a:t>vadné plnění </a:t>
            </a:r>
            <a:r>
              <a:rPr lang="cs-CZ" b="1" dirty="0"/>
              <a:t>nepodstatným porušením smlouvy</a:t>
            </a:r>
            <a:r>
              <a:rPr lang="cs-CZ" dirty="0"/>
              <a:t>, má kupující </a:t>
            </a:r>
            <a:r>
              <a:rPr lang="cs-CZ" u="sng" dirty="0"/>
              <a:t>právo na odstranění vady</a:t>
            </a:r>
            <a:r>
              <a:rPr lang="cs-CZ" dirty="0"/>
              <a:t>, anebo na </a:t>
            </a:r>
            <a:r>
              <a:rPr lang="cs-CZ" u="sng" dirty="0"/>
              <a:t>přiměřenou slevu z kupní ceny</a:t>
            </a:r>
            <a:r>
              <a:rPr lang="cs-CZ" dirty="0"/>
              <a:t>. </a:t>
            </a:r>
          </a:p>
          <a:p>
            <a:r>
              <a:rPr lang="cs-CZ" dirty="0" smtClean="0"/>
              <a:t>Dokud </a:t>
            </a:r>
            <a:r>
              <a:rPr lang="cs-CZ" dirty="0"/>
              <a:t>kupující </a:t>
            </a:r>
            <a:r>
              <a:rPr lang="cs-CZ" u="sng" dirty="0"/>
              <a:t>neuplatní právo na slevu z kupní ceny nebo neodstoupí od smlouvy</a:t>
            </a:r>
            <a:r>
              <a:rPr lang="cs-CZ" dirty="0"/>
              <a:t>, může </a:t>
            </a:r>
            <a:r>
              <a:rPr lang="cs-CZ" b="1" dirty="0"/>
              <a:t>prodávající dodat to, co chybí, nebo odstranit právní vadu</a:t>
            </a:r>
            <a:r>
              <a:rPr lang="cs-CZ" dirty="0"/>
              <a:t>. Jiné vady může prodávající odstranit podle své volby </a:t>
            </a:r>
            <a:r>
              <a:rPr lang="cs-CZ" b="1" dirty="0"/>
              <a:t>opravou věci </a:t>
            </a:r>
            <a:r>
              <a:rPr lang="cs-CZ" dirty="0"/>
              <a:t>nebo </a:t>
            </a:r>
            <a:r>
              <a:rPr lang="cs-CZ" b="1" dirty="0"/>
              <a:t>dodáním nové věci</a:t>
            </a:r>
            <a:r>
              <a:rPr lang="cs-CZ" dirty="0"/>
              <a:t>; volba nesmí kupujícímu způsobit nepřiměřené náklady. </a:t>
            </a:r>
          </a:p>
          <a:p>
            <a:r>
              <a:rPr lang="cs-CZ" u="sng" dirty="0" smtClean="0"/>
              <a:t>Neodstraní-li</a:t>
            </a:r>
            <a:r>
              <a:rPr lang="cs-CZ" dirty="0" smtClean="0"/>
              <a:t> </a:t>
            </a:r>
            <a:r>
              <a:rPr lang="cs-CZ" dirty="0"/>
              <a:t>prodávající vadu věci včas nebo vadu věci </a:t>
            </a:r>
            <a:r>
              <a:rPr lang="cs-CZ" u="sng" dirty="0"/>
              <a:t>odmítne odstranit</a:t>
            </a:r>
            <a:r>
              <a:rPr lang="cs-CZ" dirty="0"/>
              <a:t>, může kupující požadovat </a:t>
            </a:r>
            <a:r>
              <a:rPr lang="cs-CZ" b="1" dirty="0"/>
              <a:t>slevu z kupní ceny</a:t>
            </a:r>
            <a:r>
              <a:rPr lang="cs-CZ" dirty="0"/>
              <a:t>, anebo může </a:t>
            </a:r>
            <a:r>
              <a:rPr lang="cs-CZ" b="1" dirty="0"/>
              <a:t>od smlouvy odstoupit</a:t>
            </a:r>
            <a:r>
              <a:rPr lang="cs-CZ" dirty="0"/>
              <a:t>. Provedenou volbu nemůže kupující změnit bez souhlasu prodávajícího.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u="sng" dirty="0" smtClean="0"/>
              <a:t>Do </a:t>
            </a:r>
            <a:r>
              <a:rPr lang="cs-CZ" u="sng" dirty="0"/>
              <a:t>odstranění vady </a:t>
            </a:r>
            <a:r>
              <a:rPr lang="cs-CZ" b="1" dirty="0"/>
              <a:t>nemusí kupující platit část kupní ceny odhadem přiměřeně odpovídající jeho právu na slevu</a:t>
            </a:r>
            <a:r>
              <a:rPr lang="cs-CZ" dirty="0"/>
              <a:t>. </a:t>
            </a:r>
          </a:p>
          <a:p>
            <a:r>
              <a:rPr lang="cs-CZ" dirty="0" smtClean="0"/>
              <a:t>Při </a:t>
            </a:r>
            <a:r>
              <a:rPr lang="cs-CZ" dirty="0"/>
              <a:t>dodání nové věci </a:t>
            </a:r>
            <a:r>
              <a:rPr lang="cs-CZ" u="sng" dirty="0"/>
              <a:t>vrátí </a:t>
            </a:r>
            <a:r>
              <a:rPr lang="cs-CZ" dirty="0"/>
              <a:t>kupující prodávajícímu na jeho náklady </a:t>
            </a:r>
            <a:r>
              <a:rPr lang="cs-CZ" u="sng" dirty="0"/>
              <a:t>věc původně dodanou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5100" b="1" dirty="0" smtClean="0">
                <a:solidFill>
                  <a:srgbClr val="FF0000"/>
                </a:solidFill>
              </a:rPr>
              <a:t>!</a:t>
            </a:r>
            <a:r>
              <a:rPr lang="cs-CZ" dirty="0" smtClean="0"/>
              <a:t>  Neoznámil-li </a:t>
            </a:r>
            <a:r>
              <a:rPr lang="cs-CZ" dirty="0"/>
              <a:t>kupující vadu věci včas, pozbývá právo odstoupit od smlouvy.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17610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Povinnost kupujícího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Kupující </a:t>
            </a:r>
            <a:r>
              <a:rPr lang="cs-CZ" b="1" dirty="0"/>
              <a:t>zaplatí kupní cenu </a:t>
            </a:r>
            <a:r>
              <a:rPr lang="cs-CZ" dirty="0"/>
              <a:t>a </a:t>
            </a:r>
            <a:r>
              <a:rPr lang="cs-CZ" b="1" dirty="0"/>
              <a:t>věc převezme</a:t>
            </a:r>
            <a:r>
              <a:rPr lang="cs-CZ" dirty="0"/>
              <a:t>. </a:t>
            </a:r>
          </a:p>
          <a:p>
            <a:r>
              <a:rPr lang="cs-CZ" dirty="0" smtClean="0"/>
              <a:t>Kupující </a:t>
            </a:r>
            <a:r>
              <a:rPr lang="cs-CZ" u="sng" dirty="0"/>
              <a:t>nemusí kupní cenu zaplatit</a:t>
            </a:r>
            <a:r>
              <a:rPr lang="cs-CZ" dirty="0"/>
              <a:t>, dokud </a:t>
            </a:r>
            <a:r>
              <a:rPr lang="cs-CZ" u="sng" dirty="0"/>
              <a:t>nemá možnost si věc prohlédnout</a:t>
            </a:r>
            <a:r>
              <a:rPr lang="cs-CZ" dirty="0"/>
              <a:t>. To neplatí, byl-li ujednán takový způsob předání věci, který možnost prohlídky vylučuje.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Kupující v prodlení s převzetím </a:t>
            </a:r>
            <a:r>
              <a:rPr lang="cs-CZ" b="1" dirty="0" smtClean="0"/>
              <a:t>věci nebo s placením</a:t>
            </a:r>
            <a:endParaRPr lang="cs-CZ" b="1" dirty="0"/>
          </a:p>
          <a:p>
            <a:r>
              <a:rPr lang="cs-CZ" dirty="0" smtClean="0"/>
              <a:t>Kdo </a:t>
            </a:r>
            <a:r>
              <a:rPr lang="cs-CZ" dirty="0"/>
              <a:t>uchovává věc pro druhou stranu, může ji </a:t>
            </a:r>
            <a:r>
              <a:rPr lang="cs-CZ" u="sng" dirty="0"/>
              <a:t>zadržet</a:t>
            </a:r>
            <a:r>
              <a:rPr lang="cs-CZ" dirty="0"/>
              <a:t>, dokud mu druhá strana neuhradí </a:t>
            </a:r>
            <a:r>
              <a:rPr lang="cs-CZ" u="sng" dirty="0"/>
              <a:t>účelně vynaložené náklady spojené s uchováním věci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Nebezpečí škody </a:t>
            </a:r>
          </a:p>
          <a:p>
            <a:r>
              <a:rPr lang="cs-CZ" dirty="0" smtClean="0"/>
              <a:t>Nebezpečí </a:t>
            </a:r>
            <a:r>
              <a:rPr lang="cs-CZ" dirty="0"/>
              <a:t>škody přechází na kupujícího </a:t>
            </a:r>
            <a:r>
              <a:rPr lang="cs-CZ" b="1" dirty="0"/>
              <a:t>převzetím věci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730988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Svépomocný prodej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u="sng" dirty="0" smtClean="0"/>
              <a:t>Prodlením </a:t>
            </a:r>
            <a:r>
              <a:rPr lang="cs-CZ" u="sng" dirty="0"/>
              <a:t>strany s převzetím věci </a:t>
            </a:r>
            <a:r>
              <a:rPr lang="cs-CZ" dirty="0"/>
              <a:t>vzniká druhé straně </a:t>
            </a:r>
            <a:r>
              <a:rPr lang="cs-CZ" b="1" dirty="0"/>
              <a:t>právo věc po předchozím upozornění na účet prodlévajícího vhodným způsobem prodat</a:t>
            </a:r>
            <a:r>
              <a:rPr lang="cs-CZ" dirty="0"/>
              <a:t> poté, co prodlévajícímu poskytla </a:t>
            </a:r>
            <a:r>
              <a:rPr lang="cs-CZ" u="sng" dirty="0"/>
              <a:t>dodatečnou přiměřenou lhůtu k převzetí</a:t>
            </a:r>
            <a:r>
              <a:rPr lang="cs-CZ" dirty="0"/>
              <a:t>. </a:t>
            </a:r>
          </a:p>
          <a:p>
            <a:r>
              <a:rPr lang="cs-CZ" dirty="0" smtClean="0"/>
              <a:t>To </a:t>
            </a:r>
            <a:r>
              <a:rPr lang="cs-CZ" dirty="0"/>
              <a:t>platí i tehdy, </a:t>
            </a:r>
            <a:r>
              <a:rPr lang="cs-CZ" u="sng" dirty="0"/>
              <a:t>prodlévá-li</a:t>
            </a:r>
            <a:r>
              <a:rPr lang="cs-CZ" dirty="0"/>
              <a:t> strana </a:t>
            </a:r>
            <a:r>
              <a:rPr lang="cs-CZ" u="sng" dirty="0"/>
              <a:t>s placením</a:t>
            </a:r>
            <a:r>
              <a:rPr lang="cs-CZ" dirty="0"/>
              <a:t>, kterým je předání věci podmíněno. </a:t>
            </a:r>
          </a:p>
          <a:p>
            <a:r>
              <a:rPr lang="cs-CZ" dirty="0" smtClean="0"/>
              <a:t>Hrozí-li </a:t>
            </a:r>
            <a:r>
              <a:rPr lang="cs-CZ" dirty="0"/>
              <a:t>věci </a:t>
            </a:r>
            <a:r>
              <a:rPr lang="cs-CZ" b="1" dirty="0"/>
              <a:t>rychlá zkáza </a:t>
            </a:r>
            <a:r>
              <a:rPr lang="cs-CZ" dirty="0"/>
              <a:t>a není-li na upozornění čas, </a:t>
            </a:r>
            <a:r>
              <a:rPr lang="cs-CZ" u="sng" dirty="0"/>
              <a:t>není upozornění nutné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003902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Koupě nemovité věci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 smtClean="0"/>
              <a:t>Při </a:t>
            </a:r>
            <a:r>
              <a:rPr lang="cs-CZ" dirty="0"/>
              <a:t>prodeji a koupi nemovité věci vyžaduje kupní </a:t>
            </a:r>
            <a:r>
              <a:rPr lang="cs-CZ" dirty="0" smtClean="0"/>
              <a:t>smlouva </a:t>
            </a:r>
            <a:r>
              <a:rPr lang="cs-CZ" b="1" dirty="0" smtClean="0"/>
              <a:t>písemnou formu</a:t>
            </a:r>
            <a:r>
              <a:rPr lang="cs-CZ" dirty="0" smtClean="0"/>
              <a:t>. </a:t>
            </a:r>
          </a:p>
          <a:p>
            <a:r>
              <a:rPr lang="cs-CZ" dirty="0" smtClean="0"/>
              <a:t>Kupující </a:t>
            </a:r>
            <a:r>
              <a:rPr lang="cs-CZ" dirty="0"/>
              <a:t>má právo na </a:t>
            </a:r>
            <a:r>
              <a:rPr lang="cs-CZ" b="1" dirty="0"/>
              <a:t>přiměřenou slevu z kupní ceny</a:t>
            </a:r>
            <a:r>
              <a:rPr lang="cs-CZ" dirty="0"/>
              <a:t>, </a:t>
            </a:r>
            <a:r>
              <a:rPr lang="cs-CZ" u="sng" dirty="0"/>
              <a:t>nemá-li pozemek výměru </a:t>
            </a:r>
            <a:r>
              <a:rPr lang="cs-CZ" dirty="0"/>
              <a:t>určenou v kupní smlouvě</a:t>
            </a:r>
            <a:r>
              <a:rPr lang="cs-CZ" dirty="0" smtClean="0"/>
              <a:t>. </a:t>
            </a:r>
            <a:r>
              <a:rPr lang="cs-CZ" b="1" i="1" dirty="0" smtClean="0"/>
              <a:t>Nemá-li však pozemek výměru zapsanou ve veřejném seznamu, má kupující právo na přiměřenou slevu z kupní ceny, jen bylo-li to ujednáno</a:t>
            </a:r>
            <a:r>
              <a:rPr lang="cs-CZ" dirty="0" smtClean="0"/>
              <a:t>. </a:t>
            </a:r>
            <a:endParaRPr lang="cs-CZ" dirty="0"/>
          </a:p>
          <a:p>
            <a:r>
              <a:rPr lang="cs-CZ" dirty="0" smtClean="0"/>
              <a:t>Neoznámil-li </a:t>
            </a:r>
            <a:r>
              <a:rPr lang="cs-CZ" dirty="0"/>
              <a:t>kupující prodávajícímu skrytou vadu stavby spojené se zemí pevným základem </a:t>
            </a:r>
            <a:r>
              <a:rPr lang="cs-CZ" b="1" dirty="0"/>
              <a:t>do pěti let od nabytí</a:t>
            </a:r>
            <a:r>
              <a:rPr lang="cs-CZ" dirty="0"/>
              <a:t>, soud kupujícímu právo z vadného plnění </a:t>
            </a:r>
            <a:r>
              <a:rPr lang="cs-CZ" u="sng" dirty="0"/>
              <a:t>nepřizná</a:t>
            </a:r>
            <a:r>
              <a:rPr lang="cs-CZ" dirty="0"/>
              <a:t>, </a:t>
            </a:r>
            <a:r>
              <a:rPr lang="cs-CZ" u="sng" dirty="0"/>
              <a:t>namítne-li</a:t>
            </a:r>
            <a:r>
              <a:rPr lang="cs-CZ" dirty="0"/>
              <a:t> prodávající, že vada nebyla včas oznámena. Prodávající však nemá právo na námitku, je-li vada důsledkem skutečnosti, o které prodávající v době odevzdání věci věděl nebo musel vědět. </a:t>
            </a:r>
          </a:p>
          <a:p>
            <a:r>
              <a:rPr lang="cs-CZ" dirty="0" smtClean="0"/>
              <a:t>Ujednají-li </a:t>
            </a:r>
            <a:r>
              <a:rPr lang="cs-CZ" dirty="0"/>
              <a:t>strany, kdy má kupující nemovitou věc </a:t>
            </a:r>
            <a:r>
              <a:rPr lang="cs-CZ" b="1" dirty="0"/>
              <a:t>převzít</a:t>
            </a:r>
            <a:r>
              <a:rPr lang="cs-CZ" dirty="0"/>
              <a:t>, náleží kupujícímu od ujednané doby převzetí </a:t>
            </a:r>
            <a:r>
              <a:rPr lang="cs-CZ" u="sng" dirty="0"/>
              <a:t>plody a užitky nemovité věci</a:t>
            </a:r>
            <a:r>
              <a:rPr lang="cs-CZ" dirty="0"/>
              <a:t>. Ve stejné době </a:t>
            </a:r>
            <a:r>
              <a:rPr lang="cs-CZ" u="sng" dirty="0"/>
              <a:t>přejde nebezpečí škody</a:t>
            </a:r>
            <a:r>
              <a:rPr lang="cs-CZ" dirty="0"/>
              <a:t> na věci na kupujícího. </a:t>
            </a:r>
          </a:p>
        </p:txBody>
      </p:sp>
    </p:spTree>
    <p:extLst>
      <p:ext uri="{BB962C8B-B14F-4D97-AF65-F5344CB8AC3E}">
        <p14:creationId xmlns:p14="http://schemas.microsoft.com/office/powerpoint/2010/main" val="1660070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Nový občanský zákoník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Zavádí některé zcela nové (staronové) smluvní typy:</a:t>
            </a:r>
          </a:p>
          <a:p>
            <a:pPr marL="0" indent="0">
              <a:buNone/>
            </a:pPr>
            <a:endParaRPr lang="cs-CZ" dirty="0" smtClean="0"/>
          </a:p>
          <a:p>
            <a:pPr lvl="2"/>
            <a:r>
              <a:rPr lang="cs-CZ" dirty="0" smtClean="0"/>
              <a:t>Smlouvu o výměnku</a:t>
            </a:r>
          </a:p>
          <a:p>
            <a:pPr lvl="2"/>
            <a:r>
              <a:rPr lang="cs-CZ" dirty="0" smtClean="0"/>
              <a:t>Smlouvu o zdravotní péči</a:t>
            </a:r>
          </a:p>
          <a:p>
            <a:pPr lvl="2"/>
            <a:r>
              <a:rPr lang="cs-CZ" dirty="0" smtClean="0"/>
              <a:t>Smlouvu o výprose</a:t>
            </a:r>
          </a:p>
          <a:p>
            <a:pPr lvl="2"/>
            <a:r>
              <a:rPr lang="cs-CZ" dirty="0" smtClean="0"/>
              <a:t>Smlouvu o pachtu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739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Přenechání věci k užití jinému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err="1" smtClean="0"/>
              <a:t>Výprosa</a:t>
            </a:r>
            <a:r>
              <a:rPr lang="cs-CZ" dirty="0" smtClean="0"/>
              <a:t> </a:t>
            </a:r>
          </a:p>
          <a:p>
            <a:r>
              <a:rPr lang="cs-CZ" dirty="0" smtClean="0"/>
              <a:t>Výpůjčka</a:t>
            </a:r>
          </a:p>
          <a:p>
            <a:r>
              <a:rPr lang="cs-CZ" dirty="0" smtClean="0"/>
              <a:t>Nájem</a:t>
            </a:r>
          </a:p>
          <a:p>
            <a:r>
              <a:rPr lang="cs-CZ" dirty="0" smtClean="0"/>
              <a:t>Pacht</a:t>
            </a:r>
          </a:p>
          <a:p>
            <a:r>
              <a:rPr lang="cs-CZ" dirty="0" smtClean="0"/>
              <a:t>Licence</a:t>
            </a:r>
          </a:p>
          <a:p>
            <a:r>
              <a:rPr lang="cs-CZ" dirty="0" smtClean="0"/>
              <a:t>Zápůjčka </a:t>
            </a:r>
          </a:p>
          <a:p>
            <a:r>
              <a:rPr lang="cs-CZ" dirty="0" smtClean="0"/>
              <a:t>Úvěr</a:t>
            </a:r>
          </a:p>
        </p:txBody>
      </p:sp>
    </p:spTree>
    <p:extLst>
      <p:ext uri="{BB962C8B-B14F-4D97-AF65-F5344CB8AC3E}">
        <p14:creationId xmlns:p14="http://schemas.microsoft.com/office/powerpoint/2010/main" val="39934974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Výprosa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Bezplatná půjčka, aniž se ujedná doba, po kterou se má věc užívat, ani účel, ke kterému se má věc užívat.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Vlastník může žádat kdykoli vrácení věci zpět.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70587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Výpůjčka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b="1" dirty="0" smtClean="0"/>
              <a:t>Smlouvou </a:t>
            </a:r>
            <a:r>
              <a:rPr lang="cs-CZ" b="1" dirty="0"/>
              <a:t>o výpůjčce </a:t>
            </a:r>
            <a:r>
              <a:rPr lang="cs-CZ" u="sng" dirty="0" err="1"/>
              <a:t>půjčitel</a:t>
            </a:r>
            <a:r>
              <a:rPr lang="cs-CZ" u="sng" dirty="0"/>
              <a:t> přenechává vypůjčiteli nezuživatelnou věc a zavazuje se mu umožnit její bezplatné dočasné užívání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Vypůjčitel </a:t>
            </a:r>
            <a:r>
              <a:rPr lang="cs-CZ" dirty="0"/>
              <a:t>nabývá právo věc </a:t>
            </a:r>
            <a:r>
              <a:rPr lang="cs-CZ" b="1" i="1" dirty="0"/>
              <a:t>užívat ujednaným způsobem</a:t>
            </a:r>
            <a:r>
              <a:rPr lang="cs-CZ" dirty="0"/>
              <a:t>, a nebyl-li ujednán, </a:t>
            </a:r>
            <a:r>
              <a:rPr lang="cs-CZ" b="1" i="1" dirty="0"/>
              <a:t>způsobem přiměřeným povaze věci</a:t>
            </a:r>
            <a:r>
              <a:rPr lang="cs-CZ" dirty="0"/>
              <a:t>. Vypůjčitel není oprávněn věc přenechat jiné osobě bez svolení </a:t>
            </a:r>
            <a:r>
              <a:rPr lang="cs-CZ" dirty="0" err="1"/>
              <a:t>půjčitele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420535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Výpůjčka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err="1" smtClean="0"/>
              <a:t>Půjčitel</a:t>
            </a:r>
            <a:r>
              <a:rPr lang="cs-CZ" dirty="0" smtClean="0"/>
              <a:t> </a:t>
            </a:r>
            <a:r>
              <a:rPr lang="cs-CZ" dirty="0"/>
              <a:t>se </a:t>
            </a:r>
            <a:r>
              <a:rPr lang="cs-CZ" u="sng" dirty="0"/>
              <a:t>nemůže domáhat předčasného vrácení věci</a:t>
            </a:r>
            <a:r>
              <a:rPr lang="cs-CZ" dirty="0"/>
              <a:t>; to neplatí, užije-li vypůjčitel věc v rozporu se smlouvou. </a:t>
            </a:r>
          </a:p>
          <a:p>
            <a:r>
              <a:rPr lang="cs-CZ" dirty="0" smtClean="0"/>
              <a:t>Potřebuje-li </a:t>
            </a:r>
            <a:r>
              <a:rPr lang="cs-CZ" dirty="0" err="1"/>
              <a:t>půjčitel</a:t>
            </a:r>
            <a:r>
              <a:rPr lang="cs-CZ" dirty="0"/>
              <a:t> </a:t>
            </a:r>
            <a:r>
              <a:rPr lang="cs-CZ" u="sng" dirty="0"/>
              <a:t>věc nevyhnutelně dříve</a:t>
            </a:r>
            <a:r>
              <a:rPr lang="cs-CZ" dirty="0"/>
              <a:t> z důvodu, který nemohl při uzavření smlouvy předvídat, </a:t>
            </a:r>
            <a:r>
              <a:rPr lang="cs-CZ" u="sng" dirty="0"/>
              <a:t>může se domáhat jejího předčasného vrácení, jen bylo-li to ujednáno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Obvyklé </a:t>
            </a:r>
            <a:r>
              <a:rPr lang="cs-CZ" b="1" dirty="0"/>
              <a:t>náklady spojené s užíváním </a:t>
            </a:r>
            <a:r>
              <a:rPr lang="cs-CZ" dirty="0"/>
              <a:t>věci nese </a:t>
            </a:r>
            <a:r>
              <a:rPr lang="cs-CZ" u="sng" dirty="0"/>
              <a:t>vypůjčitel</a:t>
            </a:r>
            <a:r>
              <a:rPr lang="cs-CZ" dirty="0"/>
              <a:t> ze svého. </a:t>
            </a:r>
          </a:p>
        </p:txBody>
      </p:sp>
    </p:spTree>
    <p:extLst>
      <p:ext uri="{BB962C8B-B14F-4D97-AF65-F5344CB8AC3E}">
        <p14:creationId xmlns:p14="http://schemas.microsoft.com/office/powerpoint/2010/main" val="30010414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Nájem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b="1" dirty="0" smtClean="0"/>
              <a:t>Nájemní </a:t>
            </a:r>
            <a:r>
              <a:rPr lang="cs-CZ" b="1" dirty="0"/>
              <a:t>smlouvou </a:t>
            </a:r>
            <a:r>
              <a:rPr lang="cs-CZ" dirty="0"/>
              <a:t>se </a:t>
            </a:r>
            <a:r>
              <a:rPr lang="cs-CZ" u="sng" dirty="0"/>
              <a:t>pronajímatel zavazuje přenechat nájemci věc k dočasnému užívání </a:t>
            </a:r>
            <a:r>
              <a:rPr lang="cs-CZ" dirty="0"/>
              <a:t>a </a:t>
            </a:r>
            <a:r>
              <a:rPr lang="cs-CZ" u="sng" dirty="0"/>
              <a:t>nájemce se zavazuje platit za to pronajímateli nájemné</a:t>
            </a:r>
            <a:r>
              <a:rPr lang="cs-CZ" dirty="0"/>
              <a:t>. </a:t>
            </a:r>
          </a:p>
          <a:p>
            <a:r>
              <a:rPr lang="cs-CZ" dirty="0" smtClean="0"/>
              <a:t>Pronajmout </a:t>
            </a:r>
            <a:r>
              <a:rPr lang="cs-CZ" dirty="0"/>
              <a:t>lze </a:t>
            </a:r>
            <a:r>
              <a:rPr lang="cs-CZ" b="1" dirty="0"/>
              <a:t>věc nemovitou i nezuživatelnou věc movitou</a:t>
            </a:r>
            <a:r>
              <a:rPr lang="cs-CZ" dirty="0"/>
              <a:t>. Pronajmout lze </a:t>
            </a:r>
            <a:r>
              <a:rPr lang="cs-CZ" u="sng" dirty="0"/>
              <a:t>i část </a:t>
            </a:r>
            <a:r>
              <a:rPr lang="cs-CZ" dirty="0"/>
              <a:t>nemovité </a:t>
            </a:r>
            <a:r>
              <a:rPr lang="cs-CZ" dirty="0" smtClean="0"/>
              <a:t>věci.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 smtClean="0"/>
              <a:t>Neujednají-li</a:t>
            </a:r>
            <a:r>
              <a:rPr lang="cs-CZ" dirty="0" smtClean="0"/>
              <a:t> </a:t>
            </a:r>
            <a:r>
              <a:rPr lang="cs-CZ" dirty="0"/>
              <a:t>strany dobu trvání nebo den skončení nájmu, platí, že se jedná o </a:t>
            </a:r>
            <a:r>
              <a:rPr lang="cs-CZ" b="1" dirty="0"/>
              <a:t>nájem na dobu neurčitou</a:t>
            </a:r>
            <a:r>
              <a:rPr lang="cs-CZ" dirty="0"/>
              <a:t>. </a:t>
            </a:r>
          </a:p>
          <a:p>
            <a:r>
              <a:rPr lang="cs-CZ" dirty="0" smtClean="0"/>
              <a:t>Ujednají-li </a:t>
            </a:r>
            <a:r>
              <a:rPr lang="cs-CZ" dirty="0"/>
              <a:t>strany nájem </a:t>
            </a:r>
            <a:r>
              <a:rPr lang="cs-CZ" u="sng" dirty="0"/>
              <a:t>na dobu určitou delší než padesát let</a:t>
            </a:r>
            <a:r>
              <a:rPr lang="cs-CZ" dirty="0"/>
              <a:t>, </a:t>
            </a:r>
            <a:r>
              <a:rPr lang="cs-CZ" b="1" i="1" dirty="0"/>
              <a:t>má se za to</a:t>
            </a:r>
            <a:r>
              <a:rPr lang="cs-CZ" dirty="0"/>
              <a:t>, že byl nájem ujednán </a:t>
            </a:r>
            <a:r>
              <a:rPr lang="cs-CZ" b="1" dirty="0"/>
              <a:t>na dobu neurčitou</a:t>
            </a:r>
            <a:r>
              <a:rPr lang="cs-CZ" dirty="0"/>
              <a:t> s tím, že </a:t>
            </a:r>
            <a:r>
              <a:rPr lang="cs-CZ" u="sng" dirty="0"/>
              <a:t>v prvních padesáti letech lze nájem vypovědět jen z ujednaných výpovědních důvodů a v ujednané výpovědní době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56278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Podnájem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u="sng" dirty="0" smtClean="0"/>
          </a:p>
          <a:p>
            <a:r>
              <a:rPr lang="cs-CZ" u="sng" dirty="0" smtClean="0"/>
              <a:t>Souhlasí-li </a:t>
            </a:r>
            <a:r>
              <a:rPr lang="cs-CZ" u="sng" dirty="0"/>
              <a:t>pronajímatel</a:t>
            </a:r>
            <a:r>
              <a:rPr lang="cs-CZ" dirty="0"/>
              <a:t>, může nájemce zřídit třetí osobě k věci užívací právo; </a:t>
            </a:r>
            <a:r>
              <a:rPr lang="cs-CZ" u="sng" dirty="0"/>
              <a:t>byla-li nájemní smlouva uzavřena v písemné formě</a:t>
            </a:r>
            <a:r>
              <a:rPr lang="cs-CZ" dirty="0"/>
              <a:t>, vyžaduje i </a:t>
            </a:r>
            <a:r>
              <a:rPr lang="cs-CZ" b="1" dirty="0"/>
              <a:t>souhlas pronajímatele písemnou formu</a:t>
            </a:r>
            <a:r>
              <a:rPr lang="cs-CZ" dirty="0"/>
              <a:t>. </a:t>
            </a:r>
          </a:p>
          <a:p>
            <a:r>
              <a:rPr lang="cs-CZ" dirty="0" smtClean="0"/>
              <a:t>Zřídí-li </a:t>
            </a:r>
            <a:r>
              <a:rPr lang="cs-CZ" dirty="0"/>
              <a:t>nájemce třetí osobě užívací právo k věci </a:t>
            </a:r>
            <a:r>
              <a:rPr lang="cs-CZ" u="sng" dirty="0"/>
              <a:t>bez souhlasu pronajímatele</a:t>
            </a:r>
            <a:r>
              <a:rPr lang="cs-CZ" dirty="0"/>
              <a:t>, považuje se to za </a:t>
            </a:r>
            <a:r>
              <a:rPr lang="cs-CZ" b="1" dirty="0"/>
              <a:t>hrubé porušení nájemcových povinností</a:t>
            </a:r>
            <a:r>
              <a:rPr lang="cs-CZ" dirty="0"/>
              <a:t> způsobující pronajímateli vážnější újmu. </a:t>
            </a:r>
          </a:p>
          <a:p>
            <a:r>
              <a:rPr lang="cs-CZ" dirty="0" smtClean="0"/>
              <a:t>Užívací </a:t>
            </a:r>
            <a:r>
              <a:rPr lang="cs-CZ" dirty="0"/>
              <a:t>právo lze třetí osobě zřídit </a:t>
            </a:r>
            <a:r>
              <a:rPr lang="cs-CZ" u="sng" dirty="0"/>
              <a:t>jen na dobu nájmu věci</a:t>
            </a:r>
            <a:r>
              <a:rPr lang="cs-CZ" dirty="0"/>
              <a:t>; k odchylnému ujednání se nepřihlíží. </a:t>
            </a:r>
          </a:p>
          <a:p>
            <a:r>
              <a:rPr lang="cs-CZ" dirty="0" smtClean="0"/>
              <a:t>Umožní-li </a:t>
            </a:r>
            <a:r>
              <a:rPr lang="cs-CZ" dirty="0"/>
              <a:t>nájemce užívat věc třetí osobě, </a:t>
            </a:r>
            <a:r>
              <a:rPr lang="cs-CZ" u="sng" dirty="0"/>
              <a:t>odpovídá pronajímateli za jednání této osoby stejně, jako kdyby věc užíval sám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629494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Nájemné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Nájemné </a:t>
            </a:r>
            <a:r>
              <a:rPr lang="cs-CZ" dirty="0"/>
              <a:t>se platí </a:t>
            </a:r>
            <a:r>
              <a:rPr lang="cs-CZ" u="sng" dirty="0"/>
              <a:t>v ujednané výši</a:t>
            </a:r>
            <a:r>
              <a:rPr lang="cs-CZ" dirty="0"/>
              <a:t>, a není-li ujednána, platí se </a:t>
            </a:r>
            <a:r>
              <a:rPr lang="cs-CZ" u="sng" dirty="0"/>
              <a:t>ve výši obvyklé v době uzavření nájemní smlouvy </a:t>
            </a:r>
            <a:r>
              <a:rPr lang="cs-CZ" dirty="0"/>
              <a:t>s přihlédnutím k nájemnému za nájem obdobných věcí za obdobných podmínek. </a:t>
            </a:r>
          </a:p>
          <a:p>
            <a:r>
              <a:rPr lang="cs-CZ" dirty="0" smtClean="0"/>
              <a:t>Má-li </a:t>
            </a:r>
            <a:r>
              <a:rPr lang="cs-CZ" dirty="0"/>
              <a:t>být nájemné podle ujednání stran plněno </a:t>
            </a:r>
            <a:r>
              <a:rPr lang="cs-CZ" u="sng" dirty="0"/>
              <a:t>jinak než v penězích</a:t>
            </a:r>
            <a:r>
              <a:rPr lang="cs-CZ" dirty="0"/>
              <a:t>, je </a:t>
            </a:r>
            <a:r>
              <a:rPr lang="cs-CZ" u="sng" dirty="0"/>
              <a:t>rozhodná majetková hodnota poskytovaného plnění vyjádřená v penězích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Nájemné </a:t>
            </a:r>
            <a:r>
              <a:rPr lang="cs-CZ" dirty="0"/>
              <a:t>se platí </a:t>
            </a:r>
            <a:r>
              <a:rPr lang="cs-CZ" b="1" dirty="0"/>
              <a:t>měsíčně pozadu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09295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Nájem bytu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smlouva </a:t>
            </a:r>
            <a:r>
              <a:rPr lang="cs-CZ" dirty="0"/>
              <a:t>vyžaduje </a:t>
            </a:r>
            <a:r>
              <a:rPr lang="cs-CZ" b="1" dirty="0"/>
              <a:t>písemnou formu</a:t>
            </a:r>
            <a:r>
              <a:rPr lang="cs-CZ" dirty="0"/>
              <a:t>; pronajímatel však nemá právo namítnout vůči nájemci neplatnost smlouvy pro nedostatek formy. </a:t>
            </a:r>
          </a:p>
          <a:p>
            <a:endParaRPr lang="cs-CZ" dirty="0" smtClean="0"/>
          </a:p>
          <a:p>
            <a:r>
              <a:rPr lang="cs-CZ" dirty="0" smtClean="0"/>
              <a:t>Užívá-li </a:t>
            </a:r>
            <a:r>
              <a:rPr lang="cs-CZ" dirty="0"/>
              <a:t>nájemce byt </a:t>
            </a:r>
            <a:r>
              <a:rPr lang="cs-CZ" u="sng" dirty="0"/>
              <a:t>po dobu tří let v dobré víře</a:t>
            </a:r>
            <a:r>
              <a:rPr lang="cs-CZ" dirty="0"/>
              <a:t>, že </a:t>
            </a:r>
            <a:r>
              <a:rPr lang="cs-CZ" u="sng" dirty="0"/>
              <a:t>nájem je po právu</a:t>
            </a:r>
            <a:r>
              <a:rPr lang="cs-CZ" dirty="0"/>
              <a:t>, považuje se nájemní smlouva za </a:t>
            </a:r>
            <a:r>
              <a:rPr lang="cs-CZ" b="1" dirty="0"/>
              <a:t>řádně uzavřenou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7144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Nájemné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Strany </a:t>
            </a:r>
            <a:r>
              <a:rPr lang="cs-CZ" dirty="0"/>
              <a:t>ujednají nájemné </a:t>
            </a:r>
            <a:r>
              <a:rPr lang="cs-CZ" b="1" dirty="0"/>
              <a:t>pevnou částkou</a:t>
            </a:r>
            <a:r>
              <a:rPr lang="cs-CZ" dirty="0"/>
              <a:t>. </a:t>
            </a:r>
            <a:r>
              <a:rPr lang="cs-CZ" u="sng" dirty="0"/>
              <a:t>Má se za to</a:t>
            </a:r>
            <a:r>
              <a:rPr lang="cs-CZ" dirty="0"/>
              <a:t>, že se nájemné sjednává </a:t>
            </a:r>
            <a:r>
              <a:rPr lang="cs-CZ" u="sng" dirty="0"/>
              <a:t>za jeden měsíc</a:t>
            </a:r>
            <a:r>
              <a:rPr lang="cs-CZ" dirty="0"/>
              <a:t>. </a:t>
            </a:r>
          </a:p>
          <a:p>
            <a:r>
              <a:rPr lang="cs-CZ" u="sng" dirty="0" smtClean="0"/>
              <a:t>Neujednají-li</a:t>
            </a:r>
            <a:r>
              <a:rPr lang="cs-CZ" dirty="0" smtClean="0"/>
              <a:t> </a:t>
            </a:r>
            <a:r>
              <a:rPr lang="cs-CZ" dirty="0"/>
              <a:t>strany výši nájemného, vznikne pronajímateli právo na nájemné </a:t>
            </a:r>
            <a:r>
              <a:rPr lang="cs-CZ" u="sng" dirty="0"/>
              <a:t>v takové výši, jaká je v den uzavření smlouvy v místě obvyklá pro nový nájem obdobného bytu za obdobných smluvních podmínek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 </a:t>
            </a:r>
            <a:r>
              <a:rPr lang="cs-CZ" dirty="0" smtClean="0"/>
              <a:t>Strany </a:t>
            </a:r>
            <a:r>
              <a:rPr lang="cs-CZ" dirty="0"/>
              <a:t>si </a:t>
            </a:r>
            <a:r>
              <a:rPr lang="cs-CZ" b="1" dirty="0"/>
              <a:t>mohou ujednat každoroční zvyšování nájemného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sz="2400" i="1" u="sng" dirty="0" smtClean="0"/>
              <a:t>Neujednají-li </a:t>
            </a:r>
            <a:r>
              <a:rPr lang="cs-CZ" sz="2400" i="1" u="sng" dirty="0"/>
              <a:t>si </a:t>
            </a:r>
            <a:r>
              <a:rPr lang="cs-CZ" sz="2400" i="1" dirty="0"/>
              <a:t>strany zvyšování nájemného nebo </a:t>
            </a:r>
            <a:r>
              <a:rPr lang="cs-CZ" sz="2400" i="1" u="sng" dirty="0"/>
              <a:t>nevyloučí-li </a:t>
            </a:r>
            <a:r>
              <a:rPr lang="cs-CZ" sz="2400" i="1" dirty="0"/>
              <a:t>zvyšování nájemného výslovně, </a:t>
            </a:r>
            <a:r>
              <a:rPr lang="cs-CZ" sz="2400" b="1" i="1" dirty="0"/>
              <a:t>může pronajímatel v písemné formě navrhnout nájemci zvýšení nájemného až do výše srovnatelného nájemného</a:t>
            </a:r>
            <a:r>
              <a:rPr lang="cs-CZ" sz="2400" i="1" dirty="0"/>
              <a:t> obvyklého v daném místě, pokud </a:t>
            </a:r>
            <a:r>
              <a:rPr lang="cs-CZ" sz="2400" b="1" i="1" dirty="0"/>
              <a:t>navržené zvýšení spolu s tím, k němuž již došlo v posledních třech letech, nebude vyšší než dvacet procent</a:t>
            </a:r>
            <a:r>
              <a:rPr lang="cs-CZ" sz="2400" i="1" dirty="0"/>
              <a:t>. 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566841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</a:t>
            </a:r>
            <a:r>
              <a:rPr lang="cs-CZ" b="1" dirty="0" smtClean="0"/>
              <a:t>istota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Ujednají-li </a:t>
            </a:r>
            <a:r>
              <a:rPr lang="cs-CZ" dirty="0"/>
              <a:t>strany, že nájemce dá pronajímateli </a:t>
            </a:r>
            <a:r>
              <a:rPr lang="cs-CZ" b="1" dirty="0"/>
              <a:t>peněžitou jistotu</a:t>
            </a:r>
            <a:r>
              <a:rPr lang="cs-CZ" dirty="0"/>
              <a:t>, že zaplatí nájemné a splní jiné povinnosti vyplývající z nájmu, </a:t>
            </a:r>
            <a:r>
              <a:rPr lang="cs-CZ" u="sng" dirty="0"/>
              <a:t>nesmí být jistota vyšší než šestinásobek měsíčního nájemného</a:t>
            </a:r>
            <a:r>
              <a:rPr lang="cs-CZ" dirty="0"/>
              <a:t>. </a:t>
            </a:r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Při </a:t>
            </a:r>
            <a:r>
              <a:rPr lang="cs-CZ" b="1" dirty="0"/>
              <a:t>skončení nájmu </a:t>
            </a:r>
            <a:r>
              <a:rPr lang="cs-CZ" dirty="0"/>
              <a:t>pronajímatel </a:t>
            </a:r>
            <a:r>
              <a:rPr lang="cs-CZ" b="1" dirty="0"/>
              <a:t>vrátí </a:t>
            </a:r>
            <a:r>
              <a:rPr lang="cs-CZ" dirty="0"/>
              <a:t>jistotu nájemci; započte si přitom, co mu nájemce případně z nájmu dluží. Nájemce má </a:t>
            </a:r>
            <a:r>
              <a:rPr lang="cs-CZ" u="sng" dirty="0"/>
              <a:t>právo na úroky z jistoty od jejího poskytnutí alespoň ve výši zákonné sazby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5620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Hlava II </a:t>
            </a:r>
            <a:br>
              <a:rPr lang="cs-CZ" dirty="0" smtClean="0"/>
            </a:br>
            <a:r>
              <a:rPr lang="cs-CZ" dirty="0" smtClean="0"/>
              <a:t>Závazky z právních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Díl 1: Převedení věci do vlastnictví jiného</a:t>
            </a:r>
          </a:p>
          <a:p>
            <a:r>
              <a:rPr lang="cs-CZ" dirty="0" smtClean="0"/>
              <a:t>Díl 2: Přenechání věci k užití jinému</a:t>
            </a:r>
          </a:p>
          <a:p>
            <a:r>
              <a:rPr lang="cs-CZ" dirty="0" smtClean="0"/>
              <a:t>Díl 3: Pracovní poměr</a:t>
            </a:r>
          </a:p>
          <a:p>
            <a:r>
              <a:rPr lang="cs-CZ" dirty="0" smtClean="0"/>
              <a:t>Díl 4: Závazky ze schovacích smluv</a:t>
            </a:r>
          </a:p>
          <a:p>
            <a:r>
              <a:rPr lang="cs-CZ" dirty="0" smtClean="0"/>
              <a:t>Díl 5: Závazky ze smluv příkazního typu</a:t>
            </a:r>
          </a:p>
          <a:p>
            <a:r>
              <a:rPr lang="cs-CZ" dirty="0" smtClean="0"/>
              <a:t>Díl 6: Zájezd</a:t>
            </a:r>
          </a:p>
          <a:p>
            <a:r>
              <a:rPr lang="cs-CZ" dirty="0" smtClean="0"/>
              <a:t>Díl 7: Závazky ze smluv o přepravě</a:t>
            </a:r>
          </a:p>
          <a:p>
            <a:r>
              <a:rPr lang="cs-CZ" dirty="0" smtClean="0"/>
              <a:t>Díl 8: Dílo</a:t>
            </a:r>
          </a:p>
          <a:p>
            <a:r>
              <a:rPr lang="cs-CZ" dirty="0" smtClean="0"/>
              <a:t>Díl 9: Péče o zdraví</a:t>
            </a:r>
          </a:p>
          <a:p>
            <a:r>
              <a:rPr lang="cs-CZ" dirty="0" smtClean="0"/>
              <a:t>Díl 10: Kontrolní činnost</a:t>
            </a:r>
          </a:p>
          <a:p>
            <a:r>
              <a:rPr lang="cs-CZ" dirty="0" smtClean="0"/>
              <a:t>Díl 11: Závazky ze smlouvy o účtu, jednorázovém vkladu, akreditivu a inkasu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32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Skončení nájmu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Nájem </a:t>
            </a:r>
            <a:r>
              <a:rPr lang="cs-CZ" b="1" dirty="0"/>
              <a:t>na dobu určitou </a:t>
            </a:r>
            <a:r>
              <a:rPr lang="cs-CZ" dirty="0"/>
              <a:t>může </a:t>
            </a:r>
            <a:r>
              <a:rPr lang="cs-CZ" b="1" dirty="0"/>
              <a:t>nájemce</a:t>
            </a:r>
            <a:r>
              <a:rPr lang="cs-CZ" dirty="0"/>
              <a:t> </a:t>
            </a:r>
            <a:r>
              <a:rPr lang="cs-CZ" u="sng" dirty="0"/>
              <a:t>vypovědět i před uplynutím ujednané doby</a:t>
            </a:r>
            <a:r>
              <a:rPr lang="cs-CZ" dirty="0"/>
              <a:t>, </a:t>
            </a:r>
          </a:p>
          <a:p>
            <a:pPr marL="457200" lvl="1" indent="0">
              <a:buNone/>
            </a:pPr>
            <a:r>
              <a:rPr lang="cs-CZ" dirty="0" smtClean="0"/>
              <a:t>	a</a:t>
            </a:r>
            <a:r>
              <a:rPr lang="cs-CZ" dirty="0"/>
              <a:t>) </a:t>
            </a:r>
            <a:r>
              <a:rPr lang="cs-CZ" b="1" i="1" dirty="0"/>
              <a:t>ztratí-li způsobilost k činnosti</a:t>
            </a:r>
            <a:r>
              <a:rPr lang="cs-CZ" dirty="0"/>
              <a:t>, k jejímuž výkonu je prostor sloužící podnikání </a:t>
            </a:r>
            <a:r>
              <a:rPr lang="cs-CZ" dirty="0" smtClean="0"/>
              <a:t>určen,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b</a:t>
            </a:r>
            <a:r>
              <a:rPr lang="cs-CZ" dirty="0"/>
              <a:t>) </a:t>
            </a:r>
            <a:r>
              <a:rPr lang="cs-CZ" b="1" i="1" dirty="0"/>
              <a:t>přestane-li být najatý prostor z objektivních důvodů způsobilý k výkonu činnosti</a:t>
            </a:r>
            <a:r>
              <a:rPr lang="cs-CZ" dirty="0"/>
              <a:t>, k němuž byl určen, a </a:t>
            </a:r>
            <a:r>
              <a:rPr lang="cs-CZ" dirty="0" smtClean="0"/>
              <a:t>	pronajímatel nezajistí </a:t>
            </a:r>
            <a:r>
              <a:rPr lang="cs-CZ" dirty="0"/>
              <a:t>nájemci odpovídající náhradní prostor, nebo 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c</a:t>
            </a:r>
            <a:r>
              <a:rPr lang="cs-CZ" dirty="0"/>
              <a:t>) </a:t>
            </a:r>
            <a:r>
              <a:rPr lang="cs-CZ" b="1" i="1" dirty="0"/>
              <a:t>porušuje-li pronajímatel hrubě své povinnosti vůči nájemci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Jedná-li </a:t>
            </a:r>
            <a:r>
              <a:rPr lang="cs-CZ" dirty="0"/>
              <a:t>se o </a:t>
            </a:r>
            <a:r>
              <a:rPr lang="cs-CZ" b="1" dirty="0"/>
              <a:t>nájem na dobu určitou</a:t>
            </a:r>
            <a:r>
              <a:rPr lang="cs-CZ" dirty="0"/>
              <a:t>, má </a:t>
            </a:r>
            <a:r>
              <a:rPr lang="cs-CZ" b="1" dirty="0"/>
              <a:t>pronajímatel</a:t>
            </a:r>
            <a:r>
              <a:rPr lang="cs-CZ" dirty="0"/>
              <a:t> právo nájem vypovědět </a:t>
            </a:r>
            <a:r>
              <a:rPr lang="cs-CZ" u="sng" dirty="0"/>
              <a:t>i před uplynutím ujednané doby</a:t>
            </a:r>
            <a:r>
              <a:rPr lang="cs-CZ" dirty="0"/>
              <a:t>, </a:t>
            </a:r>
          </a:p>
          <a:p>
            <a:pPr marL="914400" lvl="2" indent="0">
              <a:buNone/>
            </a:pPr>
            <a:r>
              <a:rPr lang="cs-CZ" dirty="0" smtClean="0"/>
              <a:t>a</a:t>
            </a:r>
            <a:r>
              <a:rPr lang="cs-CZ" dirty="0"/>
              <a:t>) má-li být </a:t>
            </a:r>
            <a:r>
              <a:rPr lang="cs-CZ" b="1" i="1" dirty="0"/>
              <a:t>nemovitá věc</a:t>
            </a:r>
            <a:r>
              <a:rPr lang="cs-CZ" dirty="0"/>
              <a:t>, v níž se prostor sloužící podnikání nachází, </a:t>
            </a:r>
            <a:r>
              <a:rPr lang="cs-CZ" b="1" i="1" dirty="0"/>
              <a:t>odstraněna</a:t>
            </a:r>
            <a:r>
              <a:rPr lang="cs-CZ" dirty="0"/>
              <a:t>, anebo </a:t>
            </a:r>
            <a:r>
              <a:rPr lang="cs-CZ" b="1" i="1" dirty="0"/>
              <a:t>přestavována</a:t>
            </a:r>
            <a:r>
              <a:rPr lang="cs-CZ" dirty="0"/>
              <a:t> tak, že to brání dalšímu užívání prostoru, a pronajímatel to při uzavření smlouvy nemusel ani nemohl předvídat, nebo </a:t>
            </a:r>
          </a:p>
          <a:p>
            <a:pPr marL="914400" lvl="2" indent="0">
              <a:buNone/>
            </a:pPr>
            <a:r>
              <a:rPr lang="cs-CZ" dirty="0" smtClean="0"/>
              <a:t>b</a:t>
            </a:r>
            <a:r>
              <a:rPr lang="cs-CZ" dirty="0"/>
              <a:t>) </a:t>
            </a:r>
            <a:r>
              <a:rPr lang="cs-CZ" b="1" i="1" dirty="0"/>
              <a:t>porušuje-li nájemce hrubě své povinnosti vůči pronajímateli</a:t>
            </a:r>
            <a:r>
              <a:rPr lang="cs-CZ" dirty="0"/>
              <a:t>, </a:t>
            </a:r>
            <a:r>
              <a:rPr lang="cs-CZ" dirty="0" smtClean="0"/>
              <a:t>např</a:t>
            </a:r>
            <a:r>
              <a:rPr lang="cs-CZ" dirty="0"/>
              <a:t>.</a:t>
            </a:r>
            <a:r>
              <a:rPr lang="cs-CZ" dirty="0" smtClean="0"/>
              <a:t> </a:t>
            </a:r>
            <a:r>
              <a:rPr lang="cs-CZ" dirty="0"/>
              <a:t>je po dobu delší než jeden měsíc v prodlení s placením nájemného nebo služeb spojených s užíváním prostoru sloužícího podnikání. </a:t>
            </a:r>
            <a:endParaRPr lang="cs-CZ" dirty="0" smtClean="0"/>
          </a:p>
          <a:p>
            <a:pPr marL="914400" lvl="2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Ve </a:t>
            </a:r>
            <a:r>
              <a:rPr lang="cs-CZ" b="1" dirty="0"/>
              <a:t>výpovědi </a:t>
            </a:r>
            <a:r>
              <a:rPr lang="cs-CZ" dirty="0"/>
              <a:t>musí být uveden její </a:t>
            </a:r>
            <a:r>
              <a:rPr lang="cs-CZ" b="1" dirty="0"/>
              <a:t>důvod</a:t>
            </a:r>
            <a:r>
              <a:rPr lang="cs-CZ" dirty="0"/>
              <a:t>; výpověď, v níž není uveden její důvod, je </a:t>
            </a:r>
            <a:r>
              <a:rPr lang="cs-CZ" u="sng" dirty="0"/>
              <a:t>neplatná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b="1" dirty="0" smtClean="0"/>
              <a:t>Výpovědní </a:t>
            </a:r>
            <a:r>
              <a:rPr lang="cs-CZ" b="1" dirty="0"/>
              <a:t>doba </a:t>
            </a:r>
            <a:r>
              <a:rPr lang="cs-CZ" dirty="0"/>
              <a:t>je </a:t>
            </a:r>
            <a:r>
              <a:rPr lang="cs-CZ" u="sng" dirty="0"/>
              <a:t>tříměsíční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429661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</a:t>
            </a:r>
            <a:r>
              <a:rPr lang="cs-CZ" b="1" dirty="0" smtClean="0"/>
              <a:t>acht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Institut podobný nájmu s tím, že na rozdíl od nájmu připadají </a:t>
            </a:r>
            <a:r>
              <a:rPr lang="cs-CZ" dirty="0" err="1" smtClean="0"/>
              <a:t>propachovateli</a:t>
            </a:r>
            <a:r>
              <a:rPr lang="cs-CZ" dirty="0" smtClean="0"/>
              <a:t> rovněž plody z propachtované (pronajaté) věci – pachtýř se zavazuje platit </a:t>
            </a:r>
            <a:r>
              <a:rPr lang="cs-CZ" dirty="0" err="1" smtClean="0"/>
              <a:t>pachtovné</a:t>
            </a:r>
            <a:r>
              <a:rPr lang="cs-CZ" dirty="0" smtClean="0"/>
              <a:t> nebo poskytnout poměrnou část výnosu z věci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 smtClean="0"/>
              <a:t>např. úroda z pole, zisk z podniku apod.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9693570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Licence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Licenční </a:t>
            </a:r>
            <a:r>
              <a:rPr lang="cs-CZ" dirty="0"/>
              <a:t>smlouvou poskytuje poskytovatel nabyvateli </a:t>
            </a:r>
            <a:r>
              <a:rPr lang="cs-CZ" b="1" dirty="0"/>
              <a:t>oprávnění k výkonu práva duševního vlastnictví </a:t>
            </a:r>
            <a:r>
              <a:rPr lang="cs-CZ" dirty="0"/>
              <a:t>(licenci) v ujednaném omezeném nebo neomezeném rozsahu a nabyvatel se zavazuje, není-li ujednáno jinak, poskytnout poskytovateli </a:t>
            </a:r>
            <a:r>
              <a:rPr lang="cs-CZ" u="sng" dirty="0"/>
              <a:t>odměnu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Smlouva </a:t>
            </a:r>
            <a:r>
              <a:rPr lang="cs-CZ" dirty="0"/>
              <a:t>vyžaduje </a:t>
            </a:r>
            <a:r>
              <a:rPr lang="cs-CZ" u="sng" dirty="0"/>
              <a:t>písemnou </a:t>
            </a:r>
            <a:r>
              <a:rPr lang="cs-CZ" u="sng" dirty="0" smtClean="0"/>
              <a:t>formu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89693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Zápůjčka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Přenechá-li </a:t>
            </a:r>
            <a:r>
              <a:rPr lang="cs-CZ" dirty="0"/>
              <a:t>zapůjčitel </a:t>
            </a:r>
            <a:r>
              <a:rPr lang="cs-CZ" dirty="0" err="1"/>
              <a:t>vydlužiteli</a:t>
            </a:r>
            <a:r>
              <a:rPr lang="cs-CZ" dirty="0"/>
              <a:t> </a:t>
            </a:r>
            <a:r>
              <a:rPr lang="cs-CZ" u="sng" dirty="0"/>
              <a:t>zastupitelnou věc tak, aby ji užil podle libosti a po čase vrátil věc stejného druhu</a:t>
            </a:r>
            <a:r>
              <a:rPr lang="cs-CZ" dirty="0"/>
              <a:t>, vznikne </a:t>
            </a:r>
            <a:r>
              <a:rPr lang="cs-CZ" b="1" dirty="0"/>
              <a:t>smlouva o zápůjčce</a:t>
            </a:r>
            <a:r>
              <a:rPr lang="cs-CZ" dirty="0"/>
              <a:t>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Při </a:t>
            </a:r>
            <a:r>
              <a:rPr lang="cs-CZ" b="1" dirty="0"/>
              <a:t>peněžité zápůjčce </a:t>
            </a:r>
            <a:r>
              <a:rPr lang="cs-CZ" dirty="0"/>
              <a:t>lze ujednat </a:t>
            </a:r>
            <a:r>
              <a:rPr lang="cs-CZ" u="sng" dirty="0"/>
              <a:t>úroky</a:t>
            </a:r>
            <a:r>
              <a:rPr lang="cs-CZ" dirty="0"/>
              <a:t>. Totéž platí o zápůjčce poskytnuté v cenných papírech. </a:t>
            </a:r>
          </a:p>
          <a:p>
            <a:endParaRPr lang="cs-CZ" dirty="0" smtClean="0"/>
          </a:p>
          <a:p>
            <a:r>
              <a:rPr lang="cs-CZ" dirty="0" smtClean="0"/>
              <a:t>Při </a:t>
            </a:r>
            <a:r>
              <a:rPr lang="cs-CZ" b="1" dirty="0"/>
              <a:t>nepeněžité zápůjčce </a:t>
            </a:r>
            <a:r>
              <a:rPr lang="cs-CZ" dirty="0"/>
              <a:t>lze ujednat </a:t>
            </a:r>
            <a:r>
              <a:rPr lang="cs-CZ" u="sng" dirty="0"/>
              <a:t>místo úroků plnění přiměřeného většího množství nebo věcí lepší jakosti, ale téhož druhu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759504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Úvěr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Smlouvou </a:t>
            </a:r>
            <a:r>
              <a:rPr lang="cs-CZ" dirty="0"/>
              <a:t>o úvěru se úvěrující zavazuje, že úvěrovanému </a:t>
            </a:r>
            <a:r>
              <a:rPr lang="cs-CZ" b="1" dirty="0"/>
              <a:t>poskytne na jeho požádání a v jeho prospěch peněžní prostředky do určité částky</a:t>
            </a:r>
            <a:r>
              <a:rPr lang="cs-CZ" dirty="0"/>
              <a:t>, a úvěrovaný se zavazuje poskytnuté peněžní prostředky </a:t>
            </a:r>
            <a:r>
              <a:rPr lang="cs-CZ" b="1" dirty="0"/>
              <a:t>vrátit a zaplatit úroky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Může být </a:t>
            </a:r>
            <a:r>
              <a:rPr lang="cs-CZ" u="sng" dirty="0" smtClean="0"/>
              <a:t>účelově vázán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53683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Dílo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b="1" dirty="0" smtClean="0"/>
              <a:t>Smlouvou </a:t>
            </a:r>
            <a:r>
              <a:rPr lang="cs-CZ" b="1" dirty="0"/>
              <a:t>o dílo </a:t>
            </a:r>
            <a:r>
              <a:rPr lang="cs-CZ" u="sng" dirty="0"/>
              <a:t>se zhotovitel zavazuje provést na svůj náklad a nebezpečí pro objednatele dílo</a:t>
            </a:r>
            <a:r>
              <a:rPr lang="cs-CZ" dirty="0"/>
              <a:t> a </a:t>
            </a:r>
            <a:r>
              <a:rPr lang="cs-CZ" u="sng" dirty="0"/>
              <a:t>objednatel se zavazuje dílo převzít a zaplatit cenu</a:t>
            </a:r>
            <a:r>
              <a:rPr lang="cs-CZ" dirty="0"/>
              <a:t>. </a:t>
            </a:r>
          </a:p>
          <a:p>
            <a:r>
              <a:rPr lang="cs-CZ" b="1" dirty="0" smtClean="0"/>
              <a:t>Cena </a:t>
            </a:r>
            <a:r>
              <a:rPr lang="cs-CZ" b="1" dirty="0"/>
              <a:t>díla </a:t>
            </a:r>
            <a:r>
              <a:rPr lang="cs-CZ" dirty="0"/>
              <a:t>je </a:t>
            </a:r>
            <a:r>
              <a:rPr lang="cs-CZ" u="sng" dirty="0"/>
              <a:t>ujednána dostatečně určitě</a:t>
            </a:r>
            <a:r>
              <a:rPr lang="cs-CZ" dirty="0"/>
              <a:t>, je-li dohodnut </a:t>
            </a:r>
            <a:r>
              <a:rPr lang="cs-CZ" u="sng" dirty="0"/>
              <a:t>alespoň způsob jejího určení</a:t>
            </a:r>
            <a:r>
              <a:rPr lang="cs-CZ" dirty="0"/>
              <a:t>, anebo je-li </a:t>
            </a:r>
            <a:r>
              <a:rPr lang="cs-CZ" u="sng" dirty="0"/>
              <a:t>určena alespoň odhadem</a:t>
            </a:r>
            <a:r>
              <a:rPr lang="cs-CZ" dirty="0"/>
              <a:t>. Mají-li strany vůli uzavřít smlouvu bez určení ceny díla, platí za ujednanou cena placená za totéž nebo srovnatelné dílo v době uzavření smlouvy a za obdobných smluvních podmínek. </a:t>
            </a:r>
          </a:p>
          <a:p>
            <a:r>
              <a:rPr lang="cs-CZ" b="1" dirty="0" smtClean="0"/>
              <a:t>Dílem</a:t>
            </a:r>
            <a:r>
              <a:rPr lang="cs-CZ" dirty="0" smtClean="0"/>
              <a:t> </a:t>
            </a:r>
            <a:r>
              <a:rPr lang="cs-CZ" dirty="0"/>
              <a:t>se rozumí </a:t>
            </a:r>
            <a:r>
              <a:rPr lang="cs-CZ" u="sng" dirty="0"/>
              <a:t>zhotovení určité věci</a:t>
            </a:r>
            <a:r>
              <a:rPr lang="cs-CZ" dirty="0"/>
              <a:t>, nespadá-li pod kupní smlouvu, a dále </a:t>
            </a:r>
            <a:r>
              <a:rPr lang="cs-CZ" u="sng" dirty="0"/>
              <a:t>údržba</a:t>
            </a:r>
            <a:r>
              <a:rPr lang="cs-CZ" dirty="0"/>
              <a:t>, </a:t>
            </a:r>
            <a:r>
              <a:rPr lang="cs-CZ" u="sng" dirty="0"/>
              <a:t>oprava nebo úprava věci</a:t>
            </a:r>
            <a:r>
              <a:rPr lang="cs-CZ" dirty="0"/>
              <a:t>, nebo </a:t>
            </a:r>
            <a:r>
              <a:rPr lang="cs-CZ" u="sng" dirty="0"/>
              <a:t>činnost s jiným výsledkem</a:t>
            </a:r>
            <a:r>
              <a:rPr lang="cs-CZ" dirty="0"/>
              <a:t>. Dílem se rozumí </a:t>
            </a:r>
            <a:r>
              <a:rPr lang="cs-CZ" b="1" i="1" dirty="0"/>
              <a:t>vždy zhotovení, údržba, oprava nebo úprava stavby nebo její části</a:t>
            </a:r>
            <a:r>
              <a:rPr lang="cs-CZ" dirty="0"/>
              <a:t>. 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223776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Péče o zdraví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b="1" dirty="0" smtClean="0"/>
              <a:t>Smlouvou </a:t>
            </a:r>
            <a:r>
              <a:rPr lang="cs-CZ" b="1" dirty="0"/>
              <a:t>o péči o zdraví </a:t>
            </a:r>
            <a:r>
              <a:rPr lang="cs-CZ" dirty="0"/>
              <a:t>se </a:t>
            </a:r>
            <a:r>
              <a:rPr lang="cs-CZ" u="sng" dirty="0"/>
              <a:t>poskytovatel vůči příkazci zavazuje pečovat v rámci svého povolání nebo předmětu činnosti o zdraví ošetřovaného</a:t>
            </a:r>
            <a:r>
              <a:rPr lang="cs-CZ" dirty="0"/>
              <a:t>, ať již je jím příkazce nebo třetí osoba. </a:t>
            </a:r>
          </a:p>
          <a:p>
            <a:r>
              <a:rPr lang="cs-CZ" dirty="0" smtClean="0"/>
              <a:t>Příkazce </a:t>
            </a:r>
            <a:r>
              <a:rPr lang="cs-CZ" dirty="0"/>
              <a:t>zaplatí poskytovateli </a:t>
            </a:r>
            <a:r>
              <a:rPr lang="cs-CZ" b="1" dirty="0"/>
              <a:t>odměnu</a:t>
            </a:r>
            <a:r>
              <a:rPr lang="cs-CZ" dirty="0"/>
              <a:t>, je-li to ujednáno; to neplatí, stanoví-li jiný právní předpis, že se péče o zdraví hradí výlučně z jiných zdrojů. </a:t>
            </a:r>
          </a:p>
          <a:p>
            <a:r>
              <a:rPr lang="cs-CZ" b="1" dirty="0" smtClean="0"/>
              <a:t>Péče </a:t>
            </a:r>
            <a:r>
              <a:rPr lang="cs-CZ" b="1" dirty="0"/>
              <a:t>o zdraví </a:t>
            </a:r>
            <a:r>
              <a:rPr lang="cs-CZ" dirty="0"/>
              <a:t>zahrnuje </a:t>
            </a:r>
            <a:r>
              <a:rPr lang="cs-CZ" u="sng" dirty="0"/>
              <a:t>úkon, prohlídku nebo radu a všechny další služby</a:t>
            </a:r>
            <a:r>
              <a:rPr lang="cs-CZ" dirty="0"/>
              <a:t>, které se týkají bezprostředně ošetřovaného a které jsou </a:t>
            </a:r>
            <a:r>
              <a:rPr lang="cs-CZ" u="sng" dirty="0"/>
              <a:t>vedeny snahou zlepšit nebo zachovat jeho zdravotní stav</a:t>
            </a:r>
            <a:r>
              <a:rPr lang="cs-CZ" dirty="0"/>
              <a:t>. Péče o zdraví však </a:t>
            </a:r>
            <a:r>
              <a:rPr lang="cs-CZ" b="1" i="1" dirty="0"/>
              <a:t>není činnost spočívající jen v prodeji nebo jiném převodu léků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777492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Poučení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Poskytovatel </a:t>
            </a:r>
            <a:r>
              <a:rPr lang="cs-CZ" u="sng" dirty="0"/>
              <a:t>srozumitelně vysvětlí ošetřovanému zamýšlené vyšetření i navrhovanou péči o zdraví</a:t>
            </a:r>
            <a:r>
              <a:rPr lang="cs-CZ" dirty="0"/>
              <a:t>; po příslušném vyšetření </a:t>
            </a:r>
            <a:r>
              <a:rPr lang="cs-CZ" dirty="0" smtClean="0"/>
              <a:t>poskytovatel </a:t>
            </a:r>
            <a:r>
              <a:rPr lang="cs-CZ" u="sng" dirty="0" smtClean="0"/>
              <a:t>vysvětlí ošetřovanému jeho zdravotní stav a péči o zdraví i při dalším postupu</a:t>
            </a:r>
            <a:r>
              <a:rPr lang="cs-CZ" dirty="0" smtClean="0"/>
              <a:t>. </a:t>
            </a:r>
            <a:r>
              <a:rPr lang="cs-CZ" dirty="0"/>
              <a:t>Žádá-li o to ošetřovaný, podá mu poskytovatel vysvětlení v písemné formě. </a:t>
            </a:r>
          </a:p>
          <a:p>
            <a:r>
              <a:rPr lang="cs-CZ" u="sng" dirty="0" smtClean="0"/>
              <a:t>Není-li </a:t>
            </a:r>
            <a:r>
              <a:rPr lang="cs-CZ" u="sng" dirty="0"/>
              <a:t>ošetřovaný plně svéprávný</a:t>
            </a:r>
            <a:r>
              <a:rPr lang="cs-CZ" dirty="0"/>
              <a:t>, ale přesto je schopen úsudku, </a:t>
            </a:r>
            <a:r>
              <a:rPr lang="cs-CZ" b="1" dirty="0"/>
              <a:t>poučí se způsobem přiměřeným jeho schopnosti </a:t>
            </a:r>
            <a:r>
              <a:rPr lang="cs-CZ" dirty="0"/>
              <a:t>vysvětlení </a:t>
            </a:r>
            <a:r>
              <a:rPr lang="cs-CZ" b="1" dirty="0"/>
              <a:t>pochopit</a:t>
            </a:r>
            <a:r>
              <a:rPr lang="cs-CZ" dirty="0"/>
              <a:t>; vysvětlení se </a:t>
            </a:r>
            <a:r>
              <a:rPr lang="cs-CZ" b="1" dirty="0"/>
              <a:t>podá i jeho zákonnému zástupci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Vysvětlení</a:t>
            </a:r>
            <a:r>
              <a:rPr lang="cs-CZ" dirty="0" smtClean="0"/>
              <a:t> </a:t>
            </a:r>
            <a:r>
              <a:rPr lang="cs-CZ" dirty="0"/>
              <a:t>je </a:t>
            </a:r>
            <a:r>
              <a:rPr lang="cs-CZ" b="1" dirty="0"/>
              <a:t>řádně podáno</a:t>
            </a:r>
            <a:r>
              <a:rPr lang="cs-CZ" dirty="0"/>
              <a:t>, </a:t>
            </a:r>
            <a:r>
              <a:rPr lang="cs-CZ" u="sng" dirty="0"/>
              <a:t>lze-li rozumně předpokládat, že ošetřovaný pochopil svůj zdravotní stav, způsob, účel a nezbytnost péče o zdraví včetně očekávaných následků i možných nebezpečí pro své zdraví</a:t>
            </a:r>
            <a:r>
              <a:rPr lang="cs-CZ" dirty="0"/>
              <a:t>, jakož i to, zda přichází v úvahu </a:t>
            </a:r>
            <a:r>
              <a:rPr lang="cs-CZ" u="sng" dirty="0"/>
              <a:t>i případný jiný způsob péče o zdraví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5329111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Péče o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u="sng" dirty="0" smtClean="0"/>
              <a:t>Ke </a:t>
            </a:r>
            <a:r>
              <a:rPr lang="cs-CZ" u="sng" dirty="0"/>
              <a:t>každému úkonu </a:t>
            </a:r>
            <a:r>
              <a:rPr lang="cs-CZ" dirty="0"/>
              <a:t>v rámci péče o zdraví se vyžaduje </a:t>
            </a:r>
            <a:r>
              <a:rPr lang="cs-CZ" b="1" dirty="0"/>
              <a:t>souhlas ošetřovaného</a:t>
            </a:r>
            <a:r>
              <a:rPr lang="cs-CZ" dirty="0"/>
              <a:t>, </a:t>
            </a:r>
            <a:r>
              <a:rPr lang="cs-CZ" b="1" i="1" dirty="0"/>
              <a:t>ledaže zákon stanoví, že souhlasu není třeba</a:t>
            </a:r>
            <a:r>
              <a:rPr lang="cs-CZ" dirty="0"/>
              <a:t>. Odmítne-li ošetřovaný souhlas, potvrdí to poskytovateli na jeho žádost v písemné formě. </a:t>
            </a:r>
          </a:p>
          <a:p>
            <a:endParaRPr lang="cs-CZ" dirty="0" smtClean="0"/>
          </a:p>
          <a:p>
            <a:r>
              <a:rPr lang="cs-CZ" u="sng" dirty="0" smtClean="0"/>
              <a:t>Poskytovatel </a:t>
            </a:r>
            <a:r>
              <a:rPr lang="cs-CZ" u="sng" dirty="0"/>
              <a:t>neumožní jiné osobě pozorovat péči o zdraví ošetřovaného</a:t>
            </a:r>
            <a:r>
              <a:rPr lang="cs-CZ" dirty="0"/>
              <a:t>, ledaže ten dal k tomu souhlas. To neplatí, vyžaduje-li se přítomnost jiné osoby, aby bylo prokázáno, nakolik se vyhovělo požadavkům odborné péče. </a:t>
            </a:r>
          </a:p>
          <a:p>
            <a:endParaRPr lang="cs-CZ" dirty="0" smtClean="0"/>
          </a:p>
          <a:p>
            <a:r>
              <a:rPr lang="cs-CZ" dirty="0" smtClean="0"/>
              <a:t>Poskytovatel </a:t>
            </a:r>
            <a:r>
              <a:rPr lang="cs-CZ" dirty="0"/>
              <a:t>odpovídá za to, že splní své povinnosti </a:t>
            </a:r>
            <a:r>
              <a:rPr lang="cs-CZ" b="1" dirty="0"/>
              <a:t>s péčí řádného odborníka</a:t>
            </a:r>
            <a:r>
              <a:rPr lang="cs-CZ" dirty="0"/>
              <a:t>; k ujednáním, která to vylučují nebo omezují, se nepřihlíží. 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493795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Záznamy o péči o zdraví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r>
              <a:rPr lang="cs-CZ" b="1" dirty="0" smtClean="0"/>
              <a:t>Poskytovatel </a:t>
            </a:r>
            <a:r>
              <a:rPr lang="cs-CZ" b="1" dirty="0"/>
              <a:t>vede záznamy o péči o zdraví</a:t>
            </a:r>
            <a:r>
              <a:rPr lang="cs-CZ" dirty="0"/>
              <a:t>, z nichž musí být </a:t>
            </a:r>
            <a:r>
              <a:rPr lang="cs-CZ" u="sng" dirty="0"/>
              <a:t>zřejmé údaje o zdravotním stavu ošetřovaného </a:t>
            </a:r>
            <a:r>
              <a:rPr lang="cs-CZ" dirty="0"/>
              <a:t>a o </a:t>
            </a:r>
            <a:r>
              <a:rPr lang="cs-CZ" u="sng" dirty="0"/>
              <a:t>poskytovatelově činnosti</a:t>
            </a:r>
            <a:r>
              <a:rPr lang="cs-CZ" dirty="0"/>
              <a:t>, včetně podkladů osvědčujících správnost těchto údajů, v rozsahu nezbytném pro poskytování řádné péče o zdraví. Záznamy poskytovatel uchová tak dlouho, jak to vyžaduje potřeba odborné péče. </a:t>
            </a:r>
          </a:p>
          <a:p>
            <a:r>
              <a:rPr lang="cs-CZ" dirty="0" smtClean="0"/>
              <a:t>Do </a:t>
            </a:r>
            <a:r>
              <a:rPr lang="cs-CZ" dirty="0"/>
              <a:t>záznamů poskytovatel </a:t>
            </a:r>
            <a:r>
              <a:rPr lang="cs-CZ" u="sng" dirty="0"/>
              <a:t>vždy poznamená, kdo do nich nahlížel</a:t>
            </a:r>
            <a:r>
              <a:rPr lang="cs-CZ" dirty="0"/>
              <a:t>. </a:t>
            </a:r>
          </a:p>
          <a:p>
            <a:r>
              <a:rPr lang="cs-CZ" u="sng" dirty="0" smtClean="0"/>
              <a:t>Požádá-li </a:t>
            </a:r>
            <a:r>
              <a:rPr lang="cs-CZ" u="sng" dirty="0"/>
              <a:t>o to ošetřovaný</a:t>
            </a:r>
            <a:r>
              <a:rPr lang="cs-CZ" dirty="0"/>
              <a:t>, umožní mu poskytovatel bez zbytečného odkladu </a:t>
            </a:r>
            <a:r>
              <a:rPr lang="cs-CZ" b="1" dirty="0"/>
              <a:t>nahlédnout do záznamů</a:t>
            </a:r>
            <a:r>
              <a:rPr lang="cs-CZ" dirty="0"/>
              <a:t>, které o něm vede, a </a:t>
            </a:r>
            <a:r>
              <a:rPr lang="cs-CZ" b="1" dirty="0"/>
              <a:t>umožní mu pořizovat si z nich výpisy, opisy nebo kopie</a:t>
            </a:r>
            <a:r>
              <a:rPr lang="cs-CZ" dirty="0"/>
              <a:t>, popřípadě mu sám vydá proti zaplacení přiměřené náhrady z nich výpis, opis nebo kopii. </a:t>
            </a:r>
          </a:p>
          <a:p>
            <a:r>
              <a:rPr lang="cs-CZ" dirty="0"/>
              <a:t> </a:t>
            </a:r>
            <a:r>
              <a:rPr lang="cs-CZ" dirty="0" smtClean="0"/>
              <a:t>Obsahují-li </a:t>
            </a:r>
            <a:r>
              <a:rPr lang="cs-CZ" dirty="0"/>
              <a:t>záznamy rovněž údaje o třetí osobě, nelze je zpřístupnit bez jejího souhlasu. </a:t>
            </a:r>
          </a:p>
          <a:p>
            <a:r>
              <a:rPr lang="cs-CZ" u="sng" dirty="0" smtClean="0"/>
              <a:t>Bez </a:t>
            </a:r>
            <a:r>
              <a:rPr lang="cs-CZ" u="sng" dirty="0"/>
              <a:t>souhlasu ošetřovaného </a:t>
            </a:r>
            <a:r>
              <a:rPr lang="cs-CZ" dirty="0"/>
              <a:t>může poskytovatel sdělit údaje o něm </a:t>
            </a:r>
            <a:r>
              <a:rPr lang="cs-CZ" b="1" dirty="0"/>
              <a:t>v anonymizované podobě k účelům vědeckého nebo statistického šetření </a:t>
            </a:r>
            <a:r>
              <a:rPr lang="cs-CZ" dirty="0"/>
              <a:t>týkajícího se zdravotního stavu obyvatelstva a jeho skupin, lze-li rozumně předpokládat, že souhlas nelze opatřit vůbec nebo včas a </a:t>
            </a:r>
          </a:p>
        </p:txBody>
      </p:sp>
    </p:spTree>
    <p:extLst>
      <p:ext uri="{BB962C8B-B14F-4D97-AF65-F5344CB8AC3E}">
        <p14:creationId xmlns:p14="http://schemas.microsoft.com/office/powerpoint/2010/main" val="2018604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Hlava II </a:t>
            </a:r>
            <a:br>
              <a:rPr lang="cs-CZ" dirty="0" smtClean="0"/>
            </a:br>
            <a:r>
              <a:rPr lang="cs-CZ" dirty="0" smtClean="0"/>
              <a:t>Závazky z právních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Díl 12: Závazky ze zaopatřovacích smluv</a:t>
            </a:r>
          </a:p>
          <a:p>
            <a:r>
              <a:rPr lang="cs-CZ" dirty="0" smtClean="0"/>
              <a:t>Díl 13: Společnost</a:t>
            </a:r>
          </a:p>
          <a:p>
            <a:r>
              <a:rPr lang="cs-CZ" dirty="0" smtClean="0"/>
              <a:t>Díl 14: Tichá společnost</a:t>
            </a:r>
          </a:p>
          <a:p>
            <a:r>
              <a:rPr lang="cs-CZ" dirty="0" smtClean="0"/>
              <a:t>Díl 15: Závazky z odvážných smluv</a:t>
            </a:r>
          </a:p>
          <a:p>
            <a:r>
              <a:rPr lang="cs-CZ" dirty="0" smtClean="0"/>
              <a:t>Díl 16: Závazky z právního jednání jedné osoby</a:t>
            </a:r>
          </a:p>
        </p:txBody>
      </p:sp>
    </p:spTree>
    <p:extLst>
      <p:ext uri="{BB962C8B-B14F-4D97-AF65-F5344CB8AC3E}">
        <p14:creationId xmlns:p14="http://schemas.microsoft.com/office/powerpoint/2010/main" val="31689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Bezdůvodné obohacení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51382"/>
            <a:ext cx="10515600" cy="4351338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b="1" dirty="0" smtClean="0"/>
              <a:t>Kdo </a:t>
            </a:r>
            <a:r>
              <a:rPr lang="cs-CZ" b="1" dirty="0"/>
              <a:t>se na úkor jiného bez spravedlivého důvodu obohatí</a:t>
            </a:r>
            <a:r>
              <a:rPr lang="cs-CZ" dirty="0"/>
              <a:t>, musí ochuzenému </a:t>
            </a:r>
            <a:r>
              <a:rPr lang="cs-CZ" u="sng" dirty="0"/>
              <a:t>vydat, oč se obohatil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Bezdůvodně </a:t>
            </a:r>
            <a:r>
              <a:rPr lang="cs-CZ" dirty="0"/>
              <a:t>se obohatí zvláště ten, kdo získá majetkový </a:t>
            </a:r>
            <a:r>
              <a:rPr lang="cs-CZ" dirty="0" err="1" smtClean="0"/>
              <a:t>prospěc</a:t>
            </a:r>
            <a:r>
              <a:rPr lang="cs-CZ" dirty="0" smtClean="0"/>
              <a:t>:</a:t>
            </a:r>
          </a:p>
          <a:p>
            <a:pPr lvl="1"/>
            <a:r>
              <a:rPr lang="cs-CZ" b="1" dirty="0" smtClean="0"/>
              <a:t>plněním </a:t>
            </a:r>
            <a:r>
              <a:rPr lang="cs-CZ" b="1" dirty="0"/>
              <a:t>bez právního důvodu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b="1" dirty="0" smtClean="0"/>
              <a:t>plněním </a:t>
            </a:r>
            <a:r>
              <a:rPr lang="cs-CZ" b="1" dirty="0"/>
              <a:t>z právního důvodu, který odpadl, </a:t>
            </a:r>
            <a:endParaRPr lang="cs-CZ" b="1" dirty="0" smtClean="0"/>
          </a:p>
          <a:p>
            <a:pPr lvl="1"/>
            <a:r>
              <a:rPr lang="cs-CZ" b="1" dirty="0" smtClean="0"/>
              <a:t>protiprávním </a:t>
            </a:r>
            <a:r>
              <a:rPr lang="cs-CZ" b="1" dirty="0"/>
              <a:t>užitím cizí </a:t>
            </a:r>
            <a:r>
              <a:rPr lang="cs-CZ" b="1" dirty="0" smtClean="0"/>
              <a:t>hodnoty</a:t>
            </a:r>
          </a:p>
          <a:p>
            <a:pPr lvl="1"/>
            <a:r>
              <a:rPr lang="cs-CZ" b="1" dirty="0" smtClean="0"/>
              <a:t>tím</a:t>
            </a:r>
            <a:r>
              <a:rPr lang="cs-CZ" b="1" dirty="0"/>
              <a:t>, že za něho bylo plněno, co měl po právu plnit sám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3042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Hlava III</a:t>
            </a:r>
            <a:br>
              <a:rPr lang="cs-CZ" dirty="0" smtClean="0"/>
            </a:br>
            <a:r>
              <a:rPr lang="cs-CZ" dirty="0" smtClean="0"/>
              <a:t>Závazky z deliktů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smtClean="0"/>
              <a:t>Díl 1: Náhrada majetkové a nemajetkové újmy</a:t>
            </a:r>
          </a:p>
          <a:p>
            <a:r>
              <a:rPr lang="cs-CZ" dirty="0" smtClean="0"/>
              <a:t>Díl 2: Zneužití a omezení soutěže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34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Hlava IV</a:t>
            </a:r>
            <a:br>
              <a:rPr lang="cs-CZ" dirty="0" smtClean="0"/>
            </a:br>
            <a:r>
              <a:rPr lang="cs-CZ" dirty="0" smtClean="0"/>
              <a:t>Závazky z jiných právních důvodů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Díl 1: Bezdůvodné obohacení</a:t>
            </a:r>
          </a:p>
          <a:p>
            <a:r>
              <a:rPr lang="cs-CZ" dirty="0" smtClean="0"/>
              <a:t>Díl 2: Nepřikázané jednatelství a upotřebení cizí věci k prospěchu jiného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29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Díl 1: Převedení věci do vlastnictví jiného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Darování</a:t>
            </a:r>
          </a:p>
          <a:p>
            <a:r>
              <a:rPr lang="cs-CZ" dirty="0" smtClean="0"/>
              <a:t>Koupě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44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Darování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Darovací </a:t>
            </a:r>
            <a:r>
              <a:rPr lang="cs-CZ" b="1" dirty="0"/>
              <a:t>smlouvou </a:t>
            </a:r>
            <a:r>
              <a:rPr lang="cs-CZ" b="1" i="1" dirty="0"/>
              <a:t>dárce</a:t>
            </a:r>
            <a:r>
              <a:rPr lang="cs-CZ" dirty="0"/>
              <a:t> </a:t>
            </a:r>
            <a:r>
              <a:rPr lang="cs-CZ" u="sng" dirty="0"/>
              <a:t>bezplatně převádí vlastnické právo k věci</a:t>
            </a:r>
            <a:r>
              <a:rPr lang="cs-CZ" dirty="0"/>
              <a:t> nebo se </a:t>
            </a:r>
            <a:r>
              <a:rPr lang="cs-CZ" u="sng" dirty="0"/>
              <a:t>zavazuje obdarovanému věc bezplatně převést do vlastnictví</a:t>
            </a:r>
            <a:r>
              <a:rPr lang="cs-CZ" dirty="0"/>
              <a:t> a </a:t>
            </a:r>
            <a:r>
              <a:rPr lang="cs-CZ" b="1" i="1" dirty="0"/>
              <a:t>obdarovaný</a:t>
            </a:r>
            <a:r>
              <a:rPr lang="cs-CZ" dirty="0"/>
              <a:t> dar nebo nabídku </a:t>
            </a:r>
            <a:r>
              <a:rPr lang="cs-CZ" u="sng" dirty="0"/>
              <a:t>přijímá</a:t>
            </a:r>
            <a:r>
              <a:rPr lang="cs-CZ" dirty="0"/>
              <a:t>. </a:t>
            </a:r>
          </a:p>
          <a:p>
            <a:r>
              <a:rPr lang="cs-CZ" b="1" dirty="0" smtClean="0"/>
              <a:t>Plnění </a:t>
            </a:r>
            <a:r>
              <a:rPr lang="cs-CZ" b="1" dirty="0"/>
              <a:t>z pouhé společenské úsluhy</a:t>
            </a:r>
            <a:r>
              <a:rPr lang="cs-CZ" dirty="0"/>
              <a:t> </a:t>
            </a:r>
            <a:r>
              <a:rPr lang="cs-CZ" u="sng" dirty="0"/>
              <a:t>není darováním</a:t>
            </a:r>
            <a:r>
              <a:rPr lang="cs-CZ" dirty="0"/>
              <a:t>, je-li z chování stran zřejmé, že se nechtějí smluvně vázat. </a:t>
            </a:r>
            <a:endParaRPr lang="cs-CZ" dirty="0" smtClean="0"/>
          </a:p>
          <a:p>
            <a:r>
              <a:rPr lang="cs-CZ" dirty="0" smtClean="0"/>
              <a:t>Kdo </a:t>
            </a:r>
            <a:r>
              <a:rPr lang="cs-CZ" dirty="0"/>
              <a:t>druhému dar </a:t>
            </a:r>
            <a:r>
              <a:rPr lang="cs-CZ" b="1" dirty="0"/>
              <a:t>jen slíbí</a:t>
            </a:r>
            <a:r>
              <a:rPr lang="cs-CZ" dirty="0"/>
              <a:t>, </a:t>
            </a:r>
            <a:r>
              <a:rPr lang="cs-CZ" u="sng" dirty="0"/>
              <a:t>není zavázán darovat</a:t>
            </a:r>
            <a:r>
              <a:rPr lang="cs-CZ" dirty="0"/>
              <a:t>, ale ten, kdo slib obdržel, má právo, aby mu slibující </a:t>
            </a:r>
            <a:r>
              <a:rPr lang="cs-CZ" u="sng" dirty="0"/>
              <a:t>nahradil náklady účelně vynaložené v očekávání </a:t>
            </a:r>
            <a:r>
              <a:rPr lang="cs-CZ" u="sng" dirty="0" smtClean="0"/>
              <a:t>daru</a:t>
            </a:r>
            <a:r>
              <a:rPr lang="cs-CZ" dirty="0" smtClean="0"/>
              <a:t>. </a:t>
            </a:r>
          </a:p>
          <a:p>
            <a:r>
              <a:rPr lang="cs-CZ" dirty="0" smtClean="0"/>
              <a:t>Dárce </a:t>
            </a:r>
            <a:r>
              <a:rPr lang="cs-CZ" dirty="0"/>
              <a:t>může darovat třeba i </a:t>
            </a:r>
            <a:r>
              <a:rPr lang="cs-CZ" b="1" dirty="0"/>
              <a:t>všechen svůj současný majetek</a:t>
            </a:r>
            <a:r>
              <a:rPr lang="cs-CZ" dirty="0"/>
              <a:t>. Smlouva, kterou někdo daruje svůj </a:t>
            </a:r>
            <a:r>
              <a:rPr lang="cs-CZ" b="1" dirty="0"/>
              <a:t>budoucí majetek</a:t>
            </a:r>
            <a:r>
              <a:rPr lang="cs-CZ" dirty="0"/>
              <a:t>, platí jen potud, </a:t>
            </a:r>
            <a:r>
              <a:rPr lang="cs-CZ" u="sng" dirty="0"/>
              <a:t>pokud nepřesahuje polovinu tohoto majetku</a:t>
            </a:r>
            <a:r>
              <a:rPr lang="cs-CZ" dirty="0"/>
              <a:t>. </a:t>
            </a:r>
          </a:p>
          <a:p>
            <a:r>
              <a:rPr lang="cs-CZ" dirty="0" smtClean="0"/>
              <a:t>Darování </a:t>
            </a:r>
            <a:r>
              <a:rPr lang="cs-CZ" b="1" dirty="0"/>
              <a:t>věci, kterou dárce nemá</a:t>
            </a:r>
            <a:r>
              <a:rPr lang="cs-CZ" dirty="0"/>
              <a:t>, je platné, jen </a:t>
            </a:r>
            <a:r>
              <a:rPr lang="cs-CZ" u="sng" dirty="0"/>
              <a:t>zaváže-li se dárce ve smlouvě věc nabýt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2808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Typ dřeva</Template>
  <TotalTime>380</TotalTime>
  <Words>3544</Words>
  <Application>Microsoft Office PowerPoint</Application>
  <PresentationFormat>Širokoúhlá obrazovka</PresentationFormat>
  <Paragraphs>317</Paragraphs>
  <Slides>50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4" baseType="lpstr">
      <vt:lpstr>Rockwell</vt:lpstr>
      <vt:lpstr>Rockwell Condensed</vt:lpstr>
      <vt:lpstr>Wingdings</vt:lpstr>
      <vt:lpstr>Dřevo</vt:lpstr>
      <vt:lpstr>Jednotlivé smluvní typy</vt:lpstr>
      <vt:lpstr>Nový občanský zákoník</vt:lpstr>
      <vt:lpstr>Nový občanský zákoník</vt:lpstr>
      <vt:lpstr>Hlava II  Závazky z právních jednání</vt:lpstr>
      <vt:lpstr>Hlava II  Závazky z právních jednání</vt:lpstr>
      <vt:lpstr>Hlava III Závazky z deliktů</vt:lpstr>
      <vt:lpstr>Hlava IV Závazky z jiných právních důvodů</vt:lpstr>
      <vt:lpstr>Díl 1: Převedení věci do vlastnictví jiného</vt:lpstr>
      <vt:lpstr>Darování</vt:lpstr>
      <vt:lpstr>Darování - forma</vt:lpstr>
      <vt:lpstr>Darování – odstoupení od smlouvy</vt:lpstr>
      <vt:lpstr>Darování</vt:lpstr>
      <vt:lpstr>Darování podpory</vt:lpstr>
      <vt:lpstr>Darování pro případ smrti - ODKAZ</vt:lpstr>
      <vt:lpstr>Zvláštní ustanovení o platnosti darování</vt:lpstr>
      <vt:lpstr>Odvolání daru pro nouzi</vt:lpstr>
      <vt:lpstr>Odvolání daru pro nevděk</vt:lpstr>
      <vt:lpstr>Odvolání daru pro nevděk</vt:lpstr>
      <vt:lpstr>Koupě</vt:lpstr>
      <vt:lpstr>Koupě movité věci</vt:lpstr>
      <vt:lpstr>Povinnosti prodávajícího</vt:lpstr>
      <vt:lpstr>Předmět koupě</vt:lpstr>
      <vt:lpstr>Práva z vadného plnění</vt:lpstr>
      <vt:lpstr>Práva z vadného plnění</vt:lpstr>
      <vt:lpstr>Práva z vadného plnění</vt:lpstr>
      <vt:lpstr>Práva z vadného plnění</vt:lpstr>
      <vt:lpstr>Povinnost kupujícího</vt:lpstr>
      <vt:lpstr>Svépomocný prodej</vt:lpstr>
      <vt:lpstr>Koupě nemovité věci</vt:lpstr>
      <vt:lpstr>Přenechání věci k užití jinému</vt:lpstr>
      <vt:lpstr>Výprosa</vt:lpstr>
      <vt:lpstr>Výpůjčka</vt:lpstr>
      <vt:lpstr>Výpůjčka</vt:lpstr>
      <vt:lpstr>Nájem</vt:lpstr>
      <vt:lpstr>Podnájem</vt:lpstr>
      <vt:lpstr>Nájemné</vt:lpstr>
      <vt:lpstr>Nájem bytu</vt:lpstr>
      <vt:lpstr>Nájemné</vt:lpstr>
      <vt:lpstr>Jistota</vt:lpstr>
      <vt:lpstr>Skončení nájmu</vt:lpstr>
      <vt:lpstr>Pacht</vt:lpstr>
      <vt:lpstr>Licence</vt:lpstr>
      <vt:lpstr>Zápůjčka</vt:lpstr>
      <vt:lpstr>Úvěr</vt:lpstr>
      <vt:lpstr>Dílo</vt:lpstr>
      <vt:lpstr>Péče o zdraví</vt:lpstr>
      <vt:lpstr>Poučení</vt:lpstr>
      <vt:lpstr>Péče o zdraví</vt:lpstr>
      <vt:lpstr>Záznamy o péči o zdraví</vt:lpstr>
      <vt:lpstr>Bezdůvodné obohacení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Jednotlivé smluvní typy</dc:title>
  <dc:creator>Liba</dc:creator>
  <cp:lastModifiedBy>Eva Kučerová</cp:lastModifiedBy>
  <cp:revision>65</cp:revision>
  <dcterms:created xsi:type="dcterms:W3CDTF">2014-03-30T13:32:44Z</dcterms:created>
  <dcterms:modified xsi:type="dcterms:W3CDTF">2014-03-30T21:14:36Z</dcterms:modified>
</cp:coreProperties>
</file>