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45" r:id="rId1"/>
  </p:sldMasterIdLst>
  <p:handoutMasterIdLst>
    <p:handoutMasterId r:id="rId43"/>
  </p:handoutMasterIdLst>
  <p:sldIdLst>
    <p:sldId id="299" r:id="rId2"/>
    <p:sldId id="302" r:id="rId3"/>
    <p:sldId id="298" r:id="rId4"/>
    <p:sldId id="296" r:id="rId5"/>
    <p:sldId id="295" r:id="rId6"/>
    <p:sldId id="303" r:id="rId7"/>
    <p:sldId id="301" r:id="rId8"/>
    <p:sldId id="304" r:id="rId9"/>
    <p:sldId id="305" r:id="rId10"/>
    <p:sldId id="306" r:id="rId11"/>
    <p:sldId id="300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2472" cy="499130"/>
          </a:xfrm>
          <a:prstGeom prst="rect">
            <a:avLst/>
          </a:prstGeom>
        </p:spPr>
        <p:txBody>
          <a:bodyPr vert="horz" lIns="84180" tIns="42090" rIns="84180" bIns="42090" rtlCol="0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088" y="1"/>
            <a:ext cx="2972472" cy="499130"/>
          </a:xfrm>
          <a:prstGeom prst="rect">
            <a:avLst/>
          </a:prstGeom>
        </p:spPr>
        <p:txBody>
          <a:bodyPr vert="horz" lIns="84180" tIns="42090" rIns="84180" bIns="42090" rtlCol="0"/>
          <a:lstStyle>
            <a:lvl1pPr algn="r">
              <a:defRPr sz="1100"/>
            </a:lvl1pPr>
          </a:lstStyle>
          <a:p>
            <a:fld id="{E5C502B1-9F28-42BF-8724-979341724039}" type="datetimeFigureOut">
              <a:rPr lang="cs-CZ" smtClean="0"/>
              <a:t>2.3.2014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6558"/>
            <a:ext cx="2972472" cy="499130"/>
          </a:xfrm>
          <a:prstGeom prst="rect">
            <a:avLst/>
          </a:prstGeom>
        </p:spPr>
        <p:txBody>
          <a:bodyPr vert="horz" lIns="84180" tIns="42090" rIns="84180" bIns="42090" rtlCol="0" anchor="b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088" y="9446558"/>
            <a:ext cx="2972472" cy="499130"/>
          </a:xfrm>
          <a:prstGeom prst="rect">
            <a:avLst/>
          </a:prstGeom>
        </p:spPr>
        <p:txBody>
          <a:bodyPr vert="horz" lIns="84180" tIns="42090" rIns="84180" bIns="42090" rtlCol="0" anchor="b"/>
          <a:lstStyle>
            <a:lvl1pPr algn="r">
              <a:defRPr sz="1100"/>
            </a:lvl1pPr>
          </a:lstStyle>
          <a:p>
            <a:fld id="{31F8F2EB-89EE-4E8B-A010-13EAACE953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3008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mtClean="0">
                <a:solidFill>
                  <a:srgbClr val="000000"/>
                </a:solidFill>
                <a:latin typeface="Calibri"/>
              </a:rPr>
              <a:t>2.3.2014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pPr>
              <a:lnSpc>
                <a:spcPct val="100000"/>
              </a:lnSpc>
            </a:pPr>
            <a:fld id="{F10111E1-81B1-4141-A111-E181D14121F1}" type="slidenum">
              <a:rPr lang="cs-CZ" smtClean="0">
                <a:solidFill>
                  <a:srgbClr val="000000"/>
                </a:solidFill>
                <a:latin typeface="Calibri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584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mtClean="0">
                <a:solidFill>
                  <a:srgbClr val="000000"/>
                </a:solidFill>
                <a:latin typeface="Calibri"/>
              </a:rPr>
              <a:t>2.3.2014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F10111E1-81B1-4141-A111-E181D14121F1}" type="slidenum">
              <a:rPr lang="cs-CZ" smtClean="0">
                <a:solidFill>
                  <a:srgbClr val="000000"/>
                </a:solidFill>
                <a:latin typeface="Calibri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250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mtClean="0">
                <a:solidFill>
                  <a:srgbClr val="000000"/>
                </a:solidFill>
                <a:latin typeface="Calibri"/>
              </a:rPr>
              <a:t>2.3.2014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F10111E1-81B1-4141-A111-E181D14121F1}" type="slidenum">
              <a:rPr lang="cs-CZ" smtClean="0">
                <a:solidFill>
                  <a:srgbClr val="000000"/>
                </a:solidFill>
                <a:latin typeface="Calibri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281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13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310825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mtClean="0">
                <a:solidFill>
                  <a:srgbClr val="000000"/>
                </a:solidFill>
                <a:latin typeface="Calibri"/>
              </a:rPr>
              <a:t>2.3.2014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F10111E1-81B1-4141-A111-E181D14121F1}" type="slidenum">
              <a:rPr lang="cs-CZ" smtClean="0">
                <a:solidFill>
                  <a:srgbClr val="000000"/>
                </a:solidFill>
                <a:latin typeface="Calibri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223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mtClean="0">
                <a:solidFill>
                  <a:srgbClr val="000000"/>
                </a:solidFill>
                <a:latin typeface="Calibri"/>
              </a:rPr>
              <a:t>2.3.2014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pPr>
              <a:lnSpc>
                <a:spcPct val="100000"/>
              </a:lnSpc>
            </a:pPr>
            <a:fld id="{F10111E1-81B1-4141-A111-E181D14121F1}" type="slidenum">
              <a:rPr lang="cs-CZ" smtClean="0">
                <a:solidFill>
                  <a:srgbClr val="000000"/>
                </a:solidFill>
                <a:latin typeface="Calibri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824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mtClean="0">
                <a:solidFill>
                  <a:srgbClr val="000000"/>
                </a:solidFill>
                <a:latin typeface="Calibri"/>
              </a:rPr>
              <a:t>2.3.2014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F10111E1-81B1-4141-A111-E181D14121F1}" type="slidenum">
              <a:rPr lang="cs-CZ" smtClean="0">
                <a:solidFill>
                  <a:srgbClr val="000000"/>
                </a:solidFill>
                <a:latin typeface="Calibri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064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mtClean="0">
                <a:solidFill>
                  <a:srgbClr val="000000"/>
                </a:solidFill>
                <a:latin typeface="Calibri"/>
              </a:rPr>
              <a:t>2.3.2014</a:t>
            </a: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F10111E1-81B1-4141-A111-E181D14121F1}" type="slidenum">
              <a:rPr lang="cs-CZ" smtClean="0">
                <a:solidFill>
                  <a:srgbClr val="000000"/>
                </a:solidFill>
                <a:latin typeface="Calibri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84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mtClean="0">
                <a:solidFill>
                  <a:srgbClr val="000000"/>
                </a:solidFill>
                <a:latin typeface="Calibri"/>
              </a:rPr>
              <a:t>2.3.2014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F10111E1-81B1-4141-A111-E181D14121F1}" type="slidenum">
              <a:rPr lang="cs-CZ" smtClean="0">
                <a:solidFill>
                  <a:srgbClr val="000000"/>
                </a:solidFill>
                <a:latin typeface="Calibri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912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mtClean="0">
                <a:solidFill>
                  <a:srgbClr val="000000"/>
                </a:solidFill>
                <a:latin typeface="Calibri"/>
              </a:rPr>
              <a:t>2.3.2014</a:t>
            </a: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F10111E1-81B1-4141-A111-E181D14121F1}" type="slidenum">
              <a:rPr lang="cs-CZ" smtClean="0">
                <a:solidFill>
                  <a:srgbClr val="000000"/>
                </a:solidFill>
                <a:latin typeface="Calibri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591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mtClean="0">
                <a:solidFill>
                  <a:srgbClr val="000000"/>
                </a:solidFill>
                <a:latin typeface="Calibri"/>
              </a:rPr>
              <a:t>2.3.2014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F10111E1-81B1-4141-A111-E181D14121F1}" type="slidenum">
              <a:rPr lang="cs-CZ" smtClean="0">
                <a:solidFill>
                  <a:srgbClr val="000000"/>
                </a:solidFill>
                <a:latin typeface="Calibri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286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mtClean="0">
                <a:solidFill>
                  <a:srgbClr val="000000"/>
                </a:solidFill>
                <a:latin typeface="Calibri"/>
              </a:rPr>
              <a:t>2.3.2014</a:t>
            </a:r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F10111E1-81B1-4141-A111-E181D14121F1}" type="slidenum">
              <a:rPr lang="cs-CZ" smtClean="0">
                <a:solidFill>
                  <a:srgbClr val="000000"/>
                </a:solidFill>
                <a:latin typeface="Calibri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81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pPr>
              <a:lnSpc>
                <a:spcPct val="100000"/>
              </a:lnSpc>
            </a:pPr>
            <a:r>
              <a:rPr lang="cs-CZ" smtClean="0">
                <a:solidFill>
                  <a:srgbClr val="000000"/>
                </a:solidFill>
                <a:latin typeface="Calibri"/>
              </a:rPr>
              <a:t>2.3.2014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pPr>
              <a:lnSpc>
                <a:spcPct val="100000"/>
              </a:lnSpc>
            </a:pPr>
            <a:fld id="{E161B1A1-A181-41F1-A1B1-711141E1D191}" type="slidenum">
              <a:rPr lang="cs-CZ" smtClean="0">
                <a:solidFill>
                  <a:srgbClr val="000000"/>
                </a:solidFill>
                <a:latin typeface="Calibri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456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právo</a:t>
            </a:r>
            <a:endParaRPr lang="cs-CZ" dirty="0"/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 + občanské právo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252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Nový občanský zákoník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lvl="2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cs-CZ" sz="2100" dirty="0"/>
              <a:t>Kromě občanského zákoníku - nový </a:t>
            </a:r>
          </a:p>
          <a:p>
            <a:pPr marL="0" lvl="2" indent="0">
              <a:spcBef>
                <a:spcPts val="1200"/>
              </a:spcBef>
              <a:spcAft>
                <a:spcPts val="0"/>
              </a:spcAft>
              <a:buNone/>
            </a:pPr>
            <a:endParaRPr lang="cs-CZ" sz="2100" dirty="0"/>
          </a:p>
          <a:p>
            <a:pPr marL="731520" lvl="4">
              <a:spcBef>
                <a:spcPts val="1200"/>
              </a:spcBef>
              <a:spcAft>
                <a:spcPts val="0"/>
              </a:spcAft>
            </a:pPr>
            <a:r>
              <a:rPr lang="cs-CZ" sz="2100" dirty="0"/>
              <a:t> zákon č. 90/2012 Sb., o obchodních společnostech a družstvech, který nahrazuje obchodní zákoník</a:t>
            </a:r>
          </a:p>
          <a:p>
            <a:pPr marL="731520" lvl="4">
              <a:spcBef>
                <a:spcPts val="1200"/>
              </a:spcBef>
              <a:spcAft>
                <a:spcPts val="0"/>
              </a:spcAft>
            </a:pPr>
            <a:r>
              <a:rPr lang="cs-CZ" sz="2100" dirty="0"/>
              <a:t> zákon č. 91/2012 Sb., o mezinárodním právu soukromém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816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Soukromé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r>
              <a:rPr lang="cs-CZ" dirty="0" smtClean="0">
                <a:solidFill>
                  <a:srgbClr val="000000"/>
                </a:solidFill>
              </a:rPr>
              <a:t>Ustanovení </a:t>
            </a:r>
            <a:r>
              <a:rPr lang="cs-CZ" dirty="0">
                <a:solidFill>
                  <a:srgbClr val="000000"/>
                </a:solidFill>
              </a:rPr>
              <a:t>právního řádu </a:t>
            </a:r>
            <a:r>
              <a:rPr lang="cs-CZ" u="sng" dirty="0">
                <a:solidFill>
                  <a:srgbClr val="000000"/>
                </a:solidFill>
              </a:rPr>
              <a:t>upravující vzájemná práva a povinnosti osob </a:t>
            </a:r>
            <a:r>
              <a:rPr lang="cs-CZ" dirty="0">
                <a:solidFill>
                  <a:srgbClr val="000000"/>
                </a:solidFill>
              </a:rPr>
              <a:t>vytvářejí ve svém souhrnu </a:t>
            </a:r>
            <a:r>
              <a:rPr lang="cs-CZ" b="1" dirty="0">
                <a:solidFill>
                  <a:srgbClr val="000000"/>
                </a:solidFill>
              </a:rPr>
              <a:t>soukromé právo</a:t>
            </a:r>
            <a:r>
              <a:rPr lang="cs-CZ" dirty="0">
                <a:solidFill>
                  <a:srgbClr val="000000"/>
                </a:solidFill>
              </a:rPr>
              <a:t>. Uplatňování soukromého práva je </a:t>
            </a:r>
            <a:r>
              <a:rPr lang="cs-CZ" b="1" i="1" dirty="0">
                <a:solidFill>
                  <a:srgbClr val="000000"/>
                </a:solidFill>
              </a:rPr>
              <a:t>nezávislé</a:t>
            </a:r>
            <a:r>
              <a:rPr lang="cs-CZ" dirty="0">
                <a:solidFill>
                  <a:srgbClr val="000000"/>
                </a:solidFill>
              </a:rPr>
              <a:t> na uplatňování </a:t>
            </a:r>
            <a:r>
              <a:rPr lang="cs-CZ" b="1" i="1" dirty="0">
                <a:solidFill>
                  <a:srgbClr val="000000"/>
                </a:solidFill>
              </a:rPr>
              <a:t>práva veřejného</a:t>
            </a:r>
            <a:r>
              <a:rPr lang="cs-CZ" dirty="0">
                <a:solidFill>
                  <a:srgbClr val="000000"/>
                </a:solidFill>
              </a:rPr>
              <a:t>. </a:t>
            </a:r>
            <a:endParaRPr lang="cs-CZ" dirty="0"/>
          </a:p>
          <a:p>
            <a:pPr marL="0" indent="0" algn="ctr">
              <a:lnSpc>
                <a:spcPct val="100000"/>
              </a:lnSpc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cs-CZ" u="sng" dirty="0" smtClean="0">
                <a:solidFill>
                  <a:srgbClr val="000000"/>
                </a:solidFill>
              </a:rPr>
              <a:t>Nezakazuje-l</a:t>
            </a:r>
            <a:r>
              <a:rPr lang="cs-CZ" dirty="0" smtClean="0">
                <a:solidFill>
                  <a:srgbClr val="000000"/>
                </a:solidFill>
              </a:rPr>
              <a:t>i </a:t>
            </a:r>
            <a:r>
              <a:rPr lang="cs-CZ" dirty="0">
                <a:solidFill>
                  <a:srgbClr val="000000"/>
                </a:solidFill>
              </a:rPr>
              <a:t>to zákon výslovně, mohou si osoby ujednat práva a povinnosti </a:t>
            </a:r>
            <a:r>
              <a:rPr lang="cs-CZ" u="sng" dirty="0">
                <a:solidFill>
                  <a:srgbClr val="000000"/>
                </a:solidFill>
              </a:rPr>
              <a:t>odchylně od zákona</a:t>
            </a:r>
            <a:r>
              <a:rPr lang="cs-CZ" dirty="0">
                <a:solidFill>
                  <a:srgbClr val="000000"/>
                </a:solidFill>
              </a:rPr>
              <a:t>; </a:t>
            </a:r>
            <a:r>
              <a:rPr lang="cs-CZ" b="1" i="1" dirty="0">
                <a:solidFill>
                  <a:srgbClr val="000000"/>
                </a:solidFill>
              </a:rPr>
              <a:t>zakázána</a:t>
            </a:r>
            <a:r>
              <a:rPr lang="cs-CZ" dirty="0">
                <a:solidFill>
                  <a:srgbClr val="000000"/>
                </a:solidFill>
              </a:rPr>
              <a:t> jsou ujednání porušující </a:t>
            </a:r>
            <a:r>
              <a:rPr lang="cs-CZ" b="1" i="1" dirty="0">
                <a:solidFill>
                  <a:srgbClr val="000000"/>
                </a:solidFill>
              </a:rPr>
              <a:t>dobré mravy, veřejný pořádek </a:t>
            </a:r>
            <a:r>
              <a:rPr lang="cs-CZ" dirty="0">
                <a:solidFill>
                  <a:srgbClr val="000000"/>
                </a:solidFill>
              </a:rPr>
              <a:t>nebo </a:t>
            </a:r>
            <a:r>
              <a:rPr lang="cs-CZ" b="1" i="1" dirty="0">
                <a:solidFill>
                  <a:srgbClr val="000000"/>
                </a:solidFill>
              </a:rPr>
              <a:t>právo týkající se postavení osob, včetně práva na ochranu osobnosti</a:t>
            </a:r>
            <a:r>
              <a:rPr lang="cs-CZ" dirty="0">
                <a:solidFill>
                  <a:srgbClr val="000000"/>
                </a:solidFill>
              </a:rPr>
              <a:t>. </a:t>
            </a:r>
          </a:p>
          <a:p>
            <a:pPr algn="ctr">
              <a:lnSpc>
                <a:spcPct val="100000"/>
              </a:lnSpc>
            </a:pPr>
            <a:endParaRPr lang="cs-CZ" dirty="0">
              <a:solidFill>
                <a:srgbClr val="000000"/>
              </a:solidFill>
              <a:latin typeface="Calibri"/>
            </a:endParaRPr>
          </a:p>
          <a:p>
            <a:pPr marL="0" indent="0" algn="ctr">
              <a:buNone/>
            </a:pPr>
            <a:r>
              <a:rPr lang="cs-CZ" dirty="0" smtClean="0"/>
              <a:t>Soukromé </a:t>
            </a:r>
            <a:r>
              <a:rPr lang="cs-CZ" dirty="0"/>
              <a:t>právo </a:t>
            </a:r>
            <a:r>
              <a:rPr lang="cs-CZ" b="1" dirty="0"/>
              <a:t>chrání důstojnost a svobodu člověka </a:t>
            </a:r>
            <a:r>
              <a:rPr lang="cs-CZ" dirty="0"/>
              <a:t>i jeho </a:t>
            </a:r>
            <a:r>
              <a:rPr lang="cs-CZ" b="1" dirty="0"/>
              <a:t>přirozené právo brát se o vlastní štěstí a štěstí jeho rodiny nebo lidí jemu blízkých</a:t>
            </a:r>
            <a:r>
              <a:rPr lang="cs-CZ" dirty="0"/>
              <a:t> takovým </a:t>
            </a:r>
            <a:r>
              <a:rPr lang="cs-CZ" u="sng" dirty="0"/>
              <a:t>způsobem</a:t>
            </a:r>
            <a:r>
              <a:rPr lang="cs-CZ" dirty="0"/>
              <a:t>, jenž </a:t>
            </a:r>
            <a:r>
              <a:rPr lang="cs-CZ" u="sng" dirty="0"/>
              <a:t>nepůsobí bezdůvodně újmu druhým.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4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877874" y="1825560"/>
            <a:ext cx="10515240" cy="435132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cs-CZ" dirty="0" smtClean="0">
                <a:solidFill>
                  <a:srgbClr val="000000"/>
                </a:solidFill>
              </a:rPr>
              <a:t>Každé </a:t>
            </a:r>
            <a:r>
              <a:rPr lang="cs-CZ" dirty="0">
                <a:solidFill>
                  <a:srgbClr val="000000"/>
                </a:solidFill>
              </a:rPr>
              <a:t>ustanovení soukromého práva lze vykládat jenom </a:t>
            </a:r>
            <a:r>
              <a:rPr lang="cs-CZ" b="1" i="1" dirty="0">
                <a:solidFill>
                  <a:srgbClr val="000000"/>
                </a:solidFill>
              </a:rPr>
              <a:t>ve shodě s </a:t>
            </a:r>
            <a:r>
              <a:rPr lang="cs-CZ" b="1" i="1" dirty="0" smtClean="0">
                <a:solidFill>
                  <a:srgbClr val="000000"/>
                </a:solidFill>
              </a:rPr>
              <a:t>LZPS a</a:t>
            </a:r>
            <a:endParaRPr lang="cs-CZ" b="1" i="1" dirty="0">
              <a:solidFill>
                <a:srgbClr val="000000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cs-CZ" b="1" i="1" dirty="0" smtClean="0">
                <a:solidFill>
                  <a:srgbClr val="000000"/>
                </a:solidFill>
              </a:rPr>
              <a:t>ústavním </a:t>
            </a:r>
            <a:r>
              <a:rPr lang="cs-CZ" b="1" i="1" dirty="0">
                <a:solidFill>
                  <a:srgbClr val="000000"/>
                </a:solidFill>
              </a:rPr>
              <a:t>pořádkem </a:t>
            </a:r>
            <a:r>
              <a:rPr lang="cs-CZ" dirty="0">
                <a:solidFill>
                  <a:srgbClr val="000000"/>
                </a:solidFill>
              </a:rPr>
              <a:t>vůbec, se </a:t>
            </a:r>
            <a:r>
              <a:rPr lang="cs-CZ" b="1" i="1" dirty="0">
                <a:solidFill>
                  <a:srgbClr val="000000"/>
                </a:solidFill>
              </a:rPr>
              <a:t>zásadami, na nichž spočívá tento zákon</a:t>
            </a:r>
            <a:r>
              <a:rPr lang="cs-CZ" dirty="0">
                <a:solidFill>
                  <a:srgbClr val="000000"/>
                </a:solidFill>
              </a:rPr>
              <a:t>, jakož i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cs-CZ" dirty="0">
                <a:solidFill>
                  <a:srgbClr val="000000"/>
                </a:solidFill>
              </a:rPr>
              <a:t>s </a:t>
            </a:r>
            <a:r>
              <a:rPr lang="cs-CZ" b="1" i="1" dirty="0">
                <a:solidFill>
                  <a:srgbClr val="000000"/>
                </a:solidFill>
              </a:rPr>
              <a:t>trvalým zřetelem k hodnotám, které se tím chrání.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cs-CZ" dirty="0">
                <a:solidFill>
                  <a:srgbClr val="000000"/>
                </a:solidFill>
              </a:rPr>
              <a:t>Rozejde-li se výklad jednotlivého ustanovení pouze podle jeho slov s tímto příkazem, </a:t>
            </a:r>
            <a:endParaRPr lang="cs-CZ" dirty="0" smtClean="0">
              <a:solidFill>
                <a:srgbClr val="000000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cs-CZ" dirty="0" smtClean="0">
                <a:solidFill>
                  <a:srgbClr val="000000"/>
                </a:solidFill>
              </a:rPr>
              <a:t>musí </a:t>
            </a:r>
            <a:r>
              <a:rPr lang="cs-CZ" dirty="0">
                <a:solidFill>
                  <a:srgbClr val="000000"/>
                </a:solidFill>
              </a:rPr>
              <a:t>mu </a:t>
            </a:r>
            <a:r>
              <a:rPr lang="cs-CZ" u="sng" dirty="0">
                <a:solidFill>
                  <a:srgbClr val="000000"/>
                </a:solidFill>
              </a:rPr>
              <a:t>ustoupit</a:t>
            </a:r>
            <a:r>
              <a:rPr lang="cs-CZ" dirty="0">
                <a:solidFill>
                  <a:srgbClr val="000000"/>
                </a:solidFill>
              </a:rPr>
              <a:t>. </a:t>
            </a:r>
            <a:endParaRPr lang="cs-CZ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cs-CZ" dirty="0">
                <a:solidFill>
                  <a:srgbClr val="000000"/>
                </a:solidFill>
              </a:rPr>
              <a:t> </a:t>
            </a:r>
            <a:endParaRPr lang="cs-CZ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cs-CZ" dirty="0" smtClean="0">
                <a:solidFill>
                  <a:srgbClr val="000000"/>
                </a:solidFill>
              </a:rPr>
              <a:t>Výklad </a:t>
            </a:r>
            <a:r>
              <a:rPr lang="cs-CZ" dirty="0">
                <a:solidFill>
                  <a:srgbClr val="000000"/>
                </a:solidFill>
              </a:rPr>
              <a:t>a použití právního předpisu </a:t>
            </a:r>
            <a:r>
              <a:rPr lang="cs-CZ" u="sng" dirty="0">
                <a:solidFill>
                  <a:srgbClr val="000000"/>
                </a:solidFill>
              </a:rPr>
              <a:t>nesmí</a:t>
            </a:r>
            <a:r>
              <a:rPr lang="cs-CZ" dirty="0">
                <a:solidFill>
                  <a:srgbClr val="000000"/>
                </a:solidFill>
              </a:rPr>
              <a:t> být </a:t>
            </a:r>
            <a:r>
              <a:rPr lang="cs-CZ" u="sng" dirty="0">
                <a:solidFill>
                  <a:srgbClr val="000000"/>
                </a:solidFill>
              </a:rPr>
              <a:t>v rozporu </a:t>
            </a:r>
            <a:r>
              <a:rPr lang="cs-CZ" b="1" i="1" dirty="0">
                <a:solidFill>
                  <a:srgbClr val="000000"/>
                </a:solidFill>
              </a:rPr>
              <a:t>s dobrými mravy </a:t>
            </a:r>
            <a:r>
              <a:rPr lang="cs-CZ" dirty="0">
                <a:solidFill>
                  <a:srgbClr val="000000"/>
                </a:solidFill>
              </a:rPr>
              <a:t>a nesmí </a:t>
            </a:r>
            <a:r>
              <a:rPr lang="cs-CZ" u="sng" dirty="0">
                <a:solidFill>
                  <a:srgbClr val="000000"/>
                </a:solidFill>
              </a:rPr>
              <a:t>vést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cs-CZ" b="1" i="1" dirty="0">
                <a:solidFill>
                  <a:srgbClr val="000000"/>
                </a:solidFill>
              </a:rPr>
              <a:t>ke krutosti nebo bezohlednosti urážející obyčejné lidské cítění</a:t>
            </a:r>
            <a:r>
              <a:rPr lang="cs-CZ" dirty="0">
                <a:solidFill>
                  <a:srgbClr val="000000"/>
                </a:solidFill>
              </a:rPr>
              <a:t>. </a:t>
            </a:r>
            <a:endParaRPr lang="cs-CZ" dirty="0"/>
          </a:p>
          <a:p>
            <a:pPr marL="0" indent="0" algn="ctr">
              <a:lnSpc>
                <a:spcPct val="100000"/>
              </a:lnSpc>
              <a:buNone/>
            </a:pPr>
            <a:endParaRPr lang="cs-CZ" sz="2000" dirty="0" smtClean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7874" y="500040"/>
            <a:ext cx="10515240" cy="1325520"/>
          </a:xfrm>
        </p:spPr>
        <p:txBody>
          <a:bodyPr/>
          <a:lstStyle/>
          <a:p>
            <a:pPr algn="ctr"/>
            <a:r>
              <a:rPr lang="cs-CZ" dirty="0" smtClean="0"/>
              <a:t>Výklad a použití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77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/>
          </p:nvPr>
        </p:nvSpPr>
        <p:spPr/>
        <p:txBody>
          <a:bodyPr>
            <a:normAutofit fontScale="55000" lnSpcReduction="20000"/>
          </a:bodyPr>
          <a:lstStyle/>
          <a:p>
            <a:endParaRPr lang="cs-CZ" sz="2000" dirty="0" smtClean="0"/>
          </a:p>
          <a:p>
            <a:r>
              <a:rPr lang="cs-CZ" sz="2000" dirty="0" smtClean="0"/>
              <a:t>každý </a:t>
            </a:r>
            <a:r>
              <a:rPr lang="cs-CZ" sz="2000" dirty="0"/>
              <a:t>má </a:t>
            </a:r>
            <a:r>
              <a:rPr lang="cs-CZ" sz="2000" b="1" dirty="0"/>
              <a:t>právo na ochranu svého života a zdraví</a:t>
            </a:r>
            <a:r>
              <a:rPr lang="cs-CZ" sz="2000" dirty="0"/>
              <a:t>,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jakož </a:t>
            </a:r>
            <a:r>
              <a:rPr lang="cs-CZ" sz="2000" dirty="0"/>
              <a:t>i </a:t>
            </a:r>
            <a:r>
              <a:rPr lang="cs-CZ" sz="2000" b="1" dirty="0"/>
              <a:t>svobody, cti, důstojnosti a soukromí</a:t>
            </a:r>
            <a:r>
              <a:rPr lang="cs-CZ" sz="2000" dirty="0"/>
              <a:t>, </a:t>
            </a:r>
            <a:r>
              <a:rPr lang="cs-CZ" sz="2000" dirty="0" smtClean="0"/>
              <a:t> </a:t>
            </a:r>
            <a:endParaRPr lang="cs-CZ" sz="2000" dirty="0"/>
          </a:p>
          <a:p>
            <a:r>
              <a:rPr lang="cs-CZ" sz="2000" b="1" dirty="0" smtClean="0"/>
              <a:t>rodina</a:t>
            </a:r>
            <a:r>
              <a:rPr lang="cs-CZ" sz="2000" b="1" dirty="0"/>
              <a:t>, rodičovství a manželství </a:t>
            </a:r>
            <a:r>
              <a:rPr lang="cs-CZ" sz="2000" dirty="0"/>
              <a:t>požívají </a:t>
            </a:r>
            <a:r>
              <a:rPr lang="cs-CZ" sz="2000" u="sng" dirty="0"/>
              <a:t>zvláštní zákonné ochrany</a:t>
            </a:r>
            <a:r>
              <a:rPr lang="cs-CZ" sz="2000" dirty="0"/>
              <a:t>, </a:t>
            </a:r>
          </a:p>
          <a:p>
            <a:r>
              <a:rPr lang="cs-CZ" sz="2000" dirty="0" smtClean="0"/>
              <a:t>nikdo </a:t>
            </a:r>
            <a:r>
              <a:rPr lang="cs-CZ" sz="2000" u="sng" dirty="0"/>
              <a:t>nesmí</a:t>
            </a:r>
            <a:r>
              <a:rPr lang="cs-CZ" sz="2000" dirty="0"/>
              <a:t> </a:t>
            </a:r>
            <a:r>
              <a:rPr lang="cs-CZ" sz="2000" b="1" dirty="0"/>
              <a:t>pro nedostatek věku, rozumu nebo pro závislost svého postavení </a:t>
            </a:r>
            <a:endParaRPr lang="cs-CZ" sz="2000" b="1" dirty="0" smtClean="0"/>
          </a:p>
          <a:p>
            <a:pPr marL="0" indent="0">
              <a:buNone/>
            </a:pPr>
            <a:r>
              <a:rPr lang="cs-CZ" sz="2000" dirty="0" smtClean="0"/>
              <a:t>utrpět </a:t>
            </a:r>
            <a:r>
              <a:rPr lang="cs-CZ" sz="2000" b="1" dirty="0"/>
              <a:t>nedůvodnou újmu</a:t>
            </a:r>
            <a:r>
              <a:rPr lang="cs-CZ" sz="2000" dirty="0"/>
              <a:t>; nikdo však také </a:t>
            </a:r>
            <a:r>
              <a:rPr lang="cs-CZ" sz="2000" u="sng" dirty="0"/>
              <a:t>nesmí</a:t>
            </a:r>
            <a:r>
              <a:rPr lang="cs-CZ" sz="2000" dirty="0"/>
              <a:t> bezdůvodně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b="1" dirty="0" smtClean="0"/>
              <a:t>těžit </a:t>
            </a:r>
            <a:r>
              <a:rPr lang="cs-CZ" sz="2000" b="1" dirty="0"/>
              <a:t>z vlastní neschopnosti k újmě druhých</a:t>
            </a:r>
            <a:r>
              <a:rPr lang="cs-CZ" sz="2000" dirty="0"/>
              <a:t>, </a:t>
            </a:r>
          </a:p>
          <a:p>
            <a:r>
              <a:rPr lang="cs-CZ" sz="2000" dirty="0" smtClean="0"/>
              <a:t>daný </a:t>
            </a:r>
            <a:r>
              <a:rPr lang="cs-CZ" sz="2000" b="1" dirty="0"/>
              <a:t>slib zavazuje </a:t>
            </a:r>
            <a:r>
              <a:rPr lang="cs-CZ" sz="2000" dirty="0"/>
              <a:t>a </a:t>
            </a:r>
            <a:r>
              <a:rPr lang="cs-CZ" sz="2000" b="1" dirty="0"/>
              <a:t>smlouvy mají být splněny</a:t>
            </a:r>
            <a:r>
              <a:rPr lang="cs-CZ" sz="2000" dirty="0"/>
              <a:t>, </a:t>
            </a:r>
            <a:r>
              <a:rPr lang="cs-CZ" sz="2000" dirty="0" smtClean="0"/>
              <a:t> </a:t>
            </a:r>
            <a:endParaRPr lang="cs-CZ" sz="2000" dirty="0"/>
          </a:p>
          <a:p>
            <a:r>
              <a:rPr lang="cs-CZ" sz="2000" u="sng" dirty="0" smtClean="0"/>
              <a:t>vlastnické </a:t>
            </a:r>
            <a:r>
              <a:rPr lang="cs-CZ" sz="2000" u="sng" dirty="0"/>
              <a:t>právo </a:t>
            </a:r>
            <a:r>
              <a:rPr lang="cs-CZ" sz="2000" dirty="0"/>
              <a:t>je </a:t>
            </a:r>
            <a:r>
              <a:rPr lang="cs-CZ" sz="2000" u="sng" dirty="0"/>
              <a:t>chráněno zákonem </a:t>
            </a:r>
            <a:r>
              <a:rPr lang="cs-CZ" sz="2000" dirty="0"/>
              <a:t>a jen zákon může stanovit,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jak </a:t>
            </a:r>
            <a:r>
              <a:rPr lang="cs-CZ" sz="2000" dirty="0"/>
              <a:t>vlastnické právo vzniká a zaniká, a </a:t>
            </a:r>
          </a:p>
          <a:p>
            <a:r>
              <a:rPr lang="cs-CZ" sz="2000" dirty="0" smtClean="0"/>
              <a:t>nikomu </a:t>
            </a:r>
            <a:r>
              <a:rPr lang="cs-CZ" sz="2000" u="sng" dirty="0"/>
              <a:t>nelze odepřít</a:t>
            </a:r>
            <a:r>
              <a:rPr lang="cs-CZ" sz="2000" dirty="0"/>
              <a:t>, co mu </a:t>
            </a:r>
            <a:r>
              <a:rPr lang="cs-CZ" sz="2000" b="1" dirty="0"/>
              <a:t>po právu náleží</a:t>
            </a:r>
            <a:r>
              <a:rPr lang="cs-CZ" sz="2000" dirty="0"/>
              <a:t>. </a:t>
            </a:r>
            <a:endParaRPr lang="cs-CZ" sz="2000" dirty="0" smtClean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Zásady soukromého 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246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Má </a:t>
            </a:r>
            <a:r>
              <a:rPr lang="cs-CZ" dirty="0"/>
              <a:t>se za to, že </a:t>
            </a:r>
            <a:r>
              <a:rPr lang="cs-CZ" b="1" dirty="0"/>
              <a:t>každá svéprávná osoba </a:t>
            </a:r>
            <a:r>
              <a:rPr lang="cs-CZ" dirty="0"/>
              <a:t>má </a:t>
            </a:r>
            <a:endParaRPr lang="cs-CZ" dirty="0" smtClean="0"/>
          </a:p>
          <a:p>
            <a:pPr marL="0" indent="0" algn="ctr">
              <a:buNone/>
            </a:pPr>
            <a:r>
              <a:rPr lang="cs-CZ" b="1" dirty="0" smtClean="0"/>
              <a:t>rozum </a:t>
            </a:r>
            <a:r>
              <a:rPr lang="cs-CZ" b="1" dirty="0"/>
              <a:t>průměrného člověka i schopnost užívat jej </a:t>
            </a:r>
            <a:endParaRPr lang="cs-CZ" b="1" dirty="0" smtClean="0"/>
          </a:p>
          <a:p>
            <a:pPr marL="0" indent="0" algn="ctr">
              <a:buNone/>
            </a:pPr>
            <a:r>
              <a:rPr lang="cs-CZ" dirty="0" smtClean="0"/>
              <a:t>s </a:t>
            </a:r>
            <a:r>
              <a:rPr lang="cs-CZ" dirty="0"/>
              <a:t>běžnou péčí a opatrností a 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že </a:t>
            </a:r>
            <a:r>
              <a:rPr lang="cs-CZ" dirty="0"/>
              <a:t>to každý od ní může v právním styku </a:t>
            </a:r>
            <a:r>
              <a:rPr lang="cs-CZ" u="sng" dirty="0"/>
              <a:t>důvodně očekávat</a:t>
            </a:r>
            <a:r>
              <a:rPr lang="cs-CZ" dirty="0"/>
              <a:t>. 	 </a:t>
            </a:r>
          </a:p>
          <a:p>
            <a:pPr marL="0" indent="0" algn="ctr">
              <a:buNone/>
            </a:pPr>
            <a:r>
              <a:rPr lang="cs-CZ" dirty="0"/>
              <a:t>	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Selský rozum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645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cs-CZ" sz="2400" dirty="0" smtClean="0"/>
              <a:t>Každý </a:t>
            </a:r>
            <a:r>
              <a:rPr lang="cs-CZ" sz="2400" dirty="0"/>
              <a:t>má povinnost jednat v právním styku </a:t>
            </a:r>
            <a:r>
              <a:rPr lang="cs-CZ" sz="2400" b="1" dirty="0"/>
              <a:t>poctivě</a:t>
            </a:r>
            <a:r>
              <a:rPr lang="cs-CZ" sz="2400" dirty="0"/>
              <a:t>. </a:t>
            </a:r>
          </a:p>
          <a:p>
            <a:pPr marL="0" indent="0" algn="ctr">
              <a:buNone/>
            </a:pPr>
            <a:r>
              <a:rPr lang="cs-CZ" sz="2400" dirty="0" smtClean="0"/>
              <a:t>Nikdo </a:t>
            </a:r>
            <a:r>
              <a:rPr lang="cs-CZ" sz="2400" u="sng" dirty="0"/>
              <a:t>nesmí</a:t>
            </a:r>
            <a:r>
              <a:rPr lang="cs-CZ" sz="2400" dirty="0"/>
              <a:t> těžit ze svého </a:t>
            </a:r>
            <a:r>
              <a:rPr lang="cs-CZ" sz="2400" b="1" dirty="0"/>
              <a:t>nepoctivého nebo protiprávního činu</a:t>
            </a:r>
            <a:r>
              <a:rPr lang="cs-CZ" sz="2400" dirty="0"/>
              <a:t>. </a:t>
            </a:r>
            <a:endParaRPr lang="cs-CZ" sz="2400" dirty="0" smtClean="0"/>
          </a:p>
          <a:p>
            <a:pPr marL="0" indent="0" algn="ctr">
              <a:buNone/>
            </a:pPr>
            <a:r>
              <a:rPr lang="cs-CZ" sz="2400" dirty="0" smtClean="0"/>
              <a:t>Nikdo </a:t>
            </a:r>
            <a:r>
              <a:rPr lang="cs-CZ" sz="2400" u="sng" dirty="0"/>
              <a:t>nesmí</a:t>
            </a:r>
            <a:r>
              <a:rPr lang="cs-CZ" sz="2400" dirty="0"/>
              <a:t> těžit ani </a:t>
            </a:r>
            <a:r>
              <a:rPr lang="cs-CZ" sz="2400" b="1" dirty="0"/>
              <a:t>z protiprávního stavu</a:t>
            </a:r>
            <a:r>
              <a:rPr lang="cs-CZ" sz="2400" dirty="0"/>
              <a:t>, který </a:t>
            </a:r>
            <a:r>
              <a:rPr lang="cs-CZ" sz="2400" u="sng" dirty="0"/>
              <a:t>vyvolal</a:t>
            </a:r>
            <a:r>
              <a:rPr lang="cs-CZ" sz="2400" dirty="0"/>
              <a:t> </a:t>
            </a:r>
            <a:endParaRPr lang="cs-CZ" sz="2400" dirty="0" smtClean="0"/>
          </a:p>
          <a:p>
            <a:pPr marL="0" indent="0" algn="ctr">
              <a:buNone/>
            </a:pPr>
            <a:r>
              <a:rPr lang="cs-CZ" sz="2400" dirty="0" smtClean="0"/>
              <a:t>nebo </a:t>
            </a:r>
            <a:r>
              <a:rPr lang="cs-CZ" sz="2400" dirty="0"/>
              <a:t>nad kterým </a:t>
            </a:r>
            <a:r>
              <a:rPr lang="cs-CZ" sz="2400" u="sng" dirty="0"/>
              <a:t>má kontrolu</a:t>
            </a:r>
            <a:r>
              <a:rPr lang="cs-CZ" sz="2400" dirty="0"/>
              <a:t>. </a:t>
            </a:r>
          </a:p>
          <a:p>
            <a:pPr marL="0" indent="0" algn="ctr">
              <a:buNone/>
            </a:pPr>
            <a:r>
              <a:rPr lang="cs-CZ" sz="2400" dirty="0"/>
              <a:t> </a:t>
            </a:r>
          </a:p>
          <a:p>
            <a:pPr marL="0" indent="0" algn="ctr">
              <a:buNone/>
            </a:pPr>
            <a:r>
              <a:rPr lang="cs-CZ" sz="2400" u="sng" dirty="0" smtClean="0"/>
              <a:t>Má </a:t>
            </a:r>
            <a:r>
              <a:rPr lang="cs-CZ" sz="2400" u="sng" dirty="0"/>
              <a:t>se za to</a:t>
            </a:r>
            <a:r>
              <a:rPr lang="cs-CZ" sz="2400" dirty="0"/>
              <a:t>, že ten, kdo jednal určitým způsobem, </a:t>
            </a:r>
            <a:endParaRPr lang="cs-CZ" sz="2400" dirty="0" smtClean="0"/>
          </a:p>
          <a:p>
            <a:pPr marL="0" indent="0" algn="ctr">
              <a:buNone/>
            </a:pPr>
            <a:r>
              <a:rPr lang="cs-CZ" sz="2400" dirty="0" smtClean="0"/>
              <a:t>jednal </a:t>
            </a:r>
            <a:r>
              <a:rPr lang="cs-CZ" sz="2400" b="1" dirty="0"/>
              <a:t>poctivě a v dobré víře</a:t>
            </a:r>
            <a:r>
              <a:rPr lang="cs-CZ" sz="2400" dirty="0"/>
              <a:t>. 	</a:t>
            </a:r>
            <a:endParaRPr lang="cs-CZ" sz="2400" dirty="0" smtClean="0"/>
          </a:p>
          <a:p>
            <a:pPr marL="0" indent="0" algn="ctr">
              <a:buNone/>
            </a:pPr>
            <a:endParaRPr lang="cs-CZ" sz="2400" dirty="0" smtClean="0"/>
          </a:p>
          <a:p>
            <a:pPr marL="0" indent="0" algn="ctr">
              <a:buNone/>
            </a:pPr>
            <a:r>
              <a:rPr lang="cs-CZ" sz="2400" dirty="0" smtClean="0"/>
              <a:t>Zjevné </a:t>
            </a:r>
            <a:r>
              <a:rPr lang="cs-CZ" sz="2400" u="sng" dirty="0"/>
              <a:t>zneužití práva </a:t>
            </a:r>
            <a:r>
              <a:rPr lang="cs-CZ" sz="2400" dirty="0"/>
              <a:t>nepožívá právní ochrany.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Poctivost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983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823566" y="1825560"/>
            <a:ext cx="10515240" cy="43513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 smtClean="0"/>
          </a:p>
          <a:p>
            <a:pPr marL="0" indent="0" algn="ctr">
              <a:buNone/>
            </a:pPr>
            <a:r>
              <a:rPr lang="cs-CZ" sz="2400" dirty="0" smtClean="0"/>
              <a:t>Každý</a:t>
            </a:r>
            <a:r>
              <a:rPr lang="cs-CZ" sz="2400" dirty="0"/>
              <a:t>, </a:t>
            </a:r>
            <a:r>
              <a:rPr lang="cs-CZ" sz="2400" b="1" dirty="0"/>
              <a:t>kdo se cítí ve svém právu zkrácen</a:t>
            </a:r>
            <a:r>
              <a:rPr lang="cs-CZ" sz="2400" dirty="0"/>
              <a:t>, může se </a:t>
            </a:r>
            <a:r>
              <a:rPr lang="cs-CZ" sz="2400" b="1" dirty="0"/>
              <a:t>domáhat </a:t>
            </a:r>
            <a:endParaRPr lang="cs-CZ" sz="2400" b="1" dirty="0" smtClean="0"/>
          </a:p>
          <a:p>
            <a:pPr marL="0" indent="0" algn="ctr">
              <a:buNone/>
            </a:pPr>
            <a:r>
              <a:rPr lang="cs-CZ" sz="2400" b="1" dirty="0" smtClean="0"/>
              <a:t>ochrany </a:t>
            </a:r>
            <a:r>
              <a:rPr lang="cs-CZ" sz="2400" b="1" dirty="0"/>
              <a:t>u orgánu vykonávajícího veřejnou </a:t>
            </a:r>
            <a:r>
              <a:rPr lang="cs-CZ" sz="2400" b="1" dirty="0" smtClean="0"/>
              <a:t>moc</a:t>
            </a:r>
            <a:r>
              <a:rPr lang="cs-CZ" sz="2400" dirty="0" smtClean="0"/>
              <a:t> (soud)</a:t>
            </a:r>
          </a:p>
          <a:p>
            <a:pPr marL="0" indent="0" algn="ctr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cs-CZ" sz="2000" i="1" dirty="0" smtClean="0"/>
              <a:t>Každý</a:t>
            </a:r>
            <a:r>
              <a:rPr lang="cs-CZ" sz="2000" i="1" dirty="0"/>
              <a:t>, kdo se domáhá právní ochrany, může </a:t>
            </a:r>
            <a:r>
              <a:rPr lang="cs-CZ" sz="2000" i="1" dirty="0" smtClean="0"/>
              <a:t>důvodně </a:t>
            </a:r>
            <a:r>
              <a:rPr lang="cs-CZ" sz="2000" i="1" dirty="0"/>
              <a:t>očekávat, </a:t>
            </a:r>
            <a:endParaRPr lang="cs-CZ" sz="2000" i="1" dirty="0" smtClean="0"/>
          </a:p>
          <a:p>
            <a:pPr marL="0" indent="0" algn="ctr">
              <a:buNone/>
            </a:pPr>
            <a:r>
              <a:rPr lang="cs-CZ" sz="2000" i="1" dirty="0" smtClean="0"/>
              <a:t>že </a:t>
            </a:r>
            <a:r>
              <a:rPr lang="cs-CZ" sz="2000" i="1" dirty="0"/>
              <a:t>jeho právní případ bude rozhodnut </a:t>
            </a:r>
            <a:r>
              <a:rPr lang="cs-CZ" sz="2000" i="1" dirty="0" smtClean="0"/>
              <a:t>obdobně </a:t>
            </a:r>
            <a:r>
              <a:rPr lang="cs-CZ" sz="2000" i="1" dirty="0"/>
              <a:t>jako jiný právní případ, </a:t>
            </a:r>
            <a:endParaRPr lang="cs-CZ" sz="2000" i="1" dirty="0" smtClean="0"/>
          </a:p>
          <a:p>
            <a:pPr marL="0" indent="0" algn="ctr">
              <a:buNone/>
            </a:pPr>
            <a:r>
              <a:rPr lang="cs-CZ" sz="2000" i="1" dirty="0" smtClean="0"/>
              <a:t>který </a:t>
            </a:r>
            <a:r>
              <a:rPr lang="cs-CZ" sz="2000" i="1" dirty="0"/>
              <a:t>již byl rozhodnut </a:t>
            </a:r>
            <a:r>
              <a:rPr lang="cs-CZ" sz="2000" i="1" dirty="0" smtClean="0"/>
              <a:t>a který </a:t>
            </a:r>
            <a:r>
              <a:rPr lang="cs-CZ" sz="2000" i="1" dirty="0"/>
              <a:t>se s jeho právním případem shoduje v podstatných </a:t>
            </a:r>
            <a:r>
              <a:rPr lang="cs-CZ" sz="2000" i="1" dirty="0" smtClean="0"/>
              <a:t>znacích;</a:t>
            </a:r>
          </a:p>
          <a:p>
            <a:pPr marL="0" indent="0" algn="ctr">
              <a:buNone/>
            </a:pPr>
            <a:r>
              <a:rPr lang="cs-CZ" sz="2000" i="1" dirty="0" smtClean="0"/>
              <a:t>byl-li </a:t>
            </a:r>
            <a:r>
              <a:rPr lang="cs-CZ" sz="2000" i="1" dirty="0"/>
              <a:t>právní případ rozhodnut jinak, má každý, kdo se </a:t>
            </a:r>
            <a:r>
              <a:rPr lang="cs-CZ" sz="2000" i="1" dirty="0" smtClean="0"/>
              <a:t>domáhá </a:t>
            </a:r>
            <a:r>
              <a:rPr lang="cs-CZ" sz="2000" i="1" dirty="0"/>
              <a:t>právní ochrany, </a:t>
            </a:r>
            <a:endParaRPr lang="cs-CZ" sz="2000" i="1" dirty="0" smtClean="0"/>
          </a:p>
          <a:p>
            <a:pPr marL="0" indent="0" algn="ctr">
              <a:buNone/>
            </a:pPr>
            <a:r>
              <a:rPr lang="cs-CZ" sz="2000" b="1" i="1" dirty="0" smtClean="0"/>
              <a:t>právo </a:t>
            </a:r>
            <a:r>
              <a:rPr lang="cs-CZ" sz="2000" b="1" i="1" dirty="0"/>
              <a:t>na přesvědčivé </a:t>
            </a:r>
            <a:r>
              <a:rPr lang="cs-CZ" sz="2000" b="1" i="1" dirty="0" smtClean="0"/>
              <a:t>vysvětlení </a:t>
            </a:r>
            <a:r>
              <a:rPr lang="cs-CZ" sz="2000" b="1" i="1" dirty="0"/>
              <a:t>důvodu této odchylky</a:t>
            </a:r>
            <a:r>
              <a:rPr lang="cs-CZ" sz="2000" i="1" dirty="0"/>
              <a:t>. 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Ochrana soukromých práv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420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cs-CZ" sz="2400" dirty="0" smtClean="0"/>
              <a:t>Každý </a:t>
            </a:r>
            <a:r>
              <a:rPr lang="cs-CZ" sz="2400" dirty="0"/>
              <a:t>si může </a:t>
            </a:r>
            <a:r>
              <a:rPr lang="cs-CZ" sz="2400" b="1" dirty="0"/>
              <a:t>přiměřeným způsobem pomoci k svému právu sám</a:t>
            </a:r>
            <a:r>
              <a:rPr lang="cs-CZ" sz="2400" dirty="0"/>
              <a:t>, </a:t>
            </a:r>
            <a:endParaRPr lang="cs-CZ" sz="2400" dirty="0" smtClean="0"/>
          </a:p>
          <a:p>
            <a:pPr marL="0" indent="0" algn="ctr">
              <a:buNone/>
            </a:pPr>
            <a:r>
              <a:rPr lang="cs-CZ" sz="2400" dirty="0" smtClean="0"/>
              <a:t>je-li </a:t>
            </a:r>
            <a:r>
              <a:rPr lang="cs-CZ" sz="2400" dirty="0"/>
              <a:t>jeho </a:t>
            </a:r>
            <a:r>
              <a:rPr lang="cs-CZ" sz="2400" u="sng" dirty="0"/>
              <a:t>právo ohroženo </a:t>
            </a:r>
            <a:r>
              <a:rPr lang="cs-CZ" sz="2400" dirty="0"/>
              <a:t>a je-li </a:t>
            </a:r>
            <a:r>
              <a:rPr lang="cs-CZ" sz="2400" u="sng" dirty="0"/>
              <a:t>zřejmé</a:t>
            </a:r>
            <a:r>
              <a:rPr lang="cs-CZ" sz="2400" dirty="0"/>
              <a:t>, </a:t>
            </a:r>
            <a:endParaRPr lang="cs-CZ" sz="2400" dirty="0" smtClean="0"/>
          </a:p>
          <a:p>
            <a:pPr marL="0" indent="0" algn="ctr">
              <a:buNone/>
            </a:pPr>
            <a:r>
              <a:rPr lang="cs-CZ" sz="2400" dirty="0" smtClean="0"/>
              <a:t>že </a:t>
            </a:r>
            <a:r>
              <a:rPr lang="cs-CZ" sz="2400" dirty="0"/>
              <a:t>by </a:t>
            </a:r>
            <a:r>
              <a:rPr lang="cs-CZ" sz="2400" u="sng" dirty="0"/>
              <a:t>zásah veřejné moci přišel pozdě</a:t>
            </a:r>
            <a:r>
              <a:rPr lang="cs-CZ" sz="2400" dirty="0"/>
              <a:t>. </a:t>
            </a: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 algn="ctr">
              <a:buNone/>
            </a:pPr>
            <a:r>
              <a:rPr lang="cs-CZ" sz="2400" u="sng" dirty="0" smtClean="0"/>
              <a:t>Hrozí-li neoprávněný zásah do práva bezprostředně</a:t>
            </a:r>
            <a:r>
              <a:rPr lang="cs-CZ" sz="2400" dirty="0" smtClean="0"/>
              <a:t>, </a:t>
            </a:r>
          </a:p>
          <a:p>
            <a:pPr marL="0" indent="0" algn="ctr">
              <a:buNone/>
            </a:pPr>
            <a:r>
              <a:rPr lang="cs-CZ" sz="2400" dirty="0" smtClean="0"/>
              <a:t>může jej každý, kdo je takto ohrožen, odvrátit </a:t>
            </a:r>
            <a:r>
              <a:rPr lang="cs-CZ" sz="2400" b="1" dirty="0" smtClean="0"/>
              <a:t>úsilím a prostředky</a:t>
            </a:r>
            <a:r>
              <a:rPr lang="cs-CZ" sz="2400" dirty="0" smtClean="0"/>
              <a:t>, </a:t>
            </a:r>
          </a:p>
          <a:p>
            <a:pPr marL="0" indent="0" algn="ctr">
              <a:buNone/>
            </a:pPr>
            <a:r>
              <a:rPr lang="cs-CZ" sz="2400" dirty="0" smtClean="0"/>
              <a:t>které se osobě v jeho postavení musí jevit </a:t>
            </a:r>
          </a:p>
          <a:p>
            <a:pPr marL="0" indent="0" algn="ctr">
              <a:buNone/>
            </a:pPr>
            <a:r>
              <a:rPr lang="cs-CZ" sz="2400" dirty="0" smtClean="0"/>
              <a:t>vzhledem k okolnostem jako </a:t>
            </a:r>
            <a:r>
              <a:rPr lang="cs-CZ" sz="2400" b="1" dirty="0" smtClean="0"/>
              <a:t>přiměřené</a:t>
            </a:r>
            <a:r>
              <a:rPr lang="cs-CZ" sz="2400" dirty="0" smtClean="0"/>
              <a:t>.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Svépomoc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433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/>
          </p:nvPr>
        </p:nvSpPr>
        <p:spPr/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sz="2000" b="1" dirty="0" smtClean="0"/>
          </a:p>
          <a:p>
            <a:pPr marL="0" indent="0" algn="ctr">
              <a:buNone/>
            </a:pPr>
            <a:r>
              <a:rPr lang="cs-CZ" sz="2000" b="1" dirty="0" smtClean="0"/>
              <a:t>Právní </a:t>
            </a:r>
            <a:r>
              <a:rPr lang="cs-CZ" sz="2000" b="1" dirty="0"/>
              <a:t>osobnost </a:t>
            </a:r>
            <a:r>
              <a:rPr lang="cs-CZ" sz="2000" dirty="0"/>
              <a:t>je </a:t>
            </a:r>
            <a:r>
              <a:rPr lang="cs-CZ" sz="2000" u="sng" dirty="0"/>
              <a:t>způsobilost mít v mezích právního řádu </a:t>
            </a:r>
            <a:r>
              <a:rPr lang="cs-CZ" sz="2000" b="1" dirty="0" smtClean="0"/>
              <a:t>práva </a:t>
            </a:r>
            <a:r>
              <a:rPr lang="cs-CZ" sz="2000" b="1" dirty="0"/>
              <a:t>a povinnosti. </a:t>
            </a:r>
          </a:p>
          <a:p>
            <a:pPr marL="0" indent="0" algn="ctr">
              <a:buNone/>
            </a:pPr>
            <a:endParaRPr lang="cs-CZ" sz="2000" b="1" dirty="0" smtClean="0"/>
          </a:p>
          <a:p>
            <a:pPr marL="0" indent="0" algn="ctr">
              <a:buNone/>
            </a:pPr>
            <a:r>
              <a:rPr lang="cs-CZ" sz="2000" b="1" dirty="0" smtClean="0"/>
              <a:t>Svéprávnost</a:t>
            </a:r>
            <a:r>
              <a:rPr lang="cs-CZ" sz="2000" dirty="0" smtClean="0"/>
              <a:t> </a:t>
            </a:r>
            <a:r>
              <a:rPr lang="cs-CZ" sz="2000" dirty="0"/>
              <a:t>je </a:t>
            </a:r>
            <a:r>
              <a:rPr lang="cs-CZ" sz="2000" u="sng" dirty="0"/>
              <a:t>způsobilost nabývat pro sebe vlastním </a:t>
            </a:r>
            <a:r>
              <a:rPr lang="cs-CZ" sz="2000" u="sng" dirty="0" smtClean="0"/>
              <a:t>právním </a:t>
            </a:r>
            <a:r>
              <a:rPr lang="cs-CZ" sz="2000" u="sng" dirty="0"/>
              <a:t>jednáním</a:t>
            </a:r>
            <a:r>
              <a:rPr lang="cs-CZ" sz="2000" b="1" dirty="0"/>
              <a:t> práva </a:t>
            </a:r>
            <a:endParaRPr lang="cs-CZ" sz="2000" b="1" dirty="0" smtClean="0"/>
          </a:p>
          <a:p>
            <a:pPr marL="0" indent="0" algn="ctr">
              <a:buNone/>
            </a:pPr>
            <a:r>
              <a:rPr lang="cs-CZ" sz="2000" dirty="0" smtClean="0"/>
              <a:t>a </a:t>
            </a:r>
            <a:r>
              <a:rPr lang="cs-CZ" sz="2000" u="sng" dirty="0"/>
              <a:t>zavazovat se </a:t>
            </a:r>
            <a:r>
              <a:rPr lang="cs-CZ" sz="2000" dirty="0"/>
              <a:t>k </a:t>
            </a:r>
            <a:r>
              <a:rPr lang="cs-CZ" sz="2000" b="1" dirty="0"/>
              <a:t>povinnostem</a:t>
            </a:r>
            <a:r>
              <a:rPr lang="cs-CZ" sz="2000" dirty="0"/>
              <a:t> </a:t>
            </a:r>
            <a:r>
              <a:rPr lang="cs-CZ" sz="2000" dirty="0" smtClean="0"/>
              <a:t>(</a:t>
            </a:r>
            <a:r>
              <a:rPr lang="cs-CZ" sz="2000" dirty="0"/>
              <a:t>právně jednat). </a:t>
            </a:r>
            <a:endParaRPr lang="cs-CZ" sz="2000" dirty="0" smtClean="0"/>
          </a:p>
          <a:p>
            <a:pPr marL="0" indent="0" algn="ctr">
              <a:buNone/>
            </a:pPr>
            <a:r>
              <a:rPr lang="cs-CZ" sz="2000" dirty="0" smtClean="0"/>
              <a:t>Právní </a:t>
            </a:r>
            <a:r>
              <a:rPr lang="cs-CZ" sz="2000" dirty="0"/>
              <a:t>osobnosti ani svéprávnosti se </a:t>
            </a:r>
            <a:r>
              <a:rPr lang="cs-CZ" sz="2000" u="sng" dirty="0"/>
              <a:t>nikdo nemůže </a:t>
            </a:r>
            <a:r>
              <a:rPr lang="cs-CZ" sz="2000" b="1" dirty="0"/>
              <a:t>vzdát</a:t>
            </a:r>
            <a:r>
              <a:rPr lang="cs-CZ" sz="2000" dirty="0"/>
              <a:t> </a:t>
            </a:r>
            <a:r>
              <a:rPr lang="cs-CZ" sz="2000" dirty="0" smtClean="0"/>
              <a:t>ani zčásti (nepřihlíží </a:t>
            </a:r>
            <a:r>
              <a:rPr lang="cs-CZ" sz="2000" dirty="0"/>
              <a:t>se k </a:t>
            </a:r>
            <a:r>
              <a:rPr lang="cs-CZ" sz="2000" dirty="0" smtClean="0"/>
              <a:t>tomu) </a:t>
            </a:r>
          </a:p>
          <a:p>
            <a:pPr marL="0" indent="0" algn="ctr">
              <a:buNone/>
            </a:pPr>
            <a:endParaRPr lang="cs-CZ" sz="2000" dirty="0"/>
          </a:p>
          <a:p>
            <a:pPr marL="0" indent="0" algn="ctr">
              <a:buNone/>
            </a:pPr>
            <a:r>
              <a:rPr lang="cs-CZ" sz="2000" dirty="0" smtClean="0"/>
              <a:t>Osoba:</a:t>
            </a:r>
            <a:r>
              <a:rPr lang="cs-CZ" sz="2000" b="1" dirty="0" smtClean="0"/>
              <a:t> fyzická </a:t>
            </a:r>
            <a:r>
              <a:rPr lang="cs-CZ" sz="2000" dirty="0" smtClean="0"/>
              <a:t>x </a:t>
            </a:r>
            <a:r>
              <a:rPr lang="cs-CZ" sz="2000" b="1" dirty="0" smtClean="0"/>
              <a:t>právnická</a:t>
            </a:r>
            <a:endParaRPr lang="cs-CZ" sz="2000" b="1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sz="2000" u="sng" dirty="0" smtClean="0"/>
              <a:t>Fyzická</a:t>
            </a:r>
            <a:r>
              <a:rPr lang="cs-CZ" sz="2000" dirty="0" smtClean="0"/>
              <a:t> – člověk</a:t>
            </a:r>
            <a:r>
              <a:rPr lang="cs-CZ" sz="2000" dirty="0"/>
              <a:t>.</a:t>
            </a:r>
            <a:endParaRPr lang="cs-CZ" sz="2000" dirty="0" smtClean="0"/>
          </a:p>
          <a:p>
            <a:pPr marL="0" indent="0" algn="ctr">
              <a:buNone/>
            </a:pPr>
            <a:r>
              <a:rPr lang="cs-CZ" sz="2000" u="sng" dirty="0" smtClean="0"/>
              <a:t>Právnická</a:t>
            </a:r>
            <a:r>
              <a:rPr lang="cs-CZ" sz="2000" dirty="0" smtClean="0"/>
              <a:t> - organizovaný útvar, o kterém zákon stanoví, že má právní osobnost (stát).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Právní osobnost + svéprávnost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158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/>
          </p:nvPr>
        </p:nvSpPr>
        <p:spPr/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cs-CZ" dirty="0" smtClean="0"/>
              <a:t>Každý </a:t>
            </a:r>
            <a:r>
              <a:rPr lang="cs-CZ" dirty="0"/>
              <a:t>člověk má </a:t>
            </a:r>
            <a:r>
              <a:rPr lang="cs-CZ" b="1" dirty="0"/>
              <a:t>vrozená</a:t>
            </a:r>
            <a:r>
              <a:rPr lang="cs-CZ" dirty="0"/>
              <a:t>, již </a:t>
            </a:r>
            <a:r>
              <a:rPr lang="cs-CZ" u="sng" dirty="0"/>
              <a:t>samotným rozumem a citem </a:t>
            </a:r>
            <a:endParaRPr lang="cs-CZ" u="sng" dirty="0" smtClean="0"/>
          </a:p>
          <a:p>
            <a:pPr marL="0" indent="0" algn="ctr">
              <a:buNone/>
            </a:pPr>
            <a:r>
              <a:rPr lang="cs-CZ" u="sng" dirty="0" smtClean="0"/>
              <a:t>poznatelná </a:t>
            </a:r>
            <a:r>
              <a:rPr lang="cs-CZ" b="1" dirty="0"/>
              <a:t>přirozená práva</a:t>
            </a:r>
            <a:r>
              <a:rPr lang="cs-CZ" dirty="0"/>
              <a:t>, a tudíž se považuje za </a:t>
            </a:r>
            <a:r>
              <a:rPr lang="cs-CZ" b="1" dirty="0"/>
              <a:t>osobu</a:t>
            </a:r>
            <a:r>
              <a:rPr lang="cs-CZ" dirty="0"/>
              <a:t>. </a:t>
            </a:r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b="1" dirty="0" smtClean="0"/>
              <a:t>Přirozená </a:t>
            </a:r>
            <a:r>
              <a:rPr lang="cs-CZ" b="1" dirty="0"/>
              <a:t>práva </a:t>
            </a:r>
            <a:r>
              <a:rPr lang="cs-CZ" dirty="0"/>
              <a:t>spojená s osobností člověka </a:t>
            </a:r>
            <a:endParaRPr lang="cs-CZ" dirty="0" smtClean="0"/>
          </a:p>
          <a:p>
            <a:pPr marL="0" indent="0" algn="ctr">
              <a:buNone/>
            </a:pPr>
            <a:r>
              <a:rPr lang="cs-CZ" u="sng" dirty="0" smtClean="0"/>
              <a:t>nelze</a:t>
            </a:r>
            <a:r>
              <a:rPr lang="cs-CZ" dirty="0" smtClean="0"/>
              <a:t> </a:t>
            </a:r>
            <a:r>
              <a:rPr lang="cs-CZ" b="1" i="1" dirty="0"/>
              <a:t>zcizit</a:t>
            </a:r>
            <a:r>
              <a:rPr lang="cs-CZ" dirty="0"/>
              <a:t> a nelze se jich </a:t>
            </a:r>
            <a:r>
              <a:rPr lang="cs-CZ" b="1" i="1" dirty="0"/>
              <a:t>vzdát</a:t>
            </a:r>
            <a:r>
              <a:rPr lang="cs-CZ" dirty="0"/>
              <a:t>; 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stane-li </a:t>
            </a:r>
            <a:r>
              <a:rPr lang="cs-CZ" dirty="0"/>
              <a:t>se tak, </a:t>
            </a:r>
            <a:r>
              <a:rPr lang="cs-CZ" u="sng" dirty="0"/>
              <a:t>nepřihlíží se </a:t>
            </a:r>
            <a:r>
              <a:rPr lang="cs-CZ" u="sng" dirty="0" smtClean="0"/>
              <a:t>k tomu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Přirozená 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485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Právo a morálka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Morálka</a:t>
            </a:r>
            <a:r>
              <a:rPr lang="cs-CZ" dirty="0"/>
              <a:t>  (</a:t>
            </a:r>
            <a:r>
              <a:rPr lang="cs-CZ" dirty="0" err="1"/>
              <a:t>mos</a:t>
            </a:r>
            <a:r>
              <a:rPr lang="cs-CZ" dirty="0"/>
              <a:t>, </a:t>
            </a:r>
            <a:r>
              <a:rPr lang="cs-CZ" dirty="0" err="1"/>
              <a:t>moris</a:t>
            </a:r>
            <a:r>
              <a:rPr lang="cs-CZ" i="1" dirty="0"/>
              <a:t> -</a:t>
            </a:r>
            <a:r>
              <a:rPr lang="cs-CZ" dirty="0"/>
              <a:t>  mrav</a:t>
            </a:r>
            <a:r>
              <a:rPr lang="cs-CZ" dirty="0" smtClean="0"/>
              <a:t>)  </a:t>
            </a:r>
          </a:p>
          <a:p>
            <a:r>
              <a:rPr lang="cs-CZ" dirty="0" smtClean="0"/>
              <a:t>celkovou představa </a:t>
            </a:r>
            <a:r>
              <a:rPr lang="cs-CZ" dirty="0"/>
              <a:t>správného jednání ve  společnosti. </a:t>
            </a:r>
            <a:r>
              <a:rPr lang="cs-CZ" dirty="0" smtClean="0"/>
              <a:t> </a:t>
            </a:r>
          </a:p>
          <a:p>
            <a:r>
              <a:rPr lang="cs-CZ" dirty="0"/>
              <a:t>o</a:t>
            </a:r>
            <a:r>
              <a:rPr lang="cs-CZ" dirty="0" smtClean="0"/>
              <a:t>d </a:t>
            </a:r>
            <a:r>
              <a:rPr lang="cs-CZ" dirty="0"/>
              <a:t>pravidel zdvořilosti (způsob jednání a  vystupování, který vyjadřuje respekt a úctu  ke druhým) se liší tím, že se týká věcí  závažných a </a:t>
            </a:r>
            <a:r>
              <a:rPr lang="cs-CZ" dirty="0" smtClean="0"/>
              <a:t>podstatných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Morální sankce:</a:t>
            </a:r>
            <a:endParaRPr lang="cs-CZ" b="1" dirty="0"/>
          </a:p>
          <a:p>
            <a:r>
              <a:rPr lang="cs-CZ" dirty="0"/>
              <a:t>m</a:t>
            </a:r>
            <a:r>
              <a:rPr lang="cs-CZ" dirty="0" smtClean="0"/>
              <a:t>orální </a:t>
            </a:r>
            <a:r>
              <a:rPr lang="cs-CZ" dirty="0"/>
              <a:t>normy obsahují sankce, ty ovšem postrádají charakter donucovacích aktů, tj. nejsou vykonatelné fyzickým </a:t>
            </a:r>
            <a:r>
              <a:rPr lang="cs-CZ" dirty="0" smtClean="0"/>
              <a:t>donucením, nelze soudně vymáhat</a:t>
            </a:r>
            <a:endParaRPr lang="cs-CZ" dirty="0"/>
          </a:p>
          <a:p>
            <a:r>
              <a:rPr lang="cs-CZ" dirty="0"/>
              <a:t>s</a:t>
            </a:r>
            <a:r>
              <a:rPr lang="cs-CZ" dirty="0" smtClean="0"/>
              <a:t>ankce </a:t>
            </a:r>
            <a:r>
              <a:rPr lang="cs-CZ" dirty="0"/>
              <a:t>morálky mají povahu společenského odsouzení, zapuzení apod., tedy je to opět reakce společnosti na jednání opačné oproti morálnímu pravidlu, příkazu.</a:t>
            </a:r>
          </a:p>
        </p:txBody>
      </p:sp>
    </p:spTree>
    <p:extLst>
      <p:ext uri="{BB962C8B-B14F-4D97-AF65-F5344CB8AC3E}">
        <p14:creationId xmlns:p14="http://schemas.microsoft.com/office/powerpoint/2010/main" val="206918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endParaRPr lang="cs-CZ" sz="2400" b="1" dirty="0" smtClean="0"/>
          </a:p>
          <a:p>
            <a:pPr marL="0" indent="0" algn="ctr">
              <a:buNone/>
            </a:pPr>
            <a:r>
              <a:rPr lang="cs-CZ" sz="2400" b="1" dirty="0" smtClean="0"/>
              <a:t>Osoba </a:t>
            </a:r>
            <a:r>
              <a:rPr lang="cs-CZ" sz="2400" b="1" dirty="0"/>
              <a:t>blízká </a:t>
            </a:r>
            <a:endParaRPr lang="cs-CZ" sz="2400" b="1" dirty="0" smtClean="0"/>
          </a:p>
          <a:p>
            <a:pPr marL="0" indent="0" algn="ctr">
              <a:buNone/>
            </a:pPr>
            <a:r>
              <a:rPr lang="cs-CZ" sz="2400" dirty="0" smtClean="0"/>
              <a:t>je </a:t>
            </a:r>
            <a:r>
              <a:rPr lang="cs-CZ" sz="2400" u="sng" dirty="0"/>
              <a:t>příbuzný v řadě přímé, sourozenec a manžel </a:t>
            </a:r>
            <a:r>
              <a:rPr lang="cs-CZ" sz="2400" dirty="0"/>
              <a:t>nebo </a:t>
            </a:r>
            <a:endParaRPr lang="cs-CZ" sz="2400" dirty="0" smtClean="0"/>
          </a:p>
          <a:p>
            <a:pPr marL="0" indent="0" algn="ctr">
              <a:buNone/>
            </a:pPr>
            <a:r>
              <a:rPr lang="cs-CZ" sz="2400" u="sng" dirty="0" smtClean="0"/>
              <a:t>partner</a:t>
            </a:r>
            <a:r>
              <a:rPr lang="cs-CZ" sz="2400" dirty="0" smtClean="0"/>
              <a:t> </a:t>
            </a:r>
            <a:r>
              <a:rPr lang="cs-CZ" sz="2400" dirty="0"/>
              <a:t>podle jiného zákona upravujícího registrované </a:t>
            </a:r>
            <a:r>
              <a:rPr lang="cs-CZ" sz="2400" dirty="0" smtClean="0"/>
              <a:t>partnerství</a:t>
            </a:r>
            <a:r>
              <a:rPr lang="en-US" sz="2400" dirty="0" smtClean="0"/>
              <a:t>;</a:t>
            </a:r>
            <a:r>
              <a:rPr lang="cs-CZ" sz="2400" dirty="0" smtClean="0"/>
              <a:t> </a:t>
            </a:r>
          </a:p>
          <a:p>
            <a:pPr marL="0" indent="0" algn="ctr">
              <a:buNone/>
            </a:pPr>
            <a:endParaRPr lang="cs-CZ" sz="2400" dirty="0" smtClean="0"/>
          </a:p>
          <a:p>
            <a:pPr marL="0" indent="0" algn="ctr">
              <a:buNone/>
            </a:pPr>
            <a:r>
              <a:rPr lang="cs-CZ" sz="2400" b="1" dirty="0" smtClean="0"/>
              <a:t>jiné </a:t>
            </a:r>
            <a:r>
              <a:rPr lang="cs-CZ" sz="2400" b="1" dirty="0"/>
              <a:t>osoby v poměru rodinném nebo obdobném </a:t>
            </a:r>
            <a:endParaRPr lang="cs-CZ" sz="2400" b="1" dirty="0" smtClean="0"/>
          </a:p>
          <a:p>
            <a:pPr marL="0" indent="0" algn="ctr">
              <a:buNone/>
            </a:pPr>
            <a:r>
              <a:rPr lang="cs-CZ" sz="2400" dirty="0" smtClean="0"/>
              <a:t>se </a:t>
            </a:r>
            <a:r>
              <a:rPr lang="cs-CZ" sz="2400" dirty="0"/>
              <a:t>pokládají </a:t>
            </a:r>
            <a:r>
              <a:rPr lang="cs-CZ" sz="2400" dirty="0" smtClean="0"/>
              <a:t>za </a:t>
            </a:r>
            <a:r>
              <a:rPr lang="cs-CZ" sz="2400" dirty="0"/>
              <a:t>osoby sobě navzájem blízké, pokud by újmu, kterou </a:t>
            </a:r>
            <a:r>
              <a:rPr lang="cs-CZ" sz="2400" dirty="0" smtClean="0"/>
              <a:t>utrpěla</a:t>
            </a:r>
          </a:p>
          <a:p>
            <a:pPr marL="0" indent="0" algn="ctr">
              <a:buNone/>
            </a:pPr>
            <a:r>
              <a:rPr lang="cs-CZ" sz="2400" dirty="0" smtClean="0"/>
              <a:t>jedna </a:t>
            </a:r>
            <a:r>
              <a:rPr lang="cs-CZ" sz="2400" dirty="0"/>
              <a:t>z </a:t>
            </a:r>
            <a:r>
              <a:rPr lang="cs-CZ" sz="2400" dirty="0" smtClean="0"/>
              <a:t>nich, druhá </a:t>
            </a:r>
            <a:r>
              <a:rPr lang="cs-CZ" sz="2400" dirty="0"/>
              <a:t>důvodně pociťovala jako újmu vlastní. </a:t>
            </a:r>
            <a:endParaRPr lang="cs-CZ" sz="2400" dirty="0" smtClean="0"/>
          </a:p>
          <a:p>
            <a:pPr marL="0" indent="0" algn="ctr">
              <a:buNone/>
            </a:pPr>
            <a:r>
              <a:rPr lang="cs-CZ" sz="2400" dirty="0" smtClean="0"/>
              <a:t>Má </a:t>
            </a:r>
            <a:r>
              <a:rPr lang="cs-CZ" sz="2400" dirty="0"/>
              <a:t>se za to, že osobami blízkými jsou i osoby </a:t>
            </a:r>
            <a:r>
              <a:rPr lang="cs-CZ" sz="2400" b="1" dirty="0" err="1"/>
              <a:t>sešvagřené</a:t>
            </a:r>
            <a:r>
              <a:rPr lang="cs-CZ" sz="2400" dirty="0"/>
              <a:t> nebo </a:t>
            </a:r>
            <a:endParaRPr lang="cs-CZ" sz="2400" dirty="0" smtClean="0"/>
          </a:p>
          <a:p>
            <a:pPr marL="0" indent="0" algn="ctr">
              <a:buNone/>
            </a:pPr>
            <a:r>
              <a:rPr lang="cs-CZ" sz="2400" dirty="0" smtClean="0"/>
              <a:t>osoby</a:t>
            </a:r>
            <a:r>
              <a:rPr lang="cs-CZ" sz="2400" dirty="0"/>
              <a:t>, které </a:t>
            </a:r>
            <a:r>
              <a:rPr lang="cs-CZ" sz="2400" b="1" dirty="0"/>
              <a:t>spolu trvale žijí</a:t>
            </a:r>
            <a:r>
              <a:rPr lang="cs-CZ" sz="2400" dirty="0"/>
              <a:t>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Švagrovství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75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Fyzické osoby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2200" dirty="0" smtClean="0"/>
              <a:t>Člověk </a:t>
            </a:r>
            <a:r>
              <a:rPr lang="cs-CZ" sz="2200" dirty="0"/>
              <a:t>má </a:t>
            </a:r>
            <a:r>
              <a:rPr lang="cs-CZ" sz="2200" b="1" dirty="0"/>
              <a:t>právní osobnost </a:t>
            </a:r>
            <a:r>
              <a:rPr lang="cs-CZ" sz="2200" u="sng" dirty="0"/>
              <a:t>od narození až do smrti</a:t>
            </a:r>
            <a:r>
              <a:rPr lang="cs-CZ" sz="2200" dirty="0"/>
              <a:t>. </a:t>
            </a:r>
          </a:p>
          <a:p>
            <a:pPr marL="0" indent="0" algn="ctr">
              <a:buNone/>
            </a:pPr>
            <a:endParaRPr lang="cs-CZ" sz="2200" dirty="0" smtClean="0"/>
          </a:p>
          <a:p>
            <a:pPr marL="0" indent="0" algn="ctr">
              <a:buNone/>
            </a:pPr>
            <a:r>
              <a:rPr lang="cs-CZ" sz="2200" dirty="0" smtClean="0"/>
              <a:t>Každý </a:t>
            </a:r>
            <a:r>
              <a:rPr lang="cs-CZ" sz="2200" dirty="0"/>
              <a:t>člověk </a:t>
            </a:r>
            <a:r>
              <a:rPr lang="cs-CZ" sz="2200" b="1" dirty="0"/>
              <a:t>odpovídá za své jednání</a:t>
            </a:r>
            <a:r>
              <a:rPr lang="cs-CZ" sz="2200" dirty="0"/>
              <a:t>, je-li </a:t>
            </a:r>
            <a:r>
              <a:rPr lang="cs-CZ" sz="2200" b="1" dirty="0"/>
              <a:t>s to posoudit je a ovládnout</a:t>
            </a:r>
            <a:r>
              <a:rPr lang="cs-CZ" sz="2200" dirty="0"/>
              <a:t>. </a:t>
            </a:r>
            <a:endParaRPr lang="cs-CZ" sz="2200" dirty="0" smtClean="0"/>
          </a:p>
          <a:p>
            <a:pPr marL="0" indent="0" algn="ctr">
              <a:buNone/>
            </a:pPr>
            <a:r>
              <a:rPr lang="cs-CZ" sz="2200" dirty="0" smtClean="0"/>
              <a:t>Kdo </a:t>
            </a:r>
            <a:r>
              <a:rPr lang="cs-CZ" sz="2200" dirty="0"/>
              <a:t>se </a:t>
            </a:r>
            <a:r>
              <a:rPr lang="cs-CZ" sz="2200" u="sng" dirty="0"/>
              <a:t>vlastní vinou přivede do stavu</a:t>
            </a:r>
            <a:r>
              <a:rPr lang="cs-CZ" sz="2200" dirty="0"/>
              <a:t>, v němž by jinak </a:t>
            </a:r>
            <a:r>
              <a:rPr lang="cs-CZ" sz="2200" u="sng" dirty="0" smtClean="0"/>
              <a:t>odpovědný </a:t>
            </a:r>
            <a:r>
              <a:rPr lang="cs-CZ" sz="2200" u="sng" dirty="0"/>
              <a:t>nebyl</a:t>
            </a:r>
            <a:r>
              <a:rPr lang="cs-CZ" sz="2200" dirty="0"/>
              <a:t>, </a:t>
            </a:r>
            <a:endParaRPr lang="cs-CZ" sz="2200" dirty="0" smtClean="0"/>
          </a:p>
          <a:p>
            <a:pPr marL="0" indent="0" algn="ctr">
              <a:buNone/>
            </a:pPr>
            <a:r>
              <a:rPr lang="cs-CZ" sz="2200" b="1" dirty="0" smtClean="0"/>
              <a:t>odpovídá</a:t>
            </a:r>
            <a:r>
              <a:rPr lang="cs-CZ" sz="2200" dirty="0" smtClean="0"/>
              <a:t> </a:t>
            </a:r>
            <a:r>
              <a:rPr lang="cs-CZ" sz="2200" dirty="0"/>
              <a:t>za jednání v tomto stavu učiněná. </a:t>
            </a:r>
            <a:endParaRPr lang="cs-CZ" sz="2200" dirty="0" smtClean="0"/>
          </a:p>
          <a:p>
            <a:pPr marL="0" indent="0" algn="ctr">
              <a:buNone/>
            </a:pPr>
            <a:endParaRPr lang="cs-CZ" sz="2200" dirty="0"/>
          </a:p>
          <a:p>
            <a:pPr marL="0" indent="0" algn="ctr">
              <a:buNone/>
            </a:pPr>
            <a:r>
              <a:rPr lang="cs-CZ" sz="2200" b="1" dirty="0" err="1" smtClean="0"/>
              <a:t>Nasciturus</a:t>
            </a:r>
            <a:endParaRPr lang="cs-CZ" sz="2200" b="1" dirty="0" smtClean="0"/>
          </a:p>
          <a:p>
            <a:pPr marL="0" indent="0" algn="ctr">
              <a:buNone/>
            </a:pPr>
            <a:r>
              <a:rPr lang="cs-CZ" sz="2200" dirty="0" smtClean="0"/>
              <a:t>Na </a:t>
            </a:r>
            <a:r>
              <a:rPr lang="cs-CZ" sz="2200" dirty="0"/>
              <a:t>počaté dítě se hledí jako na </a:t>
            </a:r>
            <a:r>
              <a:rPr lang="cs-CZ" sz="2200" b="1" dirty="0"/>
              <a:t>již narozené</a:t>
            </a:r>
            <a:r>
              <a:rPr lang="cs-CZ" sz="2200" dirty="0"/>
              <a:t>, pokud to </a:t>
            </a:r>
            <a:r>
              <a:rPr lang="cs-CZ" sz="2200" u="sng" dirty="0"/>
              <a:t>vyhovuje jeho zájmům</a:t>
            </a:r>
            <a:r>
              <a:rPr lang="cs-CZ" sz="2200" dirty="0"/>
              <a:t>. </a:t>
            </a:r>
            <a:endParaRPr lang="cs-CZ" sz="2200" dirty="0" smtClean="0"/>
          </a:p>
          <a:p>
            <a:pPr marL="0" indent="0" algn="ctr">
              <a:buNone/>
            </a:pPr>
            <a:r>
              <a:rPr lang="cs-CZ" sz="2200" dirty="0" smtClean="0"/>
              <a:t>Má </a:t>
            </a:r>
            <a:r>
              <a:rPr lang="cs-CZ" sz="2200" dirty="0"/>
              <a:t>se za to, že se dítě </a:t>
            </a:r>
            <a:r>
              <a:rPr lang="cs-CZ" sz="2200" b="1" dirty="0"/>
              <a:t>narodilo živé</a:t>
            </a:r>
            <a:r>
              <a:rPr lang="cs-CZ" sz="2200" dirty="0"/>
              <a:t>. </a:t>
            </a:r>
            <a:endParaRPr lang="cs-CZ" sz="2200" dirty="0" smtClean="0"/>
          </a:p>
          <a:p>
            <a:pPr marL="0" indent="0" algn="ctr">
              <a:buNone/>
            </a:pPr>
            <a:r>
              <a:rPr lang="cs-CZ" sz="2200" dirty="0" smtClean="0"/>
              <a:t>Nenarodí-li </a:t>
            </a:r>
            <a:r>
              <a:rPr lang="cs-CZ" sz="2200" dirty="0"/>
              <a:t>se však živé, hledí se na ně, jako by nikdy nebylo. 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21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Důkaz smrti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cs-CZ" sz="2400" b="1" dirty="0" smtClean="0"/>
          </a:p>
          <a:p>
            <a:pPr marL="0" indent="0" algn="ctr">
              <a:buNone/>
            </a:pPr>
            <a:r>
              <a:rPr lang="cs-CZ" sz="2400" b="1" dirty="0" smtClean="0"/>
              <a:t>Smrt </a:t>
            </a:r>
            <a:r>
              <a:rPr lang="cs-CZ" sz="2400" b="1" dirty="0"/>
              <a:t>člověka </a:t>
            </a:r>
            <a:r>
              <a:rPr lang="cs-CZ" sz="2400" dirty="0"/>
              <a:t>se prokazuje </a:t>
            </a:r>
            <a:r>
              <a:rPr lang="cs-CZ" sz="2400" u="sng" dirty="0"/>
              <a:t>veřejnou listinou </a:t>
            </a:r>
            <a:r>
              <a:rPr lang="cs-CZ" sz="2400" dirty="0"/>
              <a:t>vystavenou </a:t>
            </a:r>
            <a:endParaRPr lang="cs-CZ" sz="2400" dirty="0" smtClean="0"/>
          </a:p>
          <a:p>
            <a:pPr marL="0" indent="0" algn="ctr">
              <a:buNone/>
            </a:pPr>
            <a:r>
              <a:rPr lang="cs-CZ" sz="2400" u="sng" dirty="0" smtClean="0"/>
              <a:t>po </a:t>
            </a:r>
            <a:r>
              <a:rPr lang="cs-CZ" sz="2400" u="sng" dirty="0"/>
              <a:t>prohlédnutí těla </a:t>
            </a:r>
            <a:r>
              <a:rPr lang="cs-CZ" sz="2400" u="sng" dirty="0" smtClean="0"/>
              <a:t>mrtvého.</a:t>
            </a:r>
            <a:endParaRPr lang="cs-CZ" sz="2400" dirty="0" smtClean="0"/>
          </a:p>
          <a:p>
            <a:pPr marL="0" indent="0" algn="ctr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cs-CZ" sz="2400" u="sng" dirty="0" smtClean="0"/>
              <a:t>Nelze-li</a:t>
            </a:r>
            <a:r>
              <a:rPr lang="cs-CZ" sz="2400" dirty="0" smtClean="0"/>
              <a:t> </a:t>
            </a:r>
            <a:r>
              <a:rPr lang="cs-CZ" sz="2400" dirty="0"/>
              <a:t>tělo mrtvého </a:t>
            </a:r>
            <a:r>
              <a:rPr lang="cs-CZ" sz="2400" u="sng" dirty="0" smtClean="0"/>
              <a:t>prohlédnout</a:t>
            </a:r>
            <a:r>
              <a:rPr lang="cs-CZ" sz="2400" dirty="0" smtClean="0"/>
              <a:t>, </a:t>
            </a:r>
            <a:r>
              <a:rPr lang="cs-CZ" sz="2400" b="1" dirty="0"/>
              <a:t>prohlásí člověka za </a:t>
            </a:r>
            <a:r>
              <a:rPr lang="cs-CZ" sz="2400" b="1" dirty="0" smtClean="0"/>
              <a:t>mrtvého</a:t>
            </a:r>
            <a:r>
              <a:rPr lang="cs-CZ" sz="2400" dirty="0" smtClean="0"/>
              <a:t> </a:t>
            </a:r>
            <a:r>
              <a:rPr lang="cs-CZ" sz="2400" b="1" dirty="0"/>
              <a:t>soud</a:t>
            </a:r>
            <a:r>
              <a:rPr lang="cs-CZ" sz="2400" dirty="0"/>
              <a:t>, </a:t>
            </a:r>
            <a:endParaRPr lang="cs-CZ" sz="2400" dirty="0" smtClean="0"/>
          </a:p>
          <a:p>
            <a:pPr marL="0" indent="0" algn="ctr">
              <a:buNone/>
            </a:pPr>
            <a:r>
              <a:rPr lang="cs-CZ" sz="2400" dirty="0" smtClean="0"/>
              <a:t>pokud </a:t>
            </a:r>
            <a:r>
              <a:rPr lang="cs-CZ" sz="2400" dirty="0"/>
              <a:t>byl člověk účasten takové události, že se jeho smrt </a:t>
            </a:r>
            <a:endParaRPr lang="cs-CZ" sz="2400" dirty="0" smtClean="0"/>
          </a:p>
          <a:p>
            <a:pPr marL="0" indent="0" algn="ctr">
              <a:buNone/>
            </a:pPr>
            <a:r>
              <a:rPr lang="cs-CZ" sz="2400" dirty="0" smtClean="0"/>
              <a:t>vzhledem </a:t>
            </a:r>
            <a:r>
              <a:rPr lang="cs-CZ" sz="2400" dirty="0"/>
              <a:t>k okolnostem jeví jako </a:t>
            </a:r>
            <a:r>
              <a:rPr lang="cs-CZ" sz="2400" dirty="0" smtClean="0"/>
              <a:t>jistá (v </a:t>
            </a:r>
            <a:r>
              <a:rPr lang="cs-CZ" sz="2400" dirty="0"/>
              <a:t>rozhodnutí </a:t>
            </a:r>
            <a:r>
              <a:rPr lang="cs-CZ" sz="2400" dirty="0" smtClean="0"/>
              <a:t>- den smrti</a:t>
            </a:r>
            <a:r>
              <a:rPr lang="cs-CZ" sz="2400" dirty="0"/>
              <a:t>)</a:t>
            </a:r>
          </a:p>
          <a:p>
            <a:pPr marL="0" indent="0" algn="ctr">
              <a:buNone/>
            </a:pPr>
            <a:endParaRPr lang="cs-CZ" sz="2400" dirty="0" smtClean="0"/>
          </a:p>
          <a:p>
            <a:pPr marL="0" indent="0" algn="ctr">
              <a:buNone/>
            </a:pPr>
            <a:r>
              <a:rPr lang="cs-CZ" sz="2000" i="1" dirty="0" smtClean="0"/>
              <a:t>Není-li </a:t>
            </a:r>
            <a:r>
              <a:rPr lang="cs-CZ" sz="2000" i="1" dirty="0"/>
              <a:t>známo, kde člověk zemřel, </a:t>
            </a:r>
            <a:r>
              <a:rPr lang="cs-CZ" sz="2000" i="1" u="sng" dirty="0"/>
              <a:t>má se za to</a:t>
            </a:r>
            <a:r>
              <a:rPr lang="cs-CZ" sz="2000" i="1" dirty="0"/>
              <a:t>, že se tak stalo </a:t>
            </a:r>
            <a:r>
              <a:rPr lang="cs-CZ" sz="2000" i="1" dirty="0" smtClean="0"/>
              <a:t>tam</a:t>
            </a:r>
            <a:r>
              <a:rPr lang="cs-CZ" sz="2000" i="1" dirty="0"/>
              <a:t>, </a:t>
            </a:r>
            <a:r>
              <a:rPr lang="cs-CZ" sz="2000" b="1" i="1" dirty="0"/>
              <a:t>kde</a:t>
            </a:r>
            <a:r>
              <a:rPr lang="cs-CZ" sz="2000" i="1" dirty="0"/>
              <a:t> </a:t>
            </a:r>
            <a:r>
              <a:rPr lang="cs-CZ" sz="2000" b="1" i="1" dirty="0" smtClean="0"/>
              <a:t>nalezeno </a:t>
            </a:r>
            <a:r>
              <a:rPr lang="cs-CZ" sz="2000" b="1" i="1" dirty="0"/>
              <a:t>jeho tělo</a:t>
            </a:r>
            <a:r>
              <a:rPr lang="cs-CZ" sz="2000" i="1" dirty="0"/>
              <a:t>. </a:t>
            </a:r>
          </a:p>
          <a:p>
            <a:pPr marL="0" indent="0" algn="ctr">
              <a:buNone/>
            </a:pPr>
            <a:r>
              <a:rPr lang="cs-CZ" sz="2000" i="1" dirty="0" smtClean="0"/>
              <a:t>Za </a:t>
            </a:r>
            <a:r>
              <a:rPr lang="cs-CZ" sz="2000" i="1" dirty="0"/>
              <a:t>místo, kde zemřel člověk prohlášený za mrtvého, </a:t>
            </a:r>
            <a:r>
              <a:rPr lang="cs-CZ" sz="2000" i="1" dirty="0" smtClean="0"/>
              <a:t>platí </a:t>
            </a:r>
            <a:r>
              <a:rPr lang="cs-CZ" sz="2000" i="1" dirty="0"/>
              <a:t>to, kde </a:t>
            </a:r>
            <a:r>
              <a:rPr lang="cs-CZ" sz="2000" b="1" i="1" dirty="0"/>
              <a:t>naposledy pobýval živý</a:t>
            </a:r>
            <a:r>
              <a:rPr lang="cs-CZ" sz="2000" i="1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43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Změna pohlaví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endParaRPr lang="cs-CZ" sz="2400" b="1" dirty="0" smtClean="0"/>
          </a:p>
          <a:p>
            <a:pPr marL="0" indent="0" algn="ctr">
              <a:buNone/>
            </a:pPr>
            <a:r>
              <a:rPr lang="cs-CZ" sz="2400" b="1" dirty="0" smtClean="0"/>
              <a:t>Změna </a:t>
            </a:r>
            <a:r>
              <a:rPr lang="cs-CZ" sz="2400" b="1" dirty="0"/>
              <a:t>pohlaví </a:t>
            </a:r>
            <a:r>
              <a:rPr lang="cs-CZ" sz="2400" dirty="0"/>
              <a:t>člověka nastává </a:t>
            </a:r>
            <a:r>
              <a:rPr lang="cs-CZ" sz="2400" b="1" dirty="0"/>
              <a:t>chirurgickým zákrokem </a:t>
            </a:r>
            <a:r>
              <a:rPr lang="cs-CZ" sz="2400" dirty="0" smtClean="0"/>
              <a:t>při </a:t>
            </a:r>
            <a:r>
              <a:rPr lang="cs-CZ" sz="2400" dirty="0"/>
              <a:t>současném </a:t>
            </a:r>
            <a:endParaRPr lang="cs-CZ" sz="2400" dirty="0" smtClean="0"/>
          </a:p>
          <a:p>
            <a:pPr marL="0" indent="0" algn="ctr">
              <a:buNone/>
            </a:pPr>
            <a:r>
              <a:rPr lang="cs-CZ" sz="2400" b="1" dirty="0" smtClean="0"/>
              <a:t>znemožnění </a:t>
            </a:r>
            <a:r>
              <a:rPr lang="cs-CZ" sz="2400" b="1" dirty="0"/>
              <a:t>reprodukční funkce </a:t>
            </a:r>
            <a:r>
              <a:rPr lang="cs-CZ" sz="2400" dirty="0"/>
              <a:t>a </a:t>
            </a:r>
            <a:r>
              <a:rPr lang="cs-CZ" sz="2400" b="1" dirty="0"/>
              <a:t>přeměně pohlavních orgánů</a:t>
            </a:r>
            <a:r>
              <a:rPr lang="cs-CZ" sz="2400" dirty="0"/>
              <a:t>. </a:t>
            </a:r>
            <a:endParaRPr lang="cs-CZ" sz="2400" dirty="0" smtClean="0"/>
          </a:p>
          <a:p>
            <a:pPr marL="0" indent="0" algn="ctr">
              <a:buNone/>
            </a:pPr>
            <a:r>
              <a:rPr lang="cs-CZ" sz="2400" u="sng" dirty="0" smtClean="0"/>
              <a:t>Má </a:t>
            </a:r>
            <a:r>
              <a:rPr lang="cs-CZ" sz="2400" u="sng" dirty="0"/>
              <a:t>se za to</a:t>
            </a:r>
            <a:r>
              <a:rPr lang="cs-CZ" sz="2400" dirty="0"/>
              <a:t>, že dnem změny pohlaví je den uvedený v potvrzení </a:t>
            </a:r>
            <a:endParaRPr lang="cs-CZ" sz="2400" dirty="0" smtClean="0"/>
          </a:p>
          <a:p>
            <a:pPr marL="0" indent="0" algn="ctr">
              <a:buNone/>
            </a:pPr>
            <a:r>
              <a:rPr lang="cs-CZ" sz="2400" dirty="0" smtClean="0"/>
              <a:t>vydaném </a:t>
            </a:r>
            <a:r>
              <a:rPr lang="cs-CZ" sz="2400" dirty="0"/>
              <a:t>poskytovatelem zdravotních služeb. </a:t>
            </a:r>
          </a:p>
          <a:p>
            <a:pPr marL="0" indent="0" algn="ctr">
              <a:buNone/>
            </a:pPr>
            <a:endParaRPr lang="cs-CZ" sz="2400" dirty="0" smtClean="0"/>
          </a:p>
          <a:p>
            <a:pPr marL="0" indent="0" algn="ctr">
              <a:buNone/>
            </a:pPr>
            <a:r>
              <a:rPr lang="cs-CZ" sz="2400" dirty="0" smtClean="0"/>
              <a:t>Změna </a:t>
            </a:r>
            <a:r>
              <a:rPr lang="cs-CZ" sz="2400" dirty="0"/>
              <a:t>pohlaví </a:t>
            </a:r>
            <a:r>
              <a:rPr lang="cs-CZ" sz="2400" u="sng" dirty="0"/>
              <a:t>nemá</a:t>
            </a:r>
            <a:r>
              <a:rPr lang="cs-CZ" sz="2400" dirty="0"/>
              <a:t> vliv na </a:t>
            </a:r>
            <a:r>
              <a:rPr lang="cs-CZ" sz="2400" b="1" i="1" dirty="0"/>
              <a:t>osobní stav člověka</a:t>
            </a:r>
            <a:r>
              <a:rPr lang="cs-CZ" sz="2400" dirty="0"/>
              <a:t>, </a:t>
            </a:r>
            <a:endParaRPr lang="cs-CZ" sz="2400" dirty="0" smtClean="0"/>
          </a:p>
          <a:p>
            <a:pPr marL="0" indent="0" algn="ctr">
              <a:buNone/>
            </a:pPr>
            <a:r>
              <a:rPr lang="cs-CZ" sz="2400" dirty="0" smtClean="0"/>
              <a:t>ani </a:t>
            </a:r>
            <a:r>
              <a:rPr lang="cs-CZ" sz="2400" dirty="0"/>
              <a:t>na jeho </a:t>
            </a:r>
            <a:r>
              <a:rPr lang="cs-CZ" sz="2400" b="1" i="1" dirty="0"/>
              <a:t>osobní a majetkové poměry</a:t>
            </a:r>
            <a:r>
              <a:rPr lang="cs-CZ" sz="2400" dirty="0"/>
              <a:t>; </a:t>
            </a:r>
            <a:endParaRPr lang="cs-CZ" sz="2400" dirty="0" smtClean="0"/>
          </a:p>
          <a:p>
            <a:pPr marL="0" indent="0" algn="ctr">
              <a:buNone/>
            </a:pPr>
            <a:r>
              <a:rPr lang="cs-CZ" sz="2400" dirty="0" smtClean="0"/>
              <a:t>manželství </a:t>
            </a:r>
            <a:r>
              <a:rPr lang="cs-CZ" sz="2400" dirty="0"/>
              <a:t>nebo registrované partnerství však </a:t>
            </a:r>
            <a:r>
              <a:rPr lang="cs-CZ" sz="2400" u="sng" dirty="0"/>
              <a:t>zaniká</a:t>
            </a:r>
            <a:r>
              <a:rPr lang="cs-CZ" sz="2400" dirty="0"/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489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Zletilost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u="sng" dirty="0" smtClean="0"/>
              <a:t>Plně </a:t>
            </a:r>
            <a:r>
              <a:rPr lang="cs-CZ" u="sng" dirty="0"/>
              <a:t>svéprávným </a:t>
            </a:r>
            <a:r>
              <a:rPr lang="cs-CZ" dirty="0"/>
              <a:t>se člověk stává </a:t>
            </a:r>
            <a:r>
              <a:rPr lang="cs-CZ" b="1" dirty="0"/>
              <a:t>zletilostí</a:t>
            </a:r>
            <a:r>
              <a:rPr lang="cs-CZ" dirty="0"/>
              <a:t>. 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Zletilosti </a:t>
            </a:r>
            <a:r>
              <a:rPr lang="cs-CZ" dirty="0"/>
              <a:t>se nabývá </a:t>
            </a:r>
            <a:r>
              <a:rPr lang="cs-CZ" b="1" dirty="0"/>
              <a:t>dovršením osmnáctého roku věku</a:t>
            </a:r>
            <a:r>
              <a:rPr lang="cs-CZ" dirty="0"/>
              <a:t>. </a:t>
            </a: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Před </a:t>
            </a:r>
            <a:r>
              <a:rPr lang="cs-CZ" dirty="0"/>
              <a:t>nabytím zletilosti se plné </a:t>
            </a:r>
            <a:r>
              <a:rPr lang="cs-CZ" b="1" dirty="0"/>
              <a:t>svéprávnosti</a:t>
            </a:r>
            <a:r>
              <a:rPr lang="cs-CZ" dirty="0"/>
              <a:t> nabývá </a:t>
            </a:r>
            <a:endParaRPr lang="cs-CZ" dirty="0" smtClean="0"/>
          </a:p>
          <a:p>
            <a:pPr marL="0" indent="0" algn="ctr">
              <a:buNone/>
            </a:pPr>
            <a:r>
              <a:rPr lang="cs-CZ" u="sng" dirty="0" smtClean="0"/>
              <a:t>přiznáním </a:t>
            </a:r>
            <a:r>
              <a:rPr lang="cs-CZ" u="sng" dirty="0"/>
              <a:t>svéprávnosti</a:t>
            </a:r>
            <a:r>
              <a:rPr lang="cs-CZ" dirty="0"/>
              <a:t>, nebo </a:t>
            </a:r>
            <a:r>
              <a:rPr lang="cs-CZ" u="sng" dirty="0"/>
              <a:t>uzavřením manželství</a:t>
            </a:r>
            <a:r>
              <a:rPr lang="cs-CZ" dirty="0"/>
              <a:t>. 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Svéprávnost </a:t>
            </a:r>
            <a:r>
              <a:rPr lang="cs-CZ" dirty="0"/>
              <a:t>nabytá uzavřením manželství se </a:t>
            </a:r>
            <a:endParaRPr lang="cs-CZ" dirty="0" smtClean="0"/>
          </a:p>
          <a:p>
            <a:pPr marL="0" indent="0" algn="ctr">
              <a:buNone/>
            </a:pPr>
            <a:r>
              <a:rPr lang="cs-CZ" u="sng" dirty="0" smtClean="0"/>
              <a:t>neztrácí</a:t>
            </a:r>
            <a:r>
              <a:rPr lang="cs-CZ" dirty="0" smtClean="0"/>
              <a:t> </a:t>
            </a:r>
            <a:r>
              <a:rPr lang="cs-CZ" dirty="0"/>
              <a:t>ani zánikem manželství, 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ani </a:t>
            </a:r>
            <a:r>
              <a:rPr lang="cs-CZ" dirty="0"/>
              <a:t>prohlášením manželství za neplatné.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025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Nezletilí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>
          <a:xfrm>
            <a:off x="838080" y="1690560"/>
            <a:ext cx="10515240" cy="435096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2200" u="sng" dirty="0" smtClean="0"/>
              <a:t>Má </a:t>
            </a:r>
            <a:r>
              <a:rPr lang="cs-CZ" sz="2200" u="sng" dirty="0"/>
              <a:t>se za </a:t>
            </a:r>
            <a:r>
              <a:rPr lang="cs-CZ" sz="2200" u="sng" dirty="0" smtClean="0"/>
              <a:t>to</a:t>
            </a:r>
            <a:r>
              <a:rPr lang="cs-CZ" sz="2200" dirty="0"/>
              <a:t>:</a:t>
            </a:r>
            <a:r>
              <a:rPr lang="cs-CZ" sz="2200" dirty="0" smtClean="0"/>
              <a:t> </a:t>
            </a:r>
            <a:r>
              <a:rPr lang="cs-CZ" sz="2200" b="1" dirty="0"/>
              <a:t>každý </a:t>
            </a:r>
            <a:r>
              <a:rPr lang="cs-CZ" sz="2200" b="1" dirty="0" smtClean="0"/>
              <a:t>nezletilý </a:t>
            </a:r>
            <a:r>
              <a:rPr lang="cs-CZ" sz="2200" dirty="0" smtClean="0"/>
              <a:t>- </a:t>
            </a:r>
            <a:r>
              <a:rPr lang="cs-CZ" sz="2200" b="1" dirty="0" smtClean="0"/>
              <a:t>způsobilý</a:t>
            </a:r>
            <a:r>
              <a:rPr lang="cs-CZ" sz="2200" dirty="0" smtClean="0"/>
              <a:t> </a:t>
            </a:r>
            <a:r>
              <a:rPr lang="cs-CZ" sz="2200" dirty="0"/>
              <a:t>k právním jednáním co do povahy </a:t>
            </a:r>
            <a:endParaRPr lang="cs-CZ" sz="2200" dirty="0" smtClean="0"/>
          </a:p>
          <a:p>
            <a:pPr marL="0" indent="0" algn="ctr">
              <a:buNone/>
            </a:pPr>
            <a:r>
              <a:rPr lang="cs-CZ" sz="2200" dirty="0" smtClean="0"/>
              <a:t>přiměřeným </a:t>
            </a:r>
            <a:r>
              <a:rPr lang="cs-CZ" sz="2200" b="1" dirty="0" smtClean="0"/>
              <a:t>rozumové a volní vyspělosti </a:t>
            </a:r>
            <a:r>
              <a:rPr lang="cs-CZ" sz="2200" dirty="0" smtClean="0"/>
              <a:t>nezletilých </a:t>
            </a:r>
            <a:r>
              <a:rPr lang="cs-CZ" sz="2200" dirty="0"/>
              <a:t>jeho věku. </a:t>
            </a:r>
            <a:endParaRPr lang="cs-CZ" sz="2200" dirty="0" smtClean="0"/>
          </a:p>
          <a:p>
            <a:pPr marL="0" indent="0" algn="ctr">
              <a:buNone/>
            </a:pPr>
            <a:endParaRPr lang="cs-CZ" sz="2200" dirty="0" smtClean="0"/>
          </a:p>
          <a:p>
            <a:pPr marL="0" indent="0" algn="ctr">
              <a:buNone/>
            </a:pPr>
            <a:r>
              <a:rPr lang="cs-CZ" sz="2200" u="sng" dirty="0" smtClean="0"/>
              <a:t>Závislá </a:t>
            </a:r>
            <a:r>
              <a:rPr lang="cs-CZ" sz="2200" u="sng" dirty="0"/>
              <a:t>práce </a:t>
            </a:r>
            <a:r>
              <a:rPr lang="cs-CZ" sz="2200" dirty="0"/>
              <a:t>nezletilých mladších než patnáct let nebo nezletilých</a:t>
            </a:r>
            <a:r>
              <a:rPr lang="cs-CZ" sz="2200" dirty="0" smtClean="0"/>
              <a:t>,</a:t>
            </a:r>
          </a:p>
          <a:p>
            <a:pPr marL="0" indent="0" algn="ctr">
              <a:buNone/>
            </a:pPr>
            <a:r>
              <a:rPr lang="cs-CZ" sz="2200" dirty="0" smtClean="0"/>
              <a:t>kteří </a:t>
            </a:r>
            <a:r>
              <a:rPr lang="cs-CZ" sz="2200" dirty="0"/>
              <a:t>neukončili povinnou školní docházku, je </a:t>
            </a:r>
            <a:r>
              <a:rPr lang="cs-CZ" sz="2200" u="sng" dirty="0" smtClean="0"/>
              <a:t>zakázána</a:t>
            </a:r>
            <a:r>
              <a:rPr lang="cs-CZ" sz="2200" dirty="0"/>
              <a:t> </a:t>
            </a:r>
            <a:r>
              <a:rPr lang="cs-CZ" sz="2200" dirty="0" smtClean="0"/>
              <a:t>– </a:t>
            </a:r>
          </a:p>
          <a:p>
            <a:pPr marL="0" indent="0" algn="ctr">
              <a:buNone/>
            </a:pPr>
            <a:r>
              <a:rPr lang="cs-CZ" sz="2200" dirty="0" smtClean="0"/>
              <a:t>jen </a:t>
            </a:r>
            <a:r>
              <a:rPr lang="cs-CZ" sz="2200" dirty="0"/>
              <a:t>uměleckou, kulturní, reklamní nebo sportovní </a:t>
            </a:r>
            <a:r>
              <a:rPr lang="cs-CZ" sz="2200" dirty="0" smtClean="0"/>
              <a:t>činnost.</a:t>
            </a:r>
            <a:endParaRPr lang="cs-CZ" sz="2200" dirty="0"/>
          </a:p>
          <a:p>
            <a:pPr marL="0" indent="0" algn="ctr">
              <a:buNone/>
            </a:pPr>
            <a:endParaRPr lang="cs-CZ" sz="2200" dirty="0" smtClean="0"/>
          </a:p>
          <a:p>
            <a:pPr marL="0" indent="0" algn="ctr">
              <a:buNone/>
            </a:pPr>
            <a:r>
              <a:rPr lang="cs-CZ" sz="2200" dirty="0" smtClean="0"/>
              <a:t>Nezletilý, který dovršil patnáct let a ukončil povinnou školní docházku, </a:t>
            </a:r>
          </a:p>
          <a:p>
            <a:pPr marL="0" indent="0" algn="ctr">
              <a:buNone/>
            </a:pPr>
            <a:r>
              <a:rPr lang="cs-CZ" sz="2200" dirty="0" smtClean="0"/>
              <a:t>se může zavázat k výkonu závislé práce + zákonný </a:t>
            </a:r>
            <a:r>
              <a:rPr lang="cs-CZ" sz="2200" dirty="0"/>
              <a:t>zástupce nezletilého, </a:t>
            </a:r>
            <a:endParaRPr lang="cs-CZ" sz="2200" dirty="0" smtClean="0"/>
          </a:p>
          <a:p>
            <a:pPr marL="0" indent="0" algn="ctr">
              <a:buNone/>
            </a:pPr>
            <a:r>
              <a:rPr lang="cs-CZ" sz="2200" dirty="0" smtClean="0"/>
              <a:t>který </a:t>
            </a:r>
            <a:r>
              <a:rPr lang="cs-CZ" sz="2200" dirty="0"/>
              <a:t>nedosáhl věku šestnáct let, může rozvázat </a:t>
            </a:r>
            <a:r>
              <a:rPr lang="cs-CZ" sz="2200" dirty="0" smtClean="0"/>
              <a:t>pracovní poměr. </a:t>
            </a:r>
            <a:endParaRPr lang="cs-CZ" sz="22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250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Přiznání svéprávnosti - emancipace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Navrhne-li </a:t>
            </a:r>
            <a:r>
              <a:rPr lang="cs-CZ" dirty="0"/>
              <a:t>nezletilý, který není plně svéprávný, 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aby </a:t>
            </a:r>
            <a:r>
              <a:rPr lang="cs-CZ" dirty="0"/>
              <a:t>mu </a:t>
            </a:r>
            <a:r>
              <a:rPr lang="cs-CZ" b="1" dirty="0"/>
              <a:t>soud přiznal svéprávnost</a:t>
            </a:r>
            <a:r>
              <a:rPr lang="cs-CZ" dirty="0"/>
              <a:t>, soud návrhu vyhoví</a:t>
            </a:r>
            <a:r>
              <a:rPr lang="cs-CZ" dirty="0" smtClean="0"/>
              <a:t>,</a:t>
            </a:r>
          </a:p>
          <a:p>
            <a:pPr marL="0" indent="0" algn="ctr">
              <a:buNone/>
            </a:pPr>
            <a:r>
              <a:rPr lang="cs-CZ" dirty="0" smtClean="0"/>
              <a:t>pokud </a:t>
            </a:r>
            <a:r>
              <a:rPr lang="cs-CZ" u="sng" dirty="0"/>
              <a:t>nezletilý dosáhl věku šestnácti let</a:t>
            </a:r>
            <a:r>
              <a:rPr lang="cs-CZ" dirty="0"/>
              <a:t>, pokud je </a:t>
            </a:r>
            <a:r>
              <a:rPr lang="cs-CZ" u="sng" dirty="0"/>
              <a:t>osvědčena </a:t>
            </a:r>
            <a:endParaRPr lang="cs-CZ" u="sng" dirty="0" smtClean="0"/>
          </a:p>
          <a:p>
            <a:pPr marL="0" indent="0" algn="ctr">
              <a:buNone/>
            </a:pPr>
            <a:r>
              <a:rPr lang="cs-CZ" u="sng" dirty="0" smtClean="0"/>
              <a:t>jeho </a:t>
            </a:r>
            <a:r>
              <a:rPr lang="cs-CZ" u="sng" dirty="0"/>
              <a:t>schopnost sám se živit a obstarat si své záležitosti </a:t>
            </a:r>
            <a:r>
              <a:rPr lang="cs-CZ" dirty="0"/>
              <a:t>a 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pokud </a:t>
            </a:r>
            <a:r>
              <a:rPr lang="cs-CZ" dirty="0"/>
              <a:t>s návrhem </a:t>
            </a:r>
            <a:r>
              <a:rPr lang="cs-CZ" u="sng" dirty="0"/>
              <a:t>souhlasí zákonný zástupce nezletilého</a:t>
            </a:r>
            <a:r>
              <a:rPr lang="cs-CZ" dirty="0" smtClean="0"/>
              <a:t>.</a:t>
            </a:r>
          </a:p>
          <a:p>
            <a:pPr marL="0" indent="0" algn="ctr">
              <a:buNone/>
            </a:pPr>
            <a:r>
              <a:rPr lang="cs-CZ" dirty="0" smtClean="0"/>
              <a:t> </a:t>
            </a:r>
          </a:p>
          <a:p>
            <a:pPr marL="0" indent="0" algn="ctr">
              <a:buNone/>
            </a:pPr>
            <a:r>
              <a:rPr lang="cs-CZ" i="1" dirty="0" smtClean="0"/>
              <a:t>V </a:t>
            </a:r>
            <a:r>
              <a:rPr lang="cs-CZ" i="1" dirty="0"/>
              <a:t>ostatních případech </a:t>
            </a:r>
            <a:r>
              <a:rPr lang="cs-CZ" i="1" dirty="0" smtClean="0"/>
              <a:t>- jen </a:t>
            </a:r>
            <a:r>
              <a:rPr lang="cs-CZ" i="1" dirty="0"/>
              <a:t>z vážných důvodů v zájmu nezletilého.</a:t>
            </a: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061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Nezvěstnost + domněnka smrti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cs-CZ" sz="2200" dirty="0" smtClean="0"/>
              <a:t>Za </a:t>
            </a:r>
            <a:r>
              <a:rPr lang="cs-CZ" sz="2200" dirty="0"/>
              <a:t>nezvěstného může soud prohlásit svéprávného člověka, </a:t>
            </a:r>
            <a:r>
              <a:rPr lang="cs-CZ" sz="2200" dirty="0" smtClean="0"/>
              <a:t>který </a:t>
            </a:r>
          </a:p>
          <a:p>
            <a:pPr marL="0" indent="0" algn="ctr">
              <a:buNone/>
            </a:pPr>
            <a:r>
              <a:rPr lang="cs-CZ" sz="2200" dirty="0" smtClean="0"/>
              <a:t>opustil </a:t>
            </a:r>
            <a:r>
              <a:rPr lang="cs-CZ" sz="2200" dirty="0"/>
              <a:t>své bydliště, nepodal o sobě zprávu a není o něm známo, </a:t>
            </a:r>
            <a:r>
              <a:rPr lang="cs-CZ" sz="2200" dirty="0" smtClean="0"/>
              <a:t>kde </a:t>
            </a:r>
            <a:r>
              <a:rPr lang="cs-CZ" sz="2200" dirty="0"/>
              <a:t>se zdržuje. </a:t>
            </a:r>
            <a:endParaRPr lang="cs-CZ" sz="2200" dirty="0" smtClean="0"/>
          </a:p>
          <a:p>
            <a:pPr marL="0" indent="0" algn="ctr">
              <a:buNone/>
            </a:pPr>
            <a:r>
              <a:rPr lang="cs-CZ" sz="2200" dirty="0" smtClean="0"/>
              <a:t>Soud </a:t>
            </a:r>
            <a:r>
              <a:rPr lang="cs-CZ" sz="2200" dirty="0"/>
              <a:t>uvede v rozhodnutí den, kdy nastaly účinky prohlášení nezvěstnosti. </a:t>
            </a:r>
            <a:endParaRPr lang="cs-CZ" sz="2200" dirty="0" smtClean="0"/>
          </a:p>
          <a:p>
            <a:pPr marL="0" indent="0" algn="ctr">
              <a:buNone/>
            </a:pPr>
            <a:r>
              <a:rPr lang="cs-CZ" sz="2200" dirty="0" smtClean="0"/>
              <a:t> (na návrh osoby, která na tom má právní zájem).</a:t>
            </a:r>
          </a:p>
          <a:p>
            <a:pPr marL="0" indent="0" algn="ctr">
              <a:buNone/>
            </a:pPr>
            <a:endParaRPr lang="cs-CZ" sz="2200" dirty="0" smtClean="0"/>
          </a:p>
          <a:p>
            <a:pPr marL="0" indent="0" algn="ctr">
              <a:buNone/>
            </a:pPr>
            <a:r>
              <a:rPr lang="cs-CZ" sz="2200" dirty="0" smtClean="0"/>
              <a:t>Na </a:t>
            </a:r>
            <a:r>
              <a:rPr lang="cs-CZ" sz="2200" dirty="0"/>
              <a:t>návrh osoby, která na tom má právní zájem, prohlásí soud </a:t>
            </a:r>
            <a:endParaRPr lang="cs-CZ" sz="2200" dirty="0" smtClean="0"/>
          </a:p>
          <a:p>
            <a:pPr marL="0" indent="0" algn="ctr">
              <a:buNone/>
            </a:pPr>
            <a:r>
              <a:rPr lang="cs-CZ" sz="2200" dirty="0" smtClean="0"/>
              <a:t>za </a:t>
            </a:r>
            <a:r>
              <a:rPr lang="cs-CZ" sz="2200" dirty="0"/>
              <a:t>mrtvého člověka, o němž lze mít důvodně za to, že zemřel, </a:t>
            </a:r>
            <a:endParaRPr lang="cs-CZ" sz="2200" dirty="0" smtClean="0"/>
          </a:p>
          <a:p>
            <a:pPr marL="0" indent="0" algn="ctr">
              <a:buNone/>
            </a:pPr>
            <a:r>
              <a:rPr lang="cs-CZ" sz="2200" dirty="0" smtClean="0"/>
              <a:t>a </a:t>
            </a:r>
            <a:r>
              <a:rPr lang="cs-CZ" sz="2200" dirty="0"/>
              <a:t>určí den, který se pokládá za den jeho smrti. </a:t>
            </a:r>
          </a:p>
          <a:p>
            <a:pPr marL="0" indent="0" algn="ctr">
              <a:buNone/>
            </a:pPr>
            <a:endParaRPr lang="cs-CZ" sz="2200" dirty="0" smtClean="0"/>
          </a:p>
          <a:p>
            <a:pPr marL="0" indent="0" algn="ctr">
              <a:buNone/>
            </a:pPr>
            <a:r>
              <a:rPr lang="cs-CZ" sz="2200" dirty="0" smtClean="0"/>
              <a:t>Na </a:t>
            </a:r>
            <a:r>
              <a:rPr lang="cs-CZ" sz="2200" dirty="0"/>
              <a:t>člověka, který byl prohlášen za mrtvého, se hledí, jako by zemřel. </a:t>
            </a:r>
            <a:endParaRPr lang="cs-CZ" sz="2200" dirty="0" smtClean="0"/>
          </a:p>
          <a:p>
            <a:pPr marL="0" indent="0" algn="ctr">
              <a:buNone/>
            </a:pPr>
            <a:r>
              <a:rPr lang="cs-CZ" sz="2200" dirty="0" smtClean="0"/>
              <a:t>Prohlášením </a:t>
            </a:r>
            <a:r>
              <a:rPr lang="cs-CZ" sz="2200" dirty="0"/>
              <a:t>manžela za mrtvého zaniká manželství dnem, </a:t>
            </a:r>
            <a:endParaRPr lang="cs-CZ" sz="2200" dirty="0" smtClean="0"/>
          </a:p>
          <a:p>
            <a:pPr marL="0" indent="0" algn="ctr">
              <a:buNone/>
            </a:pPr>
            <a:r>
              <a:rPr lang="cs-CZ" sz="2200" dirty="0" smtClean="0"/>
              <a:t>který </a:t>
            </a:r>
            <a:r>
              <a:rPr lang="cs-CZ" sz="2200" dirty="0"/>
              <a:t>se pokládá za den jeho smrti; totéž platí o registrovaném partnerství. </a:t>
            </a:r>
          </a:p>
          <a:p>
            <a:pPr marL="0" indent="0" algn="ctr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62320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Nezvěstnost + domněnka smrti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cs-CZ" sz="2000" dirty="0" smtClean="0"/>
          </a:p>
          <a:p>
            <a:pPr marL="0" indent="0" algn="ctr">
              <a:buNone/>
            </a:pPr>
            <a:r>
              <a:rPr lang="cs-CZ" sz="2000" dirty="0" smtClean="0"/>
              <a:t>Byl-li člověk </a:t>
            </a:r>
            <a:r>
              <a:rPr lang="cs-CZ" sz="2000" b="1" dirty="0" smtClean="0"/>
              <a:t>prohlášen za nezvěstného </a:t>
            </a:r>
            <a:r>
              <a:rPr lang="cs-CZ" sz="2000" dirty="0" smtClean="0"/>
              <a:t>a vyplývají-li z okolností vážné pochybnosti, </a:t>
            </a:r>
          </a:p>
          <a:p>
            <a:pPr marL="0" indent="0" algn="ctr">
              <a:buNone/>
            </a:pPr>
            <a:r>
              <a:rPr lang="cs-CZ" sz="2000" dirty="0" smtClean="0"/>
              <a:t>zda je ještě živ, ačkoli jeho smrt není nepochybná, může ho </a:t>
            </a:r>
            <a:r>
              <a:rPr lang="cs-CZ" sz="2000" b="1" dirty="0" smtClean="0"/>
              <a:t>soud prohlásit za mrtvého </a:t>
            </a:r>
          </a:p>
          <a:p>
            <a:pPr marL="0" indent="0" algn="ctr">
              <a:buNone/>
            </a:pPr>
            <a:r>
              <a:rPr lang="cs-CZ" sz="2000" u="sng" dirty="0" smtClean="0"/>
              <a:t>na návrh osoby</a:t>
            </a:r>
            <a:r>
              <a:rPr lang="cs-CZ" sz="2000" dirty="0" smtClean="0"/>
              <a:t>, která na tom </a:t>
            </a:r>
            <a:r>
              <a:rPr lang="cs-CZ" sz="2000" u="sng" dirty="0" smtClean="0"/>
              <a:t>má právní zájem</a:t>
            </a:r>
            <a:r>
              <a:rPr lang="cs-CZ" sz="2000" dirty="0" smtClean="0"/>
              <a:t>, a určí </a:t>
            </a:r>
            <a:r>
              <a:rPr lang="cs-CZ" sz="2000" u="sng" dirty="0" smtClean="0"/>
              <a:t>den</a:t>
            </a:r>
            <a:r>
              <a:rPr lang="cs-CZ" sz="2000" dirty="0" smtClean="0"/>
              <a:t>, který nezvěstný zřejmě nepřežil. </a:t>
            </a:r>
          </a:p>
          <a:p>
            <a:pPr marL="0" indent="0" algn="ctr">
              <a:buNone/>
            </a:pPr>
            <a:r>
              <a:rPr lang="cs-CZ" sz="2000" dirty="0" smtClean="0"/>
              <a:t>Má se za to, že tento den je </a:t>
            </a:r>
            <a:r>
              <a:rPr lang="cs-CZ" sz="2000" u="sng" dirty="0" smtClean="0"/>
              <a:t>dnem smrti </a:t>
            </a:r>
            <a:r>
              <a:rPr lang="cs-CZ" sz="2000" dirty="0" smtClean="0"/>
              <a:t>nezvěstného. </a:t>
            </a:r>
          </a:p>
          <a:p>
            <a:pPr marL="0" indent="0" algn="ctr">
              <a:buNone/>
            </a:pPr>
            <a:endParaRPr lang="cs-CZ" sz="2000" dirty="0"/>
          </a:p>
          <a:p>
            <a:pPr marL="0" indent="0" algn="ctr">
              <a:buNone/>
            </a:pPr>
            <a:r>
              <a:rPr lang="cs-CZ" sz="2000" dirty="0" smtClean="0"/>
              <a:t>Člověka, který byl </a:t>
            </a:r>
            <a:r>
              <a:rPr lang="cs-CZ" sz="2000" b="1" dirty="0" smtClean="0"/>
              <a:t>prohlášen za nezvěstného</a:t>
            </a:r>
            <a:r>
              <a:rPr lang="cs-CZ" sz="2000" dirty="0" smtClean="0"/>
              <a:t>, lze </a:t>
            </a:r>
            <a:r>
              <a:rPr lang="cs-CZ" sz="2000" b="1" dirty="0" smtClean="0"/>
              <a:t>prohlásit za mrtvého nejdříve </a:t>
            </a:r>
          </a:p>
          <a:p>
            <a:pPr marL="0" indent="0" algn="ctr">
              <a:buNone/>
            </a:pPr>
            <a:r>
              <a:rPr lang="cs-CZ" sz="2000" b="1" dirty="0" smtClean="0"/>
              <a:t>po uplynutí pěti let počítaných od konce roku</a:t>
            </a:r>
            <a:r>
              <a:rPr lang="cs-CZ" sz="2000" dirty="0"/>
              <a:t> </a:t>
            </a:r>
            <a:r>
              <a:rPr lang="cs-CZ" sz="2000" dirty="0" smtClean="0"/>
              <a:t>-</a:t>
            </a:r>
            <a:r>
              <a:rPr lang="cs-CZ" sz="2000" b="1" dirty="0" smtClean="0"/>
              <a:t> prohlášen za nezvěstného</a:t>
            </a:r>
            <a:r>
              <a:rPr lang="cs-CZ" sz="2000" dirty="0" smtClean="0"/>
              <a:t>. </a:t>
            </a:r>
          </a:p>
          <a:p>
            <a:pPr marL="0" indent="0" algn="ctr">
              <a:buNone/>
            </a:pPr>
            <a:r>
              <a:rPr lang="cs-CZ" sz="2000" dirty="0" smtClean="0"/>
              <a:t>Nelze – zpráva nezvěstný je dosud naživu. 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5419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Nezvěstnost + domněnka smrti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sz="1800" dirty="0" smtClean="0"/>
              <a:t>Člověka, který se stal nezvěstný tím, že opustil své bydliště, nepodal o sobě zprávu a </a:t>
            </a:r>
          </a:p>
          <a:p>
            <a:pPr marL="0" indent="0" algn="ctr">
              <a:buNone/>
            </a:pPr>
            <a:r>
              <a:rPr lang="cs-CZ" sz="1800" dirty="0" smtClean="0"/>
              <a:t>není o něm známo, kde se zdržuje, avšak </a:t>
            </a:r>
            <a:r>
              <a:rPr lang="cs-CZ" sz="1800" u="sng" dirty="0" smtClean="0"/>
              <a:t>nebyl za nezvěstného prohlášen</a:t>
            </a:r>
            <a:r>
              <a:rPr lang="cs-CZ" sz="1800" dirty="0" smtClean="0"/>
              <a:t>, </a:t>
            </a:r>
          </a:p>
          <a:p>
            <a:pPr marL="0" indent="0" algn="ctr">
              <a:buNone/>
            </a:pPr>
            <a:r>
              <a:rPr lang="cs-CZ" sz="1800" dirty="0" smtClean="0"/>
              <a:t>lze </a:t>
            </a:r>
            <a:r>
              <a:rPr lang="cs-CZ" sz="1800" b="1" dirty="0" smtClean="0"/>
              <a:t>prohlásit za mrtvého nejdříve po uplynutí sedmi let od konce roku</a:t>
            </a:r>
            <a:r>
              <a:rPr lang="cs-CZ" sz="1800" dirty="0" smtClean="0"/>
              <a:t> - poslední zpráva.</a:t>
            </a:r>
          </a:p>
          <a:p>
            <a:pPr marL="0" indent="0" algn="ctr">
              <a:buNone/>
            </a:pPr>
            <a:r>
              <a:rPr lang="cs-CZ" sz="1800" dirty="0" smtClean="0"/>
              <a:t>Člověka, který se stal nezvěstným </a:t>
            </a:r>
            <a:r>
              <a:rPr lang="cs-CZ" sz="1800" b="1" dirty="0" smtClean="0"/>
              <a:t>před dovršením osmnáctého roku věku</a:t>
            </a:r>
            <a:r>
              <a:rPr lang="cs-CZ" sz="1800" dirty="0" smtClean="0"/>
              <a:t>, </a:t>
            </a:r>
          </a:p>
          <a:p>
            <a:pPr marL="0" indent="0" algn="ctr">
              <a:buNone/>
            </a:pPr>
            <a:r>
              <a:rPr lang="cs-CZ" sz="1800" u="sng" dirty="0" smtClean="0"/>
              <a:t>nelze</a:t>
            </a:r>
            <a:r>
              <a:rPr lang="cs-CZ" sz="1800" dirty="0" smtClean="0"/>
              <a:t> prohlásit za mrtvého </a:t>
            </a:r>
            <a:r>
              <a:rPr lang="cs-CZ" sz="1800" u="sng" dirty="0" smtClean="0"/>
              <a:t>před uplynutím roku, v němž uplyne dvacet pět let od jeho narození</a:t>
            </a:r>
            <a:r>
              <a:rPr lang="cs-CZ" sz="1800" dirty="0" smtClean="0"/>
              <a:t>. </a:t>
            </a:r>
          </a:p>
          <a:p>
            <a:pPr marL="0" indent="0" algn="ctr">
              <a:buNone/>
            </a:pPr>
            <a:endParaRPr lang="cs-CZ" sz="1800" dirty="0" smtClean="0"/>
          </a:p>
          <a:p>
            <a:pPr marL="0" indent="0" algn="ctr">
              <a:buNone/>
            </a:pPr>
            <a:r>
              <a:rPr lang="cs-CZ" sz="1800" dirty="0" smtClean="0"/>
              <a:t>Člověka, který se stal </a:t>
            </a:r>
            <a:r>
              <a:rPr lang="cs-CZ" sz="1800" u="sng" dirty="0" smtClean="0"/>
              <a:t>nezvěstným</a:t>
            </a:r>
            <a:r>
              <a:rPr lang="cs-CZ" sz="1800" dirty="0" smtClean="0"/>
              <a:t> jako </a:t>
            </a:r>
            <a:r>
              <a:rPr lang="cs-CZ" sz="1800" u="sng" dirty="0" smtClean="0"/>
              <a:t>účastník události</a:t>
            </a:r>
            <a:r>
              <a:rPr lang="cs-CZ" sz="1800" dirty="0" smtClean="0"/>
              <a:t>, </a:t>
            </a:r>
          </a:p>
          <a:p>
            <a:pPr marL="0" indent="0" algn="ctr">
              <a:buNone/>
            </a:pPr>
            <a:r>
              <a:rPr lang="cs-CZ" sz="1800" dirty="0" smtClean="0"/>
              <a:t>při níž byl v ohrožení života větší počet osob, </a:t>
            </a:r>
          </a:p>
          <a:p>
            <a:pPr marL="0" indent="0" algn="ctr">
              <a:buNone/>
            </a:pPr>
            <a:r>
              <a:rPr lang="cs-CZ" sz="1800" dirty="0" smtClean="0"/>
              <a:t>lze </a:t>
            </a:r>
            <a:r>
              <a:rPr lang="cs-CZ" sz="1800" b="1" dirty="0" smtClean="0"/>
              <a:t>prohlásit za mrtvého nejdříve po uplynutí tří let od konce roku</a:t>
            </a:r>
            <a:r>
              <a:rPr lang="cs-CZ" sz="1800" dirty="0" smtClean="0"/>
              <a:t> – poslední zpráva.</a:t>
            </a:r>
          </a:p>
          <a:p>
            <a:pPr marL="0" indent="0" algn="ctr">
              <a:buNone/>
            </a:pPr>
            <a:endParaRPr lang="cs-CZ" sz="1800" dirty="0" smtClean="0"/>
          </a:p>
          <a:p>
            <a:pPr marL="0" indent="0" algn="ctr">
              <a:buNone/>
            </a:pPr>
            <a:r>
              <a:rPr lang="cs-CZ" sz="1800" dirty="0" smtClean="0"/>
              <a:t>Zjistí-li se, že je naživu, k prohlášení za mrtvého se </a:t>
            </a:r>
            <a:r>
              <a:rPr lang="cs-CZ" sz="1800" u="sng" dirty="0" smtClean="0"/>
              <a:t>nepřihlíží</a:t>
            </a:r>
            <a:r>
              <a:rPr lang="cs-CZ" sz="1800" dirty="0" smtClean="0"/>
              <a:t>; </a:t>
            </a:r>
          </a:p>
          <a:p>
            <a:pPr marL="0" indent="0" algn="ctr">
              <a:buNone/>
            </a:pPr>
            <a:r>
              <a:rPr lang="cs-CZ" sz="1800" dirty="0" smtClean="0"/>
              <a:t>manželství nebo registrované partnerství se však neobnovuje.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061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u="sng" dirty="0"/>
              <a:t>soubor platných právních norem</a:t>
            </a:r>
          </a:p>
          <a:p>
            <a:pPr marL="0" indent="0" algn="ctr">
              <a:buNone/>
            </a:pPr>
            <a:r>
              <a:rPr lang="cs-CZ" b="1" dirty="0"/>
              <a:t>pravidel chování </a:t>
            </a:r>
            <a:r>
              <a:rPr lang="cs-CZ" dirty="0"/>
              <a:t>(příkazů, zákazů nebo dovolení), </a:t>
            </a:r>
          </a:p>
          <a:p>
            <a:pPr marL="0" indent="0" algn="ctr">
              <a:buNone/>
            </a:pPr>
            <a:r>
              <a:rPr lang="cs-CZ" dirty="0"/>
              <a:t>kterými se </a:t>
            </a:r>
            <a:r>
              <a:rPr lang="cs-CZ" u="sng" dirty="0"/>
              <a:t>řídí lidské spolužití </a:t>
            </a:r>
            <a:r>
              <a:rPr lang="cs-CZ" dirty="0"/>
              <a:t>a které jsou </a:t>
            </a:r>
            <a:r>
              <a:rPr lang="cs-CZ" b="1" dirty="0"/>
              <a:t>uznávané</a:t>
            </a:r>
            <a:r>
              <a:rPr lang="cs-CZ" dirty="0"/>
              <a:t> nebo </a:t>
            </a:r>
            <a:r>
              <a:rPr lang="cs-CZ" b="1" dirty="0"/>
              <a:t>přímo stanovené státem</a:t>
            </a:r>
            <a:r>
              <a:rPr lang="cs-CZ" dirty="0"/>
              <a:t> </a:t>
            </a:r>
          </a:p>
          <a:p>
            <a:pPr marL="0" indent="0" algn="ctr">
              <a:buNone/>
            </a:pPr>
            <a:r>
              <a:rPr lang="cs-CZ" dirty="0"/>
              <a:t>+ </a:t>
            </a:r>
            <a:r>
              <a:rPr lang="cs-CZ" b="1" dirty="0"/>
              <a:t>stát mocensky vynucuje</a:t>
            </a: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všechny platné právní normy - </a:t>
            </a:r>
            <a:r>
              <a:rPr lang="cs-CZ" b="1" dirty="0"/>
              <a:t>právní řád </a:t>
            </a:r>
            <a:r>
              <a:rPr lang="cs-CZ" dirty="0"/>
              <a:t>daného státu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/>
              <a:t>Pozitivní</a:t>
            </a:r>
            <a:r>
              <a:rPr lang="cs-CZ" dirty="0"/>
              <a:t> (zákonodárce) x </a:t>
            </a:r>
            <a:r>
              <a:rPr lang="cs-CZ" b="1" dirty="0"/>
              <a:t>Přirozené </a:t>
            </a:r>
            <a:r>
              <a:rPr lang="cs-CZ" dirty="0"/>
              <a:t>(příroda, bůh</a:t>
            </a:r>
            <a:r>
              <a:rPr lang="en-US" dirty="0"/>
              <a:t>;</a:t>
            </a:r>
            <a:r>
              <a:rPr lang="cs-CZ" dirty="0"/>
              <a:t> stát - jen uznávat</a:t>
            </a:r>
            <a:r>
              <a:rPr lang="en-US" dirty="0"/>
              <a:t>; </a:t>
            </a:r>
            <a:r>
              <a:rPr lang="cs-CZ" dirty="0"/>
              <a:t>lidská práva)</a:t>
            </a:r>
          </a:p>
          <a:p>
            <a:pPr marL="0" indent="0" algn="ctr">
              <a:buNone/>
            </a:pPr>
            <a:r>
              <a:rPr lang="cs-CZ" b="1" dirty="0"/>
              <a:t>Subjektivní</a:t>
            </a:r>
            <a:r>
              <a:rPr lang="cs-CZ" dirty="0"/>
              <a:t> x </a:t>
            </a:r>
            <a:r>
              <a:rPr lang="cs-CZ" b="1" dirty="0"/>
              <a:t>Objektivní</a:t>
            </a:r>
          </a:p>
          <a:p>
            <a:pPr marL="0" indent="0" algn="ctr">
              <a:buNone/>
            </a:pPr>
            <a:r>
              <a:rPr lang="cs-CZ" b="1" dirty="0"/>
              <a:t>Soukromé </a:t>
            </a:r>
            <a:r>
              <a:rPr lang="cs-CZ" dirty="0"/>
              <a:t>x</a:t>
            </a:r>
            <a:r>
              <a:rPr lang="cs-CZ" b="1" dirty="0"/>
              <a:t> Veřejné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585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Jméno + pseudonym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cs-CZ" sz="1800" b="1" dirty="0" smtClean="0"/>
              <a:t>Jméno </a:t>
            </a:r>
            <a:r>
              <a:rPr lang="cs-CZ" sz="1800" b="1" dirty="0"/>
              <a:t>člověka </a:t>
            </a:r>
            <a:r>
              <a:rPr lang="cs-CZ" sz="1800" dirty="0"/>
              <a:t>je jeho </a:t>
            </a:r>
            <a:r>
              <a:rPr lang="cs-CZ" sz="1800" u="sng" dirty="0"/>
              <a:t>osobní jméno a </a:t>
            </a:r>
            <a:r>
              <a:rPr lang="cs-CZ" sz="1800" u="sng" dirty="0" smtClean="0"/>
              <a:t>příjmení</a:t>
            </a:r>
            <a:r>
              <a:rPr lang="cs-CZ" sz="1800" dirty="0" smtClean="0"/>
              <a:t>.</a:t>
            </a:r>
            <a:r>
              <a:rPr lang="cs-CZ" sz="1800" dirty="0"/>
              <a:t> </a:t>
            </a:r>
            <a:r>
              <a:rPr lang="cs-CZ" sz="1800" dirty="0" smtClean="0"/>
              <a:t>Každý </a:t>
            </a:r>
            <a:r>
              <a:rPr lang="cs-CZ" sz="1800" dirty="0"/>
              <a:t>člověk má </a:t>
            </a:r>
            <a:r>
              <a:rPr lang="cs-CZ" sz="1800" b="1" dirty="0"/>
              <a:t>právo užívat své jméno </a:t>
            </a:r>
            <a:endParaRPr lang="cs-CZ" sz="1800" b="1" dirty="0" smtClean="0"/>
          </a:p>
          <a:p>
            <a:pPr marL="0" indent="0" algn="ctr">
              <a:buNone/>
            </a:pPr>
            <a:r>
              <a:rPr lang="cs-CZ" sz="1800" b="1" dirty="0" smtClean="0"/>
              <a:t>v </a:t>
            </a:r>
            <a:r>
              <a:rPr lang="cs-CZ" sz="1800" b="1" dirty="0"/>
              <a:t>právním </a:t>
            </a:r>
            <a:r>
              <a:rPr lang="cs-CZ" sz="1800" b="1" dirty="0" smtClean="0"/>
              <a:t>styku</a:t>
            </a:r>
            <a:r>
              <a:rPr lang="cs-CZ" sz="1800" dirty="0" smtClean="0"/>
              <a:t> + </a:t>
            </a:r>
            <a:r>
              <a:rPr lang="cs-CZ" sz="1800" b="1" dirty="0"/>
              <a:t>právo na ochranu svého jména a na úctu k němu</a:t>
            </a:r>
            <a:r>
              <a:rPr lang="cs-CZ" sz="1800" dirty="0"/>
              <a:t>. </a:t>
            </a:r>
            <a:endParaRPr lang="cs-CZ" sz="1800" dirty="0" smtClean="0"/>
          </a:p>
          <a:p>
            <a:pPr marL="0" indent="0" algn="ctr">
              <a:buNone/>
            </a:pPr>
            <a:endParaRPr lang="cs-CZ" sz="1800" dirty="0" smtClean="0"/>
          </a:p>
          <a:p>
            <a:pPr marL="0" indent="0" algn="ctr">
              <a:buNone/>
            </a:pPr>
            <a:r>
              <a:rPr lang="cs-CZ" sz="1800" dirty="0" smtClean="0"/>
              <a:t>Člověk - </a:t>
            </a:r>
            <a:r>
              <a:rPr lang="cs-CZ" sz="1800" u="sng" dirty="0" smtClean="0"/>
              <a:t>užívá </a:t>
            </a:r>
            <a:r>
              <a:rPr lang="cs-CZ" sz="1800" u="sng" dirty="0"/>
              <a:t>jiné jméno než své vlastní</a:t>
            </a:r>
            <a:r>
              <a:rPr lang="cs-CZ" sz="1800" dirty="0"/>
              <a:t>, </a:t>
            </a:r>
            <a:r>
              <a:rPr lang="cs-CZ" sz="1800" dirty="0" smtClean="0"/>
              <a:t>nese </a:t>
            </a:r>
            <a:r>
              <a:rPr lang="cs-CZ" sz="1800" dirty="0"/>
              <a:t>následky omylů a újem z toho vzniklých. </a:t>
            </a:r>
            <a:endParaRPr lang="cs-CZ" sz="1800" dirty="0" smtClean="0"/>
          </a:p>
          <a:p>
            <a:pPr marL="0" indent="0" algn="ctr">
              <a:buNone/>
            </a:pPr>
            <a:endParaRPr lang="cs-CZ" sz="1800" dirty="0"/>
          </a:p>
          <a:p>
            <a:pPr marL="0" indent="0" algn="ctr">
              <a:buNone/>
            </a:pPr>
            <a:r>
              <a:rPr lang="cs-CZ" sz="1800" dirty="0" smtClean="0"/>
              <a:t>Člověk</a:t>
            </a:r>
            <a:r>
              <a:rPr lang="cs-CZ" sz="1800" dirty="0"/>
              <a:t>, který byl dotčen zpochybněním svého práva ke jménu nebo </a:t>
            </a:r>
            <a:endParaRPr lang="cs-CZ" sz="1800" dirty="0" smtClean="0"/>
          </a:p>
          <a:p>
            <a:pPr marL="0" indent="0" algn="ctr">
              <a:buNone/>
            </a:pPr>
            <a:r>
              <a:rPr lang="cs-CZ" sz="1800" dirty="0" smtClean="0"/>
              <a:t>utrpěl </a:t>
            </a:r>
            <a:r>
              <a:rPr lang="cs-CZ" sz="1800" dirty="0"/>
              <a:t>újmu pro neoprávněný zásah do tohoto práva, zejména </a:t>
            </a:r>
            <a:r>
              <a:rPr lang="cs-CZ" sz="1800" u="sng" dirty="0"/>
              <a:t>neoprávněným užitím jména</a:t>
            </a:r>
            <a:r>
              <a:rPr lang="cs-CZ" sz="1800" dirty="0"/>
              <a:t>, </a:t>
            </a:r>
            <a:endParaRPr lang="cs-CZ" sz="1800" dirty="0" smtClean="0"/>
          </a:p>
          <a:p>
            <a:pPr marL="0" indent="0" algn="ctr">
              <a:buNone/>
            </a:pPr>
            <a:r>
              <a:rPr lang="cs-CZ" sz="1800" dirty="0" smtClean="0"/>
              <a:t>se </a:t>
            </a:r>
            <a:r>
              <a:rPr lang="cs-CZ" sz="1800" dirty="0"/>
              <a:t>může domáhat, aby bylo od neoprávněného </a:t>
            </a:r>
            <a:r>
              <a:rPr lang="cs-CZ" sz="1800" u="sng" dirty="0"/>
              <a:t>zásahu upuštěno nebo aby byl odstraněn jeho následek</a:t>
            </a:r>
            <a:r>
              <a:rPr lang="cs-CZ" sz="1800" dirty="0"/>
              <a:t>. </a:t>
            </a:r>
            <a:endParaRPr lang="cs-CZ" sz="1800" dirty="0" smtClean="0"/>
          </a:p>
          <a:p>
            <a:pPr marL="0" indent="0" algn="ctr">
              <a:buNone/>
            </a:pPr>
            <a:r>
              <a:rPr lang="cs-CZ" sz="1800" dirty="0" smtClean="0"/>
              <a:t> + může uplatnit </a:t>
            </a:r>
            <a:r>
              <a:rPr lang="cs-CZ" sz="1800" dirty="0"/>
              <a:t>jeho manžel, potomek, předek nebo </a:t>
            </a:r>
            <a:r>
              <a:rPr lang="cs-CZ" sz="1800" dirty="0" smtClean="0"/>
              <a:t>partner + </a:t>
            </a:r>
          </a:p>
          <a:p>
            <a:pPr marL="0" indent="0" algn="ctr">
              <a:buNone/>
            </a:pPr>
            <a:r>
              <a:rPr lang="cs-CZ" sz="1800" u="sng" dirty="0" smtClean="0"/>
              <a:t>neoprávněný </a:t>
            </a:r>
            <a:r>
              <a:rPr lang="cs-CZ" sz="1800" u="sng" dirty="0"/>
              <a:t>zásah příjmení </a:t>
            </a:r>
            <a:r>
              <a:rPr lang="cs-CZ" sz="1800" dirty="0" smtClean="0"/>
              <a:t>- důvod </a:t>
            </a:r>
            <a:r>
              <a:rPr lang="cs-CZ" sz="1800" dirty="0"/>
              <a:t>spočívající v důležitém zájmu na ochraně rodiny, </a:t>
            </a:r>
            <a:endParaRPr lang="cs-CZ" sz="1800" dirty="0" smtClean="0"/>
          </a:p>
          <a:p>
            <a:pPr marL="0" indent="0" algn="ctr">
              <a:buNone/>
            </a:pPr>
            <a:r>
              <a:rPr lang="cs-CZ" sz="1800" dirty="0" smtClean="0"/>
              <a:t>může </a:t>
            </a:r>
            <a:r>
              <a:rPr lang="cs-CZ" sz="1800" dirty="0"/>
              <a:t>se ochrany domáhat samostatně manžel nebo jiná osoba dotčenému blízká, </a:t>
            </a:r>
            <a:endParaRPr lang="cs-CZ" sz="1800" dirty="0" smtClean="0"/>
          </a:p>
          <a:p>
            <a:pPr marL="0" indent="0" algn="ctr">
              <a:buNone/>
            </a:pPr>
            <a:r>
              <a:rPr lang="cs-CZ" sz="1800" dirty="0" smtClean="0"/>
              <a:t>byť </a:t>
            </a:r>
            <a:r>
              <a:rPr lang="cs-CZ" sz="1800" dirty="0"/>
              <a:t>do jejich práva ke jménu přímo zasaženo nebylo.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147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seudonym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2400" dirty="0" smtClean="0"/>
              <a:t>Člověk může </a:t>
            </a:r>
            <a:r>
              <a:rPr lang="cs-CZ" sz="2400" u="sng" dirty="0" smtClean="0"/>
              <a:t>pro určitý obor své činnosti </a:t>
            </a:r>
            <a:r>
              <a:rPr lang="cs-CZ" sz="2400" dirty="0" smtClean="0"/>
              <a:t>nebo </a:t>
            </a:r>
            <a:r>
              <a:rPr lang="cs-CZ" sz="2400" u="sng" dirty="0" smtClean="0"/>
              <a:t>i pro soukromý styk </a:t>
            </a:r>
          </a:p>
          <a:p>
            <a:pPr marL="0" indent="0" algn="ctr">
              <a:buNone/>
            </a:pPr>
            <a:r>
              <a:rPr lang="cs-CZ" sz="2400" dirty="0" smtClean="0"/>
              <a:t>vůbec přijmout </a:t>
            </a:r>
            <a:r>
              <a:rPr lang="cs-CZ" sz="2400" b="1" dirty="0" smtClean="0"/>
              <a:t>pseudonym</a:t>
            </a:r>
            <a:r>
              <a:rPr lang="cs-CZ" sz="2400" dirty="0" smtClean="0"/>
              <a:t>. </a:t>
            </a:r>
          </a:p>
          <a:p>
            <a:pPr marL="0" indent="0" algn="ctr">
              <a:buNone/>
            </a:pPr>
            <a:r>
              <a:rPr lang="cs-CZ" sz="2400" dirty="0" smtClean="0"/>
              <a:t>Právní jednání pod pseudonymem </a:t>
            </a:r>
            <a:r>
              <a:rPr lang="cs-CZ" sz="2400" u="sng" dirty="0" smtClean="0"/>
              <a:t>není na újmu platnosti</a:t>
            </a:r>
            <a:r>
              <a:rPr lang="cs-CZ" sz="2400" dirty="0" smtClean="0"/>
              <a:t>, je-li zřejmé,</a:t>
            </a:r>
          </a:p>
          <a:p>
            <a:pPr marL="0" indent="0" algn="ctr">
              <a:buNone/>
            </a:pPr>
            <a:r>
              <a:rPr lang="cs-CZ" sz="2400" dirty="0" smtClean="0"/>
              <a:t> kdo jednal + nemůže-li druhá strana mít pochybnost o osobě jednajícího. </a:t>
            </a:r>
          </a:p>
          <a:p>
            <a:pPr marL="0" indent="0" algn="ctr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cs-CZ" sz="2400" dirty="0" smtClean="0"/>
              <a:t>Vejde-li pseudonym ve známost, požívá stejné ochrany jako jméno.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7441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Bydliště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sz="2400" dirty="0" smtClean="0"/>
              <a:t>Člověk má </a:t>
            </a:r>
            <a:r>
              <a:rPr lang="cs-CZ" sz="2400" b="1" dirty="0" smtClean="0"/>
              <a:t>bydliště</a:t>
            </a:r>
            <a:r>
              <a:rPr lang="cs-CZ" sz="2400" dirty="0" smtClean="0"/>
              <a:t> v místě, kde se </a:t>
            </a:r>
            <a:r>
              <a:rPr lang="cs-CZ" sz="2400" u="sng" dirty="0" smtClean="0"/>
              <a:t>zdržuje s úmyslem </a:t>
            </a:r>
            <a:r>
              <a:rPr lang="cs-CZ" sz="2400" dirty="0" smtClean="0"/>
              <a:t>žít tam </a:t>
            </a:r>
          </a:p>
          <a:p>
            <a:pPr marL="0" indent="0" algn="ctr">
              <a:buNone/>
            </a:pPr>
            <a:r>
              <a:rPr lang="cs-CZ" sz="2400" dirty="0" smtClean="0"/>
              <a:t>s výhradou změny okolností </a:t>
            </a:r>
            <a:r>
              <a:rPr lang="cs-CZ" sz="2400" u="sng" dirty="0" smtClean="0"/>
              <a:t>trvale</a:t>
            </a:r>
            <a:r>
              <a:rPr lang="cs-CZ" sz="2400" dirty="0" smtClean="0"/>
              <a:t>; </a:t>
            </a:r>
          </a:p>
          <a:p>
            <a:pPr marL="0" indent="0" algn="ctr">
              <a:buNone/>
            </a:pPr>
            <a:r>
              <a:rPr lang="cs-CZ" sz="2400" dirty="0" smtClean="0"/>
              <a:t>takový úmysl může vyplývat z jeho prohlášení nebo z okolností případu. </a:t>
            </a:r>
          </a:p>
          <a:p>
            <a:pPr marL="0" indent="0" algn="ctr">
              <a:buNone/>
            </a:pPr>
            <a:r>
              <a:rPr lang="cs-CZ" sz="2400" dirty="0" smtClean="0"/>
              <a:t>Nemá-li člověk bydliště, považuje se za ně místo, kde žije. </a:t>
            </a:r>
          </a:p>
          <a:p>
            <a:pPr marL="0" indent="0" algn="ctr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cs-CZ" sz="2400" dirty="0" smtClean="0"/>
              <a:t>Nelze-li takové místo zjistit, anebo lze-li je zjistit jen s neúměrnými obtížemi, </a:t>
            </a:r>
          </a:p>
          <a:p>
            <a:pPr marL="0" indent="0" algn="ctr">
              <a:buNone/>
            </a:pPr>
            <a:r>
              <a:rPr lang="cs-CZ" sz="2400" dirty="0" smtClean="0"/>
              <a:t>považuje se za bydliště člověka místo, </a:t>
            </a:r>
            <a:r>
              <a:rPr lang="cs-CZ" sz="2400" u="sng" dirty="0" smtClean="0"/>
              <a:t>kde má majetek</a:t>
            </a:r>
            <a:r>
              <a:rPr lang="cs-CZ" sz="2400" dirty="0" smtClean="0"/>
              <a:t>, </a:t>
            </a:r>
          </a:p>
          <a:p>
            <a:pPr marL="0" indent="0" algn="ctr">
              <a:buNone/>
            </a:pPr>
            <a:r>
              <a:rPr lang="cs-CZ" sz="2400" dirty="0" smtClean="0"/>
              <a:t>popřípadě místo, </a:t>
            </a:r>
            <a:r>
              <a:rPr lang="cs-CZ" sz="2400" u="sng" dirty="0" smtClean="0"/>
              <a:t>kde měl bydliště naposledy</a:t>
            </a:r>
            <a:r>
              <a:rPr lang="cs-CZ" sz="2400" dirty="0" smtClean="0"/>
              <a:t>. 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352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Osobnost člověka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2200" b="1" dirty="0" smtClean="0"/>
              <a:t>Chráněna</a:t>
            </a:r>
            <a:r>
              <a:rPr lang="cs-CZ" sz="2200" dirty="0" smtClean="0"/>
              <a:t> </a:t>
            </a:r>
            <a:r>
              <a:rPr lang="cs-CZ" sz="2200" dirty="0"/>
              <a:t>je </a:t>
            </a:r>
            <a:r>
              <a:rPr lang="cs-CZ" sz="2200" b="1" dirty="0"/>
              <a:t>osobnost člověka </a:t>
            </a:r>
            <a:r>
              <a:rPr lang="cs-CZ" sz="2200" dirty="0"/>
              <a:t>včetně všech jeho </a:t>
            </a:r>
            <a:r>
              <a:rPr lang="cs-CZ" sz="2200" b="1" dirty="0"/>
              <a:t>přirozených práv</a:t>
            </a:r>
            <a:r>
              <a:rPr lang="cs-CZ" sz="2200" dirty="0"/>
              <a:t>. </a:t>
            </a:r>
            <a:endParaRPr lang="cs-CZ" sz="2200" dirty="0" smtClean="0"/>
          </a:p>
          <a:p>
            <a:pPr marL="0" indent="0" algn="ctr">
              <a:buNone/>
            </a:pPr>
            <a:r>
              <a:rPr lang="cs-CZ" sz="2200" dirty="0" smtClean="0"/>
              <a:t>Každý </a:t>
            </a:r>
            <a:r>
              <a:rPr lang="cs-CZ" sz="2200" dirty="0"/>
              <a:t>je povinen </a:t>
            </a:r>
            <a:r>
              <a:rPr lang="cs-CZ" sz="2200" u="sng" dirty="0"/>
              <a:t>ctít svobodné rozhodnutí člověka žít podle svého</a:t>
            </a:r>
            <a:r>
              <a:rPr lang="cs-CZ" sz="2200" dirty="0"/>
              <a:t>. </a:t>
            </a:r>
          </a:p>
          <a:p>
            <a:pPr marL="0" indent="0" algn="ctr">
              <a:buNone/>
            </a:pPr>
            <a:endParaRPr lang="cs-CZ" sz="2200" dirty="0" smtClean="0"/>
          </a:p>
          <a:p>
            <a:pPr marL="0" indent="0" algn="ctr">
              <a:buNone/>
            </a:pPr>
            <a:r>
              <a:rPr lang="cs-CZ" sz="2200" dirty="0" smtClean="0"/>
              <a:t>Ochrany </a:t>
            </a:r>
            <a:r>
              <a:rPr lang="cs-CZ" sz="2200" dirty="0"/>
              <a:t>požívají zejména </a:t>
            </a:r>
            <a:r>
              <a:rPr lang="cs-CZ" sz="2200" b="1" dirty="0"/>
              <a:t>život a důstojnost člověka</a:t>
            </a:r>
            <a:r>
              <a:rPr lang="cs-CZ" sz="2200" dirty="0"/>
              <a:t>, jeho </a:t>
            </a:r>
            <a:r>
              <a:rPr lang="cs-CZ" sz="2200" b="1" dirty="0"/>
              <a:t>zdraví</a:t>
            </a:r>
            <a:r>
              <a:rPr lang="cs-CZ" sz="2200" dirty="0"/>
              <a:t> a </a:t>
            </a:r>
            <a:endParaRPr lang="cs-CZ" sz="2200" dirty="0" smtClean="0"/>
          </a:p>
          <a:p>
            <a:pPr marL="0" indent="0" algn="ctr">
              <a:buNone/>
            </a:pPr>
            <a:r>
              <a:rPr lang="cs-CZ" sz="2200" b="1" dirty="0" smtClean="0"/>
              <a:t>právo </a:t>
            </a:r>
            <a:r>
              <a:rPr lang="cs-CZ" sz="2200" b="1" dirty="0"/>
              <a:t>žít v příznivém životním prostředí</a:t>
            </a:r>
            <a:r>
              <a:rPr lang="cs-CZ" sz="2200" dirty="0"/>
              <a:t>, jeho </a:t>
            </a:r>
            <a:r>
              <a:rPr lang="cs-CZ" sz="2200" b="1" dirty="0"/>
              <a:t>vážnost, čest, soukromí </a:t>
            </a:r>
            <a:endParaRPr lang="cs-CZ" sz="2200" b="1" dirty="0" smtClean="0"/>
          </a:p>
          <a:p>
            <a:pPr marL="0" indent="0" algn="ctr">
              <a:buNone/>
            </a:pPr>
            <a:r>
              <a:rPr lang="cs-CZ" sz="2200" b="1" dirty="0" smtClean="0"/>
              <a:t>a </a:t>
            </a:r>
            <a:r>
              <a:rPr lang="cs-CZ" sz="2200" b="1" dirty="0"/>
              <a:t>jeho projevy osobní povahy</a:t>
            </a:r>
            <a:r>
              <a:rPr lang="cs-CZ" sz="2200" dirty="0"/>
              <a:t>. </a:t>
            </a:r>
            <a:endParaRPr lang="cs-CZ" sz="2200" dirty="0" smtClean="0"/>
          </a:p>
          <a:p>
            <a:pPr marL="0" indent="0" algn="ctr">
              <a:buNone/>
            </a:pPr>
            <a:endParaRPr lang="cs-CZ" sz="2200" dirty="0"/>
          </a:p>
          <a:p>
            <a:pPr marL="0" indent="0" algn="ctr">
              <a:buNone/>
            </a:pPr>
            <a:r>
              <a:rPr lang="cs-CZ" sz="2200" dirty="0" smtClean="0"/>
              <a:t>Člověk</a:t>
            </a:r>
            <a:r>
              <a:rPr lang="cs-CZ" sz="2200" dirty="0"/>
              <a:t>, jehož </a:t>
            </a:r>
            <a:r>
              <a:rPr lang="cs-CZ" sz="2200" u="sng" dirty="0"/>
              <a:t>osobnost</a:t>
            </a:r>
            <a:r>
              <a:rPr lang="cs-CZ" sz="2200" dirty="0"/>
              <a:t> byla </a:t>
            </a:r>
            <a:r>
              <a:rPr lang="cs-CZ" sz="2200" u="sng" dirty="0"/>
              <a:t>dotčena</a:t>
            </a:r>
            <a:r>
              <a:rPr lang="cs-CZ" sz="2200" dirty="0"/>
              <a:t>, má </a:t>
            </a:r>
            <a:r>
              <a:rPr lang="cs-CZ" sz="2200" b="1" dirty="0"/>
              <a:t>právo domáhat se toho, </a:t>
            </a:r>
            <a:endParaRPr lang="cs-CZ" sz="2200" b="1" dirty="0" smtClean="0"/>
          </a:p>
          <a:p>
            <a:pPr marL="0" indent="0" algn="ctr">
              <a:buNone/>
            </a:pPr>
            <a:r>
              <a:rPr lang="cs-CZ" sz="2200" b="1" dirty="0" smtClean="0"/>
              <a:t>aby </a:t>
            </a:r>
            <a:r>
              <a:rPr lang="cs-CZ" sz="2200" b="1" dirty="0"/>
              <a:t>bylo od neoprávněného zásahu upuštěno </a:t>
            </a:r>
            <a:r>
              <a:rPr lang="cs-CZ" sz="2200" dirty="0" smtClean="0"/>
              <a:t>+ </a:t>
            </a:r>
            <a:r>
              <a:rPr lang="cs-CZ" sz="2200" b="1" dirty="0"/>
              <a:t>odstraněn </a:t>
            </a:r>
            <a:r>
              <a:rPr lang="cs-CZ" sz="2200" dirty="0"/>
              <a:t>jeho </a:t>
            </a:r>
            <a:r>
              <a:rPr lang="cs-CZ" sz="2200" b="1" dirty="0"/>
              <a:t>následek</a:t>
            </a:r>
            <a:r>
              <a:rPr lang="cs-CZ" sz="2200" dirty="0"/>
              <a:t>. </a:t>
            </a:r>
            <a:endParaRPr lang="cs-CZ" sz="2200" dirty="0" smtClean="0"/>
          </a:p>
          <a:p>
            <a:pPr marL="0" indent="0" algn="ctr">
              <a:buNone/>
            </a:pPr>
            <a:r>
              <a:rPr lang="cs-CZ" sz="2200" dirty="0" smtClean="0"/>
              <a:t>Po </a:t>
            </a:r>
            <a:r>
              <a:rPr lang="cs-CZ" sz="2200" dirty="0"/>
              <a:t>smrti člověka se může ochrany jeho osobnosti </a:t>
            </a:r>
            <a:r>
              <a:rPr lang="cs-CZ" sz="2200" dirty="0" smtClean="0"/>
              <a:t>- </a:t>
            </a:r>
            <a:r>
              <a:rPr lang="cs-CZ" sz="2200" u="sng" dirty="0" smtClean="0"/>
              <a:t>kterákoli z </a:t>
            </a:r>
            <a:r>
              <a:rPr lang="cs-CZ" sz="2200" u="sng" dirty="0"/>
              <a:t>osob jemu blízkých</a:t>
            </a:r>
            <a:r>
              <a:rPr lang="cs-CZ" sz="2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1976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Podoba a soukromí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cs-CZ" sz="1800" b="1" dirty="0"/>
              <a:t>Zachytit</a:t>
            </a:r>
            <a:r>
              <a:rPr lang="cs-CZ" sz="1800" dirty="0"/>
              <a:t> jakýmkoli způsobem </a:t>
            </a:r>
            <a:r>
              <a:rPr lang="cs-CZ" sz="1800" b="1" dirty="0"/>
              <a:t>podobu člověka </a:t>
            </a:r>
            <a:r>
              <a:rPr lang="cs-CZ" sz="1800" dirty="0"/>
              <a:t>tak, aby podle zobrazení bylo možné </a:t>
            </a:r>
            <a:r>
              <a:rPr lang="cs-CZ" sz="1800" dirty="0" smtClean="0"/>
              <a:t>určit </a:t>
            </a:r>
          </a:p>
          <a:p>
            <a:pPr marL="0" indent="0" algn="ctr">
              <a:buNone/>
            </a:pPr>
            <a:r>
              <a:rPr lang="cs-CZ" sz="1800" dirty="0" smtClean="0"/>
              <a:t>jeho </a:t>
            </a:r>
            <a:r>
              <a:rPr lang="cs-CZ" sz="1800" dirty="0"/>
              <a:t>totožnost, je </a:t>
            </a:r>
            <a:r>
              <a:rPr lang="cs-CZ" sz="1800" u="sng" dirty="0"/>
              <a:t>možné jen s jeho svolením</a:t>
            </a:r>
            <a:r>
              <a:rPr lang="cs-CZ" sz="1800" dirty="0"/>
              <a:t>. </a:t>
            </a:r>
          </a:p>
          <a:p>
            <a:pPr marL="0" indent="0" algn="ctr">
              <a:buNone/>
            </a:pPr>
            <a:endParaRPr lang="cs-CZ" sz="1800" dirty="0" smtClean="0"/>
          </a:p>
          <a:p>
            <a:pPr marL="0" indent="0" algn="ctr">
              <a:buNone/>
            </a:pPr>
            <a:r>
              <a:rPr lang="cs-CZ" sz="1800" b="1" dirty="0" smtClean="0"/>
              <a:t>Rozšiřovat </a:t>
            </a:r>
            <a:r>
              <a:rPr lang="cs-CZ" sz="1800" b="1" dirty="0"/>
              <a:t>podobu člověka </a:t>
            </a:r>
            <a:r>
              <a:rPr lang="cs-CZ" sz="1800" dirty="0"/>
              <a:t>je možné </a:t>
            </a:r>
            <a:r>
              <a:rPr lang="cs-CZ" sz="1800" u="sng" dirty="0"/>
              <a:t>jen s jeho svolením</a:t>
            </a:r>
            <a:r>
              <a:rPr lang="cs-CZ" sz="1800" dirty="0"/>
              <a:t>. </a:t>
            </a:r>
            <a:r>
              <a:rPr lang="cs-CZ" sz="1800" dirty="0" smtClean="0"/>
              <a:t> </a:t>
            </a:r>
            <a:endParaRPr lang="cs-CZ" sz="1800" dirty="0"/>
          </a:p>
          <a:p>
            <a:pPr marL="0" indent="0" algn="ctr">
              <a:buNone/>
            </a:pPr>
            <a:endParaRPr lang="cs-CZ" sz="1800" dirty="0" smtClean="0"/>
          </a:p>
          <a:p>
            <a:pPr marL="0" indent="0" algn="ctr">
              <a:buNone/>
            </a:pPr>
            <a:r>
              <a:rPr lang="cs-CZ" sz="1800" dirty="0" smtClean="0"/>
              <a:t>Nikdo </a:t>
            </a:r>
            <a:r>
              <a:rPr lang="cs-CZ" sz="1800" dirty="0"/>
              <a:t>nesmí zasáhnout do soukromí jiného, nemá-li k tomu zákonný důvod. </a:t>
            </a:r>
            <a:endParaRPr lang="cs-CZ" sz="1800" dirty="0" smtClean="0"/>
          </a:p>
          <a:p>
            <a:pPr marL="0" indent="0" algn="ctr">
              <a:buNone/>
            </a:pPr>
            <a:r>
              <a:rPr lang="cs-CZ" sz="1800" dirty="0" smtClean="0"/>
              <a:t>Zejména </a:t>
            </a:r>
            <a:r>
              <a:rPr lang="cs-CZ" sz="1800" u="sng" dirty="0"/>
              <a:t>nelze bez svolení člověka </a:t>
            </a:r>
            <a:r>
              <a:rPr lang="cs-CZ" sz="1800" dirty="0"/>
              <a:t>narušit jeho </a:t>
            </a:r>
            <a:r>
              <a:rPr lang="cs-CZ" sz="1800" b="1" dirty="0"/>
              <a:t>soukromé prostory</a:t>
            </a:r>
            <a:r>
              <a:rPr lang="cs-CZ" sz="1800" dirty="0"/>
              <a:t>, </a:t>
            </a:r>
            <a:r>
              <a:rPr lang="cs-CZ" sz="1800" dirty="0" smtClean="0"/>
              <a:t>sledovat </a:t>
            </a:r>
            <a:r>
              <a:rPr lang="cs-CZ" sz="1800" dirty="0"/>
              <a:t>jeho </a:t>
            </a:r>
            <a:r>
              <a:rPr lang="cs-CZ" sz="1800" b="1" dirty="0"/>
              <a:t>soukromý </a:t>
            </a:r>
            <a:r>
              <a:rPr lang="cs-CZ" sz="1800" b="1" dirty="0" smtClean="0"/>
              <a:t>život.</a:t>
            </a:r>
            <a:endParaRPr lang="cs-CZ" sz="1800" dirty="0" smtClean="0"/>
          </a:p>
          <a:p>
            <a:pPr marL="0" indent="0" algn="ctr">
              <a:buNone/>
            </a:pPr>
            <a:endParaRPr lang="cs-CZ" sz="1800" dirty="0" smtClean="0"/>
          </a:p>
          <a:p>
            <a:pPr marL="0" indent="0" algn="ctr">
              <a:buNone/>
            </a:pPr>
            <a:r>
              <a:rPr lang="cs-CZ" sz="1800" u="sng" dirty="0" smtClean="0"/>
              <a:t>Svolení </a:t>
            </a:r>
            <a:r>
              <a:rPr lang="cs-CZ" sz="1800" u="sng" dirty="0"/>
              <a:t>není </a:t>
            </a:r>
            <a:r>
              <a:rPr lang="cs-CZ" sz="1800" u="sng" dirty="0" smtClean="0"/>
              <a:t>třeba</a:t>
            </a:r>
            <a:r>
              <a:rPr lang="cs-CZ" sz="1800" dirty="0"/>
              <a:t> </a:t>
            </a:r>
            <a:r>
              <a:rPr lang="cs-CZ" sz="1800" dirty="0" smtClean="0"/>
              <a:t>- k </a:t>
            </a:r>
            <a:r>
              <a:rPr lang="cs-CZ" sz="1800" dirty="0"/>
              <a:t>výkonu nebo </a:t>
            </a:r>
            <a:r>
              <a:rPr lang="cs-CZ" sz="1800" u="sng" dirty="0"/>
              <a:t>ochraně</a:t>
            </a:r>
            <a:r>
              <a:rPr lang="cs-CZ" sz="1800" dirty="0"/>
              <a:t> jiných </a:t>
            </a:r>
            <a:r>
              <a:rPr lang="cs-CZ" sz="1800" u="sng" dirty="0"/>
              <a:t>práv</a:t>
            </a:r>
            <a:r>
              <a:rPr lang="cs-CZ" sz="1800" dirty="0"/>
              <a:t> nebo </a:t>
            </a:r>
            <a:r>
              <a:rPr lang="cs-CZ" sz="1800" u="sng" dirty="0"/>
              <a:t>právem chráněných zájmů </a:t>
            </a:r>
            <a:r>
              <a:rPr lang="cs-CZ" sz="1800" dirty="0"/>
              <a:t>jiných </a:t>
            </a:r>
            <a:r>
              <a:rPr lang="cs-CZ" sz="1800" dirty="0" smtClean="0"/>
              <a:t>osob</a:t>
            </a:r>
            <a:r>
              <a:rPr lang="cs-CZ" sz="1800" dirty="0"/>
              <a:t> </a:t>
            </a:r>
            <a:r>
              <a:rPr lang="cs-CZ" sz="1800" dirty="0" smtClean="0"/>
              <a:t>+ </a:t>
            </a:r>
          </a:p>
          <a:p>
            <a:pPr marL="0" indent="0" algn="ctr">
              <a:buNone/>
            </a:pPr>
            <a:r>
              <a:rPr lang="cs-CZ" sz="1800" dirty="0" smtClean="0"/>
              <a:t>v </a:t>
            </a:r>
            <a:r>
              <a:rPr lang="cs-CZ" sz="1800" dirty="0"/>
              <a:t>případě, že někdo </a:t>
            </a:r>
            <a:r>
              <a:rPr lang="cs-CZ" sz="1800" u="sng" dirty="0"/>
              <a:t>veřejně vystoupí v záležitosti veřejného </a:t>
            </a:r>
            <a:r>
              <a:rPr lang="cs-CZ" sz="1800" u="sng" dirty="0" smtClean="0"/>
              <a:t>zájmu </a:t>
            </a:r>
            <a:r>
              <a:rPr lang="cs-CZ" sz="1800" dirty="0" smtClean="0"/>
              <a:t>+ </a:t>
            </a:r>
          </a:p>
          <a:p>
            <a:pPr marL="0" indent="0" algn="ctr">
              <a:buNone/>
            </a:pPr>
            <a:r>
              <a:rPr lang="cs-CZ" sz="1800" dirty="0" smtClean="0"/>
              <a:t>k </a:t>
            </a:r>
            <a:r>
              <a:rPr lang="cs-CZ" sz="1800" u="sng" dirty="0"/>
              <a:t>vědeckému</a:t>
            </a:r>
            <a:r>
              <a:rPr lang="cs-CZ" sz="1800" dirty="0"/>
              <a:t> nebo </a:t>
            </a:r>
            <a:r>
              <a:rPr lang="cs-CZ" sz="1800" u="sng" dirty="0"/>
              <a:t>uměleckému účelu a pro tiskové, rozhlasové, televizní nebo obdobné </a:t>
            </a:r>
            <a:r>
              <a:rPr lang="cs-CZ" sz="1800" u="sng" dirty="0" smtClean="0"/>
              <a:t>zpravodajství.</a:t>
            </a:r>
            <a:endParaRPr lang="cs-CZ" sz="1800" u="sng" dirty="0"/>
          </a:p>
          <a:p>
            <a:pPr marL="0" indent="0">
              <a:buNone/>
            </a:pPr>
            <a:endParaRPr lang="cs-CZ" sz="2200" u="sng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86274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Právo na </a:t>
            </a:r>
            <a:r>
              <a:rPr lang="cs-CZ" dirty="0" err="1" smtClean="0"/>
              <a:t>duŠevní</a:t>
            </a:r>
            <a:r>
              <a:rPr lang="cs-CZ" dirty="0" smtClean="0"/>
              <a:t> a </a:t>
            </a:r>
            <a:r>
              <a:rPr lang="cs-CZ" dirty="0" err="1" smtClean="0"/>
              <a:t>Tělěsnou</a:t>
            </a:r>
            <a:r>
              <a:rPr lang="cs-CZ" dirty="0" smtClean="0"/>
              <a:t> integritu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 algn="ctr">
              <a:buNone/>
            </a:pPr>
            <a:r>
              <a:rPr lang="cs-CZ" dirty="0" smtClean="0"/>
              <a:t>Člověk </a:t>
            </a:r>
            <a:r>
              <a:rPr lang="cs-CZ" dirty="0"/>
              <a:t>je</a:t>
            </a:r>
            <a:r>
              <a:rPr lang="cs-CZ" b="1" dirty="0"/>
              <a:t> nedotknutelný</a:t>
            </a:r>
            <a:r>
              <a:rPr lang="cs-CZ" dirty="0"/>
              <a:t>. </a:t>
            </a:r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Lidské </a:t>
            </a:r>
            <a:r>
              <a:rPr lang="cs-CZ" dirty="0"/>
              <a:t>tělo je </a:t>
            </a:r>
            <a:r>
              <a:rPr lang="cs-CZ" b="1" dirty="0"/>
              <a:t>pod právní ochranou i po smrti člověka</a:t>
            </a:r>
            <a:r>
              <a:rPr lang="cs-CZ" dirty="0"/>
              <a:t>. </a:t>
            </a:r>
            <a:endParaRPr lang="cs-CZ" dirty="0" smtClean="0"/>
          </a:p>
          <a:p>
            <a:pPr marL="0" indent="0" algn="ctr">
              <a:buNone/>
            </a:pPr>
            <a:r>
              <a:rPr lang="cs-CZ" u="sng" dirty="0" smtClean="0"/>
              <a:t>Naložit </a:t>
            </a:r>
            <a:r>
              <a:rPr lang="cs-CZ" u="sng" dirty="0"/>
              <a:t>s lidskými pozůstatky a s lidskými ostatky </a:t>
            </a:r>
            <a:r>
              <a:rPr lang="cs-CZ" dirty="0"/>
              <a:t>způsobem pro </a:t>
            </a:r>
            <a:r>
              <a:rPr lang="cs-CZ" dirty="0" smtClean="0"/>
              <a:t>zemřelého nedůstojným </a:t>
            </a:r>
            <a:r>
              <a:rPr lang="cs-CZ" dirty="0"/>
              <a:t>se </a:t>
            </a:r>
            <a:r>
              <a:rPr lang="cs-CZ" u="sng" dirty="0"/>
              <a:t>zakazuje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485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Zásah do integrity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cs-CZ" dirty="0"/>
              <a:t>Mimo případ stanovený zákonem</a:t>
            </a:r>
            <a:r>
              <a:rPr lang="cs-CZ" u="sng" dirty="0"/>
              <a:t> nesmí </a:t>
            </a:r>
            <a:r>
              <a:rPr lang="cs-CZ" dirty="0"/>
              <a:t>nikdo</a:t>
            </a:r>
            <a:r>
              <a:rPr lang="cs-CZ" b="1" dirty="0"/>
              <a:t> zasáhnout do integrity jiného člověka bez jeho souhlasu</a:t>
            </a:r>
            <a:r>
              <a:rPr lang="cs-CZ" dirty="0"/>
              <a:t> uděleného </a:t>
            </a:r>
            <a:r>
              <a:rPr lang="cs-CZ" b="1" dirty="0"/>
              <a:t>s vědomím o povaze zásahu</a:t>
            </a:r>
            <a:r>
              <a:rPr lang="cs-CZ" dirty="0"/>
              <a:t> a o</a:t>
            </a:r>
            <a:r>
              <a:rPr lang="cs-CZ" b="1" dirty="0"/>
              <a:t> jeho </a:t>
            </a:r>
            <a:r>
              <a:rPr lang="cs-CZ" dirty="0"/>
              <a:t>možných </a:t>
            </a:r>
            <a:r>
              <a:rPr lang="cs-CZ" b="1" dirty="0"/>
              <a:t>následcích</a:t>
            </a:r>
            <a:r>
              <a:rPr lang="cs-CZ" dirty="0"/>
              <a:t>. Souhlasí-li někdo, aby mu byla způsobena závažná újma, </a:t>
            </a:r>
            <a:r>
              <a:rPr lang="cs-CZ" u="sng" dirty="0"/>
              <a:t>nepřihlíží se k tomu</a:t>
            </a:r>
            <a:r>
              <a:rPr lang="cs-CZ" dirty="0"/>
              <a:t>; to neplatí, je-li zásah podle všech okolností nutný v zájmu života nebo zdraví dotčeného. </a:t>
            </a:r>
          </a:p>
          <a:p>
            <a:pPr marL="0" indent="0" algn="ctr">
              <a:buNone/>
            </a:pPr>
            <a:r>
              <a:rPr lang="cs-CZ" u="sng" dirty="0" smtClean="0"/>
              <a:t> </a:t>
            </a:r>
            <a:r>
              <a:rPr lang="cs-CZ" u="sng" dirty="0"/>
              <a:t>Zákonný zástupce </a:t>
            </a:r>
            <a:r>
              <a:rPr lang="cs-CZ" dirty="0"/>
              <a:t>může udělit souhlas k zásahu do integrity zastoupeného, je-li to </a:t>
            </a:r>
            <a:r>
              <a:rPr lang="cs-CZ" u="sng" dirty="0"/>
              <a:t>k přímému prospěchu osoby, která není schopna dát souhlas sama</a:t>
            </a:r>
            <a:r>
              <a:rPr lang="cs-CZ" dirty="0"/>
              <a:t>. </a:t>
            </a:r>
          </a:p>
          <a:p>
            <a:pPr marL="0" indent="0" algn="ctr">
              <a:buNone/>
            </a:pPr>
            <a:r>
              <a:rPr lang="cs-CZ" dirty="0" smtClean="0"/>
              <a:t>Kdo </a:t>
            </a:r>
            <a:r>
              <a:rPr lang="cs-CZ" dirty="0"/>
              <a:t>chce provést na jiném člověku zákrok, </a:t>
            </a:r>
            <a:r>
              <a:rPr lang="cs-CZ" b="1" dirty="0"/>
              <a:t>vysvětlí mu srozumitelně povahu </a:t>
            </a:r>
            <a:r>
              <a:rPr lang="cs-CZ" dirty="0"/>
              <a:t>tohoto</a:t>
            </a:r>
            <a:r>
              <a:rPr lang="cs-CZ" b="1" dirty="0"/>
              <a:t> zákroku</a:t>
            </a:r>
            <a:r>
              <a:rPr lang="cs-CZ" dirty="0"/>
              <a:t>. Vysvětlení je řádně podáno, lze-li rozumně předpokládat, že druhá strana pochopila způsob a účel zákroku včetně očekávaných následků i možných nebezpečí pro své zdraví, jakož i to, zda přichází v úvahu případně i jiný </a:t>
            </a:r>
            <a:r>
              <a:rPr lang="cs-CZ" dirty="0" smtClean="0"/>
              <a:t>postup.</a:t>
            </a:r>
          </a:p>
          <a:p>
            <a:pPr marL="0" indent="0" algn="ctr">
              <a:buNone/>
            </a:pPr>
            <a:r>
              <a:rPr lang="cs-CZ" dirty="0" smtClean="0"/>
              <a:t>Uděluje-li </a:t>
            </a:r>
            <a:r>
              <a:rPr lang="cs-CZ" b="1" dirty="0"/>
              <a:t>souhlas za jiného jeho zákonný zástupce, </a:t>
            </a:r>
            <a:r>
              <a:rPr lang="cs-CZ" dirty="0"/>
              <a:t>podá se </a:t>
            </a:r>
            <a:r>
              <a:rPr lang="cs-CZ" u="sng" dirty="0"/>
              <a:t>vysvětlení i tomu</a:t>
            </a:r>
            <a:r>
              <a:rPr lang="cs-CZ" dirty="0"/>
              <a:t>, kdo má být </a:t>
            </a:r>
            <a:r>
              <a:rPr lang="cs-CZ" u="sng" dirty="0"/>
              <a:t>zákroku podroben</a:t>
            </a:r>
            <a:r>
              <a:rPr lang="cs-CZ" dirty="0"/>
              <a:t>, je-li schopen úsudku, způsobem přiměřeným schopnosti dotčeného vysvětlení pochopit. </a:t>
            </a:r>
          </a:p>
          <a:p>
            <a:pPr marL="0" indent="0" algn="ctr">
              <a:buNone/>
            </a:pPr>
            <a:r>
              <a:rPr lang="cs-CZ" b="1" dirty="0" smtClean="0"/>
              <a:t>Nezletilý</a:t>
            </a:r>
            <a:r>
              <a:rPr lang="cs-CZ" dirty="0"/>
              <a:t>, který není plně svéprávný, může v obvyklých záležitostech udělit </a:t>
            </a:r>
            <a:r>
              <a:rPr lang="cs-CZ" u="sng" dirty="0"/>
              <a:t>souhlas k zákroku </a:t>
            </a:r>
            <a:r>
              <a:rPr lang="cs-CZ" dirty="0"/>
              <a:t>na svém těle také </a:t>
            </a:r>
            <a:r>
              <a:rPr lang="cs-CZ" u="sng" dirty="0"/>
              <a:t>sám</a:t>
            </a:r>
            <a:r>
              <a:rPr lang="cs-CZ" dirty="0"/>
              <a:t>, je-li to přiměřené rozumové a volní vyspělosti nezletilých jeho věku a jedná-li se o zákrok nezanechávající trvalé nebo závažné následky.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775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Zásah do integrity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Souhlas k zásahu do integrity člověka </a:t>
            </a:r>
            <a:r>
              <a:rPr lang="cs-CZ" dirty="0"/>
              <a:t>vyžaduje </a:t>
            </a:r>
            <a:r>
              <a:rPr lang="cs-CZ" u="sng" dirty="0"/>
              <a:t>písemnou </a:t>
            </a:r>
            <a:r>
              <a:rPr lang="cs-CZ" u="sng" dirty="0" smtClean="0"/>
              <a:t>formu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-  </a:t>
            </a:r>
            <a:r>
              <a:rPr lang="cs-CZ" u="sng" dirty="0"/>
              <a:t>oddělena část těla, která se již neobnoví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 smtClean="0"/>
              <a:t>- k </a:t>
            </a:r>
            <a:r>
              <a:rPr lang="cs-CZ" u="sng" dirty="0"/>
              <a:t>lékařskému pokusu na </a:t>
            </a:r>
            <a:r>
              <a:rPr lang="cs-CZ" u="sng" dirty="0" smtClean="0"/>
              <a:t>člověku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u="sng" dirty="0" smtClean="0"/>
              <a:t>Zákroku - zdravotní </a:t>
            </a:r>
            <a:r>
              <a:rPr lang="cs-CZ" u="sng" dirty="0"/>
              <a:t>stav člověka nevyžaduje</a:t>
            </a:r>
            <a:r>
              <a:rPr lang="cs-CZ" dirty="0"/>
              <a:t>; </a:t>
            </a:r>
            <a:r>
              <a:rPr lang="cs-CZ" dirty="0" smtClean="0"/>
              <a:t>neplatí - </a:t>
            </a:r>
            <a:r>
              <a:rPr lang="cs-CZ" dirty="0"/>
              <a:t>kosmetické zákroky nezanechávající trvalé nebo závažné následky.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Udělený </a:t>
            </a:r>
            <a:r>
              <a:rPr lang="cs-CZ" dirty="0"/>
              <a:t>souhlas může být </a:t>
            </a:r>
            <a:r>
              <a:rPr lang="cs-CZ" b="1" dirty="0"/>
              <a:t>odvolán v jakékoli formě</a:t>
            </a:r>
            <a:r>
              <a:rPr lang="cs-CZ" dirty="0"/>
              <a:t>, i když se pro udělení souhlasu vyžaduje písemná forma.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Při </a:t>
            </a:r>
            <a:r>
              <a:rPr lang="cs-CZ" dirty="0"/>
              <a:t>zákroku i při udělení souhlasu se vezme zřetel na </a:t>
            </a:r>
            <a:r>
              <a:rPr lang="cs-CZ" b="1" dirty="0"/>
              <a:t>dříve vyslovená známá přání člověka</a:t>
            </a:r>
            <a:r>
              <a:rPr lang="cs-CZ" dirty="0"/>
              <a:t>, do jehož integrity má být zasaženo. </a:t>
            </a:r>
          </a:p>
        </p:txBody>
      </p:sp>
    </p:spTree>
    <p:extLst>
      <p:ext uri="{BB962C8B-B14F-4D97-AF65-F5344CB8AC3E}">
        <p14:creationId xmlns:p14="http://schemas.microsoft.com/office/powerpoint/2010/main" val="221198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Zásah do integrity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Je-li </a:t>
            </a:r>
            <a:r>
              <a:rPr lang="cs-CZ" b="1" dirty="0"/>
              <a:t>život člověka v náhlém a patrném nebezpečí </a:t>
            </a:r>
            <a:r>
              <a:rPr lang="cs-CZ" dirty="0"/>
              <a:t>a nelze-li souhlas ve stavu nouze získat ani v jiné než stanovené formě</a:t>
            </a:r>
            <a:r>
              <a:rPr lang="cs-CZ" b="1" dirty="0"/>
              <a:t>, lze okamžitě zakročit</a:t>
            </a:r>
            <a:r>
              <a:rPr lang="cs-CZ" dirty="0"/>
              <a:t>, pokud to je </a:t>
            </a:r>
            <a:r>
              <a:rPr lang="cs-CZ" b="1" dirty="0"/>
              <a:t>ve prospěch zdraví </a:t>
            </a:r>
            <a:r>
              <a:rPr lang="cs-CZ" dirty="0"/>
              <a:t>dotčené osoby </a:t>
            </a:r>
            <a:r>
              <a:rPr lang="cs-CZ" b="1" dirty="0"/>
              <a:t>nezbytné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Má-li být </a:t>
            </a:r>
            <a:r>
              <a:rPr lang="cs-CZ" b="1" dirty="0"/>
              <a:t>zasaženo do integrity nezletilého</a:t>
            </a:r>
            <a:r>
              <a:rPr lang="cs-CZ" dirty="0"/>
              <a:t>, který </a:t>
            </a:r>
            <a:r>
              <a:rPr lang="cs-CZ" b="1" dirty="0"/>
              <a:t>dovršil čtrnáct let</a:t>
            </a:r>
            <a:r>
              <a:rPr lang="cs-CZ" dirty="0"/>
              <a:t>, nenabyl plné svéprávnosti a který zákroku vážně odporuje, třebaže zákonný zástupce se zákrokem souhlasí, nelze zákrok provést bez souhlasu soudu. To platí i v případě provedení zákroku na zletilé osobě, která není plně svéprávná. </a:t>
            </a:r>
          </a:p>
          <a:p>
            <a:pPr marL="0" indent="0">
              <a:buNone/>
            </a:pPr>
            <a:r>
              <a:rPr lang="cs-CZ" dirty="0" smtClean="0"/>
              <a:t>Nesouhlasí-li </a:t>
            </a:r>
            <a:r>
              <a:rPr lang="cs-CZ" dirty="0"/>
              <a:t>zákonný zástupce se zásahem do integrity osoby uvedené v odstavci 1, ač si jej tato osoba přeje, lze zákrok provést na její návrh nebo na návrh osoby jí blízké </a:t>
            </a:r>
            <a:r>
              <a:rPr lang="cs-CZ" b="1" dirty="0"/>
              <a:t>jen se souhlasem soudu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 smtClean="0"/>
              <a:t>Má-li </a:t>
            </a:r>
            <a:r>
              <a:rPr lang="cs-CZ" dirty="0"/>
              <a:t>být </a:t>
            </a:r>
            <a:r>
              <a:rPr lang="cs-CZ" b="1" dirty="0"/>
              <a:t>zasaženo do integrity člověka neschopného úsudku způsobem zanechávajícím trvalé, neodvratitelné a vážné následky </a:t>
            </a:r>
            <a:r>
              <a:rPr lang="cs-CZ" dirty="0"/>
              <a:t>nebo </a:t>
            </a:r>
            <a:r>
              <a:rPr lang="cs-CZ" b="1" dirty="0"/>
              <a:t>způsobem spojeným s vážným nebezpečím pro jeho život nebo zdraví</a:t>
            </a:r>
            <a:r>
              <a:rPr lang="cs-CZ" dirty="0"/>
              <a:t>, lze zákrok provést jen </a:t>
            </a:r>
            <a:r>
              <a:rPr lang="cs-CZ" b="1" dirty="0"/>
              <a:t>s přivolením soudu</a:t>
            </a:r>
            <a:r>
              <a:rPr lang="cs-CZ" dirty="0"/>
              <a:t>. 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Bylo-li </a:t>
            </a:r>
            <a:r>
              <a:rPr lang="cs-CZ" dirty="0"/>
              <a:t>zasaženo do integrity člověka, který byl ve stavu, kdy nemohl posoudit, co se s ním děje, a nedal-li sám k zákroku souhlas, musí mu být, jakmile to jeho stav dovolí, </a:t>
            </a:r>
            <a:r>
              <a:rPr lang="cs-CZ" b="1" dirty="0"/>
              <a:t>vysvětleno způsobem</a:t>
            </a:r>
            <a:r>
              <a:rPr lang="cs-CZ" dirty="0"/>
              <a:t>, kterému bude </a:t>
            </a:r>
            <a:r>
              <a:rPr lang="cs-CZ" u="sng" dirty="0"/>
              <a:t>schopen porozumět</a:t>
            </a:r>
            <a:r>
              <a:rPr lang="cs-CZ" dirty="0"/>
              <a:t>, jaký zákrok byl na něm proveden, a musí být </a:t>
            </a:r>
            <a:r>
              <a:rPr lang="cs-CZ" u="sng" dirty="0"/>
              <a:t>poučen</a:t>
            </a:r>
            <a:r>
              <a:rPr lang="cs-CZ" dirty="0"/>
              <a:t> o jeho možných </a:t>
            </a:r>
            <a:r>
              <a:rPr lang="cs-CZ" u="sng" dirty="0"/>
              <a:t>následcích i o riziku neprovedení zákroku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7209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Práva člověka převzatého do </a:t>
            </a:r>
            <a:r>
              <a:rPr lang="cs-CZ" b="1" dirty="0" smtClean="0"/>
              <a:t>zdrav. </a:t>
            </a:r>
            <a:r>
              <a:rPr lang="cs-CZ" b="1" dirty="0"/>
              <a:t>zařízení bez jeho souhlasu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2093976"/>
            <a:ext cx="10058400" cy="405079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Převzít člověka bez jeho souhlasu do zařízení poskytujícího zdravotní péči nebo ho v něm bez jeho souhlasu držet </a:t>
            </a:r>
            <a:r>
              <a:rPr lang="cs-CZ" b="1" dirty="0"/>
              <a:t>lze jen z důvodu stanoveného zákonem </a:t>
            </a:r>
            <a:r>
              <a:rPr lang="cs-CZ" dirty="0"/>
              <a:t>a </a:t>
            </a:r>
            <a:r>
              <a:rPr lang="cs-CZ" b="1" dirty="0"/>
              <a:t>za podmínky, že nezbytnou péči o jeho osobu nelze zajistit mírnějším a méně omezujícím opatřením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Podání </a:t>
            </a:r>
            <a:r>
              <a:rPr lang="cs-CZ" dirty="0"/>
              <a:t>návrhu na omezení svéprávnosti nezakládá samo o sobě důvod, aby byl člověk bez svého souhlasu do takového zařízení převzat nebo v něm držen. </a:t>
            </a:r>
            <a:r>
              <a:rPr lang="cs-CZ" dirty="0" smtClean="0"/>
              <a:t> </a:t>
            </a:r>
            <a:r>
              <a:rPr lang="cs-CZ" dirty="0"/>
              <a:t>Je-li člověk převzat do zařízení poskytujícího zdravotní péči nebo je-li v něm držen, oznámí to jeho zákonnému zástupci, opatrovníku nebo podpůrci a jeho manželu nebo jiné známé osobě </a:t>
            </a:r>
            <a:r>
              <a:rPr lang="cs-CZ" dirty="0" smtClean="0"/>
              <a:t>+ do </a:t>
            </a:r>
            <a:r>
              <a:rPr lang="cs-CZ" dirty="0"/>
              <a:t>24 hodin </a:t>
            </a:r>
            <a:r>
              <a:rPr lang="cs-CZ" dirty="0" smtClean="0"/>
              <a:t>soudu</a:t>
            </a:r>
            <a:r>
              <a:rPr lang="cs-CZ" dirty="0"/>
              <a:t>.</a:t>
            </a:r>
            <a:r>
              <a:rPr lang="cs-CZ" dirty="0" smtClean="0"/>
              <a:t> </a:t>
            </a:r>
            <a:r>
              <a:rPr lang="cs-CZ" dirty="0"/>
              <a:t>Soud o učiněném opatření </a:t>
            </a:r>
            <a:r>
              <a:rPr lang="cs-CZ" u="sng" dirty="0"/>
              <a:t>rozhodne do sedmi dnů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b="1" dirty="0" smtClean="0"/>
              <a:t>Poskytovatel </a:t>
            </a:r>
            <a:r>
              <a:rPr lang="cs-CZ" b="1" dirty="0"/>
              <a:t>zdravotních služeb zajistí</a:t>
            </a:r>
            <a:r>
              <a:rPr lang="cs-CZ" dirty="0"/>
              <a:t>, aby se člověku převzatému do zařízení poskytujícího zdravotní péči nebo zadrženému v takovém zařízení dostalo bez zbytečného odkladu </a:t>
            </a:r>
            <a:r>
              <a:rPr lang="cs-CZ" b="1" dirty="0"/>
              <a:t>náležitého vysvětlení </a:t>
            </a:r>
            <a:r>
              <a:rPr lang="cs-CZ" dirty="0"/>
              <a:t>jeho </a:t>
            </a:r>
            <a:r>
              <a:rPr lang="cs-CZ" u="sng" dirty="0"/>
              <a:t>právního postavení</a:t>
            </a:r>
            <a:r>
              <a:rPr lang="cs-CZ" dirty="0"/>
              <a:t>, zákonného důvodu učiněného opatření </a:t>
            </a:r>
            <a:r>
              <a:rPr lang="cs-CZ" u="sng" dirty="0"/>
              <a:t>a možností právní ochrany</a:t>
            </a:r>
            <a:r>
              <a:rPr lang="cs-CZ" dirty="0"/>
              <a:t> </a:t>
            </a:r>
            <a:r>
              <a:rPr lang="cs-CZ" u="sng" dirty="0"/>
              <a:t>včetně práva zvolit si zmocněnce </a:t>
            </a:r>
            <a:r>
              <a:rPr lang="cs-CZ" dirty="0"/>
              <a:t>nebo </a:t>
            </a:r>
            <a:r>
              <a:rPr lang="cs-CZ" u="sng" dirty="0"/>
              <a:t>důvěrníka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 smtClean="0"/>
              <a:t>Vysvětlení </a:t>
            </a:r>
            <a:r>
              <a:rPr lang="cs-CZ" dirty="0"/>
              <a:t>se podá tak, aby mu člověk mohl dostatečně porozumět a uvědomit si povahu učiněného opatření a jeho následky; má-li takový člověk zákonného zástupce, opatrovníka nebo podpůrce, podá se vysvětlení bez zbytečného odkladu také jemu. 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r>
              <a:rPr lang="cs-CZ" u="sng" dirty="0" smtClean="0"/>
              <a:t>Kdo </a:t>
            </a:r>
            <a:r>
              <a:rPr lang="cs-CZ" u="sng" dirty="0"/>
              <a:t>byl do zařízení poskytujícího zdravotní péči převzat nebo kdo je v něm držen</a:t>
            </a:r>
            <a:r>
              <a:rPr lang="cs-CZ" dirty="0"/>
              <a:t>, má </a:t>
            </a:r>
            <a:r>
              <a:rPr lang="cs-CZ" b="1" dirty="0"/>
              <a:t>právo projednávat se svým zástupcem, důvěrníkem nebo podpůrcem vlastní záležitosti při osobním rozhovoru a bez přítomnosti třetích </a:t>
            </a:r>
            <a:r>
              <a:rPr lang="cs-CZ" b="1" dirty="0" smtClean="0"/>
              <a:t>osob</a:t>
            </a:r>
            <a:r>
              <a:rPr lang="cs-CZ" dirty="0"/>
              <a:t> </a:t>
            </a:r>
            <a:r>
              <a:rPr lang="cs-CZ" dirty="0" smtClean="0"/>
              <a:t>+ </a:t>
            </a:r>
            <a:r>
              <a:rPr lang="cs-CZ" b="1" dirty="0"/>
              <a:t>právo</a:t>
            </a:r>
            <a:r>
              <a:rPr lang="cs-CZ" dirty="0"/>
              <a:t>, aby jeho zdravotní stav, zdravotní dokumentaci nebo vyjádření ošetřujícího lékaře o neschopnosti úsudku a projevit přání </a:t>
            </a:r>
            <a:r>
              <a:rPr lang="cs-CZ" b="1" dirty="0"/>
              <a:t>samostatně přezkoumal lékař nezávislý </a:t>
            </a:r>
            <a:r>
              <a:rPr lang="cs-CZ" dirty="0"/>
              <a:t>na poskytovateli zdravotních služeb v tomto zařízení i na jeho provozovateli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Rozhodl-li </a:t>
            </a:r>
            <a:r>
              <a:rPr lang="cs-CZ" dirty="0"/>
              <a:t>soud o přípustnosti učiněného opatření, schvaluje se tím nucený pobyt v zařízení poskytujícím zdravotní péči, tím však </a:t>
            </a:r>
            <a:r>
              <a:rPr lang="cs-CZ" u="sng" dirty="0"/>
              <a:t>neodnímá právo odmítnout určitý zákrok nebo léčebný výkon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993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Subjektivní x objektivní právo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Subjektivní právo</a:t>
            </a:r>
            <a:r>
              <a:rPr lang="cs-CZ" dirty="0"/>
              <a:t> - právo určitého subjektu - možnost chovat se určitým způsobem - zákonem garantovaná míra možného chování.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Objektivní právo </a:t>
            </a:r>
            <a:r>
              <a:rPr lang="cs-CZ" dirty="0"/>
              <a:t>pak subjektivní práva buď přímo umožňuje, subjektivní práva z něj vyplývají, anebo je alespoň nezakazuje + zakládá postupy, kterými se subjektivní právo vynucuje, pokud je porušeno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Podle toho, čí subjektivní povinnosti takovému právu odpovídají, se subjektivní práva dělí na:</a:t>
            </a:r>
          </a:p>
          <a:p>
            <a:r>
              <a:rPr lang="cs-CZ" u="sng" dirty="0" smtClean="0"/>
              <a:t>Absolutní</a:t>
            </a:r>
            <a:r>
              <a:rPr lang="cs-CZ" dirty="0" smtClean="0"/>
              <a:t> </a:t>
            </a:r>
            <a:r>
              <a:rPr lang="cs-CZ" dirty="0"/>
              <a:t>- působí vůči všem (</a:t>
            </a:r>
            <a:r>
              <a:rPr lang="cs-CZ" i="1" dirty="0" err="1"/>
              <a:t>erga</a:t>
            </a:r>
            <a:r>
              <a:rPr lang="cs-CZ" i="1" dirty="0"/>
              <a:t> </a:t>
            </a:r>
            <a:r>
              <a:rPr lang="cs-CZ" i="1" dirty="0" err="1"/>
              <a:t>omnes</a:t>
            </a:r>
            <a:r>
              <a:rPr lang="cs-CZ" dirty="0"/>
              <a:t>), např. </a:t>
            </a:r>
            <a:r>
              <a:rPr lang="cs-CZ" b="1" i="1" dirty="0"/>
              <a:t>vlastnické právo</a:t>
            </a:r>
            <a:r>
              <a:rPr lang="cs-CZ" dirty="0"/>
              <a:t> či </a:t>
            </a:r>
            <a:r>
              <a:rPr lang="cs-CZ" b="1" i="1" dirty="0"/>
              <a:t>právo na ochranu osobnosti</a:t>
            </a:r>
            <a:r>
              <a:rPr lang="cs-CZ" dirty="0"/>
              <a:t>,</a:t>
            </a:r>
          </a:p>
          <a:p>
            <a:r>
              <a:rPr lang="cs-CZ" u="sng" dirty="0" smtClean="0"/>
              <a:t>Relativní</a:t>
            </a:r>
            <a:r>
              <a:rPr lang="cs-CZ" dirty="0" smtClean="0"/>
              <a:t> </a:t>
            </a:r>
            <a:r>
              <a:rPr lang="cs-CZ" dirty="0"/>
              <a:t>- působí jen v rámci nějakého právního vztahu (</a:t>
            </a:r>
            <a:r>
              <a:rPr lang="cs-CZ" i="1" dirty="0"/>
              <a:t>inter partes</a:t>
            </a:r>
            <a:r>
              <a:rPr lang="cs-CZ" dirty="0"/>
              <a:t>), např. </a:t>
            </a:r>
            <a:r>
              <a:rPr lang="cs-CZ" b="1" i="1" dirty="0"/>
              <a:t>právo na splnění závazku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984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Nakládání s částmi lidského těla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u="sng" dirty="0" smtClean="0"/>
              <a:t>Člověk</a:t>
            </a:r>
            <a:r>
              <a:rPr lang="cs-CZ" u="sng" dirty="0"/>
              <a:t>, jemuž byla odňata část těla</a:t>
            </a:r>
            <a:r>
              <a:rPr lang="cs-CZ" dirty="0"/>
              <a:t>, má </a:t>
            </a:r>
            <a:r>
              <a:rPr lang="cs-CZ" b="1" dirty="0"/>
              <a:t>právo dozvědět se, jak s ní bylo naloženo</a:t>
            </a:r>
            <a:r>
              <a:rPr lang="cs-CZ" dirty="0"/>
              <a:t>. Naložit s odňatou částí lidského těla </a:t>
            </a:r>
            <a:r>
              <a:rPr lang="cs-CZ" u="sng" dirty="0"/>
              <a:t>způsobem pro člověka nedůstojným </a:t>
            </a:r>
            <a:r>
              <a:rPr lang="cs-CZ" dirty="0"/>
              <a:t>nebo </a:t>
            </a:r>
            <a:r>
              <a:rPr lang="cs-CZ" u="sng" dirty="0"/>
              <a:t>způsobem ohrožujícím veřejné zdraví </a:t>
            </a:r>
            <a:r>
              <a:rPr lang="cs-CZ" dirty="0"/>
              <a:t>se </a:t>
            </a:r>
            <a:r>
              <a:rPr lang="cs-CZ" u="sng" dirty="0"/>
              <a:t>zakazuje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u="sng" dirty="0" smtClean="0"/>
              <a:t>Odňatou </a:t>
            </a:r>
            <a:r>
              <a:rPr lang="cs-CZ" u="sng" dirty="0"/>
              <a:t>část těla člověka </a:t>
            </a:r>
            <a:r>
              <a:rPr lang="cs-CZ" dirty="0"/>
              <a:t>lze za jeho života </a:t>
            </a:r>
            <a:r>
              <a:rPr lang="cs-CZ" u="sng" dirty="0"/>
              <a:t>použít</a:t>
            </a:r>
            <a:r>
              <a:rPr lang="cs-CZ" dirty="0"/>
              <a:t> k účelům zdravotnickým, výzkumným nebo vědeckým, pokud k tomu dal </a:t>
            </a:r>
            <a:r>
              <a:rPr lang="cs-CZ" b="1" dirty="0"/>
              <a:t>souhlas</a:t>
            </a:r>
            <a:r>
              <a:rPr lang="cs-CZ" dirty="0"/>
              <a:t>. K použití odňaté části těla člověka k účelu svou </a:t>
            </a:r>
            <a:r>
              <a:rPr lang="cs-CZ" u="sng" dirty="0"/>
              <a:t>povahou neobvyklému </a:t>
            </a:r>
            <a:r>
              <a:rPr lang="cs-CZ" dirty="0"/>
              <a:t>se vyžaduje jeho </a:t>
            </a:r>
            <a:r>
              <a:rPr lang="cs-CZ" b="1" dirty="0"/>
              <a:t>výslovný souhlas vždy</a:t>
            </a:r>
            <a:r>
              <a:rPr lang="cs-CZ" dirty="0"/>
              <a:t>. 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O </a:t>
            </a:r>
            <a:r>
              <a:rPr lang="cs-CZ" dirty="0"/>
              <a:t>tom, co má původ v lidském těle, platí obdobně to, co o částech lidského těla. 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Člověk </a:t>
            </a:r>
            <a:r>
              <a:rPr lang="cs-CZ" dirty="0"/>
              <a:t>může přenechat část svého těla jinému jen za podmínek stanovených jiným právním předpisem. To</a:t>
            </a:r>
            <a:r>
              <a:rPr lang="cs-CZ" u="sng" dirty="0"/>
              <a:t> neplatí</a:t>
            </a:r>
            <a:r>
              <a:rPr lang="cs-CZ" dirty="0"/>
              <a:t>, jedná-li se </a:t>
            </a:r>
            <a:r>
              <a:rPr lang="cs-CZ" u="sng" dirty="0"/>
              <a:t>o vlasy nebo podobné části lidského těla, které lze bezbolestně odejmout bez znecitlivění a které se přirozenou cestou obnovují</a:t>
            </a:r>
            <a:r>
              <a:rPr lang="cs-CZ" dirty="0"/>
              <a:t>; ty </a:t>
            </a:r>
            <a:r>
              <a:rPr lang="cs-CZ" b="1" dirty="0"/>
              <a:t>lze přenechat jinému i za odměnu </a:t>
            </a:r>
            <a:r>
              <a:rPr lang="cs-CZ" dirty="0"/>
              <a:t>a hledí se na ně jako na </a:t>
            </a:r>
            <a:r>
              <a:rPr lang="cs-CZ" b="1" dirty="0"/>
              <a:t>věc movitou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5814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Ochrana </a:t>
            </a:r>
            <a:r>
              <a:rPr lang="cs-CZ" b="1" dirty="0"/>
              <a:t>lidského těla po smrti člověka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Člověk </a:t>
            </a:r>
            <a:r>
              <a:rPr lang="cs-CZ" dirty="0"/>
              <a:t>má </a:t>
            </a:r>
            <a:r>
              <a:rPr lang="cs-CZ" b="1" dirty="0"/>
              <a:t>právo rozhodnout, jak bude po jeho smrti naloženo s jeho tělem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Provést pitvu </a:t>
            </a:r>
            <a:r>
              <a:rPr lang="cs-CZ" dirty="0" smtClean="0"/>
              <a:t>nebo </a:t>
            </a:r>
            <a:r>
              <a:rPr lang="cs-CZ" b="1" dirty="0" smtClean="0"/>
              <a:t>použít lidské tělo po smrti člověka pro potřeby lékařské vědy, výzkumu </a:t>
            </a:r>
            <a:r>
              <a:rPr lang="cs-CZ" dirty="0" smtClean="0"/>
              <a:t>nebo k </a:t>
            </a:r>
            <a:r>
              <a:rPr lang="cs-CZ" b="1" dirty="0" smtClean="0"/>
              <a:t>výukovým účelům </a:t>
            </a:r>
            <a:r>
              <a:rPr lang="cs-CZ" u="sng" dirty="0" smtClean="0"/>
              <a:t>bez souhlasu zemřelého lze jen, pokud tak stanoví jiný zákon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dirty="0" smtClean="0"/>
              <a:t>Člověk je </a:t>
            </a:r>
            <a:r>
              <a:rPr lang="cs-CZ" b="1" dirty="0" smtClean="0"/>
              <a:t>oprávněn rozhodnout, jaký má mít pohřeb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dirty="0" smtClean="0"/>
              <a:t>Náklady </a:t>
            </a:r>
            <a:r>
              <a:rPr lang="cs-CZ" dirty="0"/>
              <a:t>pohřbu a opatření pohřebiště se hradí </a:t>
            </a:r>
            <a:r>
              <a:rPr lang="cs-CZ" u="sng" dirty="0"/>
              <a:t>z pozůstalosti</a:t>
            </a:r>
            <a:r>
              <a:rPr lang="cs-CZ" dirty="0"/>
              <a:t>. Pokud pozůstalost </a:t>
            </a:r>
            <a:r>
              <a:rPr lang="cs-CZ" dirty="0" smtClean="0"/>
              <a:t>nestačí - pohřben </a:t>
            </a:r>
            <a:r>
              <a:rPr lang="cs-CZ" u="sng" dirty="0"/>
              <a:t>alespoň </a:t>
            </a:r>
            <a:r>
              <a:rPr lang="cs-CZ" u="sng" dirty="0" smtClean="0"/>
              <a:t>slušným způsobem podle místních zvyklostí</a:t>
            </a:r>
            <a:r>
              <a:rPr lang="cs-CZ" dirty="0" smtClean="0"/>
              <a:t>. Zemře-li </a:t>
            </a:r>
            <a:r>
              <a:rPr lang="cs-CZ" dirty="0"/>
              <a:t>člověk, aniž projeví souhlas s pitvou nebo s použitím svého těla po smrti způsobem </a:t>
            </a:r>
            <a:r>
              <a:rPr lang="cs-CZ" dirty="0" smtClean="0"/>
              <a:t>podle - </a:t>
            </a:r>
            <a:r>
              <a:rPr lang="cs-CZ" dirty="0"/>
              <a:t>platí, že s provedením pitvy nebo s takovým použitím svého těla </a:t>
            </a:r>
            <a:r>
              <a:rPr lang="cs-CZ" u="sng" dirty="0"/>
              <a:t>nesouhlasí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 smtClean="0"/>
              <a:t>Kdo </a:t>
            </a:r>
            <a:r>
              <a:rPr lang="cs-CZ" b="1" dirty="0"/>
              <a:t>souhlasí</a:t>
            </a:r>
            <a:r>
              <a:rPr lang="cs-CZ" dirty="0"/>
              <a:t>, aby po jeho smrti bylo jeho tělo pitváno nebo použito způsobem </a:t>
            </a:r>
            <a:r>
              <a:rPr lang="cs-CZ" dirty="0" smtClean="0"/>
              <a:t>viz výše - </a:t>
            </a:r>
            <a:r>
              <a:rPr lang="cs-CZ" u="sng" dirty="0" smtClean="0"/>
              <a:t>zapíše </a:t>
            </a:r>
            <a:r>
              <a:rPr lang="cs-CZ" u="sng" dirty="0"/>
              <a:t>své stanovisko do rejstříku</a:t>
            </a:r>
            <a:r>
              <a:rPr lang="cs-CZ" dirty="0"/>
              <a:t> vedeného podle jiného právního předpisu; tento souhlas lze projevit i ve veřejné listině, nebo vůči poskytovateli zdravotních služeb s účinky vůči tomuto </a:t>
            </a:r>
            <a:r>
              <a:rPr lang="cs-CZ" dirty="0" smtClean="0"/>
              <a:t>poskytovateli. Souhlas </a:t>
            </a:r>
            <a:r>
              <a:rPr lang="cs-CZ" u="sng" dirty="0" smtClean="0"/>
              <a:t>lze </a:t>
            </a:r>
            <a:r>
              <a:rPr lang="cs-CZ" u="sng" dirty="0"/>
              <a:t>odvolat</a:t>
            </a:r>
            <a:r>
              <a:rPr lang="cs-CZ" dirty="0"/>
              <a:t>. Odvolá-li souhlas člověk ve zdravotnickém zařízení, může tak učinit </a:t>
            </a:r>
            <a:r>
              <a:rPr lang="cs-CZ" u="sng" dirty="0"/>
              <a:t>prohlášením v písemné formě</a:t>
            </a:r>
            <a:r>
              <a:rPr lang="cs-CZ" dirty="0"/>
              <a:t>.  </a:t>
            </a:r>
          </a:p>
        </p:txBody>
      </p:sp>
    </p:spTree>
    <p:extLst>
      <p:ext uri="{BB962C8B-B14F-4D97-AF65-F5344CB8AC3E}">
        <p14:creationId xmlns:p14="http://schemas.microsoft.com/office/powerpoint/2010/main" val="261367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Soukromé x Veřejné právo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Dělení </a:t>
            </a:r>
            <a:r>
              <a:rPr lang="cs-CZ" dirty="0"/>
              <a:t>objektivního práva pochází už z práva </a:t>
            </a:r>
            <a:r>
              <a:rPr lang="cs-CZ" dirty="0" smtClean="0"/>
              <a:t>římského - </a:t>
            </a:r>
            <a:r>
              <a:rPr lang="cs-CZ" dirty="0"/>
              <a:t>odlišovalo především to, jaký zájem </a:t>
            </a:r>
            <a:r>
              <a:rPr lang="cs-CZ" dirty="0" smtClean="0"/>
              <a:t>chrání: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u="sng" dirty="0" smtClean="0"/>
              <a:t>zájem státu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b="1" dirty="0" smtClean="0"/>
              <a:t>právo veřejné</a:t>
            </a:r>
            <a:endParaRPr lang="cs-CZ" dirty="0"/>
          </a:p>
          <a:p>
            <a:r>
              <a:rPr lang="cs-CZ" u="sng" dirty="0" smtClean="0"/>
              <a:t>zájem jednotlivce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b="1" dirty="0" smtClean="0"/>
              <a:t>právo soukromé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Více </a:t>
            </a:r>
            <a:r>
              <a:rPr lang="cs-CZ" dirty="0"/>
              <a:t>teorií, jak tímto způsobem právo dělit, např. </a:t>
            </a:r>
            <a:endParaRPr lang="cs-CZ" dirty="0" smtClean="0"/>
          </a:p>
          <a:p>
            <a:r>
              <a:rPr lang="cs-CZ" u="sng" dirty="0" smtClean="0"/>
              <a:t>podle </a:t>
            </a:r>
            <a:r>
              <a:rPr lang="cs-CZ" u="sng" dirty="0"/>
              <a:t>vztahu jeho adresátů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dirty="0" smtClean="0"/>
              <a:t>pokud </a:t>
            </a:r>
            <a:r>
              <a:rPr lang="cs-CZ" dirty="0"/>
              <a:t>jsou si rovni a vzájemná práva a povinnosti si stanoví </a:t>
            </a:r>
            <a:r>
              <a:rPr lang="cs-CZ" dirty="0" smtClean="0"/>
              <a:t>dohodou - </a:t>
            </a:r>
            <a:r>
              <a:rPr lang="cs-CZ" b="1" dirty="0"/>
              <a:t>soukromé </a:t>
            </a:r>
            <a:r>
              <a:rPr lang="cs-CZ" b="1" dirty="0" smtClean="0"/>
              <a:t>právo</a:t>
            </a:r>
            <a:endParaRPr lang="cs-CZ" dirty="0" smtClean="0"/>
          </a:p>
          <a:p>
            <a:pPr lvl="1"/>
            <a:r>
              <a:rPr lang="cs-CZ" dirty="0" smtClean="0"/>
              <a:t>pokud </a:t>
            </a:r>
            <a:r>
              <a:rPr lang="cs-CZ" dirty="0"/>
              <a:t>je jeden z nich v nadřízeném postavení a práva a povinnosti může stanovit ostatním i proti jejich </a:t>
            </a:r>
            <a:r>
              <a:rPr lang="cs-CZ" dirty="0" smtClean="0"/>
              <a:t>vůli – </a:t>
            </a:r>
            <a:r>
              <a:rPr lang="cs-CZ" b="1" dirty="0" smtClean="0"/>
              <a:t>veřejné právo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3342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Prameny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Právní </a:t>
            </a:r>
            <a:r>
              <a:rPr lang="cs-CZ" b="1" dirty="0" smtClean="0"/>
              <a:t>normy </a:t>
            </a:r>
            <a:r>
              <a:rPr lang="cs-CZ" dirty="0" smtClean="0"/>
              <a:t>- </a:t>
            </a:r>
            <a:r>
              <a:rPr lang="cs-CZ" dirty="0"/>
              <a:t>obsaženy v různých druzích pramenů </a:t>
            </a:r>
            <a:r>
              <a:rPr lang="cs-CZ" dirty="0" smtClean="0"/>
              <a:t>práva.</a:t>
            </a:r>
          </a:p>
          <a:p>
            <a:pPr marL="0" indent="0">
              <a:buNone/>
            </a:pPr>
            <a:r>
              <a:rPr lang="cs-CZ" dirty="0" smtClean="0"/>
              <a:t>Základní </a:t>
            </a:r>
            <a:r>
              <a:rPr lang="cs-CZ" dirty="0"/>
              <a:t>dělení pramenů práva </a:t>
            </a:r>
            <a:r>
              <a:rPr lang="cs-CZ" dirty="0" smtClean="0"/>
              <a:t>- </a:t>
            </a:r>
            <a:r>
              <a:rPr lang="cs-CZ" b="1" dirty="0" smtClean="0"/>
              <a:t>materiální</a:t>
            </a:r>
            <a:r>
              <a:rPr lang="cs-CZ" dirty="0" smtClean="0"/>
              <a:t> </a:t>
            </a:r>
            <a:r>
              <a:rPr lang="cs-CZ" dirty="0"/>
              <a:t>x</a:t>
            </a:r>
            <a:r>
              <a:rPr lang="cs-CZ" dirty="0" smtClean="0"/>
              <a:t> </a:t>
            </a:r>
            <a:r>
              <a:rPr lang="cs-CZ" b="1" dirty="0"/>
              <a:t>formální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cs-CZ" u="sng" dirty="0" smtClean="0"/>
              <a:t>Materiálními prameny</a:t>
            </a:r>
            <a:r>
              <a:rPr lang="cs-CZ" dirty="0" smtClean="0"/>
              <a:t> -  </a:t>
            </a:r>
            <a:r>
              <a:rPr lang="cs-CZ" dirty="0"/>
              <a:t>různé reálné skutečnosti, např. společenské a hospodářské poměry dané společnosti nebo její historie, tedy důvody, které vedou k přijetí určité právní úpravy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u="sng" dirty="0" smtClean="0"/>
              <a:t>Formálními prameny</a:t>
            </a:r>
            <a:r>
              <a:rPr lang="cs-CZ" dirty="0" smtClean="0"/>
              <a:t> - zdroje</a:t>
            </a:r>
            <a:r>
              <a:rPr lang="cs-CZ" dirty="0"/>
              <a:t>, které právo přímo obsahují, a to:</a:t>
            </a:r>
          </a:p>
          <a:p>
            <a:r>
              <a:rPr lang="cs-CZ" b="1" dirty="0"/>
              <a:t>nepsané právo</a:t>
            </a:r>
            <a:r>
              <a:rPr lang="cs-CZ" dirty="0"/>
              <a:t> (</a:t>
            </a:r>
            <a:r>
              <a:rPr lang="cs-CZ" i="1" dirty="0"/>
              <a:t>ius non </a:t>
            </a:r>
            <a:r>
              <a:rPr lang="cs-CZ" i="1" dirty="0" err="1"/>
              <a:t>scriptum</a:t>
            </a:r>
            <a:r>
              <a:rPr lang="cs-CZ" dirty="0"/>
              <a:t>) – </a:t>
            </a:r>
            <a:r>
              <a:rPr lang="cs-CZ" b="1" i="1" dirty="0"/>
              <a:t>právní obyčeje</a:t>
            </a:r>
            <a:r>
              <a:rPr lang="cs-CZ" dirty="0"/>
              <a:t> a </a:t>
            </a:r>
            <a:r>
              <a:rPr lang="cs-CZ" b="1" i="1" dirty="0"/>
              <a:t>právní </a:t>
            </a:r>
            <a:r>
              <a:rPr lang="cs-CZ" b="1" i="1" dirty="0" smtClean="0"/>
              <a:t>principy</a:t>
            </a:r>
            <a:endParaRPr lang="cs-CZ" b="1" i="1" dirty="0"/>
          </a:p>
          <a:p>
            <a:r>
              <a:rPr lang="cs-CZ" b="1" dirty="0"/>
              <a:t>psané </a:t>
            </a:r>
            <a:r>
              <a:rPr lang="cs-CZ" b="1" dirty="0" smtClean="0"/>
              <a:t>právo</a:t>
            </a:r>
            <a:r>
              <a:rPr lang="cs-CZ" b="1" dirty="0"/>
              <a:t> </a:t>
            </a:r>
            <a:r>
              <a:rPr lang="cs-CZ" dirty="0" smtClean="0"/>
              <a:t>(</a:t>
            </a:r>
            <a:r>
              <a:rPr lang="cs-CZ" i="1" dirty="0" smtClean="0"/>
              <a:t>ius </a:t>
            </a:r>
            <a:r>
              <a:rPr lang="cs-CZ" i="1" dirty="0" err="1"/>
              <a:t>scriptum</a:t>
            </a:r>
            <a:r>
              <a:rPr lang="cs-CZ" dirty="0"/>
              <a:t>) </a:t>
            </a:r>
            <a:r>
              <a:rPr lang="cs-CZ" dirty="0" smtClean="0"/>
              <a:t>–</a:t>
            </a:r>
            <a:r>
              <a:rPr lang="cs-CZ" dirty="0"/>
              <a:t> </a:t>
            </a:r>
            <a:r>
              <a:rPr lang="cs-CZ" b="1" i="1" dirty="0"/>
              <a:t>normativní právní </a:t>
            </a:r>
            <a:r>
              <a:rPr lang="cs-CZ" b="1" i="1" dirty="0" smtClean="0"/>
              <a:t>akty </a:t>
            </a:r>
            <a:r>
              <a:rPr lang="cs-CZ" dirty="0" smtClean="0"/>
              <a:t>- právní předpisy (publikované ve</a:t>
            </a:r>
            <a:r>
              <a:rPr lang="cs-CZ" dirty="0"/>
              <a:t> Sbírce </a:t>
            </a:r>
            <a:r>
              <a:rPr lang="cs-CZ" dirty="0" smtClean="0"/>
              <a:t>zákonů) +</a:t>
            </a:r>
            <a:r>
              <a:rPr lang="cs-CZ" dirty="0"/>
              <a:t> </a:t>
            </a:r>
            <a:r>
              <a:rPr lang="cs-CZ" b="1" i="1" dirty="0"/>
              <a:t>normativní smlouvy</a:t>
            </a:r>
            <a:r>
              <a:rPr lang="cs-CZ" dirty="0"/>
              <a:t> či </a:t>
            </a:r>
            <a:r>
              <a:rPr lang="cs-CZ" b="1" i="1" dirty="0"/>
              <a:t>soudní </a:t>
            </a:r>
            <a:r>
              <a:rPr lang="cs-CZ" b="1" i="1" dirty="0" smtClean="0"/>
              <a:t>precedenty</a:t>
            </a:r>
            <a:endParaRPr lang="cs-CZ" b="1" i="1" dirty="0"/>
          </a:p>
          <a:p>
            <a:r>
              <a:rPr lang="cs-CZ" dirty="0"/>
              <a:t>U nejčastějšího pramene práva, kterým je právní předpis, se pak rozlišuje:</a:t>
            </a:r>
          </a:p>
          <a:p>
            <a:pPr lvl="2"/>
            <a:r>
              <a:rPr lang="cs-CZ" b="1" dirty="0" smtClean="0"/>
              <a:t>platnost</a:t>
            </a:r>
            <a:r>
              <a:rPr lang="cs-CZ" dirty="0"/>
              <a:t> – předpis se stal součástí právního řádu,</a:t>
            </a:r>
          </a:p>
          <a:p>
            <a:pPr lvl="2"/>
            <a:r>
              <a:rPr lang="cs-CZ" b="1" dirty="0" err="1"/>
              <a:t>legisvakanční</a:t>
            </a:r>
            <a:r>
              <a:rPr lang="cs-CZ" b="1" dirty="0"/>
              <a:t> </a:t>
            </a:r>
            <a:r>
              <a:rPr lang="cs-CZ" b="1" dirty="0" smtClean="0"/>
              <a:t>lhůta</a:t>
            </a:r>
            <a:r>
              <a:rPr lang="cs-CZ" b="1" dirty="0"/>
              <a:t> </a:t>
            </a:r>
            <a:r>
              <a:rPr lang="cs-CZ" dirty="0" smtClean="0"/>
              <a:t>– </a:t>
            </a:r>
            <a:r>
              <a:rPr lang="cs-CZ" dirty="0"/>
              <a:t>období mezi platností a účinností,</a:t>
            </a:r>
          </a:p>
          <a:p>
            <a:pPr lvl="2"/>
            <a:r>
              <a:rPr lang="cs-CZ" b="1" dirty="0" smtClean="0"/>
              <a:t>účinnost</a:t>
            </a:r>
            <a:r>
              <a:rPr lang="cs-CZ" dirty="0"/>
              <a:t> – nastává povinnost se předpisem řídit,</a:t>
            </a:r>
          </a:p>
          <a:p>
            <a:pPr lvl="2"/>
            <a:r>
              <a:rPr lang="cs-CZ" b="1" dirty="0" smtClean="0"/>
              <a:t>působnost</a:t>
            </a:r>
            <a:r>
              <a:rPr lang="cs-CZ" dirty="0"/>
              <a:t> – územní, osobní, časová i věcná.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954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Právní normy</a:t>
            </a:r>
            <a:endParaRPr lang="cs-CZ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069848" y="2557724"/>
            <a:ext cx="10058400" cy="31781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53920" tIns="4761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buNone/>
            </a:pPr>
            <a:r>
              <a:rPr lang="cs-CZ" dirty="0"/>
              <a:t>Všeobecně závazná pravidla chování, jejichž dodržování je vynutitelné státem. Právní normy přijímá </a:t>
            </a:r>
            <a:r>
              <a:rPr lang="cs-CZ" u="sng" dirty="0"/>
              <a:t>normotvůrce</a:t>
            </a:r>
            <a:r>
              <a:rPr lang="cs-CZ" dirty="0"/>
              <a:t>, většinou </a:t>
            </a:r>
            <a:r>
              <a:rPr lang="cs-CZ" u="sng" dirty="0"/>
              <a:t>parlament</a:t>
            </a:r>
            <a:r>
              <a:rPr lang="cs-CZ" dirty="0"/>
              <a:t> jako subjekt nadaný zákonodárnou </a:t>
            </a:r>
            <a:r>
              <a:rPr lang="cs-CZ" dirty="0" smtClean="0"/>
              <a:t>mocí</a:t>
            </a:r>
            <a:r>
              <a:rPr lang="cs-CZ" dirty="0"/>
              <a:t>.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Lze </a:t>
            </a:r>
            <a:r>
              <a:rPr lang="cs-CZ" dirty="0"/>
              <a:t>je rozlišovat mj. na:</a:t>
            </a:r>
          </a:p>
          <a:p>
            <a:pPr lvl="1"/>
            <a:r>
              <a:rPr lang="cs-CZ" b="1" dirty="0"/>
              <a:t>zavazující</a:t>
            </a:r>
          </a:p>
          <a:p>
            <a:pPr lvl="2"/>
            <a:r>
              <a:rPr lang="cs-CZ" u="sng" dirty="0"/>
              <a:t>přikazující </a:t>
            </a:r>
            <a:r>
              <a:rPr lang="cs-CZ" dirty="0"/>
              <a:t>– stanoví povinnost nějak jednat, např. platit </a:t>
            </a:r>
            <a:r>
              <a:rPr lang="cs-CZ" dirty="0" smtClean="0"/>
              <a:t>daně</a:t>
            </a:r>
            <a:endParaRPr lang="cs-CZ" dirty="0"/>
          </a:p>
          <a:p>
            <a:pPr lvl="2"/>
            <a:r>
              <a:rPr lang="cs-CZ" u="sng" dirty="0"/>
              <a:t>zakazující</a:t>
            </a:r>
            <a:r>
              <a:rPr lang="cs-CZ" dirty="0"/>
              <a:t> – zakazují činit určité kroky, např. uzavírat kartelové dohody.</a:t>
            </a:r>
          </a:p>
          <a:p>
            <a:pPr lvl="1"/>
            <a:r>
              <a:rPr lang="cs-CZ" b="1" dirty="0"/>
              <a:t>opravňující </a:t>
            </a:r>
            <a:r>
              <a:rPr lang="cs-CZ" dirty="0"/>
              <a:t>– umožňují se nějak zachovat, např. uzavřít </a:t>
            </a:r>
            <a:r>
              <a:rPr lang="cs-CZ" dirty="0" smtClean="0"/>
              <a:t>smlouvu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dirty="0"/>
              <a:t>Souhrn právních norem, které upravují určitý druh společenských vztahů, např. vlastnictví, </a:t>
            </a:r>
            <a:r>
              <a:rPr lang="cs-CZ" dirty="0" smtClean="0"/>
              <a:t>manželství</a:t>
            </a:r>
            <a:r>
              <a:rPr lang="cs-CZ" dirty="0"/>
              <a:t> </a:t>
            </a:r>
            <a:r>
              <a:rPr lang="cs-CZ" dirty="0" smtClean="0"/>
              <a:t>apod</a:t>
            </a:r>
            <a:r>
              <a:rPr lang="cs-CZ" dirty="0"/>
              <a:t>., se nazývá </a:t>
            </a:r>
            <a:r>
              <a:rPr lang="cs-CZ" b="1" dirty="0"/>
              <a:t>právní institut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513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Právní předpisy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1" dirty="0" smtClean="0"/>
          </a:p>
          <a:p>
            <a:pPr marL="0" indent="0">
              <a:buNone/>
            </a:pPr>
            <a:endParaRPr lang="cs-CZ" b="1" dirty="0" smtClean="0"/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Ústava </a:t>
            </a:r>
            <a:r>
              <a:rPr lang="cs-CZ" b="1" dirty="0"/>
              <a:t>České </a:t>
            </a:r>
            <a:r>
              <a:rPr lang="cs-CZ" b="1" dirty="0" smtClean="0"/>
              <a:t>republiky, LZPS, ústavní zákony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/>
              <a:t>Zákony </a:t>
            </a:r>
            <a:r>
              <a:rPr lang="cs-CZ" dirty="0"/>
              <a:t>a </a:t>
            </a:r>
            <a:r>
              <a:rPr lang="cs-CZ" b="1" dirty="0"/>
              <a:t>zákonná </a:t>
            </a:r>
            <a:r>
              <a:rPr lang="cs-CZ" b="1" dirty="0" smtClean="0"/>
              <a:t>opatření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Nařízení</a:t>
            </a:r>
            <a:r>
              <a:rPr lang="cs-CZ" dirty="0" smtClean="0"/>
              <a:t> (vlády</a:t>
            </a:r>
            <a:r>
              <a:rPr lang="cs-CZ" dirty="0"/>
              <a:t>, obce nebo </a:t>
            </a:r>
            <a:r>
              <a:rPr lang="cs-CZ" dirty="0" smtClean="0"/>
              <a:t>kraje)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Vyhlášky</a:t>
            </a:r>
            <a:r>
              <a:rPr lang="cs-CZ" dirty="0"/>
              <a:t> (ústředního orgánu státní správy nebo jiného úřadu zmocněného k jejich vydávání, obce nebo kraje)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165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615261"/>
            <a:ext cx="10058400" cy="1609344"/>
          </a:xfrm>
        </p:spPr>
        <p:txBody>
          <a:bodyPr/>
          <a:lstStyle/>
          <a:p>
            <a:pPr algn="ctr"/>
            <a:r>
              <a:rPr lang="cs-CZ" dirty="0" smtClean="0"/>
              <a:t>Nový občanský zákoník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2224605"/>
            <a:ext cx="10058400" cy="4050792"/>
          </a:xfrm>
        </p:spPr>
        <p:txBody>
          <a:bodyPr>
            <a:normAutofit/>
          </a:bodyPr>
          <a:lstStyle/>
          <a:p>
            <a:r>
              <a:rPr lang="cs-CZ" dirty="0" smtClean="0"/>
              <a:t>Účinnost od 1.1.2014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Ruší:</a:t>
            </a:r>
          </a:p>
          <a:p>
            <a:pPr lvl="2"/>
            <a:r>
              <a:rPr lang="cs-CZ" dirty="0"/>
              <a:t>zákon č. 40/1964 Sb., občanský zákoník</a:t>
            </a:r>
            <a:endParaRPr lang="cs-CZ" altLang="cs-CZ" dirty="0">
              <a:latin typeface="Arial" panose="020B0604020202020204" pitchFamily="34" charset="0"/>
            </a:endParaRPr>
          </a:p>
          <a:p>
            <a:pPr lvl="2"/>
            <a:r>
              <a:rPr lang="cs-CZ" altLang="cs-CZ" dirty="0" smtClean="0">
                <a:latin typeface="Arial" panose="020B0604020202020204" pitchFamily="34" charset="0"/>
              </a:rPr>
              <a:t>zákon</a:t>
            </a:r>
            <a:r>
              <a:rPr lang="cs-CZ" altLang="cs-CZ" dirty="0">
                <a:latin typeface="Arial" panose="020B0604020202020204" pitchFamily="34" charset="0"/>
              </a:rPr>
              <a:t> č. 72/1994 Sb., o vlastnictví </a:t>
            </a:r>
            <a:r>
              <a:rPr lang="cs-CZ" altLang="cs-CZ" dirty="0" smtClean="0">
                <a:latin typeface="Arial" panose="020B0604020202020204" pitchFamily="34" charset="0"/>
              </a:rPr>
              <a:t>bytů</a:t>
            </a:r>
          </a:p>
          <a:p>
            <a:pPr lvl="2"/>
            <a:r>
              <a:rPr lang="cs-CZ" altLang="cs-CZ" dirty="0">
                <a:latin typeface="Arial" panose="020B0604020202020204" pitchFamily="34" charset="0"/>
              </a:rPr>
              <a:t>zákon č. 513/1991 </a:t>
            </a:r>
            <a:r>
              <a:rPr lang="cs-CZ" altLang="cs-CZ" dirty="0" smtClean="0">
                <a:latin typeface="Arial" panose="020B0604020202020204" pitchFamily="34" charset="0"/>
              </a:rPr>
              <a:t>Sb</a:t>
            </a:r>
            <a:r>
              <a:rPr lang="cs-CZ" altLang="cs-CZ" dirty="0" smtClean="0">
                <a:solidFill>
                  <a:srgbClr val="535353"/>
                </a:solidFill>
                <a:latin typeface="Arial" panose="020B0604020202020204" pitchFamily="34" charset="0"/>
              </a:rPr>
              <a:t>.</a:t>
            </a:r>
            <a:r>
              <a:rPr lang="cs-CZ" altLang="cs-CZ" dirty="0" smtClean="0">
                <a:latin typeface="Arial" panose="020B0604020202020204" pitchFamily="34" charset="0"/>
              </a:rPr>
              <a:t>, </a:t>
            </a:r>
            <a:r>
              <a:rPr lang="cs-CZ" altLang="cs-CZ" dirty="0">
                <a:latin typeface="Arial" panose="020B0604020202020204" pitchFamily="34" charset="0"/>
              </a:rPr>
              <a:t>obchodní </a:t>
            </a:r>
            <a:r>
              <a:rPr lang="cs-CZ" altLang="cs-CZ" dirty="0" smtClean="0">
                <a:latin typeface="Arial" panose="020B0604020202020204" pitchFamily="34" charset="0"/>
              </a:rPr>
              <a:t>zákoník</a:t>
            </a:r>
          </a:p>
          <a:p>
            <a:pPr lvl="2"/>
            <a:r>
              <a:rPr lang="cs-CZ" altLang="cs-CZ" dirty="0">
                <a:latin typeface="Arial" panose="020B0604020202020204" pitchFamily="34" charset="0"/>
              </a:rPr>
              <a:t>zákon č. 94/1963 Sb., o </a:t>
            </a:r>
            <a:r>
              <a:rPr lang="cs-CZ" altLang="cs-CZ" dirty="0" smtClean="0">
                <a:latin typeface="Arial" panose="020B0604020202020204" pitchFamily="34" charset="0"/>
              </a:rPr>
              <a:t>rodině</a:t>
            </a:r>
          </a:p>
          <a:p>
            <a:pPr lvl="2"/>
            <a:r>
              <a:rPr lang="cs-CZ" altLang="cs-CZ" dirty="0">
                <a:latin typeface="Arial" panose="020B0604020202020204" pitchFamily="34" charset="0"/>
              </a:rPr>
              <a:t>zákon č. 83/1990 Sb., o sdružování </a:t>
            </a:r>
            <a:r>
              <a:rPr lang="cs-CZ" altLang="cs-CZ" dirty="0" smtClean="0">
                <a:latin typeface="Arial" panose="020B0604020202020204" pitchFamily="34" charset="0"/>
              </a:rPr>
              <a:t>občanů</a:t>
            </a:r>
          </a:p>
          <a:p>
            <a:pPr lvl="2"/>
            <a:r>
              <a:rPr lang="cs-CZ" altLang="cs-CZ" dirty="0">
                <a:latin typeface="Arial" panose="020B0604020202020204" pitchFamily="34" charset="0"/>
              </a:rPr>
              <a:t>zákon č. 59/1998 Sb., o odpovědnosti za škodu způsobenou vadou </a:t>
            </a:r>
            <a:r>
              <a:rPr lang="cs-CZ" altLang="cs-CZ" dirty="0" smtClean="0">
                <a:latin typeface="Arial" panose="020B0604020202020204" pitchFamily="34" charset="0"/>
              </a:rPr>
              <a:t>výrobku</a:t>
            </a:r>
          </a:p>
          <a:p>
            <a:pPr lvl="2"/>
            <a:r>
              <a:rPr lang="cs-CZ" altLang="cs-CZ" dirty="0">
                <a:latin typeface="Arial" panose="020B0604020202020204" pitchFamily="34" charset="0"/>
              </a:rPr>
              <a:t>zákon č. 591/1992 Sb</a:t>
            </a:r>
            <a:r>
              <a:rPr lang="cs-CZ" altLang="cs-CZ" dirty="0">
                <a:solidFill>
                  <a:srgbClr val="535353"/>
                </a:solidFill>
                <a:latin typeface="Arial" panose="020B0604020202020204" pitchFamily="34" charset="0"/>
              </a:rPr>
              <a:t>.</a:t>
            </a:r>
            <a:r>
              <a:rPr lang="cs-CZ" altLang="cs-CZ" dirty="0">
                <a:latin typeface="Arial" panose="020B0604020202020204" pitchFamily="34" charset="0"/>
              </a:rPr>
              <a:t>, o cenných </a:t>
            </a:r>
            <a:r>
              <a:rPr lang="cs-CZ" altLang="cs-CZ" dirty="0" smtClean="0">
                <a:latin typeface="Arial" panose="020B0604020202020204" pitchFamily="34" charset="0"/>
              </a:rPr>
              <a:t>papírech</a:t>
            </a:r>
          </a:p>
          <a:p>
            <a:pPr lvl="2"/>
            <a:r>
              <a:rPr lang="cs-CZ" altLang="cs-CZ" dirty="0">
                <a:latin typeface="Arial" panose="020B0604020202020204" pitchFamily="34" charset="0"/>
              </a:rPr>
              <a:t>zákon č. 37/2004  Sb., o pojistné </a:t>
            </a:r>
            <a:r>
              <a:rPr lang="cs-CZ" altLang="cs-CZ" dirty="0" smtClean="0">
                <a:latin typeface="Arial" panose="020B0604020202020204" pitchFamily="34" charset="0"/>
              </a:rPr>
              <a:t>smlouvě</a:t>
            </a:r>
          </a:p>
          <a:p>
            <a:pPr lvl="2"/>
            <a:endParaRPr lang="cs-CZ" dirty="0" smtClean="0"/>
          </a:p>
          <a:p>
            <a:pPr lvl="2"/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8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3436</Words>
  <Application>Microsoft Office PowerPoint</Application>
  <PresentationFormat>Širokoúhlá obrazovka</PresentationFormat>
  <Paragraphs>415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7" baseType="lpstr">
      <vt:lpstr>Arial</vt:lpstr>
      <vt:lpstr>Calibri</vt:lpstr>
      <vt:lpstr>Rockwell</vt:lpstr>
      <vt:lpstr>Rockwell Condensed</vt:lpstr>
      <vt:lpstr>Wingdings</vt:lpstr>
      <vt:lpstr>Dřevo</vt:lpstr>
      <vt:lpstr>právo</vt:lpstr>
      <vt:lpstr>Právo a morálka</vt:lpstr>
      <vt:lpstr>právo</vt:lpstr>
      <vt:lpstr>Subjektivní x objektivní právo</vt:lpstr>
      <vt:lpstr>Soukromé x Veřejné právo</vt:lpstr>
      <vt:lpstr>Prameny práva</vt:lpstr>
      <vt:lpstr>Právní normy</vt:lpstr>
      <vt:lpstr>Právní předpisy v ČR</vt:lpstr>
      <vt:lpstr>Nový občanský zákoník</vt:lpstr>
      <vt:lpstr>Nový občanský zákoník</vt:lpstr>
      <vt:lpstr>Soukromé právo</vt:lpstr>
      <vt:lpstr>Výklad a použití</vt:lpstr>
      <vt:lpstr>Zásady soukromého práva</vt:lpstr>
      <vt:lpstr>Selský rozum</vt:lpstr>
      <vt:lpstr>Poctivost</vt:lpstr>
      <vt:lpstr>Ochrana soukromých práv</vt:lpstr>
      <vt:lpstr>Svépomoc</vt:lpstr>
      <vt:lpstr>Právní osobnost + svéprávnost</vt:lpstr>
      <vt:lpstr>Přirozená práva</vt:lpstr>
      <vt:lpstr>Švagrovství</vt:lpstr>
      <vt:lpstr>Fyzické osoby</vt:lpstr>
      <vt:lpstr>Důkaz smrti</vt:lpstr>
      <vt:lpstr>Změna pohlaví</vt:lpstr>
      <vt:lpstr>Zletilost</vt:lpstr>
      <vt:lpstr>Nezletilí</vt:lpstr>
      <vt:lpstr>Přiznání svéprávnosti - emancipace</vt:lpstr>
      <vt:lpstr>Nezvěstnost + domněnka smrti</vt:lpstr>
      <vt:lpstr>Nezvěstnost + domněnka smrti</vt:lpstr>
      <vt:lpstr>Nezvěstnost + domněnka smrti</vt:lpstr>
      <vt:lpstr>Jméno + pseudonym</vt:lpstr>
      <vt:lpstr>Pseudonym</vt:lpstr>
      <vt:lpstr>Bydliště</vt:lpstr>
      <vt:lpstr>Osobnost člověka</vt:lpstr>
      <vt:lpstr>Podoba a soukromí</vt:lpstr>
      <vt:lpstr>Právo na duŠevní a Tělěsnou integritu</vt:lpstr>
      <vt:lpstr>Zásah do integrity</vt:lpstr>
      <vt:lpstr>Zásah do integrity</vt:lpstr>
      <vt:lpstr>Zásah do integrity</vt:lpstr>
      <vt:lpstr>Práva člověka převzatého do zdrav. zařízení bez jeho souhlasu </vt:lpstr>
      <vt:lpstr>Nakládání s částmi lidského těla</vt:lpstr>
      <vt:lpstr> Ochrana lidského těla po smrti člověka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Liba</dc:creator>
  <cp:lastModifiedBy>Liba</cp:lastModifiedBy>
  <cp:revision>60</cp:revision>
  <cp:lastPrinted>2014-03-02T18:50:11Z</cp:lastPrinted>
  <dcterms:modified xsi:type="dcterms:W3CDTF">2014-03-02T18:54:12Z</dcterms:modified>
</cp:coreProperties>
</file>