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305" r:id="rId5"/>
    <p:sldId id="259" r:id="rId6"/>
    <p:sldId id="261" r:id="rId7"/>
    <p:sldId id="260" r:id="rId8"/>
    <p:sldId id="262" r:id="rId9"/>
    <p:sldId id="263" r:id="rId10"/>
    <p:sldId id="264" r:id="rId11"/>
    <p:sldId id="265" r:id="rId12"/>
    <p:sldId id="266" r:id="rId13"/>
    <p:sldId id="267" r:id="rId14"/>
    <p:sldId id="268" r:id="rId15"/>
    <p:sldId id="269" r:id="rId16"/>
    <p:sldId id="270" r:id="rId17"/>
    <p:sldId id="271" r:id="rId18"/>
    <p:sldId id="304"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3" r:id="rId49"/>
    <p:sldId id="301" r:id="rId50"/>
    <p:sldId id="302"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4" d="100"/>
          <a:sy n="44" d="100"/>
        </p:scale>
        <p:origin x="72"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a:xfrm>
            <a:off x="2692397" y="5037663"/>
            <a:ext cx="5214635" cy="279400"/>
          </a:xfrm>
        </p:spPr>
        <p:txBody>
          <a:bodyPr/>
          <a:lstStyle/>
          <a:p>
            <a:endParaRPr lang="cs-CZ" dirty="0"/>
          </a:p>
        </p:txBody>
      </p:sp>
      <p:sp>
        <p:nvSpPr>
          <p:cNvPr id="6" name="Slide Number Placeholder 5"/>
          <p:cNvSpPr>
            <a:spLocks noGrp="1"/>
          </p:cNvSpPr>
          <p:nvPr>
            <p:ph type="sldNum" sz="quarter" idx="12"/>
          </p:nvPr>
        </p:nvSpPr>
        <p:spPr>
          <a:xfrm>
            <a:off x="8956900" y="5037663"/>
            <a:ext cx="551167" cy="279400"/>
          </a:xfrm>
        </p:spPr>
        <p:txBody>
          <a:bodyPr/>
          <a:lstStyle/>
          <a:p>
            <a:fld id="{4F0D791E-F1EC-43C5-8501-51060D9F6850}" type="slidenum">
              <a:rPr lang="cs-CZ" smtClean="0"/>
              <a:t>‹#›</a:t>
            </a:fld>
            <a:endParaRPr lang="cs-CZ"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66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4F0D791E-F1EC-43C5-8501-51060D9F6850}" type="slidenum">
              <a:rPr lang="cs-CZ" smtClean="0"/>
              <a:t>‹#›</a:t>
            </a:fld>
            <a:endParaRPr lang="cs-CZ" dirty="0"/>
          </a:p>
        </p:txBody>
      </p:sp>
    </p:spTree>
    <p:extLst>
      <p:ext uri="{BB962C8B-B14F-4D97-AF65-F5344CB8AC3E}">
        <p14:creationId xmlns:p14="http://schemas.microsoft.com/office/powerpoint/2010/main" val="165731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304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13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spTree>
    <p:extLst>
      <p:ext uri="{BB962C8B-B14F-4D97-AF65-F5344CB8AC3E}">
        <p14:creationId xmlns:p14="http://schemas.microsoft.com/office/powerpoint/2010/main" val="201630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229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505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826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8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spTree>
    <p:extLst>
      <p:ext uri="{BB962C8B-B14F-4D97-AF65-F5344CB8AC3E}">
        <p14:creationId xmlns:p14="http://schemas.microsoft.com/office/powerpoint/2010/main" val="14159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4F0D791E-F1EC-43C5-8501-51060D9F6850}" type="slidenum">
              <a:rPr lang="cs-CZ" smtClean="0"/>
              <a:t>‹#›</a:t>
            </a:fld>
            <a:endParaRPr lang="cs-CZ"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191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4F0D791E-F1EC-43C5-8501-51060D9F6850}" type="slidenum">
              <a:rPr lang="cs-CZ" smtClean="0"/>
              <a:t>‹#›</a:t>
            </a:fld>
            <a:endParaRPr lang="cs-CZ"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39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4F0D791E-F1EC-43C5-8501-51060D9F6850}" type="slidenum">
              <a:rPr lang="cs-CZ" smtClean="0"/>
              <a:t>‹#›</a:t>
            </a:fld>
            <a:endParaRPr lang="cs-CZ"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04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4F0D791E-F1EC-43C5-8501-51060D9F6850}" type="slidenum">
              <a:rPr lang="cs-CZ" smtClean="0"/>
              <a:t>‹#›</a:t>
            </a:fld>
            <a:endParaRPr lang="cs-CZ"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39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4F0D791E-F1EC-43C5-8501-51060D9F6850}" type="slidenum">
              <a:rPr lang="cs-CZ" smtClean="0"/>
              <a:t>‹#›</a:t>
            </a:fld>
            <a:endParaRPr lang="cs-CZ" dirty="0"/>
          </a:p>
        </p:txBody>
      </p:sp>
    </p:spTree>
    <p:extLst>
      <p:ext uri="{BB962C8B-B14F-4D97-AF65-F5344CB8AC3E}">
        <p14:creationId xmlns:p14="http://schemas.microsoft.com/office/powerpoint/2010/main" val="400649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4F0D791E-F1EC-43C5-8501-51060D9F6850}" type="slidenum">
              <a:rPr lang="cs-CZ" smtClean="0"/>
              <a:t>‹#›</a:t>
            </a:fld>
            <a:endParaRPr lang="cs-CZ"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310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D6164E0-3222-488E-95D2-759CC7E9C375}" type="datetimeFigureOut">
              <a:rPr lang="cs-CZ" smtClean="0"/>
              <a:t>27. 4. 2014</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4F0D791E-F1EC-43C5-8501-51060D9F6850}" type="slidenum">
              <a:rPr lang="cs-CZ" smtClean="0"/>
              <a:t>‹#›</a:t>
            </a:fld>
            <a:endParaRPr lang="cs-CZ" dirty="0"/>
          </a:p>
        </p:txBody>
      </p:sp>
    </p:spTree>
    <p:extLst>
      <p:ext uri="{BB962C8B-B14F-4D97-AF65-F5344CB8AC3E}">
        <p14:creationId xmlns:p14="http://schemas.microsoft.com/office/powerpoint/2010/main" val="188770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6164E0-3222-488E-95D2-759CC7E9C375}" type="datetimeFigureOut">
              <a:rPr lang="cs-CZ" smtClean="0"/>
              <a:t>27. 4. 2014</a:t>
            </a:fld>
            <a:endParaRPr lang="cs-CZ"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0D791E-F1EC-43C5-8501-51060D9F6850}" type="slidenum">
              <a:rPr lang="cs-CZ" smtClean="0"/>
              <a:t>‹#›</a:t>
            </a:fld>
            <a:endParaRPr lang="cs-CZ" dirty="0"/>
          </a:p>
        </p:txBody>
      </p:sp>
    </p:spTree>
    <p:extLst>
      <p:ext uri="{BB962C8B-B14F-4D97-AF65-F5344CB8AC3E}">
        <p14:creationId xmlns:p14="http://schemas.microsoft.com/office/powerpoint/2010/main" val="18178616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Rodinné právo</a:t>
            </a:r>
            <a:endParaRPr lang="cs-CZ" b="1" dirty="0"/>
          </a:p>
        </p:txBody>
      </p:sp>
      <p:sp>
        <p:nvSpPr>
          <p:cNvPr id="3" name="Podnadpis 2"/>
          <p:cNvSpPr>
            <a:spLocks noGrp="1"/>
          </p:cNvSpPr>
          <p:nvPr>
            <p:ph type="subTitle" idx="1"/>
          </p:nvPr>
        </p:nvSpPr>
        <p:spPr/>
        <p:txBody>
          <a:bodyPr/>
          <a:lstStyle/>
          <a:p>
            <a:r>
              <a:rPr lang="cs-CZ" dirty="0" smtClean="0"/>
              <a:t> </a:t>
            </a:r>
          </a:p>
        </p:txBody>
      </p:sp>
    </p:spTree>
    <p:extLst>
      <p:ext uri="{BB962C8B-B14F-4D97-AF65-F5344CB8AC3E}">
        <p14:creationId xmlns:p14="http://schemas.microsoft.com/office/powerpoint/2010/main" val="2396467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Neplatné manželství</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Došlo-li </a:t>
            </a:r>
            <a:r>
              <a:rPr lang="cs-CZ" dirty="0"/>
              <a:t>k uzavření manželství, přestože tomu </a:t>
            </a:r>
            <a:r>
              <a:rPr lang="cs-CZ" b="1" i="1" dirty="0"/>
              <a:t>bránila zákonná překážka</a:t>
            </a:r>
            <a:r>
              <a:rPr lang="cs-CZ" dirty="0"/>
              <a:t>, soud prohlásí manželství za neplatné na návrh každého, kdo na tom má právní zájem, ledaže manželství bránila překážka omezené svéprávnosti. </a:t>
            </a:r>
            <a:endParaRPr lang="cs-CZ" dirty="0" smtClean="0"/>
          </a:p>
          <a:p>
            <a:pPr marL="0" indent="0">
              <a:buNone/>
            </a:pPr>
            <a:endParaRPr lang="cs-CZ" dirty="0"/>
          </a:p>
          <a:p>
            <a:pPr marL="0" indent="0">
              <a:buNone/>
            </a:pPr>
            <a:r>
              <a:rPr lang="cs-CZ" dirty="0" smtClean="0"/>
              <a:t>Manželství </a:t>
            </a:r>
            <a:r>
              <a:rPr lang="cs-CZ" dirty="0"/>
              <a:t>se </a:t>
            </a:r>
            <a:r>
              <a:rPr lang="cs-CZ" u="sng" dirty="0"/>
              <a:t>považuje za platné, dokud není prohlášeno za neplatné</a:t>
            </a:r>
            <a:r>
              <a:rPr lang="cs-CZ" dirty="0"/>
              <a:t>. Bylo-li manželství </a:t>
            </a:r>
            <a:r>
              <a:rPr lang="cs-CZ" u="sng" dirty="0"/>
              <a:t>prohlášeno za neplatné</a:t>
            </a:r>
            <a:r>
              <a:rPr lang="cs-CZ" dirty="0"/>
              <a:t>, </a:t>
            </a:r>
            <a:r>
              <a:rPr lang="cs-CZ" u="sng" dirty="0"/>
              <a:t>považuje se za neuzavřené</a:t>
            </a:r>
            <a:r>
              <a:rPr lang="cs-CZ" dirty="0"/>
              <a:t>. </a:t>
            </a:r>
            <a:endParaRPr lang="cs-CZ" dirty="0" smtClean="0"/>
          </a:p>
          <a:p>
            <a:pPr marL="0" indent="0">
              <a:buNone/>
            </a:pPr>
            <a:endParaRPr lang="cs-CZ" dirty="0" smtClean="0"/>
          </a:p>
          <a:p>
            <a:pPr marL="0" indent="0">
              <a:buNone/>
            </a:pPr>
            <a:r>
              <a:rPr lang="cs-CZ" dirty="0" smtClean="0"/>
              <a:t>Manželství </a:t>
            </a:r>
            <a:r>
              <a:rPr lang="cs-CZ" b="1" i="1" dirty="0" smtClean="0"/>
              <a:t>nelze prohlásit za neplatné</a:t>
            </a:r>
            <a:r>
              <a:rPr lang="cs-CZ" dirty="0" smtClean="0"/>
              <a:t>, pokud </a:t>
            </a:r>
            <a:r>
              <a:rPr lang="cs-CZ" u="sng" dirty="0" smtClean="0"/>
              <a:t>zaniklo</a:t>
            </a:r>
            <a:r>
              <a:rPr lang="cs-CZ" dirty="0" smtClean="0"/>
              <a:t>, nebo pokud </a:t>
            </a:r>
            <a:r>
              <a:rPr lang="cs-CZ" u="sng" dirty="0" smtClean="0"/>
              <a:t>již došlo k nápravě</a:t>
            </a:r>
            <a:r>
              <a:rPr lang="cs-CZ" dirty="0" smtClean="0"/>
              <a:t>. </a:t>
            </a:r>
          </a:p>
          <a:p>
            <a:pPr marL="0" indent="0">
              <a:buNone/>
            </a:pPr>
            <a:endParaRPr lang="cs-CZ" dirty="0" smtClean="0"/>
          </a:p>
          <a:p>
            <a:pPr marL="0" indent="0">
              <a:buNone/>
            </a:pPr>
            <a:r>
              <a:rPr lang="cs-CZ" dirty="0" smtClean="0"/>
              <a:t>Manželství </a:t>
            </a:r>
            <a:r>
              <a:rPr lang="cs-CZ" b="1" i="1" dirty="0"/>
              <a:t>nelze prohlásit za neplatné</a:t>
            </a:r>
            <a:r>
              <a:rPr lang="cs-CZ" dirty="0"/>
              <a:t>, pokud bylo </a:t>
            </a:r>
            <a:r>
              <a:rPr lang="cs-CZ" u="sng" dirty="0"/>
              <a:t>uzavřeno nezletilým</a:t>
            </a:r>
            <a:r>
              <a:rPr lang="cs-CZ" dirty="0"/>
              <a:t>, který </a:t>
            </a:r>
            <a:r>
              <a:rPr lang="cs-CZ" b="1" i="1" dirty="0"/>
              <a:t>není</a:t>
            </a:r>
            <a:r>
              <a:rPr lang="cs-CZ" b="1" dirty="0"/>
              <a:t> </a:t>
            </a:r>
            <a:r>
              <a:rPr lang="cs-CZ" b="1" i="1" dirty="0"/>
              <a:t>plně svéprávný</a:t>
            </a:r>
            <a:r>
              <a:rPr lang="cs-CZ" dirty="0"/>
              <a:t>, nebo </a:t>
            </a:r>
            <a:r>
              <a:rPr lang="cs-CZ" b="1" i="1" dirty="0"/>
              <a:t>osobou, jejíž svéprávnost byla v této oblasti omezena</a:t>
            </a:r>
            <a:r>
              <a:rPr lang="cs-CZ" dirty="0"/>
              <a:t>, a bylo </a:t>
            </a:r>
            <a:r>
              <a:rPr lang="cs-CZ" u="sng" dirty="0"/>
              <a:t>počato dítě, které se narodilo živé</a:t>
            </a:r>
            <a:r>
              <a:rPr lang="cs-CZ" dirty="0"/>
              <a:t>. </a:t>
            </a:r>
          </a:p>
          <a:p>
            <a:endParaRPr lang="cs-CZ" dirty="0"/>
          </a:p>
        </p:txBody>
      </p:sp>
    </p:spTree>
    <p:extLst>
      <p:ext uri="{BB962C8B-B14F-4D97-AF65-F5344CB8AC3E}">
        <p14:creationId xmlns:p14="http://schemas.microsoft.com/office/powerpoint/2010/main" val="1402326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Povinnosti a práva manželů</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endParaRPr lang="cs-CZ" dirty="0" smtClean="0"/>
          </a:p>
          <a:p>
            <a:pPr marL="0" indent="0">
              <a:buNone/>
            </a:pPr>
            <a:r>
              <a:rPr lang="cs-CZ" dirty="0" smtClean="0"/>
              <a:t>Manželé </a:t>
            </a:r>
            <a:r>
              <a:rPr lang="cs-CZ" dirty="0"/>
              <a:t>mají </a:t>
            </a:r>
            <a:r>
              <a:rPr lang="cs-CZ" b="1" i="1" dirty="0"/>
              <a:t>rovné povinnosti </a:t>
            </a:r>
            <a:r>
              <a:rPr lang="cs-CZ" dirty="0"/>
              <a:t>a </a:t>
            </a:r>
            <a:r>
              <a:rPr lang="cs-CZ" b="1" i="1" dirty="0"/>
              <a:t>rovná práva</a:t>
            </a:r>
            <a:r>
              <a:rPr lang="cs-CZ" dirty="0"/>
              <a:t>. </a:t>
            </a:r>
            <a:endParaRPr lang="cs-CZ" dirty="0" smtClean="0"/>
          </a:p>
          <a:p>
            <a:pPr marL="0" indent="0">
              <a:buNone/>
            </a:pPr>
            <a:endParaRPr lang="cs-CZ" dirty="0"/>
          </a:p>
          <a:p>
            <a:pPr marL="0" indent="0">
              <a:buNone/>
            </a:pPr>
            <a:r>
              <a:rPr lang="cs-CZ" dirty="0" smtClean="0"/>
              <a:t>Manželé </a:t>
            </a:r>
            <a:r>
              <a:rPr lang="cs-CZ" dirty="0"/>
              <a:t>si jsou </a:t>
            </a:r>
            <a:endParaRPr lang="cs-CZ" dirty="0" smtClean="0"/>
          </a:p>
          <a:p>
            <a:r>
              <a:rPr lang="cs-CZ" b="1" i="1" dirty="0" smtClean="0"/>
              <a:t>navzájem </a:t>
            </a:r>
            <a:r>
              <a:rPr lang="cs-CZ" b="1" i="1" dirty="0"/>
              <a:t>povinni úctou</a:t>
            </a:r>
            <a:r>
              <a:rPr lang="cs-CZ" dirty="0"/>
              <a:t>, </a:t>
            </a:r>
            <a:endParaRPr lang="cs-CZ" dirty="0" smtClean="0"/>
          </a:p>
          <a:p>
            <a:r>
              <a:rPr lang="cs-CZ" b="1" i="1" dirty="0" smtClean="0"/>
              <a:t>jsou </a:t>
            </a:r>
            <a:r>
              <a:rPr lang="cs-CZ" b="1" i="1" dirty="0"/>
              <a:t>povinni žít spolu</a:t>
            </a:r>
            <a:r>
              <a:rPr lang="cs-CZ" dirty="0"/>
              <a:t>, </a:t>
            </a:r>
            <a:endParaRPr lang="cs-CZ" dirty="0" smtClean="0"/>
          </a:p>
          <a:p>
            <a:r>
              <a:rPr lang="cs-CZ" b="1" i="1" dirty="0" smtClean="0"/>
              <a:t>být </a:t>
            </a:r>
            <a:r>
              <a:rPr lang="cs-CZ" b="1" i="1" dirty="0"/>
              <a:t>si věrni</a:t>
            </a:r>
            <a:r>
              <a:rPr lang="cs-CZ" dirty="0"/>
              <a:t>, </a:t>
            </a:r>
            <a:endParaRPr lang="cs-CZ" dirty="0" smtClean="0"/>
          </a:p>
          <a:p>
            <a:r>
              <a:rPr lang="cs-CZ" b="1" i="1" dirty="0" smtClean="0"/>
              <a:t>vzájemně </a:t>
            </a:r>
            <a:r>
              <a:rPr lang="cs-CZ" b="1" i="1" dirty="0"/>
              <a:t>respektovat svou důstojnost</a:t>
            </a:r>
            <a:r>
              <a:rPr lang="cs-CZ" dirty="0"/>
              <a:t>, </a:t>
            </a:r>
            <a:endParaRPr lang="cs-CZ" dirty="0" smtClean="0"/>
          </a:p>
          <a:p>
            <a:r>
              <a:rPr lang="cs-CZ" b="1" i="1" dirty="0" smtClean="0"/>
              <a:t>podporovat </a:t>
            </a:r>
            <a:r>
              <a:rPr lang="cs-CZ" b="1" i="1" dirty="0"/>
              <a:t>se</a:t>
            </a:r>
            <a:r>
              <a:rPr lang="cs-CZ" dirty="0"/>
              <a:t>, </a:t>
            </a:r>
            <a:r>
              <a:rPr lang="cs-CZ" b="1" i="1" dirty="0"/>
              <a:t>udržovat rodinné společenství</a:t>
            </a:r>
            <a:r>
              <a:rPr lang="cs-CZ" dirty="0"/>
              <a:t>, </a:t>
            </a:r>
            <a:endParaRPr lang="cs-CZ" dirty="0" smtClean="0"/>
          </a:p>
          <a:p>
            <a:r>
              <a:rPr lang="cs-CZ" dirty="0" smtClean="0"/>
              <a:t>vytvářet </a:t>
            </a:r>
            <a:r>
              <a:rPr lang="cs-CZ" b="1" i="1" dirty="0"/>
              <a:t>zdravé rodinné prostředí </a:t>
            </a:r>
            <a:r>
              <a:rPr lang="cs-CZ" dirty="0"/>
              <a:t>a </a:t>
            </a:r>
            <a:endParaRPr lang="cs-CZ" dirty="0" smtClean="0"/>
          </a:p>
          <a:p>
            <a:r>
              <a:rPr lang="cs-CZ" b="1" i="1" dirty="0" smtClean="0"/>
              <a:t>společně </a:t>
            </a:r>
            <a:r>
              <a:rPr lang="cs-CZ" b="1" i="1" dirty="0"/>
              <a:t>pečovat o děti</a:t>
            </a:r>
            <a:r>
              <a:rPr lang="cs-CZ" dirty="0"/>
              <a:t>. </a:t>
            </a:r>
          </a:p>
        </p:txBody>
      </p:sp>
    </p:spTree>
    <p:extLst>
      <p:ext uri="{BB962C8B-B14F-4D97-AF65-F5344CB8AC3E}">
        <p14:creationId xmlns:p14="http://schemas.microsoft.com/office/powerpoint/2010/main" val="4228010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00730"/>
            <a:ext cx="10515600" cy="1325563"/>
          </a:xfrm>
        </p:spPr>
        <p:txBody>
          <a:bodyPr>
            <a:normAutofit fontScale="90000"/>
          </a:bodyPr>
          <a:lstStyle/>
          <a:p>
            <a:pPr algn="ctr"/>
            <a:r>
              <a:rPr lang="cs-CZ" b="1" dirty="0" smtClean="0"/>
              <a:t/>
            </a:r>
            <a:br>
              <a:rPr lang="cs-CZ" b="1" dirty="0" smtClean="0"/>
            </a:br>
            <a:r>
              <a:rPr lang="cs-CZ" b="1" dirty="0" smtClean="0"/>
              <a:t>Povinnosti a práva manželů</a:t>
            </a:r>
            <a:endParaRPr lang="cs-CZ" dirty="0"/>
          </a:p>
        </p:txBody>
      </p:sp>
      <p:sp>
        <p:nvSpPr>
          <p:cNvPr id="3" name="Zástupný symbol pro obsah 2"/>
          <p:cNvSpPr>
            <a:spLocks noGrp="1"/>
          </p:cNvSpPr>
          <p:nvPr>
            <p:ph idx="1"/>
          </p:nvPr>
        </p:nvSpPr>
        <p:spPr/>
        <p:txBody>
          <a:bodyPr>
            <a:normAutofit lnSpcReduction="10000"/>
          </a:bodyPr>
          <a:lstStyle/>
          <a:p>
            <a:pPr marL="0" indent="0" algn="ctr">
              <a:buNone/>
            </a:pPr>
            <a:r>
              <a:rPr lang="cs-CZ" dirty="0" smtClean="0"/>
              <a:t>Manžel má </a:t>
            </a:r>
            <a:r>
              <a:rPr lang="cs-CZ" b="1" i="1" dirty="0" smtClean="0"/>
              <a:t>právo na to, aby mu druhý manžel sdělil údaje o svých příjmech</a:t>
            </a:r>
            <a:r>
              <a:rPr lang="cs-CZ" dirty="0" smtClean="0"/>
              <a:t> a </a:t>
            </a:r>
            <a:r>
              <a:rPr lang="cs-CZ" b="1" i="1" dirty="0" smtClean="0"/>
              <a:t>stavu svého jmění</a:t>
            </a:r>
            <a:r>
              <a:rPr lang="cs-CZ" dirty="0" smtClean="0"/>
              <a:t>, jakož i </a:t>
            </a:r>
            <a:r>
              <a:rPr lang="cs-CZ" b="1" i="1" dirty="0" smtClean="0"/>
              <a:t>o svých stávajících i uvažovaných pracovních, studijních a podobných činnostech</a:t>
            </a:r>
            <a:r>
              <a:rPr lang="cs-CZ" dirty="0" smtClean="0"/>
              <a:t>. </a:t>
            </a:r>
          </a:p>
          <a:p>
            <a:pPr marL="0" indent="0">
              <a:buNone/>
            </a:pPr>
            <a:endParaRPr lang="cs-CZ" dirty="0" smtClean="0"/>
          </a:p>
          <a:p>
            <a:pPr marL="0" indent="0" algn="ctr">
              <a:buNone/>
            </a:pPr>
            <a:r>
              <a:rPr lang="cs-CZ" dirty="0" smtClean="0"/>
              <a:t>Manžel </a:t>
            </a:r>
            <a:r>
              <a:rPr lang="cs-CZ" b="1" i="1" dirty="0" smtClean="0"/>
              <a:t>je povinen při volbě svých pracovních, studijních a podobných činností brát zřetel na zájem rodiny</a:t>
            </a:r>
            <a:r>
              <a:rPr lang="cs-CZ" dirty="0" smtClean="0"/>
              <a:t>, </a:t>
            </a:r>
            <a:r>
              <a:rPr lang="cs-CZ" b="1" i="1" dirty="0" smtClean="0"/>
              <a:t>druhého manžela a nezletilého dítěte</a:t>
            </a:r>
            <a:r>
              <a:rPr lang="cs-CZ" dirty="0" smtClean="0"/>
              <a:t>, které </a:t>
            </a:r>
            <a:r>
              <a:rPr lang="cs-CZ" i="1" dirty="0" smtClean="0"/>
              <a:t>nenabylo plné svéprávnosti </a:t>
            </a:r>
            <a:r>
              <a:rPr lang="cs-CZ" dirty="0" smtClean="0"/>
              <a:t>a které </a:t>
            </a:r>
            <a:r>
              <a:rPr lang="cs-CZ" i="1" dirty="0" smtClean="0"/>
              <a:t>žije spolu s manžely v rodinné domácnosti</a:t>
            </a:r>
            <a:r>
              <a:rPr lang="cs-CZ" dirty="0" smtClean="0"/>
              <a:t>, a popřípadě </a:t>
            </a:r>
            <a:r>
              <a:rPr lang="cs-CZ" b="1" i="1" dirty="0" smtClean="0"/>
              <a:t>dalších členů rodiny</a:t>
            </a:r>
            <a:r>
              <a:rPr lang="cs-CZ" dirty="0" smtClean="0"/>
              <a:t>. </a:t>
            </a:r>
          </a:p>
          <a:p>
            <a:endParaRPr lang="cs-CZ" dirty="0"/>
          </a:p>
        </p:txBody>
      </p:sp>
    </p:spTree>
    <p:extLst>
      <p:ext uri="{BB962C8B-B14F-4D97-AF65-F5344CB8AC3E}">
        <p14:creationId xmlns:p14="http://schemas.microsoft.com/office/powerpoint/2010/main" val="1104763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Uspokojování potřeb rodiny</a:t>
            </a:r>
            <a:endParaRPr lang="cs-CZ" b="1" dirty="0"/>
          </a:p>
        </p:txBody>
      </p:sp>
      <p:sp>
        <p:nvSpPr>
          <p:cNvPr id="3" name="Zástupný symbol pro obsah 2"/>
          <p:cNvSpPr>
            <a:spLocks noGrp="1"/>
          </p:cNvSpPr>
          <p:nvPr>
            <p:ph idx="1"/>
          </p:nvPr>
        </p:nvSpPr>
        <p:spPr/>
        <p:txBody>
          <a:bodyPr>
            <a:normAutofit fontScale="92500"/>
          </a:bodyPr>
          <a:lstStyle/>
          <a:p>
            <a:pPr marL="0" indent="0" algn="ctr">
              <a:buNone/>
            </a:pPr>
            <a:r>
              <a:rPr lang="cs-CZ" dirty="0" smtClean="0"/>
              <a:t>Každý </a:t>
            </a:r>
            <a:r>
              <a:rPr lang="cs-CZ" dirty="0"/>
              <a:t>z manželů </a:t>
            </a:r>
            <a:r>
              <a:rPr lang="cs-CZ" b="1" i="1" dirty="0"/>
              <a:t>přispívá na potřeby života rodiny a potřeby rodinné domácnosti podle svých osobních a majetkových poměrů, schopností a možností </a:t>
            </a:r>
            <a:r>
              <a:rPr lang="cs-CZ" dirty="0"/>
              <a:t>tak, aby </a:t>
            </a:r>
            <a:r>
              <a:rPr lang="cs-CZ" b="1" i="1" dirty="0"/>
              <a:t>životní úroveň všech členů rodiny byla zásadně srovnatelná</a:t>
            </a:r>
            <a:r>
              <a:rPr lang="cs-CZ" dirty="0"/>
              <a:t>. Poskytování majetkových plnění má </a:t>
            </a:r>
            <a:r>
              <a:rPr lang="cs-CZ" u="sng" dirty="0"/>
              <a:t>stejný význam jako osobní péče o rodinu a její členy</a:t>
            </a:r>
            <a:r>
              <a:rPr lang="cs-CZ" dirty="0"/>
              <a:t>. </a:t>
            </a:r>
            <a:endParaRPr lang="cs-CZ" dirty="0" smtClean="0"/>
          </a:p>
          <a:p>
            <a:pPr marL="0" indent="0" algn="ctr">
              <a:buNone/>
            </a:pPr>
            <a:endParaRPr lang="cs-CZ" dirty="0"/>
          </a:p>
          <a:p>
            <a:pPr marL="0" indent="0" algn="ctr">
              <a:buNone/>
            </a:pPr>
            <a:r>
              <a:rPr lang="cs-CZ" u="sng" dirty="0" smtClean="0"/>
              <a:t>Nemají-li </a:t>
            </a:r>
            <a:r>
              <a:rPr lang="cs-CZ" u="sng" dirty="0"/>
              <a:t>manželé rodinnou domácnost</a:t>
            </a:r>
            <a:r>
              <a:rPr lang="cs-CZ" dirty="0"/>
              <a:t>, nese každý z nich náklady své domácnosti; to je </a:t>
            </a:r>
            <a:r>
              <a:rPr lang="cs-CZ" b="1" i="1" dirty="0"/>
              <a:t>nezbavuje povinnosti navzájem si pomáhat a podporovat se</a:t>
            </a:r>
            <a:r>
              <a:rPr lang="cs-CZ" dirty="0" smtClean="0"/>
              <a:t>.</a:t>
            </a:r>
          </a:p>
        </p:txBody>
      </p:sp>
    </p:spTree>
    <p:extLst>
      <p:ext uri="{BB962C8B-B14F-4D97-AF65-F5344CB8AC3E}">
        <p14:creationId xmlns:p14="http://schemas.microsoft.com/office/powerpoint/2010/main" val="184773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Rozhodování o záležitostech rodiny</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lgn="ctr">
              <a:buNone/>
            </a:pPr>
            <a:r>
              <a:rPr lang="cs-CZ" dirty="0" smtClean="0"/>
              <a:t>O </a:t>
            </a:r>
            <a:r>
              <a:rPr lang="cs-CZ" u="sng" dirty="0"/>
              <a:t>záležitostech rodiny</a:t>
            </a:r>
            <a:r>
              <a:rPr lang="cs-CZ" dirty="0"/>
              <a:t>, včetně </a:t>
            </a:r>
            <a:r>
              <a:rPr lang="cs-CZ" u="sng" dirty="0"/>
              <a:t>volby umístění rodinné domácnosti</a:t>
            </a:r>
            <a:r>
              <a:rPr lang="cs-CZ" dirty="0"/>
              <a:t>, popřípadě </a:t>
            </a:r>
            <a:r>
              <a:rPr lang="cs-CZ" u="sng" dirty="0"/>
              <a:t>domácnosti jednoho z manželů</a:t>
            </a:r>
            <a:r>
              <a:rPr lang="cs-CZ" dirty="0"/>
              <a:t> a </a:t>
            </a:r>
            <a:r>
              <a:rPr lang="cs-CZ" u="sng" dirty="0"/>
              <a:t>dalších členů rodiny</a:t>
            </a:r>
            <a:r>
              <a:rPr lang="cs-CZ" dirty="0"/>
              <a:t>, především </a:t>
            </a:r>
            <a:r>
              <a:rPr lang="cs-CZ" u="sng" dirty="0"/>
              <a:t>dětí</a:t>
            </a:r>
            <a:r>
              <a:rPr lang="cs-CZ" dirty="0"/>
              <a:t>, které nenabyly plné svéprávnosti, a o </a:t>
            </a:r>
            <a:r>
              <a:rPr lang="cs-CZ" u="sng" dirty="0"/>
              <a:t>způsobu života rodiny</a:t>
            </a:r>
            <a:r>
              <a:rPr lang="cs-CZ" dirty="0"/>
              <a:t>, se </a:t>
            </a:r>
            <a:r>
              <a:rPr lang="cs-CZ" b="1" i="1" dirty="0"/>
              <a:t>mají manželé dohodnout</a:t>
            </a:r>
            <a:r>
              <a:rPr lang="cs-CZ" dirty="0"/>
              <a:t>. </a:t>
            </a:r>
            <a:endParaRPr lang="cs-CZ" dirty="0" smtClean="0"/>
          </a:p>
          <a:p>
            <a:pPr marL="0" indent="0" algn="ctr">
              <a:buNone/>
            </a:pPr>
            <a:endParaRPr lang="cs-CZ" dirty="0"/>
          </a:p>
          <a:p>
            <a:pPr marL="0" indent="0" algn="ctr">
              <a:buNone/>
            </a:pPr>
            <a:r>
              <a:rPr lang="cs-CZ" b="1" i="1" dirty="0" smtClean="0"/>
              <a:t>Nedohodnou-li </a:t>
            </a:r>
            <a:r>
              <a:rPr lang="cs-CZ" b="1" i="1" dirty="0"/>
              <a:t>se manželé o podstatné záležitosti rodiny</a:t>
            </a:r>
            <a:r>
              <a:rPr lang="cs-CZ" dirty="0"/>
              <a:t>, může </a:t>
            </a:r>
            <a:r>
              <a:rPr lang="cs-CZ" b="1" dirty="0"/>
              <a:t>soud</a:t>
            </a:r>
            <a:r>
              <a:rPr lang="cs-CZ" dirty="0"/>
              <a:t> </a:t>
            </a:r>
            <a:r>
              <a:rPr lang="cs-CZ" b="1" i="1" dirty="0"/>
              <a:t>na návrh jednoho z nich nahradit svým rozhodnutím souhlas druhého manžela</a:t>
            </a:r>
            <a:r>
              <a:rPr lang="cs-CZ" dirty="0"/>
              <a:t>, odmítá-li svůj souhlas v takové záležitosti rodinného života bez vážného důvodu a v rozporu se zájmem rodiny, anebo není-li schopen vůli projevit. Soud však vede manžele především k dohodě. </a:t>
            </a:r>
          </a:p>
        </p:txBody>
      </p:sp>
    </p:spTree>
    <p:extLst>
      <p:ext uri="{BB962C8B-B14F-4D97-AF65-F5344CB8AC3E}">
        <p14:creationId xmlns:p14="http://schemas.microsoft.com/office/powerpoint/2010/main" val="149232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Obstarávání záležitostí rodiny</a:t>
            </a:r>
            <a:endParaRPr lang="cs-CZ" b="1" dirty="0"/>
          </a:p>
        </p:txBody>
      </p:sp>
      <p:sp>
        <p:nvSpPr>
          <p:cNvPr id="3" name="Zástupný symbol pro obsah 2"/>
          <p:cNvSpPr>
            <a:spLocks noGrp="1"/>
          </p:cNvSpPr>
          <p:nvPr>
            <p:ph idx="1"/>
          </p:nvPr>
        </p:nvSpPr>
        <p:spPr/>
        <p:txBody>
          <a:bodyPr>
            <a:normAutofit fontScale="77500" lnSpcReduction="20000"/>
          </a:bodyPr>
          <a:lstStyle/>
          <a:p>
            <a:pPr marL="0" indent="0" algn="ctr">
              <a:buNone/>
            </a:pPr>
            <a:r>
              <a:rPr lang="cs-CZ" dirty="0"/>
              <a:t>Záležitosti rodiny obstarávají </a:t>
            </a:r>
            <a:r>
              <a:rPr lang="cs-CZ" b="1" i="1" dirty="0"/>
              <a:t>manželé společně</a:t>
            </a:r>
            <a:r>
              <a:rPr lang="cs-CZ" dirty="0"/>
              <a:t>, nebo je </a:t>
            </a:r>
            <a:r>
              <a:rPr lang="cs-CZ" b="1" i="1" dirty="0"/>
              <a:t>obstarává jeden z nich</a:t>
            </a:r>
            <a:r>
              <a:rPr lang="cs-CZ" dirty="0"/>
              <a:t>. </a:t>
            </a:r>
            <a:endParaRPr lang="cs-CZ" dirty="0" smtClean="0"/>
          </a:p>
          <a:p>
            <a:pPr marL="0" indent="0" algn="ctr">
              <a:buNone/>
            </a:pPr>
            <a:endParaRPr lang="cs-CZ" dirty="0"/>
          </a:p>
          <a:p>
            <a:pPr marL="0" indent="0" algn="ctr">
              <a:buNone/>
            </a:pPr>
            <a:r>
              <a:rPr lang="cs-CZ" dirty="0" smtClean="0"/>
              <a:t>V </a:t>
            </a:r>
            <a:r>
              <a:rPr lang="cs-CZ" dirty="0"/>
              <a:t>běžných záležitostech rodiny </a:t>
            </a:r>
            <a:r>
              <a:rPr lang="cs-CZ" b="1" i="1" dirty="0"/>
              <a:t>právní jednání jednoho manžela zavazuje a opravňuje oba manžele společně a nerozdílně</a:t>
            </a:r>
            <a:r>
              <a:rPr lang="cs-CZ" dirty="0"/>
              <a:t>; to </a:t>
            </a:r>
            <a:r>
              <a:rPr lang="cs-CZ" u="sng" dirty="0"/>
              <a:t>neplatí, sdělil-li manžel, který právně nejednal, předem třetí osobě, že s právním jednáním nesouhlasí</a:t>
            </a:r>
            <a:r>
              <a:rPr lang="cs-CZ" dirty="0"/>
              <a:t>. Také soud může na návrh manžela pro něho vyloučit následky budoucího právního jednání druhého manžela vůči třetím osobám. Taková opatření se netýkají právních jednání, jimiž manžel obstarává běžně nezbytné životní potřeby rodiny a jejích členů, zejména dětí, které nenabyly plné svéprávnosti. </a:t>
            </a:r>
          </a:p>
          <a:p>
            <a:pPr marL="0" indent="0" algn="ctr">
              <a:buNone/>
            </a:pPr>
            <a:endParaRPr lang="cs-CZ" dirty="0"/>
          </a:p>
          <a:p>
            <a:pPr marL="0" indent="0" algn="ctr">
              <a:buNone/>
            </a:pPr>
            <a:r>
              <a:rPr lang="cs-CZ" u="sng" dirty="0" smtClean="0"/>
              <a:t>Nežijí-li </a:t>
            </a:r>
            <a:r>
              <a:rPr lang="cs-CZ" u="sng" dirty="0"/>
              <a:t>manželé spolu </a:t>
            </a:r>
            <a:r>
              <a:rPr lang="cs-CZ" dirty="0"/>
              <a:t>za situace </a:t>
            </a:r>
            <a:r>
              <a:rPr lang="cs-CZ" dirty="0" smtClean="0"/>
              <a:t>uvedené, </a:t>
            </a:r>
            <a:r>
              <a:rPr lang="cs-CZ" b="1" i="1" dirty="0"/>
              <a:t>právní jednání jednoho manžela v záležitostech rodiny druhého manžela bez jeho souhlasu nezavazuje ani </a:t>
            </a:r>
            <a:r>
              <a:rPr lang="cs-CZ" b="1" i="1" dirty="0" smtClean="0"/>
              <a:t>neopravňuje</a:t>
            </a:r>
            <a:r>
              <a:rPr lang="cs-CZ" dirty="0" smtClean="0"/>
              <a:t>. </a:t>
            </a:r>
            <a:endParaRPr lang="cs-CZ" dirty="0"/>
          </a:p>
          <a:p>
            <a:endParaRPr lang="cs-CZ" dirty="0"/>
          </a:p>
        </p:txBody>
      </p:sp>
    </p:spTree>
    <p:extLst>
      <p:ext uri="{BB962C8B-B14F-4D97-AF65-F5344CB8AC3E}">
        <p14:creationId xmlns:p14="http://schemas.microsoft.com/office/powerpoint/2010/main" val="247419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Výživné mezi manžely</a:t>
            </a:r>
            <a:endParaRPr lang="cs-CZ" b="1" dirty="0"/>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endParaRPr lang="cs-CZ" dirty="0" smtClean="0"/>
          </a:p>
          <a:p>
            <a:pPr marL="0" indent="0" algn="ctr">
              <a:buNone/>
            </a:pPr>
            <a:r>
              <a:rPr lang="cs-CZ" dirty="0" smtClean="0"/>
              <a:t>Manželé </a:t>
            </a:r>
            <a:r>
              <a:rPr lang="cs-CZ" dirty="0"/>
              <a:t>mají </a:t>
            </a:r>
            <a:r>
              <a:rPr lang="cs-CZ" b="1" i="1" dirty="0"/>
              <a:t>vzájemnou vyživovací povinnost </a:t>
            </a:r>
            <a:r>
              <a:rPr lang="cs-CZ" dirty="0"/>
              <a:t>v rozsahu, který oběma zajišťuje </a:t>
            </a:r>
            <a:r>
              <a:rPr lang="cs-CZ" u="sng" dirty="0"/>
              <a:t>zásadně stejnou hmotnou a kulturní úroveň</a:t>
            </a:r>
            <a:r>
              <a:rPr lang="cs-CZ" dirty="0"/>
              <a:t>. Vyživovací povinnost mezi manžely </a:t>
            </a:r>
            <a:r>
              <a:rPr lang="cs-CZ" b="1" i="1" dirty="0"/>
              <a:t>předchází vyživovací povinnosti dítěte i rodičů</a:t>
            </a:r>
            <a:r>
              <a:rPr lang="cs-CZ" dirty="0"/>
              <a:t>. </a:t>
            </a:r>
          </a:p>
        </p:txBody>
      </p:sp>
    </p:spTree>
    <p:extLst>
      <p:ext uri="{BB962C8B-B14F-4D97-AF65-F5344CB8AC3E}">
        <p14:creationId xmlns:p14="http://schemas.microsoft.com/office/powerpoint/2010/main" val="3236754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Obvyklé vybavení rodinné domácnosti</a:t>
            </a:r>
            <a:endParaRPr lang="cs-CZ" b="1" dirty="0"/>
          </a:p>
        </p:txBody>
      </p:sp>
      <p:sp>
        <p:nvSpPr>
          <p:cNvPr id="3" name="Zástupný symbol pro obsah 2"/>
          <p:cNvSpPr>
            <a:spLocks noGrp="1"/>
          </p:cNvSpPr>
          <p:nvPr>
            <p:ph idx="1"/>
          </p:nvPr>
        </p:nvSpPr>
        <p:spPr/>
        <p:txBody>
          <a:bodyPr>
            <a:normAutofit fontScale="62500" lnSpcReduction="20000"/>
          </a:bodyPr>
          <a:lstStyle/>
          <a:p>
            <a:pPr marL="0" indent="0" algn="ctr">
              <a:buNone/>
            </a:pPr>
            <a:r>
              <a:rPr lang="cs-CZ" dirty="0" smtClean="0"/>
              <a:t>Obvyklé </a:t>
            </a:r>
            <a:r>
              <a:rPr lang="cs-CZ" dirty="0"/>
              <a:t>vybavení rodinné domácnosti tvoří </a:t>
            </a:r>
            <a:r>
              <a:rPr lang="cs-CZ" b="1" i="1" dirty="0"/>
              <a:t>soubor movitých věcí, které slouží běžně nezbytným životním potřebám rodiny a jejích členů</a:t>
            </a:r>
            <a:r>
              <a:rPr lang="cs-CZ" dirty="0"/>
              <a:t>; přitom není rozhodné, zda jednotlivé věci náleží oběma manželům nebo jen jednomu z nich. </a:t>
            </a:r>
            <a:endParaRPr lang="cs-CZ" dirty="0" smtClean="0"/>
          </a:p>
          <a:p>
            <a:pPr marL="0" indent="0" algn="ctr">
              <a:buNone/>
            </a:pPr>
            <a:endParaRPr lang="cs-CZ" dirty="0"/>
          </a:p>
          <a:p>
            <a:pPr marL="0" indent="0" algn="ctr">
              <a:buNone/>
            </a:pPr>
            <a:r>
              <a:rPr lang="cs-CZ" b="1" i="1" dirty="0" smtClean="0"/>
              <a:t>K </a:t>
            </a:r>
            <a:r>
              <a:rPr lang="cs-CZ" b="1" i="1" dirty="0"/>
              <a:t>nakládání </a:t>
            </a:r>
            <a:r>
              <a:rPr lang="cs-CZ" dirty="0"/>
              <a:t>s věcí, která je součástí obvyklého vybavení rodinné domácnosti, potřebuje manžel </a:t>
            </a:r>
            <a:r>
              <a:rPr lang="cs-CZ" b="1" i="1" dirty="0"/>
              <a:t>souhlas druhého manžela</a:t>
            </a:r>
            <a:r>
              <a:rPr lang="cs-CZ" dirty="0"/>
              <a:t>; to </a:t>
            </a:r>
            <a:r>
              <a:rPr lang="cs-CZ" u="sng" dirty="0"/>
              <a:t>neplatí, jedná-li se o věc zanedbatelné hodnoty</a:t>
            </a:r>
            <a:r>
              <a:rPr lang="cs-CZ" dirty="0"/>
              <a:t>. </a:t>
            </a:r>
            <a:endParaRPr lang="cs-CZ" dirty="0" smtClean="0"/>
          </a:p>
          <a:p>
            <a:pPr marL="0" indent="0" algn="ctr">
              <a:buNone/>
            </a:pPr>
            <a:endParaRPr lang="cs-CZ" dirty="0"/>
          </a:p>
          <a:p>
            <a:pPr marL="0" indent="0" algn="ctr">
              <a:buNone/>
            </a:pPr>
            <a:r>
              <a:rPr lang="cs-CZ" b="1" i="1" dirty="0" smtClean="0"/>
              <a:t>Opustí-li </a:t>
            </a:r>
            <a:r>
              <a:rPr lang="cs-CZ" b="1" i="1" dirty="0"/>
              <a:t>manžel rodinnou domácnost v úmyslu učinit tak trvale a odmítá se vrátit</a:t>
            </a:r>
            <a:r>
              <a:rPr lang="cs-CZ" dirty="0"/>
              <a:t>, může žádat, aby mu manžel </a:t>
            </a:r>
            <a:r>
              <a:rPr lang="cs-CZ" u="sng" dirty="0"/>
              <a:t>vydal</a:t>
            </a:r>
            <a:r>
              <a:rPr lang="cs-CZ" dirty="0"/>
              <a:t> to, co patří k obvyklému vybavení rodinné domácnosti a </a:t>
            </a:r>
            <a:r>
              <a:rPr lang="cs-CZ" b="1" i="1" dirty="0"/>
              <a:t>náleží výhradně </a:t>
            </a:r>
            <a:r>
              <a:rPr lang="cs-CZ" b="1" i="1" dirty="0" smtClean="0"/>
              <a:t>jemu</a:t>
            </a:r>
            <a:r>
              <a:rPr lang="cs-CZ" dirty="0" smtClean="0"/>
              <a:t>. </a:t>
            </a:r>
          </a:p>
          <a:p>
            <a:pPr marL="0" indent="0" algn="ctr">
              <a:buNone/>
            </a:pPr>
            <a:r>
              <a:rPr lang="cs-CZ" dirty="0" smtClean="0"/>
              <a:t>→ nepoužije se potřebuje-li </a:t>
            </a:r>
            <a:r>
              <a:rPr lang="cs-CZ" dirty="0"/>
              <a:t>manžel to, co patří k obvyklému vybavení rodinné domácnosti, zejména také pro společné nezletilé dítě manželů, které nenabylo plné svéprávnosti a vůči kterému mají oba vyživovací povinnost, nebo pro nezletilé dítě, které nenabylo plné svéprávnosti, bylo svěřeno do společné </a:t>
            </a:r>
            <a:r>
              <a:rPr lang="cs-CZ" dirty="0" err="1"/>
              <a:t>společné</a:t>
            </a:r>
            <a:r>
              <a:rPr lang="cs-CZ" dirty="0"/>
              <a:t> péče manželů žijící v rodinné domácnosti a v rodinné domácnosti </a:t>
            </a:r>
            <a:r>
              <a:rPr lang="cs-CZ" dirty="0" smtClean="0"/>
              <a:t>zůstalo</a:t>
            </a:r>
            <a:endParaRPr lang="cs-CZ" dirty="0"/>
          </a:p>
        </p:txBody>
      </p:sp>
    </p:spTree>
    <p:extLst>
      <p:ext uri="{BB962C8B-B14F-4D97-AF65-F5344CB8AC3E}">
        <p14:creationId xmlns:p14="http://schemas.microsoft.com/office/powerpoint/2010/main" val="2230397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Rodinný závod</a:t>
            </a:r>
            <a:endParaRPr lang="cs-CZ" b="1" dirty="0"/>
          </a:p>
        </p:txBody>
      </p:sp>
      <p:sp>
        <p:nvSpPr>
          <p:cNvPr id="3" name="Zástupný symbol pro obsah 2"/>
          <p:cNvSpPr>
            <a:spLocks noGrp="1"/>
          </p:cNvSpPr>
          <p:nvPr>
            <p:ph idx="1"/>
          </p:nvPr>
        </p:nvSpPr>
        <p:spPr/>
        <p:txBody>
          <a:bodyPr/>
          <a:lstStyle/>
          <a:p>
            <a:pPr marL="0" indent="0" algn="ctr">
              <a:buNone/>
            </a:pPr>
            <a:endParaRPr lang="cs-CZ" dirty="0" smtClean="0"/>
          </a:p>
          <a:p>
            <a:pPr marL="0" indent="0" algn="ctr">
              <a:buNone/>
            </a:pPr>
            <a:r>
              <a:rPr lang="cs-CZ" dirty="0" smtClean="0"/>
              <a:t>Za </a:t>
            </a:r>
            <a:r>
              <a:rPr lang="cs-CZ" dirty="0"/>
              <a:t>rodinný se považuje </a:t>
            </a:r>
            <a:r>
              <a:rPr lang="cs-CZ" b="1" i="1" dirty="0"/>
              <a:t>závod, ve kterém společně pracují manželé nebo alespoň s jedním z manželů i jejich příbuzní až do třetího stupně nebo osoby s manžely </a:t>
            </a:r>
            <a:r>
              <a:rPr lang="cs-CZ" b="1" i="1" dirty="0" err="1"/>
              <a:t>sešvagřené</a:t>
            </a:r>
            <a:r>
              <a:rPr lang="cs-CZ" b="1" i="1" dirty="0"/>
              <a:t> až do druhého stupně a který je ve vlastnictví některé z těchto osob</a:t>
            </a:r>
            <a:r>
              <a:rPr lang="cs-CZ" dirty="0"/>
              <a:t>. Na ty z nich, kteří trvale pracují pro rodinu nebo pro rodinný závod, se hledí jako na členy rodiny zúčastněné na provozu rodinného závodu. </a:t>
            </a:r>
          </a:p>
          <a:p>
            <a:endParaRPr lang="cs-CZ" dirty="0"/>
          </a:p>
        </p:txBody>
      </p:sp>
    </p:spTree>
    <p:extLst>
      <p:ext uri="{BB962C8B-B14F-4D97-AF65-F5344CB8AC3E}">
        <p14:creationId xmlns:p14="http://schemas.microsoft.com/office/powerpoint/2010/main" val="1476563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Rodinný závod</a:t>
            </a:r>
            <a:endParaRPr lang="cs-CZ" b="1" dirty="0"/>
          </a:p>
        </p:txBody>
      </p:sp>
      <p:sp>
        <p:nvSpPr>
          <p:cNvPr id="3" name="Zástupný symbol pro obsah 2"/>
          <p:cNvSpPr>
            <a:spLocks noGrp="1"/>
          </p:cNvSpPr>
          <p:nvPr>
            <p:ph idx="1"/>
          </p:nvPr>
        </p:nvSpPr>
        <p:spPr>
          <a:xfrm>
            <a:off x="986971" y="2540000"/>
            <a:ext cx="10419418" cy="3502026"/>
          </a:xfrm>
        </p:spPr>
        <p:txBody>
          <a:bodyPr>
            <a:noAutofit/>
          </a:bodyPr>
          <a:lstStyle/>
          <a:p>
            <a:pPr marL="0" indent="0" algn="ctr">
              <a:buNone/>
            </a:pPr>
            <a:endParaRPr lang="cs-CZ" sz="1800" dirty="0" smtClean="0"/>
          </a:p>
          <a:p>
            <a:pPr marL="0" indent="0" algn="ctr">
              <a:buNone/>
            </a:pPr>
            <a:r>
              <a:rPr lang="cs-CZ" sz="1800" u="sng" dirty="0" smtClean="0"/>
              <a:t>Nepoužije se </a:t>
            </a:r>
            <a:r>
              <a:rPr lang="cs-CZ" sz="1800" u="sng" dirty="0"/>
              <a:t>v případech, kdy jsou tyto práva a povinnosti upraveny společenskou smlouvou včetně zakladatelského právního jednání o založení obchodní společnosti nebo družstva, smlouvou o tiché společnosti nebo smlouvou a ustanoveními jiného zákona o pracovním poměru, popřípadě jinou obdobnou smlouvou</a:t>
            </a:r>
            <a:r>
              <a:rPr lang="cs-CZ" sz="1800" dirty="0"/>
              <a:t>. </a:t>
            </a:r>
            <a:r>
              <a:rPr lang="cs-CZ" sz="1800" dirty="0" smtClean="0"/>
              <a:t> </a:t>
            </a:r>
          </a:p>
          <a:p>
            <a:pPr marL="0" indent="0" algn="ctr">
              <a:buNone/>
            </a:pPr>
            <a:endParaRPr lang="cs-CZ" sz="1800" dirty="0"/>
          </a:p>
          <a:p>
            <a:pPr marL="0" indent="0" algn="ctr">
              <a:buNone/>
            </a:pPr>
            <a:r>
              <a:rPr lang="cs-CZ" sz="1800" dirty="0" smtClean="0"/>
              <a:t>Členové </a:t>
            </a:r>
            <a:r>
              <a:rPr lang="cs-CZ" sz="1800" dirty="0"/>
              <a:t>rodiny zúčastnění na provozu rodinného závodu </a:t>
            </a:r>
            <a:r>
              <a:rPr lang="cs-CZ" sz="1800" b="1" dirty="0"/>
              <a:t>se podílejí na zisku </a:t>
            </a:r>
            <a:r>
              <a:rPr lang="cs-CZ" sz="1800" dirty="0"/>
              <a:t>z něho </a:t>
            </a:r>
            <a:r>
              <a:rPr lang="cs-CZ" sz="1800" b="1" dirty="0"/>
              <a:t>i na věcech z tohoto zisku nabytých</a:t>
            </a:r>
            <a:r>
              <a:rPr lang="cs-CZ" sz="1800" dirty="0"/>
              <a:t>, jakož </a:t>
            </a:r>
            <a:r>
              <a:rPr lang="cs-CZ" sz="1800" b="1" dirty="0"/>
              <a:t>i na přírůstcích závodu </a:t>
            </a:r>
            <a:r>
              <a:rPr lang="cs-CZ" sz="1800" b="1" i="1" dirty="0"/>
              <a:t>v míře odpovídající množství a druhu své práce</a:t>
            </a:r>
            <a:r>
              <a:rPr lang="cs-CZ" sz="1800" dirty="0"/>
              <a:t>. </a:t>
            </a:r>
            <a:r>
              <a:rPr lang="cs-CZ" sz="1800" u="sng" dirty="0"/>
              <a:t>Vzdát</a:t>
            </a:r>
            <a:r>
              <a:rPr lang="cs-CZ" sz="1800" dirty="0"/>
              <a:t> tohoto práva se může </a:t>
            </a:r>
            <a:r>
              <a:rPr lang="cs-CZ" sz="1800" u="sng" dirty="0"/>
              <a:t>jen osoba plně svéprávná osobním </a:t>
            </a:r>
            <a:r>
              <a:rPr lang="cs-CZ" sz="1800" u="sng" dirty="0" smtClean="0"/>
              <a:t>prohlášením</a:t>
            </a:r>
            <a:r>
              <a:rPr lang="cs-CZ" sz="1800" dirty="0"/>
              <a:t> </a:t>
            </a:r>
            <a:r>
              <a:rPr lang="cs-CZ" sz="1800" dirty="0" smtClean="0"/>
              <a:t>(formu </a:t>
            </a:r>
            <a:r>
              <a:rPr lang="cs-CZ" sz="1800" dirty="0"/>
              <a:t>veřejné </a:t>
            </a:r>
            <a:r>
              <a:rPr lang="cs-CZ" sz="1800" dirty="0" smtClean="0"/>
              <a:t>listiny). </a:t>
            </a:r>
            <a:endParaRPr lang="cs-CZ" sz="1800" dirty="0"/>
          </a:p>
        </p:txBody>
      </p:sp>
    </p:spTree>
    <p:extLst>
      <p:ext uri="{BB962C8B-B14F-4D97-AF65-F5344CB8AC3E}">
        <p14:creationId xmlns:p14="http://schemas.microsoft.com/office/powerpoint/2010/main" val="3702237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452102"/>
            <a:ext cx="10515600" cy="1325563"/>
          </a:xfrm>
        </p:spPr>
        <p:txBody>
          <a:bodyPr/>
          <a:lstStyle/>
          <a:p>
            <a:pPr algn="ctr"/>
            <a:r>
              <a:rPr lang="cs-CZ" b="1" dirty="0" smtClean="0"/>
              <a:t>Manželství</a:t>
            </a:r>
            <a:endParaRPr lang="cs-CZ" b="1" dirty="0"/>
          </a:p>
        </p:txBody>
      </p:sp>
      <p:sp>
        <p:nvSpPr>
          <p:cNvPr id="3" name="Zástupný symbol pro obsah 2"/>
          <p:cNvSpPr>
            <a:spLocks noGrp="1"/>
          </p:cNvSpPr>
          <p:nvPr>
            <p:ph idx="1"/>
          </p:nvPr>
        </p:nvSpPr>
        <p:spPr/>
        <p:txBody>
          <a:bodyPr/>
          <a:lstStyle/>
          <a:p>
            <a:pPr marL="0" indent="0">
              <a:buNone/>
            </a:pPr>
            <a:endParaRPr lang="cs-CZ" dirty="0"/>
          </a:p>
          <a:p>
            <a:pPr marL="0" indent="0" algn="ctr">
              <a:buNone/>
            </a:pPr>
            <a:r>
              <a:rPr lang="cs-CZ" b="1" dirty="0" smtClean="0"/>
              <a:t>Manželství</a:t>
            </a:r>
            <a:r>
              <a:rPr lang="cs-CZ" dirty="0" smtClean="0"/>
              <a:t> </a:t>
            </a:r>
            <a:r>
              <a:rPr lang="cs-CZ" dirty="0"/>
              <a:t>je </a:t>
            </a:r>
            <a:r>
              <a:rPr lang="cs-CZ" b="1" i="1" dirty="0"/>
              <a:t>trvalý svazek muže a ženy </a:t>
            </a:r>
            <a:r>
              <a:rPr lang="cs-CZ" dirty="0"/>
              <a:t>vzniklý způsobem, který s</a:t>
            </a:r>
            <a:r>
              <a:rPr lang="cs-CZ" u="sng" dirty="0"/>
              <a:t>tanoví tento zákon</a:t>
            </a:r>
            <a:r>
              <a:rPr lang="cs-CZ" dirty="0"/>
              <a:t>. </a:t>
            </a:r>
            <a:endParaRPr lang="cs-CZ" dirty="0" smtClean="0"/>
          </a:p>
          <a:p>
            <a:pPr marL="0" indent="0" algn="ctr">
              <a:buNone/>
            </a:pPr>
            <a:r>
              <a:rPr lang="cs-CZ" b="1" i="1" dirty="0" smtClean="0"/>
              <a:t>Hlavním </a:t>
            </a:r>
            <a:r>
              <a:rPr lang="cs-CZ" b="1" i="1" dirty="0"/>
              <a:t>účelem </a:t>
            </a:r>
            <a:r>
              <a:rPr lang="cs-CZ" dirty="0"/>
              <a:t>manželství je </a:t>
            </a:r>
            <a:r>
              <a:rPr lang="cs-CZ" u="sng" dirty="0"/>
              <a:t>založení rodiny</a:t>
            </a:r>
            <a:r>
              <a:rPr lang="cs-CZ" dirty="0"/>
              <a:t>, </a:t>
            </a:r>
            <a:r>
              <a:rPr lang="cs-CZ" u="sng" dirty="0"/>
              <a:t>řádná výchova dětí</a:t>
            </a:r>
            <a:r>
              <a:rPr lang="cs-CZ" dirty="0"/>
              <a:t> a </a:t>
            </a:r>
            <a:r>
              <a:rPr lang="cs-CZ" u="sng" dirty="0"/>
              <a:t>vzájemná podpora a pomoc</a:t>
            </a:r>
            <a:r>
              <a:rPr lang="cs-CZ" dirty="0"/>
              <a:t>. </a:t>
            </a:r>
          </a:p>
        </p:txBody>
      </p:sp>
    </p:spTree>
    <p:extLst>
      <p:ext uri="{BB962C8B-B14F-4D97-AF65-F5344CB8AC3E}">
        <p14:creationId xmlns:p14="http://schemas.microsoft.com/office/powerpoint/2010/main" val="693948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Rodinný závod</a:t>
            </a:r>
            <a:endParaRPr lang="cs-CZ" b="1" dirty="0"/>
          </a:p>
        </p:txBody>
      </p:sp>
      <p:sp>
        <p:nvSpPr>
          <p:cNvPr id="3" name="Zástupný symbol pro obsah 2"/>
          <p:cNvSpPr>
            <a:spLocks noGrp="1"/>
          </p:cNvSpPr>
          <p:nvPr>
            <p:ph idx="1"/>
          </p:nvPr>
        </p:nvSpPr>
        <p:spPr/>
        <p:txBody>
          <a:bodyPr>
            <a:normAutofit fontScale="92500" lnSpcReduction="20000"/>
          </a:bodyPr>
          <a:lstStyle/>
          <a:p>
            <a:pPr marL="0" indent="0" algn="ctr">
              <a:buNone/>
            </a:pPr>
            <a:endParaRPr lang="cs-CZ" b="1" dirty="0" smtClean="0"/>
          </a:p>
          <a:p>
            <a:pPr marL="0" indent="0" algn="ctr">
              <a:buNone/>
            </a:pPr>
            <a:r>
              <a:rPr lang="cs-CZ" b="1" dirty="0" smtClean="0"/>
              <a:t>Účastenství na provozu rodinného závodu </a:t>
            </a:r>
            <a:r>
              <a:rPr lang="cs-CZ" dirty="0" smtClean="0"/>
              <a:t>se váže </a:t>
            </a:r>
            <a:r>
              <a:rPr lang="cs-CZ" u="sng" dirty="0" smtClean="0"/>
              <a:t>na osobu člena rodiny a nelze je přenést na jiného</a:t>
            </a:r>
            <a:r>
              <a:rPr lang="cs-CZ" dirty="0" smtClean="0"/>
              <a:t>, </a:t>
            </a:r>
            <a:r>
              <a:rPr lang="cs-CZ" u="sng" dirty="0" smtClean="0"/>
              <a:t>ledaže</a:t>
            </a:r>
            <a:r>
              <a:rPr lang="cs-CZ" dirty="0" smtClean="0"/>
              <a:t> se jedná </a:t>
            </a:r>
            <a:r>
              <a:rPr lang="cs-CZ" u="sng" dirty="0" smtClean="0"/>
              <a:t>o některého z členů rodiny a souhlasí s tím všichni členové rodiny</a:t>
            </a:r>
            <a:r>
              <a:rPr lang="cs-CZ" dirty="0" smtClean="0"/>
              <a:t>, kteří již jsou na provozu rodinného závodu </a:t>
            </a:r>
            <a:r>
              <a:rPr lang="cs-CZ" u="sng" dirty="0" smtClean="0"/>
              <a:t>zúčastněni</a:t>
            </a:r>
            <a:r>
              <a:rPr lang="cs-CZ" dirty="0" smtClean="0"/>
              <a:t>.</a:t>
            </a:r>
          </a:p>
          <a:p>
            <a:pPr marL="0" indent="0" algn="ctr">
              <a:buNone/>
            </a:pPr>
            <a:endParaRPr lang="cs-CZ" dirty="0" smtClean="0"/>
          </a:p>
          <a:p>
            <a:pPr marL="0" indent="0" algn="ctr">
              <a:buNone/>
            </a:pPr>
            <a:r>
              <a:rPr lang="cs-CZ" dirty="0" smtClean="0"/>
              <a:t>Má-li být rodinný závod rozdělen při dělení pozůstalosti soudem, má na něj člen rodiny zúčastněný na jeho provozu </a:t>
            </a:r>
            <a:r>
              <a:rPr lang="cs-CZ" b="1" dirty="0" smtClean="0"/>
              <a:t>přednostní právo</a:t>
            </a:r>
            <a:r>
              <a:rPr lang="cs-CZ" dirty="0" smtClean="0"/>
              <a:t>. </a:t>
            </a:r>
          </a:p>
          <a:p>
            <a:pPr marL="0" indent="0" algn="ctr">
              <a:buNone/>
            </a:pPr>
            <a:r>
              <a:rPr lang="cs-CZ" dirty="0" smtClean="0"/>
              <a:t>Má-li být rodinný závod zcizen, má k němu člen rodiny zúčastněný na jeho provozu </a:t>
            </a:r>
            <a:r>
              <a:rPr lang="cs-CZ" b="1" dirty="0" smtClean="0"/>
              <a:t>předkupní právo</a:t>
            </a:r>
            <a:r>
              <a:rPr lang="cs-CZ" dirty="0" smtClean="0"/>
              <a:t>, ledaže bylo ujednáno něco jiného. </a:t>
            </a:r>
            <a:endParaRPr lang="cs-CZ" dirty="0"/>
          </a:p>
        </p:txBody>
      </p:sp>
    </p:spTree>
    <p:extLst>
      <p:ext uri="{BB962C8B-B14F-4D97-AF65-F5344CB8AC3E}">
        <p14:creationId xmlns:p14="http://schemas.microsoft.com/office/powerpoint/2010/main" val="2855688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Společné jmění</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dirty="0" smtClean="0"/>
          </a:p>
          <a:p>
            <a:pPr marL="0" indent="0" algn="ctr">
              <a:buNone/>
            </a:pPr>
            <a:r>
              <a:rPr lang="cs-CZ" dirty="0" smtClean="0"/>
              <a:t>To</a:t>
            </a:r>
            <a:r>
              <a:rPr lang="cs-CZ" dirty="0"/>
              <a:t>, co </a:t>
            </a:r>
            <a:r>
              <a:rPr lang="cs-CZ" b="1" i="1" dirty="0"/>
              <a:t>manželům náleží, má majetkovou hodnotu a není vyloučeno z právních poměrů</a:t>
            </a:r>
            <a:r>
              <a:rPr lang="cs-CZ" dirty="0"/>
              <a:t>, je součástí společného jmění manželů (dále jen „společné jmění“). </a:t>
            </a:r>
            <a:endParaRPr lang="cs-CZ" dirty="0" smtClean="0"/>
          </a:p>
          <a:p>
            <a:pPr marL="0" indent="0">
              <a:buNone/>
            </a:pPr>
            <a:endParaRPr lang="cs-CZ" dirty="0"/>
          </a:p>
          <a:p>
            <a:pPr marL="0" indent="0">
              <a:buNone/>
            </a:pPr>
            <a:r>
              <a:rPr lang="cs-CZ" dirty="0" smtClean="0"/>
              <a:t>	Společné </a:t>
            </a:r>
            <a:r>
              <a:rPr lang="cs-CZ" dirty="0"/>
              <a:t>jmění </a:t>
            </a:r>
            <a:r>
              <a:rPr lang="cs-CZ" dirty="0" smtClean="0"/>
              <a:t>podléhá:</a:t>
            </a:r>
          </a:p>
          <a:p>
            <a:pPr lvl="2"/>
            <a:r>
              <a:rPr lang="cs-CZ" dirty="0" smtClean="0"/>
              <a:t>zákonnému </a:t>
            </a:r>
            <a:r>
              <a:rPr lang="cs-CZ" dirty="0"/>
              <a:t>režimu, </a:t>
            </a:r>
            <a:endParaRPr lang="cs-CZ" dirty="0" smtClean="0"/>
          </a:p>
          <a:p>
            <a:pPr lvl="2"/>
            <a:r>
              <a:rPr lang="cs-CZ" dirty="0" smtClean="0"/>
              <a:t>smluvenému </a:t>
            </a:r>
            <a:r>
              <a:rPr lang="cs-CZ" dirty="0"/>
              <a:t>režimu, </a:t>
            </a:r>
            <a:endParaRPr lang="cs-CZ" dirty="0" smtClean="0"/>
          </a:p>
          <a:p>
            <a:pPr lvl="2"/>
            <a:r>
              <a:rPr lang="cs-CZ" dirty="0" smtClean="0"/>
              <a:t>režimu </a:t>
            </a:r>
            <a:r>
              <a:rPr lang="cs-CZ" dirty="0"/>
              <a:t>založenému rozhodnutím soudu. </a:t>
            </a:r>
          </a:p>
          <a:p>
            <a:endParaRPr lang="cs-CZ" dirty="0"/>
          </a:p>
        </p:txBody>
      </p:sp>
    </p:spTree>
    <p:extLst>
      <p:ext uri="{BB962C8B-B14F-4D97-AF65-F5344CB8AC3E}">
        <p14:creationId xmlns:p14="http://schemas.microsoft.com/office/powerpoint/2010/main" val="1904893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Zákonný režim</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r>
              <a:rPr lang="cs-CZ" dirty="0" smtClean="0"/>
              <a:t>Součástí </a:t>
            </a:r>
            <a:r>
              <a:rPr lang="cs-CZ" dirty="0"/>
              <a:t>společného jmění je </a:t>
            </a:r>
            <a:r>
              <a:rPr lang="cs-CZ" b="1" i="1" dirty="0"/>
              <a:t>to, čeho nabyl jeden z manželů nebo čeho nabyli oba manželé společně za trvání manželství,</a:t>
            </a:r>
            <a:r>
              <a:rPr lang="cs-CZ" dirty="0"/>
              <a:t> </a:t>
            </a:r>
            <a:r>
              <a:rPr lang="cs-CZ" u="sng" dirty="0"/>
              <a:t>s výjimkou </a:t>
            </a:r>
            <a:r>
              <a:rPr lang="cs-CZ" dirty="0"/>
              <a:t>toho, co </a:t>
            </a:r>
            <a:endParaRPr lang="cs-CZ" dirty="0" smtClean="0"/>
          </a:p>
          <a:p>
            <a:pPr marL="0" indent="0">
              <a:buNone/>
            </a:pPr>
            <a:r>
              <a:rPr lang="cs-CZ" dirty="0" smtClean="0"/>
              <a:t>	a</a:t>
            </a:r>
            <a:r>
              <a:rPr lang="cs-CZ" dirty="0"/>
              <a:t>) </a:t>
            </a:r>
            <a:r>
              <a:rPr lang="cs-CZ" u="sng" dirty="0"/>
              <a:t>slouží osobní potřebě </a:t>
            </a:r>
            <a:r>
              <a:rPr lang="cs-CZ" dirty="0"/>
              <a:t>jednoho z manželů, </a:t>
            </a:r>
          </a:p>
          <a:p>
            <a:pPr marL="0" indent="0">
              <a:buNone/>
            </a:pPr>
            <a:r>
              <a:rPr lang="cs-CZ" dirty="0" smtClean="0"/>
              <a:t>	b</a:t>
            </a:r>
            <a:r>
              <a:rPr lang="cs-CZ" dirty="0"/>
              <a:t>) </a:t>
            </a:r>
            <a:r>
              <a:rPr lang="cs-CZ" u="sng" dirty="0"/>
              <a:t>nabyl darem, děděním nebo odkazem</a:t>
            </a:r>
            <a:r>
              <a:rPr lang="cs-CZ" dirty="0"/>
              <a:t> jen jeden z manželů, ledaže dárce při darování </a:t>
            </a:r>
            <a:r>
              <a:rPr lang="cs-CZ" dirty="0" smtClean="0"/>
              <a:t>nebo </a:t>
            </a:r>
            <a:r>
              <a:rPr lang="cs-CZ" dirty="0"/>
              <a:t>zůstavitel v pořízení pro případ smrti projevil </a:t>
            </a:r>
            <a:r>
              <a:rPr lang="cs-CZ" dirty="0" smtClean="0"/>
              <a:t>	jiný </a:t>
            </a:r>
            <a:r>
              <a:rPr lang="cs-CZ" dirty="0"/>
              <a:t>úmysl, </a:t>
            </a:r>
          </a:p>
          <a:p>
            <a:pPr marL="0" indent="0">
              <a:buNone/>
            </a:pPr>
            <a:r>
              <a:rPr lang="cs-CZ" dirty="0" smtClean="0"/>
              <a:t>	c</a:t>
            </a:r>
            <a:r>
              <a:rPr lang="cs-CZ" dirty="0"/>
              <a:t>) nabyl jeden z manželů jako </a:t>
            </a:r>
            <a:r>
              <a:rPr lang="cs-CZ" u="sng" dirty="0"/>
              <a:t>náhradu nemajetkové újmy na svých přirozených právech</a:t>
            </a:r>
            <a:r>
              <a:rPr lang="cs-CZ" dirty="0"/>
              <a:t>, </a:t>
            </a:r>
          </a:p>
          <a:p>
            <a:pPr marL="0" indent="0">
              <a:buNone/>
            </a:pPr>
            <a:r>
              <a:rPr lang="cs-CZ" dirty="0" smtClean="0"/>
              <a:t>	d</a:t>
            </a:r>
            <a:r>
              <a:rPr lang="cs-CZ" dirty="0"/>
              <a:t>) nabyl jeden z manželů </a:t>
            </a:r>
            <a:r>
              <a:rPr lang="cs-CZ" u="sng" dirty="0"/>
              <a:t>právním jednáním vztahujícím se k jeho výlučnému vlastnictví</a:t>
            </a:r>
            <a:r>
              <a:rPr lang="cs-CZ" dirty="0"/>
              <a:t>, </a:t>
            </a:r>
          </a:p>
          <a:p>
            <a:pPr marL="0" indent="0">
              <a:buNone/>
            </a:pPr>
            <a:r>
              <a:rPr lang="cs-CZ" dirty="0" smtClean="0"/>
              <a:t>	e</a:t>
            </a:r>
            <a:r>
              <a:rPr lang="cs-CZ" dirty="0"/>
              <a:t>) nabyl jeden z manželů </a:t>
            </a:r>
            <a:r>
              <a:rPr lang="cs-CZ" u="sng" dirty="0"/>
              <a:t>náhradou za poškození, zničení nebo ztrátu svého výhradního </a:t>
            </a:r>
            <a:r>
              <a:rPr lang="cs-CZ" u="sng" dirty="0" smtClean="0"/>
              <a:t>majetku</a:t>
            </a:r>
            <a:r>
              <a:rPr lang="cs-CZ" dirty="0"/>
              <a:t>. </a:t>
            </a:r>
          </a:p>
          <a:p>
            <a:pPr marL="0" indent="0">
              <a:buNone/>
            </a:pPr>
            <a:endParaRPr lang="cs-CZ" dirty="0" smtClean="0"/>
          </a:p>
          <a:p>
            <a:pPr marL="0" indent="0">
              <a:buNone/>
            </a:pPr>
            <a:r>
              <a:rPr lang="cs-CZ" dirty="0" smtClean="0"/>
              <a:t>Součástí </a:t>
            </a:r>
            <a:r>
              <a:rPr lang="cs-CZ" dirty="0"/>
              <a:t>společného jmění je </a:t>
            </a:r>
            <a:r>
              <a:rPr lang="cs-CZ" b="1" i="1" dirty="0"/>
              <a:t>zisk z toho, co náleží výhradně jednomu z manželů</a:t>
            </a:r>
            <a:r>
              <a:rPr lang="cs-CZ" dirty="0"/>
              <a:t>. </a:t>
            </a:r>
          </a:p>
          <a:p>
            <a:pPr marL="0" indent="0">
              <a:buNone/>
            </a:pPr>
            <a:r>
              <a:rPr lang="cs-CZ" dirty="0" smtClean="0"/>
              <a:t>Součástí </a:t>
            </a:r>
            <a:r>
              <a:rPr lang="cs-CZ" dirty="0"/>
              <a:t>společného jmění je také </a:t>
            </a:r>
            <a:r>
              <a:rPr lang="cs-CZ" b="1" i="1" dirty="0"/>
              <a:t>podíl manžela v obchodní společnosti nebo družstvu</a:t>
            </a:r>
            <a:r>
              <a:rPr lang="cs-CZ" dirty="0"/>
              <a:t>, stal-li se manžel v době trvání manželství společníkem obchodní společnosti nebo členem družstva. To </a:t>
            </a:r>
            <a:r>
              <a:rPr lang="cs-CZ" u="sng" dirty="0"/>
              <a:t>neplatí</a:t>
            </a:r>
            <a:r>
              <a:rPr lang="cs-CZ" dirty="0"/>
              <a:t>, pokud jeden z manželů nabyl podíl způsobem zakládajícím </a:t>
            </a:r>
            <a:r>
              <a:rPr lang="cs-CZ" dirty="0" smtClean="0"/>
              <a:t>jeho </a:t>
            </a:r>
            <a:r>
              <a:rPr lang="cs-CZ" dirty="0"/>
              <a:t>výlučné vlastnictví. </a:t>
            </a:r>
          </a:p>
        </p:txBody>
      </p:sp>
    </p:spTree>
    <p:extLst>
      <p:ext uri="{BB962C8B-B14F-4D97-AF65-F5344CB8AC3E}">
        <p14:creationId xmlns:p14="http://schemas.microsoft.com/office/powerpoint/2010/main" val="1558912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Zákonný režim</a:t>
            </a:r>
            <a:endParaRPr lang="cs-CZ" b="1" dirty="0"/>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buNone/>
            </a:pPr>
            <a:r>
              <a:rPr lang="cs-CZ" dirty="0" smtClean="0"/>
              <a:t>Součástí </a:t>
            </a:r>
            <a:r>
              <a:rPr lang="cs-CZ" dirty="0"/>
              <a:t>společného jmění jsou </a:t>
            </a:r>
            <a:r>
              <a:rPr lang="cs-CZ" b="1" i="1" dirty="0"/>
              <a:t>dluhy převzaté za trvání manželství</a:t>
            </a:r>
            <a:r>
              <a:rPr lang="cs-CZ" dirty="0"/>
              <a:t>, </a:t>
            </a:r>
            <a:r>
              <a:rPr lang="cs-CZ" u="sng" dirty="0"/>
              <a:t>ledaže </a:t>
            </a:r>
          </a:p>
          <a:p>
            <a:pPr marL="0" indent="0">
              <a:buNone/>
            </a:pPr>
            <a:r>
              <a:rPr lang="cs-CZ" dirty="0" smtClean="0"/>
              <a:t>	a</a:t>
            </a:r>
            <a:r>
              <a:rPr lang="cs-CZ" dirty="0"/>
              <a:t>) se </a:t>
            </a:r>
            <a:r>
              <a:rPr lang="cs-CZ" u="sng" dirty="0"/>
              <a:t>týkají majetku, který náleží výhradně jednomu z manželů</a:t>
            </a:r>
            <a:r>
              <a:rPr lang="cs-CZ" dirty="0"/>
              <a:t>, a </a:t>
            </a:r>
            <a:r>
              <a:rPr lang="cs-CZ" dirty="0" smtClean="0"/>
              <a:t>to </a:t>
            </a:r>
            <a:r>
              <a:rPr lang="cs-CZ" dirty="0"/>
              <a:t>v rozsahu, který přesahuje zisk z tohoto majetku, nebo </a:t>
            </a:r>
          </a:p>
          <a:p>
            <a:pPr marL="0" indent="0">
              <a:buNone/>
            </a:pPr>
            <a:r>
              <a:rPr lang="cs-CZ" dirty="0" smtClean="0"/>
              <a:t>	b</a:t>
            </a:r>
            <a:r>
              <a:rPr lang="cs-CZ" dirty="0"/>
              <a:t>) je </a:t>
            </a:r>
            <a:r>
              <a:rPr lang="cs-CZ" u="sng" dirty="0"/>
              <a:t>převzal jen jeden z manželů bez souhlasu druhého</a:t>
            </a:r>
            <a:r>
              <a:rPr lang="cs-CZ" dirty="0"/>
              <a:t>, aniž se </a:t>
            </a:r>
            <a:r>
              <a:rPr lang="cs-CZ" dirty="0" smtClean="0"/>
              <a:t>	přitom </a:t>
            </a:r>
            <a:r>
              <a:rPr lang="cs-CZ" dirty="0"/>
              <a:t>jednalo o obstarávání každodenních nebo běžných potřeb </a:t>
            </a:r>
            <a:r>
              <a:rPr lang="cs-CZ" dirty="0" smtClean="0"/>
              <a:t>rodiny</a:t>
            </a:r>
            <a:r>
              <a:rPr lang="cs-CZ" dirty="0"/>
              <a:t>. </a:t>
            </a:r>
          </a:p>
          <a:p>
            <a:endParaRPr lang="cs-CZ" dirty="0"/>
          </a:p>
          <a:p>
            <a:endParaRPr lang="cs-CZ" dirty="0"/>
          </a:p>
        </p:txBody>
      </p:sp>
    </p:spTree>
    <p:extLst>
      <p:ext uri="{BB962C8B-B14F-4D97-AF65-F5344CB8AC3E}">
        <p14:creationId xmlns:p14="http://schemas.microsoft.com/office/powerpoint/2010/main" val="1363689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Smluvený režim</a:t>
            </a:r>
            <a:endParaRPr lang="cs-CZ" b="1" dirty="0"/>
          </a:p>
        </p:txBody>
      </p:sp>
      <p:sp>
        <p:nvSpPr>
          <p:cNvPr id="3" name="Zástupný symbol pro obsah 2"/>
          <p:cNvSpPr>
            <a:spLocks noGrp="1"/>
          </p:cNvSpPr>
          <p:nvPr>
            <p:ph idx="1"/>
          </p:nvPr>
        </p:nvSpPr>
        <p:spPr/>
        <p:txBody>
          <a:bodyPr>
            <a:normAutofit fontScale="92500" lnSpcReduction="20000"/>
          </a:bodyPr>
          <a:lstStyle/>
          <a:p>
            <a:pPr marL="0" indent="0">
              <a:buNone/>
            </a:pPr>
            <a:endParaRPr lang="cs-CZ" dirty="0" smtClean="0"/>
          </a:p>
          <a:p>
            <a:pPr marL="0" indent="0" algn="ctr">
              <a:buNone/>
            </a:pPr>
            <a:r>
              <a:rPr lang="cs-CZ" dirty="0" smtClean="0"/>
              <a:t>Snoubenci </a:t>
            </a:r>
            <a:r>
              <a:rPr lang="cs-CZ" dirty="0"/>
              <a:t>a manželé si </a:t>
            </a:r>
            <a:r>
              <a:rPr lang="cs-CZ" b="1" i="1" dirty="0"/>
              <a:t>mohou ujednat manželský majetkový režim odlišný od zákonného režimu</a:t>
            </a:r>
            <a:r>
              <a:rPr lang="cs-CZ" dirty="0"/>
              <a:t>. </a:t>
            </a:r>
            <a:endParaRPr lang="cs-CZ" dirty="0" smtClean="0"/>
          </a:p>
          <a:p>
            <a:pPr marL="0" indent="0" algn="ctr">
              <a:buNone/>
            </a:pPr>
            <a:r>
              <a:rPr lang="cs-CZ" dirty="0" smtClean="0"/>
              <a:t>(forma veřejné listiny). </a:t>
            </a:r>
            <a:endParaRPr lang="cs-CZ" dirty="0"/>
          </a:p>
          <a:p>
            <a:pPr marL="0" indent="0" algn="ctr">
              <a:buNone/>
            </a:pPr>
            <a:endParaRPr lang="cs-CZ" dirty="0" smtClean="0"/>
          </a:p>
          <a:p>
            <a:pPr marL="0" indent="0" algn="ctr">
              <a:buNone/>
            </a:pPr>
            <a:r>
              <a:rPr lang="cs-CZ" dirty="0" smtClean="0"/>
              <a:t>Smluvený </a:t>
            </a:r>
            <a:r>
              <a:rPr lang="cs-CZ" dirty="0"/>
              <a:t>režim může spočívat </a:t>
            </a:r>
            <a:r>
              <a:rPr lang="cs-CZ" b="1" i="1" dirty="0"/>
              <a:t>v režimu oddělených jmění</a:t>
            </a:r>
            <a:r>
              <a:rPr lang="cs-CZ" dirty="0"/>
              <a:t>, </a:t>
            </a:r>
            <a:r>
              <a:rPr lang="cs-CZ" b="1" i="1" dirty="0"/>
              <a:t>v režimu vyhrazujícím vznik společného jmění ke dni zániku manželství</a:t>
            </a:r>
            <a:r>
              <a:rPr lang="cs-CZ" dirty="0"/>
              <a:t>, jakož i </a:t>
            </a:r>
            <a:r>
              <a:rPr lang="cs-CZ" b="1" i="1" dirty="0"/>
              <a:t>v režimu rozšíření nebo zúžení rozsahu společného jmění v zákonném režimu</a:t>
            </a:r>
            <a:r>
              <a:rPr lang="cs-CZ" dirty="0"/>
              <a:t>. </a:t>
            </a:r>
            <a:endParaRPr lang="cs-CZ" dirty="0" smtClean="0"/>
          </a:p>
          <a:p>
            <a:pPr marL="0" indent="0" algn="ctr">
              <a:buNone/>
            </a:pPr>
            <a:r>
              <a:rPr lang="cs-CZ" dirty="0" smtClean="0"/>
              <a:t>Smluvený </a:t>
            </a:r>
            <a:r>
              <a:rPr lang="cs-CZ" u="sng" dirty="0"/>
              <a:t>režim lze změnit dohodou manželů nebo rozhodnutím </a:t>
            </a:r>
            <a:r>
              <a:rPr lang="cs-CZ" u="sng" dirty="0" smtClean="0"/>
              <a:t>soudu</a:t>
            </a:r>
            <a:r>
              <a:rPr lang="cs-CZ" dirty="0" smtClean="0"/>
              <a:t>.</a:t>
            </a:r>
            <a:endParaRPr lang="cs-CZ" dirty="0"/>
          </a:p>
        </p:txBody>
      </p:sp>
    </p:spTree>
    <p:extLst>
      <p:ext uri="{BB962C8B-B14F-4D97-AF65-F5344CB8AC3E}">
        <p14:creationId xmlns:p14="http://schemas.microsoft.com/office/powerpoint/2010/main" val="3876916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Smluvený režim</a:t>
            </a:r>
            <a:endParaRPr lang="cs-CZ" b="1" dirty="0"/>
          </a:p>
        </p:txBody>
      </p:sp>
      <p:sp>
        <p:nvSpPr>
          <p:cNvPr id="3" name="Zástupný symbol pro obsah 2"/>
          <p:cNvSpPr>
            <a:spLocks noGrp="1"/>
          </p:cNvSpPr>
          <p:nvPr>
            <p:ph idx="1"/>
          </p:nvPr>
        </p:nvSpPr>
        <p:spPr/>
        <p:txBody>
          <a:bodyPr>
            <a:normAutofit fontScale="92500" lnSpcReduction="20000"/>
          </a:bodyPr>
          <a:lstStyle/>
          <a:p>
            <a:pPr marL="0" indent="0" algn="ctr">
              <a:buNone/>
            </a:pPr>
            <a:r>
              <a:rPr lang="cs-CZ" dirty="0" smtClean="0"/>
              <a:t>Smlouvou </a:t>
            </a:r>
            <a:r>
              <a:rPr lang="cs-CZ" u="sng" dirty="0" smtClean="0"/>
              <a:t>nelze</a:t>
            </a:r>
            <a:r>
              <a:rPr lang="cs-CZ" dirty="0" smtClean="0"/>
              <a:t> </a:t>
            </a:r>
            <a:r>
              <a:rPr lang="cs-CZ" b="1" i="1" dirty="0" smtClean="0"/>
              <a:t>vyloučit ani změnit ustanovení o obvyklém vybavení rodinné domácnosti</a:t>
            </a:r>
            <a:r>
              <a:rPr lang="cs-CZ" dirty="0" smtClean="0"/>
              <a:t>, </a:t>
            </a:r>
            <a:r>
              <a:rPr lang="cs-CZ" u="sng" dirty="0" smtClean="0"/>
              <a:t>ledaže jeden z manželů opustil trvale domácnost a odmítá se vrátit</a:t>
            </a:r>
            <a:r>
              <a:rPr lang="cs-CZ" dirty="0" smtClean="0"/>
              <a:t>. </a:t>
            </a:r>
          </a:p>
          <a:p>
            <a:pPr marL="0" indent="0" algn="ctr">
              <a:buNone/>
            </a:pPr>
            <a:endParaRPr lang="cs-CZ" dirty="0" smtClean="0"/>
          </a:p>
          <a:p>
            <a:pPr marL="0" indent="0" algn="ctr">
              <a:buNone/>
            </a:pPr>
            <a:r>
              <a:rPr lang="cs-CZ" dirty="0" smtClean="0"/>
              <a:t>Smlouva o manželském majetkovém režimu </a:t>
            </a:r>
            <a:r>
              <a:rPr lang="cs-CZ" u="sng" dirty="0" smtClean="0"/>
              <a:t>nesmí</a:t>
            </a:r>
            <a:r>
              <a:rPr lang="cs-CZ" dirty="0" smtClean="0"/>
              <a:t> svými důsledky </a:t>
            </a:r>
            <a:r>
              <a:rPr lang="cs-CZ" b="1" i="1" dirty="0" smtClean="0"/>
              <a:t>vyloučit schopnost manžela zabezpečovat rodinu</a:t>
            </a:r>
            <a:r>
              <a:rPr lang="cs-CZ" dirty="0" smtClean="0"/>
              <a:t>. </a:t>
            </a:r>
          </a:p>
          <a:p>
            <a:pPr marL="0" indent="0" algn="ctr">
              <a:buNone/>
            </a:pPr>
            <a:endParaRPr lang="cs-CZ" dirty="0" smtClean="0"/>
          </a:p>
          <a:p>
            <a:pPr marL="0" indent="0" algn="ctr">
              <a:buNone/>
            </a:pPr>
            <a:r>
              <a:rPr lang="cs-CZ" dirty="0" smtClean="0"/>
              <a:t>Smlouva o manželském majetkovém režimu se </a:t>
            </a:r>
            <a:r>
              <a:rPr lang="cs-CZ" u="sng" dirty="0" smtClean="0"/>
              <a:t>nesmí</a:t>
            </a:r>
            <a:r>
              <a:rPr lang="cs-CZ" dirty="0" smtClean="0"/>
              <a:t> svým obsahem nebo účelem </a:t>
            </a:r>
            <a:r>
              <a:rPr lang="cs-CZ" b="1" i="1" dirty="0" smtClean="0"/>
              <a:t>dotknout práv třetí osoby</a:t>
            </a:r>
            <a:r>
              <a:rPr lang="cs-CZ" dirty="0" smtClean="0"/>
              <a:t>, </a:t>
            </a:r>
            <a:r>
              <a:rPr lang="cs-CZ" u="sng" dirty="0" smtClean="0"/>
              <a:t>ledaže</a:t>
            </a:r>
            <a:r>
              <a:rPr lang="cs-CZ" dirty="0" smtClean="0"/>
              <a:t> by se smlouvou </a:t>
            </a:r>
            <a:r>
              <a:rPr lang="cs-CZ" u="sng" dirty="0" smtClean="0"/>
              <a:t>souhlasila</a:t>
            </a:r>
            <a:r>
              <a:rPr lang="cs-CZ" dirty="0" smtClean="0"/>
              <a:t>; tato smlouva uzavřená bez souhlasu třetí osoby nemá vůči ní právní účinky.</a:t>
            </a:r>
          </a:p>
        </p:txBody>
      </p:sp>
    </p:spTree>
    <p:extLst>
      <p:ext uri="{BB962C8B-B14F-4D97-AF65-F5344CB8AC3E}">
        <p14:creationId xmlns:p14="http://schemas.microsoft.com/office/powerpoint/2010/main" val="3336829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Režim založený rozhodnutím soudu</a:t>
            </a:r>
            <a:endParaRPr lang="cs-CZ" b="1" dirty="0"/>
          </a:p>
        </p:txBody>
      </p:sp>
      <p:sp>
        <p:nvSpPr>
          <p:cNvPr id="3" name="Zástupný symbol pro obsah 2"/>
          <p:cNvSpPr>
            <a:spLocks noGrp="1"/>
          </p:cNvSpPr>
          <p:nvPr>
            <p:ph idx="1"/>
          </p:nvPr>
        </p:nvSpPr>
        <p:spPr/>
        <p:txBody>
          <a:bodyPr>
            <a:normAutofit fontScale="62500" lnSpcReduction="20000"/>
          </a:bodyPr>
          <a:lstStyle/>
          <a:p>
            <a:pPr marL="0" indent="0">
              <a:buNone/>
            </a:pPr>
            <a:endParaRPr lang="cs-CZ" dirty="0" smtClean="0"/>
          </a:p>
          <a:p>
            <a:pPr marL="0" indent="0" algn="ctr">
              <a:buNone/>
            </a:pPr>
            <a:r>
              <a:rPr lang="cs-CZ" dirty="0" smtClean="0"/>
              <a:t>Je-li </a:t>
            </a:r>
            <a:r>
              <a:rPr lang="cs-CZ" dirty="0"/>
              <a:t>pro to </a:t>
            </a:r>
            <a:r>
              <a:rPr lang="cs-CZ" u="sng" dirty="0"/>
              <a:t>závažný důvod</a:t>
            </a:r>
            <a:r>
              <a:rPr lang="cs-CZ" b="1" dirty="0"/>
              <a:t>, soud na návrh manžela společné jmění zruší nebo zúží jeho stávající rozsah</a:t>
            </a:r>
            <a:r>
              <a:rPr lang="cs-CZ" dirty="0"/>
              <a:t>. </a:t>
            </a:r>
            <a:endParaRPr lang="cs-CZ" dirty="0" smtClean="0"/>
          </a:p>
          <a:p>
            <a:pPr marL="0" indent="0">
              <a:buNone/>
            </a:pPr>
            <a:endParaRPr lang="cs-CZ" dirty="0"/>
          </a:p>
          <a:p>
            <a:pPr marL="0" indent="0">
              <a:buNone/>
            </a:pPr>
            <a:r>
              <a:rPr lang="cs-CZ" b="1" dirty="0" smtClean="0"/>
              <a:t>	Závažným </a:t>
            </a:r>
            <a:r>
              <a:rPr lang="cs-CZ" b="1" dirty="0"/>
              <a:t>důvodem </a:t>
            </a:r>
            <a:r>
              <a:rPr lang="cs-CZ" dirty="0"/>
              <a:t>je </a:t>
            </a:r>
            <a:r>
              <a:rPr lang="cs-CZ" u="sng" dirty="0"/>
              <a:t>vždy skutečnost</a:t>
            </a:r>
            <a:r>
              <a:rPr lang="cs-CZ" u="sng" dirty="0" smtClean="0"/>
              <a:t>,</a:t>
            </a:r>
          </a:p>
          <a:p>
            <a:r>
              <a:rPr lang="cs-CZ" dirty="0" smtClean="0"/>
              <a:t>manželův </a:t>
            </a:r>
            <a:r>
              <a:rPr lang="cs-CZ" dirty="0"/>
              <a:t>věřitel požaduje zajištění své pohledávky v rozsahu přesahujícím hodnotu toho, co náleží výhradně tomuto manželu, </a:t>
            </a:r>
            <a:endParaRPr lang="cs-CZ" dirty="0" smtClean="0"/>
          </a:p>
          <a:p>
            <a:r>
              <a:rPr lang="cs-CZ" dirty="0" smtClean="0"/>
              <a:t>manžela </a:t>
            </a:r>
            <a:r>
              <a:rPr lang="cs-CZ" dirty="0"/>
              <a:t>lze považovat za marnotratného, </a:t>
            </a:r>
            <a:endParaRPr lang="cs-CZ" dirty="0" smtClean="0"/>
          </a:p>
          <a:p>
            <a:r>
              <a:rPr lang="cs-CZ" dirty="0" smtClean="0"/>
              <a:t>manžel </a:t>
            </a:r>
            <a:r>
              <a:rPr lang="cs-CZ" dirty="0"/>
              <a:t>soustavně nebo opakovaně podstupuje nepřiměřená </a:t>
            </a:r>
            <a:r>
              <a:rPr lang="cs-CZ" dirty="0" smtClean="0"/>
              <a:t>rizika</a:t>
            </a:r>
          </a:p>
          <a:p>
            <a:r>
              <a:rPr lang="cs-CZ" dirty="0" smtClean="0"/>
              <a:t>manžel </a:t>
            </a:r>
            <a:r>
              <a:rPr lang="cs-CZ" dirty="0"/>
              <a:t>začal podnikat nebo že se stal neomezeně ručícím společníkem právnické osoby. </a:t>
            </a:r>
            <a:endParaRPr lang="cs-CZ" dirty="0" smtClean="0"/>
          </a:p>
          <a:p>
            <a:endParaRPr lang="cs-CZ" dirty="0"/>
          </a:p>
          <a:p>
            <a:pPr marL="0" indent="0" algn="ctr">
              <a:buNone/>
            </a:pPr>
            <a:r>
              <a:rPr lang="cs-CZ" dirty="0" smtClean="0"/>
              <a:t>Režim </a:t>
            </a:r>
            <a:r>
              <a:rPr lang="cs-CZ" dirty="0"/>
              <a:t>založený rozhodnutím soudu lze změnit smlouvou manželů nebo rozhodnutím soudu. </a:t>
            </a:r>
          </a:p>
        </p:txBody>
      </p:sp>
    </p:spTree>
    <p:extLst>
      <p:ext uri="{BB962C8B-B14F-4D97-AF65-F5344CB8AC3E}">
        <p14:creationId xmlns:p14="http://schemas.microsoft.com/office/powerpoint/2010/main" val="1225030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t>Zvláštní ustanovení proti domácímu násilí</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lgn="ctr">
              <a:buNone/>
            </a:pPr>
            <a:r>
              <a:rPr lang="cs-CZ" dirty="0" smtClean="0"/>
              <a:t>Stane-li </a:t>
            </a:r>
            <a:r>
              <a:rPr lang="cs-CZ" dirty="0"/>
              <a:t>se další </a:t>
            </a:r>
            <a:r>
              <a:rPr lang="cs-CZ" u="sng" dirty="0"/>
              <a:t>společné bydlení manželů </a:t>
            </a:r>
            <a:r>
              <a:rPr lang="cs-CZ" dirty="0"/>
              <a:t>v domě nebo bytě, v němž se nachází rodinná domácnost manželů, pro jednoho z nich </a:t>
            </a:r>
            <a:r>
              <a:rPr lang="cs-CZ" u="sng" dirty="0"/>
              <a:t>nesnesitelné z důvodu tělesného nebo duševního násilí</a:t>
            </a:r>
            <a:r>
              <a:rPr lang="cs-CZ" dirty="0"/>
              <a:t> vůči manželovi nebo jinému, kdo v rodinné domácnosti manželů žije, </a:t>
            </a:r>
            <a:r>
              <a:rPr lang="cs-CZ" b="1" i="1" dirty="0"/>
              <a:t>může soud na návrh dotčeného manžela omezit, popřípadě i vyloučit na určenou dobu právo druhého manžela v domě nebo bytě bydlet</a:t>
            </a:r>
            <a:r>
              <a:rPr lang="cs-CZ" dirty="0"/>
              <a:t>. </a:t>
            </a:r>
            <a:endParaRPr lang="cs-CZ" dirty="0" smtClean="0"/>
          </a:p>
          <a:p>
            <a:pPr marL="0" indent="0" algn="ctr">
              <a:buNone/>
            </a:pPr>
            <a:endParaRPr lang="cs-CZ" dirty="0"/>
          </a:p>
          <a:p>
            <a:pPr marL="0" indent="0" algn="ctr">
              <a:buNone/>
            </a:pPr>
            <a:r>
              <a:rPr lang="cs-CZ" dirty="0" smtClean="0"/>
              <a:t>Stejně jako </a:t>
            </a:r>
            <a:r>
              <a:rPr lang="cs-CZ" dirty="0"/>
              <a:t>lze postupovat v případě, že se jedná o manžele rozvedené, jakož i v případě, kdy manželé nebo rozvedení manželé bydlí společně jinde než v rodinné domácnosti. </a:t>
            </a:r>
            <a:endParaRPr lang="cs-CZ" dirty="0" smtClean="0"/>
          </a:p>
          <a:p>
            <a:pPr marL="0" indent="0" algn="ctr">
              <a:buNone/>
            </a:pPr>
            <a:endParaRPr lang="cs-CZ" dirty="0"/>
          </a:p>
          <a:p>
            <a:pPr marL="0" indent="0" algn="ctr">
              <a:buNone/>
            </a:pPr>
            <a:r>
              <a:rPr lang="cs-CZ" dirty="0" smtClean="0"/>
              <a:t>Omezení</a:t>
            </a:r>
            <a:r>
              <a:rPr lang="cs-CZ" dirty="0"/>
              <a:t>, popřípadě vyloučení práva manžela v domě nebo bytě bydlet, určí soud </a:t>
            </a:r>
            <a:r>
              <a:rPr lang="cs-CZ" u="sng" dirty="0"/>
              <a:t>nejdéle na dobu šesti měsíců</a:t>
            </a:r>
            <a:r>
              <a:rPr lang="cs-CZ" dirty="0"/>
              <a:t>. </a:t>
            </a:r>
            <a:endParaRPr lang="cs-CZ" dirty="0" smtClean="0"/>
          </a:p>
          <a:p>
            <a:pPr marL="0" indent="0" algn="ctr">
              <a:buNone/>
            </a:pPr>
            <a:r>
              <a:rPr lang="cs-CZ" dirty="0" smtClean="0"/>
              <a:t>Právo </a:t>
            </a:r>
            <a:r>
              <a:rPr lang="cs-CZ" dirty="0"/>
              <a:t>domáhat se ochrany proti domácímu násilí má </a:t>
            </a:r>
            <a:r>
              <a:rPr lang="cs-CZ" b="1" i="1" dirty="0"/>
              <a:t>také každá jiná osoba, která žije spolu s manžely nebo rozvedenými manžely v rodinné domácnosti</a:t>
            </a:r>
            <a:r>
              <a:rPr lang="cs-CZ" dirty="0"/>
              <a:t>. </a:t>
            </a:r>
          </a:p>
          <a:p>
            <a:pPr marL="0" indent="0">
              <a:buNone/>
            </a:pPr>
            <a:endParaRPr lang="cs-CZ" dirty="0" smtClean="0"/>
          </a:p>
        </p:txBody>
      </p:sp>
    </p:spTree>
    <p:extLst>
      <p:ext uri="{BB962C8B-B14F-4D97-AF65-F5344CB8AC3E}">
        <p14:creationId xmlns:p14="http://schemas.microsoft.com/office/powerpoint/2010/main" val="2152163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Zánik manželství</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lgn="ctr">
              <a:buNone/>
            </a:pPr>
            <a:r>
              <a:rPr lang="cs-CZ" b="1" dirty="0" smtClean="0"/>
              <a:t>Manželství</a:t>
            </a:r>
            <a:r>
              <a:rPr lang="cs-CZ" dirty="0" smtClean="0"/>
              <a:t> </a:t>
            </a:r>
            <a:r>
              <a:rPr lang="cs-CZ" dirty="0"/>
              <a:t>může být </a:t>
            </a:r>
            <a:r>
              <a:rPr lang="cs-CZ" b="1" dirty="0"/>
              <a:t>rozvedeno</a:t>
            </a:r>
            <a:r>
              <a:rPr lang="cs-CZ" b="1" i="1" dirty="0"/>
              <a:t>, je-li soužití manželů hluboce, trvale a nenapravitelně rozvráceno a nelze očekávat jeho obnovení. </a:t>
            </a:r>
            <a:endParaRPr lang="cs-CZ" b="1" i="1" dirty="0" smtClean="0"/>
          </a:p>
          <a:p>
            <a:pPr marL="0" indent="0" algn="ctr">
              <a:buNone/>
            </a:pPr>
            <a:endParaRPr lang="cs-CZ" b="1" i="1" dirty="0"/>
          </a:p>
          <a:p>
            <a:pPr marL="0" indent="0">
              <a:buNone/>
            </a:pPr>
            <a:r>
              <a:rPr lang="cs-CZ" dirty="0" smtClean="0"/>
              <a:t>Přesto</a:t>
            </a:r>
            <a:r>
              <a:rPr lang="cs-CZ" dirty="0"/>
              <a:t>, že je soužití manželů rozvráceno, </a:t>
            </a:r>
            <a:r>
              <a:rPr lang="cs-CZ" u="sng" dirty="0"/>
              <a:t>nemůže být manželství rozvedeno</a:t>
            </a:r>
            <a:r>
              <a:rPr lang="cs-CZ" dirty="0"/>
              <a:t>, byl-li by </a:t>
            </a:r>
            <a:r>
              <a:rPr lang="cs-CZ" u="sng" dirty="0"/>
              <a:t>rozvod v rozporu</a:t>
            </a:r>
            <a:r>
              <a:rPr lang="cs-CZ" dirty="0"/>
              <a:t> </a:t>
            </a:r>
          </a:p>
          <a:p>
            <a:pPr marL="0" indent="0">
              <a:buNone/>
            </a:pPr>
            <a:r>
              <a:rPr lang="cs-CZ" dirty="0" smtClean="0"/>
              <a:t>	a</a:t>
            </a:r>
            <a:r>
              <a:rPr lang="cs-CZ" dirty="0"/>
              <a:t>) </a:t>
            </a:r>
            <a:r>
              <a:rPr lang="cs-CZ" u="sng" dirty="0"/>
              <a:t>se zájmem nezletilého dítěte manželů</a:t>
            </a:r>
            <a:r>
              <a:rPr lang="cs-CZ" dirty="0"/>
              <a:t>, které nenabylo plné svéprávnosti, který je dán </a:t>
            </a:r>
            <a:r>
              <a:rPr lang="cs-CZ" dirty="0" smtClean="0"/>
              <a:t>zvláštními </a:t>
            </a:r>
            <a:r>
              <a:rPr lang="cs-CZ" dirty="0"/>
              <a:t>důvody, přičemž zájem </a:t>
            </a:r>
            <a:r>
              <a:rPr lang="cs-CZ" dirty="0" smtClean="0"/>
              <a:t>dítěte </a:t>
            </a:r>
            <a:r>
              <a:rPr lang="cs-CZ" dirty="0"/>
              <a:t>na trvání manželství soud zjistí i dotazem u </a:t>
            </a:r>
            <a:r>
              <a:rPr lang="cs-CZ" dirty="0" smtClean="0"/>
              <a:t>	opatrovníka </a:t>
            </a:r>
            <a:r>
              <a:rPr lang="cs-CZ" dirty="0"/>
              <a:t>jmenovaného soudem pro řízení o úpravu poměrů k dítěti </a:t>
            </a:r>
            <a:r>
              <a:rPr lang="cs-CZ" dirty="0" smtClean="0"/>
              <a:t>	na </a:t>
            </a:r>
            <a:r>
              <a:rPr lang="cs-CZ" dirty="0"/>
              <a:t>dobu po </a:t>
            </a:r>
            <a:r>
              <a:rPr lang="cs-CZ" dirty="0" smtClean="0"/>
              <a:t>	rozvodu</a:t>
            </a:r>
            <a:r>
              <a:rPr lang="cs-CZ" dirty="0"/>
              <a:t>, nebo </a:t>
            </a:r>
          </a:p>
          <a:p>
            <a:pPr marL="0" indent="0">
              <a:buNone/>
            </a:pPr>
            <a:r>
              <a:rPr lang="cs-CZ" dirty="0" smtClean="0"/>
              <a:t>	b</a:t>
            </a:r>
            <a:r>
              <a:rPr lang="cs-CZ" dirty="0"/>
              <a:t>) </a:t>
            </a:r>
            <a:r>
              <a:rPr lang="cs-CZ" u="sng" dirty="0"/>
              <a:t>se zájmem manžela, který se na rozvratu porušením manželských povinností převážně </a:t>
            </a:r>
            <a:r>
              <a:rPr lang="cs-CZ" u="sng" dirty="0" smtClean="0"/>
              <a:t>nepodílel </a:t>
            </a:r>
            <a:r>
              <a:rPr lang="cs-CZ" u="sng" dirty="0"/>
              <a:t>a kterému by byla </a:t>
            </a:r>
            <a:r>
              <a:rPr lang="cs-CZ" u="sng" dirty="0" smtClean="0"/>
              <a:t>rozvodem </a:t>
            </a:r>
            <a:r>
              <a:rPr lang="cs-CZ" u="sng" dirty="0"/>
              <a:t>způsobena zvlášť závažná újma </a:t>
            </a:r>
            <a:r>
              <a:rPr lang="cs-CZ" dirty="0"/>
              <a:t>s tím, že </a:t>
            </a:r>
            <a:r>
              <a:rPr lang="cs-CZ" dirty="0" smtClean="0"/>
              <a:t>mimořádné </a:t>
            </a:r>
            <a:r>
              <a:rPr lang="cs-CZ" dirty="0"/>
              <a:t>okolnosti svědčí ve prospěch zachování manželství, ledaže </a:t>
            </a:r>
            <a:r>
              <a:rPr lang="cs-CZ" dirty="0" smtClean="0"/>
              <a:t>manželé </a:t>
            </a:r>
            <a:r>
              <a:rPr lang="cs-CZ" dirty="0"/>
              <a:t>spolu již </a:t>
            </a:r>
            <a:r>
              <a:rPr lang="cs-CZ" dirty="0" smtClean="0"/>
              <a:t>nežijí </a:t>
            </a:r>
            <a:r>
              <a:rPr lang="cs-CZ" dirty="0"/>
              <a:t>alespoň po dobu tří let. </a:t>
            </a:r>
            <a:endParaRPr lang="cs-CZ" dirty="0" smtClean="0"/>
          </a:p>
          <a:p>
            <a:pPr marL="0" indent="0">
              <a:buNone/>
            </a:pPr>
            <a:endParaRPr lang="cs-CZ" dirty="0"/>
          </a:p>
          <a:p>
            <a:pPr marL="0" indent="0" algn="ctr">
              <a:buNone/>
            </a:pPr>
            <a:r>
              <a:rPr lang="cs-CZ" dirty="0" smtClean="0"/>
              <a:t>Mají-li </a:t>
            </a:r>
            <a:r>
              <a:rPr lang="cs-CZ" dirty="0"/>
              <a:t>manželé nezletilé dítě, které není plně svéprávné, </a:t>
            </a:r>
            <a:r>
              <a:rPr lang="cs-CZ" b="1" i="1" dirty="0"/>
              <a:t>soud manželství nerozvede, dokud nerozhodne o poměrech dítěte v době po rozvodu manželů</a:t>
            </a:r>
            <a:r>
              <a:rPr lang="cs-CZ" dirty="0"/>
              <a:t>. </a:t>
            </a:r>
          </a:p>
          <a:p>
            <a:pPr marL="0" indent="0" algn="ctr">
              <a:buNone/>
            </a:pPr>
            <a:r>
              <a:rPr lang="cs-CZ" b="1" dirty="0" smtClean="0"/>
              <a:t>Soud</a:t>
            </a:r>
            <a:r>
              <a:rPr lang="cs-CZ" dirty="0"/>
              <a:t>, který rozhoduje o rozvodu manželství, </a:t>
            </a:r>
            <a:r>
              <a:rPr lang="cs-CZ" b="1" i="1" dirty="0"/>
              <a:t>zjišťuje existenci rozvratu manželství</a:t>
            </a:r>
            <a:r>
              <a:rPr lang="cs-CZ" dirty="0"/>
              <a:t>, a přitom zjišťuje </a:t>
            </a:r>
            <a:r>
              <a:rPr lang="cs-CZ" b="1" i="1" dirty="0"/>
              <a:t>jeho příčiny</a:t>
            </a:r>
            <a:r>
              <a:rPr lang="cs-CZ" dirty="0"/>
              <a:t>, pokud dále není stanoveno jinak. </a:t>
            </a:r>
          </a:p>
          <a:p>
            <a:pPr marL="0" indent="0">
              <a:buNone/>
            </a:pPr>
            <a:endParaRPr lang="cs-CZ" dirty="0"/>
          </a:p>
        </p:txBody>
      </p:sp>
    </p:spTree>
    <p:extLst>
      <p:ext uri="{BB962C8B-B14F-4D97-AF65-F5344CB8AC3E}">
        <p14:creationId xmlns:p14="http://schemas.microsoft.com/office/powerpoint/2010/main" val="1461584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Výživné rozvedeného manžela</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lgn="ctr">
              <a:buNone/>
            </a:pPr>
            <a:r>
              <a:rPr lang="cs-CZ" b="1" i="1" dirty="0" smtClean="0"/>
              <a:t>Není-li </a:t>
            </a:r>
            <a:r>
              <a:rPr lang="cs-CZ" b="1" i="1" dirty="0"/>
              <a:t>rozvedený manžel schopen sám se živit </a:t>
            </a:r>
            <a:r>
              <a:rPr lang="cs-CZ" dirty="0"/>
              <a:t>a tato jeho </a:t>
            </a:r>
            <a:r>
              <a:rPr lang="cs-CZ" b="1" i="1" dirty="0"/>
              <a:t>neschopnost má svůj původ v manželství nebo v souvislosti s ním</a:t>
            </a:r>
            <a:r>
              <a:rPr lang="cs-CZ" dirty="0"/>
              <a:t>, </a:t>
            </a:r>
            <a:r>
              <a:rPr lang="cs-CZ" u="sng" dirty="0"/>
              <a:t>má vůči němu jeho bývalý manžel v přiměřeném rozsahu vyživovací povinnost, lze-li to na něm spravedlivě požadovat</a:t>
            </a:r>
            <a:r>
              <a:rPr lang="cs-CZ" dirty="0"/>
              <a:t>, zejména </a:t>
            </a:r>
            <a:r>
              <a:rPr lang="cs-CZ" u="sng" dirty="0"/>
              <a:t>s ohledem na věk nebo zdravotní stav rozvedeného manžela v době rozvodu nebo skončení péče o společné dítě rozvedených manželů</a:t>
            </a:r>
            <a:r>
              <a:rPr lang="cs-CZ" dirty="0"/>
              <a:t>. </a:t>
            </a:r>
          </a:p>
          <a:p>
            <a:pPr marL="0" indent="0">
              <a:buNone/>
            </a:pPr>
            <a:endParaRPr lang="cs-CZ" dirty="0" smtClean="0"/>
          </a:p>
          <a:p>
            <a:pPr marL="0" indent="0">
              <a:buNone/>
            </a:pPr>
            <a:r>
              <a:rPr lang="cs-CZ" dirty="0" smtClean="0"/>
              <a:t>Při </a:t>
            </a:r>
            <a:r>
              <a:rPr lang="cs-CZ" dirty="0"/>
              <a:t>rozhodování o výživném nebo o jeho výši vezme soud zřetel, jak dlouho rozvedené manželství trvalo a jak dlouho je rozvedeno, jakož i zda </a:t>
            </a:r>
          </a:p>
          <a:p>
            <a:pPr marL="0" indent="0">
              <a:buNone/>
            </a:pPr>
            <a:r>
              <a:rPr lang="cs-CZ" dirty="0" smtClean="0"/>
              <a:t>	a</a:t>
            </a:r>
            <a:r>
              <a:rPr lang="cs-CZ" dirty="0"/>
              <a:t>) si rozvedený manžel neopatřil přiměřené zaměstnání, přestože mu v tom nebránila </a:t>
            </a:r>
            <a:r>
              <a:rPr lang="cs-CZ" dirty="0" smtClean="0"/>
              <a:t>	závažná překážka</a:t>
            </a:r>
            <a:r>
              <a:rPr lang="cs-CZ" dirty="0"/>
              <a:t>, </a:t>
            </a:r>
          </a:p>
          <a:p>
            <a:pPr marL="0" indent="0">
              <a:buNone/>
            </a:pPr>
            <a:r>
              <a:rPr lang="cs-CZ" dirty="0" smtClean="0"/>
              <a:t>	b</a:t>
            </a:r>
            <a:r>
              <a:rPr lang="cs-CZ" dirty="0"/>
              <a:t>) si rozvedený manžel mohl výživu zajistit řádným hospodařením s vlastním majetkem, </a:t>
            </a:r>
          </a:p>
          <a:p>
            <a:pPr marL="0" indent="0">
              <a:buNone/>
            </a:pPr>
            <a:r>
              <a:rPr lang="cs-CZ" dirty="0" smtClean="0"/>
              <a:t>	c</a:t>
            </a:r>
            <a:r>
              <a:rPr lang="cs-CZ" dirty="0"/>
              <a:t>) se rozvedený manžel podílel za trvání manželství na péči o rodinnou domácnost, </a:t>
            </a:r>
          </a:p>
          <a:p>
            <a:pPr marL="0" indent="0">
              <a:buNone/>
            </a:pPr>
            <a:r>
              <a:rPr lang="cs-CZ" dirty="0" smtClean="0"/>
              <a:t>	d</a:t>
            </a:r>
            <a:r>
              <a:rPr lang="cs-CZ" dirty="0"/>
              <a:t>) se rozvedený manžel nedopustil vůči bývalému manželu nebo osobě mu blízké činu </a:t>
            </a:r>
            <a:r>
              <a:rPr lang="cs-CZ" dirty="0" smtClean="0"/>
              <a:t>povahy trestného </a:t>
            </a:r>
            <a:r>
              <a:rPr lang="cs-CZ" dirty="0"/>
              <a:t>činu, nebo </a:t>
            </a:r>
          </a:p>
          <a:p>
            <a:pPr marL="0" indent="0">
              <a:buNone/>
            </a:pPr>
            <a:r>
              <a:rPr lang="cs-CZ" dirty="0" smtClean="0"/>
              <a:t>	e</a:t>
            </a:r>
            <a:r>
              <a:rPr lang="cs-CZ" dirty="0"/>
              <a:t>) je dán jiný obdobně závažný důvod. </a:t>
            </a:r>
            <a:endParaRPr lang="cs-CZ" dirty="0" smtClean="0"/>
          </a:p>
          <a:p>
            <a:pPr marL="0" indent="0" algn="ctr">
              <a:buNone/>
            </a:pPr>
            <a:endParaRPr lang="cs-CZ" dirty="0"/>
          </a:p>
          <a:p>
            <a:pPr marL="0" indent="0" algn="ctr">
              <a:buNone/>
            </a:pPr>
            <a:r>
              <a:rPr lang="cs-CZ" dirty="0" smtClean="0"/>
              <a:t>Právo </a:t>
            </a:r>
            <a:r>
              <a:rPr lang="cs-CZ" dirty="0"/>
              <a:t>rozvedeného manžela na výživné zanikne, uzavře-li oprávněný rozvedený manžel nové manželství, nebo vstoupí-li do registrovaného partnerství</a:t>
            </a:r>
            <a:r>
              <a:rPr lang="cs-CZ" dirty="0" smtClean="0"/>
              <a:t>.</a:t>
            </a:r>
            <a:endParaRPr lang="cs-CZ" dirty="0"/>
          </a:p>
        </p:txBody>
      </p:sp>
    </p:spTree>
    <p:extLst>
      <p:ext uri="{BB962C8B-B14F-4D97-AF65-F5344CB8AC3E}">
        <p14:creationId xmlns:p14="http://schemas.microsoft.com/office/powerpoint/2010/main" val="278244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Vznik manželství</a:t>
            </a:r>
            <a:endParaRPr lang="cs-CZ" b="1" dirty="0"/>
          </a:p>
        </p:txBody>
      </p:sp>
      <p:sp>
        <p:nvSpPr>
          <p:cNvPr id="3" name="Zástupný symbol pro obsah 2"/>
          <p:cNvSpPr>
            <a:spLocks noGrp="1"/>
          </p:cNvSpPr>
          <p:nvPr>
            <p:ph idx="1"/>
          </p:nvPr>
        </p:nvSpPr>
        <p:spPr/>
        <p:txBody>
          <a:bodyPr>
            <a:normAutofit/>
          </a:bodyPr>
          <a:lstStyle/>
          <a:p>
            <a:pPr marL="0" indent="0" algn="ctr">
              <a:buNone/>
            </a:pPr>
            <a:r>
              <a:rPr lang="cs-CZ" b="1" dirty="0" smtClean="0"/>
              <a:t>Manželství</a:t>
            </a:r>
            <a:r>
              <a:rPr lang="cs-CZ" dirty="0" smtClean="0"/>
              <a:t> vzniká</a:t>
            </a:r>
          </a:p>
          <a:p>
            <a:pPr marL="0" indent="0" algn="ctr">
              <a:buNone/>
            </a:pPr>
            <a:r>
              <a:rPr lang="cs-CZ" b="1" i="1" dirty="0" smtClean="0"/>
              <a:t>svobodným </a:t>
            </a:r>
            <a:r>
              <a:rPr lang="cs-CZ" b="1" i="1" dirty="0"/>
              <a:t>a úplným souhlasným projevem vůle muže a ženy</a:t>
            </a:r>
            <a:r>
              <a:rPr lang="cs-CZ" dirty="0"/>
              <a:t>, kteří hodlají vstoupit do manželství (dále jen „snoubenci“), že spolu vstupují do manželství. </a:t>
            </a:r>
            <a:endParaRPr lang="cs-CZ" dirty="0" smtClean="0"/>
          </a:p>
          <a:p>
            <a:pPr marL="0" indent="0" algn="ctr">
              <a:buNone/>
            </a:pPr>
            <a:endParaRPr lang="cs-CZ" b="1" dirty="0" smtClean="0"/>
          </a:p>
          <a:p>
            <a:pPr marL="0" indent="0" algn="ctr">
              <a:buNone/>
            </a:pPr>
            <a:r>
              <a:rPr lang="cs-CZ" b="1" dirty="0" err="1" smtClean="0"/>
              <a:t>Sňatečný</a:t>
            </a:r>
            <a:r>
              <a:rPr lang="cs-CZ" b="1" dirty="0" smtClean="0"/>
              <a:t> obřad</a:t>
            </a:r>
          </a:p>
          <a:p>
            <a:pPr marL="0" indent="0" algn="ctr">
              <a:buNone/>
            </a:pPr>
            <a:r>
              <a:rPr lang="cs-CZ" b="1" dirty="0" smtClean="0"/>
              <a:t> </a:t>
            </a:r>
            <a:r>
              <a:rPr lang="cs-CZ" dirty="0" smtClean="0"/>
              <a:t>veřejný </a:t>
            </a:r>
            <a:r>
              <a:rPr lang="cs-CZ" dirty="0"/>
              <a:t>a slavnostní; činí se v přítomnosti dvou </a:t>
            </a:r>
            <a:r>
              <a:rPr lang="cs-CZ" dirty="0" smtClean="0"/>
              <a:t>svědků. </a:t>
            </a:r>
          </a:p>
        </p:txBody>
      </p:sp>
    </p:spTree>
    <p:extLst>
      <p:ext uri="{BB962C8B-B14F-4D97-AF65-F5344CB8AC3E}">
        <p14:creationId xmlns:p14="http://schemas.microsoft.com/office/powerpoint/2010/main" val="3440982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Příbuzenství</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lgn="ctr">
              <a:buNone/>
            </a:pPr>
            <a:r>
              <a:rPr lang="cs-CZ" dirty="0"/>
              <a:t>Příbuzenství je </a:t>
            </a:r>
            <a:r>
              <a:rPr lang="cs-CZ" b="1" i="1" dirty="0"/>
              <a:t>vztah osob založený na pokrevním poutu</a:t>
            </a:r>
            <a:r>
              <a:rPr lang="cs-CZ" dirty="0"/>
              <a:t>, nebo </a:t>
            </a:r>
            <a:r>
              <a:rPr lang="cs-CZ" b="1" i="1" dirty="0"/>
              <a:t>vzniklý osvojením</a:t>
            </a:r>
            <a:r>
              <a:rPr lang="cs-CZ" dirty="0"/>
              <a:t>. </a:t>
            </a:r>
            <a:endParaRPr lang="cs-CZ" dirty="0" smtClean="0"/>
          </a:p>
          <a:p>
            <a:pPr marL="0" indent="0" algn="ctr">
              <a:buNone/>
            </a:pPr>
            <a:endParaRPr lang="cs-CZ" dirty="0"/>
          </a:p>
          <a:p>
            <a:pPr marL="0" indent="0" algn="ctr">
              <a:buNone/>
            </a:pPr>
            <a:r>
              <a:rPr lang="cs-CZ" dirty="0" smtClean="0"/>
              <a:t>Osoby </a:t>
            </a:r>
            <a:r>
              <a:rPr lang="cs-CZ" dirty="0"/>
              <a:t>jsou </a:t>
            </a:r>
            <a:r>
              <a:rPr lang="cs-CZ" b="1" dirty="0"/>
              <a:t>příbuzné v linii přímé</a:t>
            </a:r>
            <a:r>
              <a:rPr lang="cs-CZ" dirty="0"/>
              <a:t>, </a:t>
            </a:r>
            <a:r>
              <a:rPr lang="cs-CZ" u="sng" dirty="0"/>
              <a:t>pochází-li jedna od druhé</a:t>
            </a:r>
            <a:r>
              <a:rPr lang="cs-CZ" dirty="0"/>
              <a:t>. </a:t>
            </a:r>
          </a:p>
          <a:p>
            <a:pPr marL="0" indent="0" algn="ctr">
              <a:buNone/>
            </a:pPr>
            <a:r>
              <a:rPr lang="cs-CZ" dirty="0" smtClean="0"/>
              <a:t>Osoby </a:t>
            </a:r>
            <a:r>
              <a:rPr lang="cs-CZ" dirty="0"/>
              <a:t>jsou </a:t>
            </a:r>
            <a:r>
              <a:rPr lang="cs-CZ" b="1" dirty="0"/>
              <a:t>příbuzné ve vedlejší linii, </a:t>
            </a:r>
            <a:r>
              <a:rPr lang="cs-CZ" dirty="0"/>
              <a:t>mají-li </a:t>
            </a:r>
            <a:r>
              <a:rPr lang="cs-CZ" u="sng" dirty="0"/>
              <a:t>společného předka</a:t>
            </a:r>
            <a:r>
              <a:rPr lang="cs-CZ" dirty="0"/>
              <a:t>, ale přitom </a:t>
            </a:r>
            <a:r>
              <a:rPr lang="cs-CZ" u="sng" dirty="0"/>
              <a:t>nepocházejí jedna od druhé</a:t>
            </a:r>
            <a:r>
              <a:rPr lang="cs-CZ" dirty="0"/>
              <a:t>. </a:t>
            </a:r>
            <a:endParaRPr lang="cs-CZ" dirty="0" smtClean="0"/>
          </a:p>
          <a:p>
            <a:pPr marL="0" indent="0" algn="ctr">
              <a:buNone/>
            </a:pPr>
            <a:endParaRPr lang="cs-CZ" dirty="0"/>
          </a:p>
          <a:p>
            <a:pPr marL="0" indent="0" algn="ctr">
              <a:buNone/>
            </a:pPr>
            <a:r>
              <a:rPr lang="cs-CZ" b="1" dirty="0" smtClean="0"/>
              <a:t>Stupeň </a:t>
            </a:r>
            <a:r>
              <a:rPr lang="cs-CZ" b="1" dirty="0"/>
              <a:t>příbuzenství </a:t>
            </a:r>
            <a:r>
              <a:rPr lang="cs-CZ" dirty="0"/>
              <a:t>mezi dvěma osobami se určuje </a:t>
            </a:r>
            <a:r>
              <a:rPr lang="cs-CZ" b="1" i="1" dirty="0"/>
              <a:t>podle počtu zrození, </a:t>
            </a:r>
            <a:r>
              <a:rPr lang="cs-CZ" dirty="0"/>
              <a:t>jimiž v linii přímé pochází jedna od druhé a ve vedlejší linii obě od svého nejbližšího společného předka. </a:t>
            </a:r>
          </a:p>
          <a:p>
            <a:endParaRPr lang="cs-CZ" dirty="0"/>
          </a:p>
        </p:txBody>
      </p:sp>
    </p:spTree>
    <p:extLst>
      <p:ext uri="{BB962C8B-B14F-4D97-AF65-F5344CB8AC3E}">
        <p14:creationId xmlns:p14="http://schemas.microsoft.com/office/powerpoint/2010/main" val="487803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err="1" smtClean="0"/>
              <a:t>Švagrovství</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dirty="0" smtClean="0"/>
          </a:p>
          <a:p>
            <a:pPr marL="0" indent="0" algn="ctr">
              <a:buNone/>
            </a:pPr>
            <a:r>
              <a:rPr lang="cs-CZ" dirty="0" smtClean="0"/>
              <a:t>Vznikem </a:t>
            </a:r>
            <a:r>
              <a:rPr lang="cs-CZ" dirty="0"/>
              <a:t>manželství vznikne </a:t>
            </a:r>
            <a:r>
              <a:rPr lang="cs-CZ" b="1" i="1" dirty="0" err="1"/>
              <a:t>švagrovství</a:t>
            </a:r>
            <a:r>
              <a:rPr lang="cs-CZ" b="1" i="1" dirty="0"/>
              <a:t> mezi jedním manželem a příbuznými druhého </a:t>
            </a:r>
            <a:r>
              <a:rPr lang="cs-CZ" b="1" i="1" dirty="0" smtClean="0"/>
              <a:t>manžela</a:t>
            </a:r>
            <a:r>
              <a:rPr lang="cs-CZ" dirty="0" smtClean="0"/>
              <a:t>.</a:t>
            </a:r>
          </a:p>
          <a:p>
            <a:pPr marL="0" indent="0" algn="ctr">
              <a:buNone/>
            </a:pPr>
            <a:endParaRPr lang="cs-CZ" dirty="0" smtClean="0"/>
          </a:p>
          <a:p>
            <a:pPr marL="0" indent="0" algn="ctr">
              <a:buNone/>
            </a:pPr>
            <a:r>
              <a:rPr lang="cs-CZ" dirty="0" smtClean="0"/>
              <a:t>V jaké </a:t>
            </a:r>
            <a:r>
              <a:rPr lang="cs-CZ" dirty="0"/>
              <a:t>linii a v jakém stupni je někdo příbuzný s jedním manželem, v takové linii a v takovém stupni je </a:t>
            </a:r>
            <a:r>
              <a:rPr lang="cs-CZ" dirty="0" err="1"/>
              <a:t>sešvagřen</a:t>
            </a:r>
            <a:r>
              <a:rPr lang="cs-CZ" dirty="0"/>
              <a:t> s druhým manželem</a:t>
            </a:r>
            <a:r>
              <a:rPr lang="cs-CZ" dirty="0" smtClean="0"/>
              <a:t>.</a:t>
            </a:r>
          </a:p>
          <a:p>
            <a:pPr marL="0" indent="0" algn="ctr">
              <a:buNone/>
            </a:pPr>
            <a:endParaRPr lang="cs-CZ" dirty="0" smtClean="0"/>
          </a:p>
          <a:p>
            <a:pPr marL="0" indent="0" algn="ctr">
              <a:buNone/>
            </a:pPr>
            <a:r>
              <a:rPr lang="cs-CZ" u="sng" dirty="0" smtClean="0"/>
              <a:t>Zanikne-li </a:t>
            </a:r>
            <a:r>
              <a:rPr lang="cs-CZ" u="sng" dirty="0"/>
              <a:t>manželství smrtí jednoho z manželů</a:t>
            </a:r>
            <a:r>
              <a:rPr lang="cs-CZ" dirty="0"/>
              <a:t>, </a:t>
            </a:r>
            <a:r>
              <a:rPr lang="cs-CZ" b="1" i="1" dirty="0" err="1"/>
              <a:t>švagrovství</a:t>
            </a:r>
            <a:r>
              <a:rPr lang="cs-CZ" dirty="0"/>
              <a:t> tím </a:t>
            </a:r>
            <a:r>
              <a:rPr lang="cs-CZ" b="1" i="1" dirty="0"/>
              <a:t>nezaniká</a:t>
            </a:r>
            <a:r>
              <a:rPr lang="cs-CZ" dirty="0"/>
              <a:t>. </a:t>
            </a:r>
          </a:p>
        </p:txBody>
      </p:sp>
    </p:spTree>
    <p:extLst>
      <p:ext uri="{BB962C8B-B14F-4D97-AF65-F5344CB8AC3E}">
        <p14:creationId xmlns:p14="http://schemas.microsoft.com/office/powerpoint/2010/main" val="986403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Mateřství</a:t>
            </a:r>
            <a:endParaRPr lang="cs-CZ" b="1" dirty="0"/>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endParaRPr lang="cs-CZ" dirty="0"/>
          </a:p>
          <a:p>
            <a:pPr marL="0" indent="0" algn="ctr">
              <a:buNone/>
            </a:pPr>
            <a:endParaRPr lang="cs-CZ" dirty="0" smtClean="0"/>
          </a:p>
          <a:p>
            <a:pPr marL="0" indent="0" algn="ctr">
              <a:buNone/>
            </a:pPr>
            <a:r>
              <a:rPr lang="cs-CZ" dirty="0" smtClean="0"/>
              <a:t>Matkou </a:t>
            </a:r>
            <a:r>
              <a:rPr lang="cs-CZ" dirty="0"/>
              <a:t>dítěte je žena, která je porodila. </a:t>
            </a:r>
          </a:p>
        </p:txBody>
      </p:sp>
    </p:spTree>
    <p:extLst>
      <p:ext uri="{BB962C8B-B14F-4D97-AF65-F5344CB8AC3E}">
        <p14:creationId xmlns:p14="http://schemas.microsoft.com/office/powerpoint/2010/main" val="852939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Otcovství</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lgn="ctr">
              <a:buNone/>
            </a:pPr>
            <a:r>
              <a:rPr lang="cs-CZ" u="sng" dirty="0" smtClean="0"/>
              <a:t>1. Domněnka otcovství:</a:t>
            </a:r>
            <a:r>
              <a:rPr lang="cs-CZ" dirty="0" smtClean="0"/>
              <a:t> otcem je manžel matky</a:t>
            </a:r>
            <a:endParaRPr lang="cs-CZ" u="sng" dirty="0" smtClean="0"/>
          </a:p>
          <a:p>
            <a:pPr marL="0" indent="0" algn="ctr">
              <a:buNone/>
            </a:pPr>
            <a:r>
              <a:rPr lang="cs-CZ" dirty="0" smtClean="0"/>
              <a:t>Narodí-li </a:t>
            </a:r>
            <a:r>
              <a:rPr lang="cs-CZ" dirty="0"/>
              <a:t>se dítě </a:t>
            </a:r>
            <a:r>
              <a:rPr lang="cs-CZ" b="1" i="1" dirty="0"/>
              <a:t>v době od uzavření manželství do uplynutí třístého dne poté, co manželství zaniklo nebo bylo prohlášeno za neplatné</a:t>
            </a:r>
            <a:r>
              <a:rPr lang="cs-CZ" dirty="0"/>
              <a:t>, anebo </a:t>
            </a:r>
            <a:r>
              <a:rPr lang="cs-CZ" b="1" i="1" dirty="0"/>
              <a:t>poté, co byl manžel matky prohlášen za nezvěstného</a:t>
            </a:r>
            <a:r>
              <a:rPr lang="cs-CZ" dirty="0"/>
              <a:t>, má se za to, že </a:t>
            </a:r>
            <a:r>
              <a:rPr lang="cs-CZ" b="1" dirty="0"/>
              <a:t>otcem je manžel matky</a:t>
            </a:r>
            <a:r>
              <a:rPr lang="cs-CZ" dirty="0"/>
              <a:t>. </a:t>
            </a:r>
            <a:endParaRPr lang="cs-CZ" dirty="0" smtClean="0"/>
          </a:p>
          <a:p>
            <a:pPr marL="0" indent="0" algn="ctr">
              <a:buNone/>
            </a:pPr>
            <a:r>
              <a:rPr lang="cs-CZ" dirty="0" smtClean="0"/>
              <a:t>Narodí-li se dítě ženě znovu provdané, má se za to, že </a:t>
            </a:r>
            <a:r>
              <a:rPr lang="cs-CZ" b="1" dirty="0" smtClean="0"/>
              <a:t>otcem je manžel pozdější</a:t>
            </a:r>
            <a:r>
              <a:rPr lang="cs-CZ" dirty="0" smtClean="0"/>
              <a:t>, i když se dítě narodilo před uplynutím třístého dne poté, co předchozí manželství zaniklo nebo bylo prohlášeno za neplatné. </a:t>
            </a:r>
          </a:p>
          <a:p>
            <a:pPr marL="0" indent="0" algn="ctr">
              <a:buNone/>
            </a:pPr>
            <a:endParaRPr lang="cs-CZ" dirty="0"/>
          </a:p>
          <a:p>
            <a:pPr marL="0" indent="0" algn="ctr">
              <a:buNone/>
            </a:pPr>
            <a:r>
              <a:rPr lang="cs-CZ" u="sng" dirty="0" smtClean="0"/>
              <a:t>2. Domněnka otcovství</a:t>
            </a:r>
            <a:r>
              <a:rPr lang="cs-CZ" dirty="0" smtClean="0"/>
              <a:t>: souhlasné prohlášení rodičů</a:t>
            </a:r>
            <a:endParaRPr lang="cs-CZ" dirty="0"/>
          </a:p>
          <a:p>
            <a:pPr marL="0" indent="0" algn="ctr">
              <a:buNone/>
            </a:pPr>
            <a:r>
              <a:rPr lang="cs-CZ" dirty="0" smtClean="0"/>
              <a:t>Narodí-li </a:t>
            </a:r>
            <a:r>
              <a:rPr lang="cs-CZ" dirty="0"/>
              <a:t>se dítě v době mezi zahájením řízení o rozvodu manželství a třístým dnem po rozvodu manželství, </a:t>
            </a:r>
            <a:r>
              <a:rPr lang="cs-CZ" b="1" i="1" dirty="0"/>
              <a:t>a manžel, popřípadě bývalý manžel matky prohlásí</a:t>
            </a:r>
            <a:r>
              <a:rPr lang="cs-CZ" dirty="0"/>
              <a:t>, že není </a:t>
            </a:r>
            <a:r>
              <a:rPr lang="cs-CZ" dirty="0" smtClean="0"/>
              <a:t>otcem dítěte, zatímco jiný muž prohlásí, že je otcem dítěte, má se za to, že otcem je tento muž, </a:t>
            </a:r>
            <a:r>
              <a:rPr lang="cs-CZ" b="1" i="1" dirty="0" smtClean="0"/>
              <a:t>připojí-li se matka k oběma prohlášením</a:t>
            </a:r>
            <a:r>
              <a:rPr lang="cs-CZ" dirty="0" smtClean="0"/>
              <a:t>. </a:t>
            </a:r>
            <a:endParaRPr lang="cs-CZ" dirty="0"/>
          </a:p>
          <a:p>
            <a:pPr marL="0" indent="0" algn="ctr">
              <a:buNone/>
            </a:pPr>
            <a:r>
              <a:rPr lang="cs-CZ" b="1" i="1" dirty="0" smtClean="0"/>
              <a:t>Prohlášení </a:t>
            </a:r>
            <a:r>
              <a:rPr lang="cs-CZ" b="1" i="1" dirty="0"/>
              <a:t>manžela matky dítěte, popřípadě jejího bývalého manžela</a:t>
            </a:r>
            <a:r>
              <a:rPr lang="cs-CZ" dirty="0"/>
              <a:t>, muže, který tvrdí, že je otcem dítěte, a matky dítěte se činí v řízení před soudem, zahájeném na návrh některého z nich; </a:t>
            </a:r>
            <a:r>
              <a:rPr lang="cs-CZ" b="1" i="1" dirty="0"/>
              <a:t>návrh lze podat nejpozději do uplynutí jednoho roku od narození dítěte</a:t>
            </a:r>
            <a:r>
              <a:rPr lang="cs-CZ" dirty="0"/>
              <a:t>. </a:t>
            </a:r>
          </a:p>
          <a:p>
            <a:endParaRPr lang="cs-CZ" dirty="0"/>
          </a:p>
        </p:txBody>
      </p:sp>
    </p:spTree>
    <p:extLst>
      <p:ext uri="{BB962C8B-B14F-4D97-AF65-F5344CB8AC3E}">
        <p14:creationId xmlns:p14="http://schemas.microsoft.com/office/powerpoint/2010/main" val="829774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Otcovství</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lgn="ctr">
              <a:buNone/>
            </a:pPr>
            <a:r>
              <a:rPr lang="cs-CZ" dirty="0" smtClean="0"/>
              <a:t>Narodí-li </a:t>
            </a:r>
            <a:r>
              <a:rPr lang="cs-CZ" dirty="0"/>
              <a:t>se </a:t>
            </a:r>
            <a:r>
              <a:rPr lang="cs-CZ" u="sng" dirty="0"/>
              <a:t>dítě, které je počato umělým oplodněním</a:t>
            </a:r>
            <a:r>
              <a:rPr lang="cs-CZ" dirty="0"/>
              <a:t>, </a:t>
            </a:r>
            <a:r>
              <a:rPr lang="cs-CZ" u="sng" dirty="0"/>
              <a:t>ženě neprovdané</a:t>
            </a:r>
            <a:r>
              <a:rPr lang="cs-CZ" dirty="0"/>
              <a:t>, má se za to, že otcem dítěte je </a:t>
            </a:r>
            <a:r>
              <a:rPr lang="cs-CZ" b="1" i="1" dirty="0"/>
              <a:t>muž, který dal k umělému oplodnění souhlas</a:t>
            </a:r>
            <a:r>
              <a:rPr lang="cs-CZ" dirty="0"/>
              <a:t>. </a:t>
            </a:r>
            <a:endParaRPr lang="cs-CZ" dirty="0" smtClean="0"/>
          </a:p>
          <a:p>
            <a:pPr marL="0" indent="0" algn="ctr">
              <a:buNone/>
            </a:pPr>
            <a:endParaRPr lang="cs-CZ" dirty="0"/>
          </a:p>
          <a:p>
            <a:pPr marL="0" indent="0" algn="ctr">
              <a:buNone/>
            </a:pPr>
            <a:r>
              <a:rPr lang="cs-CZ" dirty="0" smtClean="0"/>
              <a:t>Otcem </a:t>
            </a:r>
            <a:r>
              <a:rPr lang="cs-CZ" dirty="0"/>
              <a:t>je muž, jehož otcovství bylo určeno souhlasným prohlášením matky a tohoto muže. </a:t>
            </a:r>
            <a:r>
              <a:rPr lang="cs-CZ" u="sng" dirty="0"/>
              <a:t>Takto lze určit otcovství i k dítěti ještě nenarozenému, je-li již počato</a:t>
            </a:r>
            <a:r>
              <a:rPr lang="cs-CZ" dirty="0"/>
              <a:t>. </a:t>
            </a:r>
          </a:p>
          <a:p>
            <a:pPr marL="0" indent="0" algn="ctr">
              <a:buNone/>
            </a:pPr>
            <a:endParaRPr lang="cs-CZ" dirty="0" smtClean="0"/>
          </a:p>
          <a:p>
            <a:pPr marL="0" indent="0" algn="ctr">
              <a:buNone/>
            </a:pPr>
            <a:r>
              <a:rPr lang="cs-CZ" b="1" dirty="0" smtClean="0"/>
              <a:t>Prohlášení</a:t>
            </a:r>
            <a:r>
              <a:rPr lang="cs-CZ" dirty="0" smtClean="0"/>
              <a:t> </a:t>
            </a:r>
            <a:r>
              <a:rPr lang="cs-CZ" dirty="0"/>
              <a:t>se činí osobně </a:t>
            </a:r>
            <a:r>
              <a:rPr lang="cs-CZ" b="1" i="1" dirty="0"/>
              <a:t>před soudem</a:t>
            </a:r>
            <a:r>
              <a:rPr lang="cs-CZ" dirty="0"/>
              <a:t> nebo </a:t>
            </a:r>
            <a:r>
              <a:rPr lang="cs-CZ" b="1" i="1" dirty="0"/>
              <a:t>před matričním úřadem</a:t>
            </a:r>
            <a:r>
              <a:rPr lang="cs-CZ" dirty="0"/>
              <a:t>. Nezletilý, který není plně svéprávný, činí prohlášení vždy před soudem. </a:t>
            </a:r>
          </a:p>
        </p:txBody>
      </p:sp>
    </p:spTree>
    <p:extLst>
      <p:ext uri="{BB962C8B-B14F-4D97-AF65-F5344CB8AC3E}">
        <p14:creationId xmlns:p14="http://schemas.microsoft.com/office/powerpoint/2010/main" val="3489101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Otcovství</a:t>
            </a:r>
            <a:endParaRPr lang="cs-CZ" b="1" dirty="0"/>
          </a:p>
        </p:txBody>
      </p:sp>
      <p:sp>
        <p:nvSpPr>
          <p:cNvPr id="3" name="Zástupný symbol pro obsah 2"/>
          <p:cNvSpPr>
            <a:spLocks noGrp="1"/>
          </p:cNvSpPr>
          <p:nvPr>
            <p:ph idx="1"/>
          </p:nvPr>
        </p:nvSpPr>
        <p:spPr/>
        <p:txBody>
          <a:bodyPr>
            <a:normAutofit fontScale="85000" lnSpcReduction="20000"/>
          </a:bodyPr>
          <a:lstStyle/>
          <a:p>
            <a:pPr marL="0" indent="0" algn="ctr">
              <a:buNone/>
            </a:pPr>
            <a:r>
              <a:rPr lang="cs-CZ" u="sng" dirty="0" smtClean="0"/>
              <a:t>3. </a:t>
            </a:r>
            <a:r>
              <a:rPr lang="cs-CZ" u="sng" dirty="0" err="1" smtClean="0"/>
              <a:t>Domněka</a:t>
            </a:r>
            <a:r>
              <a:rPr lang="cs-CZ" u="sng" dirty="0" smtClean="0"/>
              <a:t> otcovství</a:t>
            </a:r>
            <a:r>
              <a:rPr lang="cs-CZ" dirty="0" smtClean="0"/>
              <a:t>: určí soud</a:t>
            </a:r>
          </a:p>
          <a:p>
            <a:pPr marL="0" indent="0" algn="ctr">
              <a:buNone/>
            </a:pPr>
            <a:endParaRPr lang="cs-CZ" u="sng" dirty="0" smtClean="0"/>
          </a:p>
          <a:p>
            <a:pPr marL="0" indent="0" algn="ctr">
              <a:buNone/>
            </a:pPr>
            <a:r>
              <a:rPr lang="cs-CZ" dirty="0" smtClean="0"/>
              <a:t>Nedojde-li </a:t>
            </a:r>
            <a:r>
              <a:rPr lang="cs-CZ" dirty="0"/>
              <a:t>k určení otcovství -</a:t>
            </a:r>
            <a:r>
              <a:rPr lang="cs-CZ" dirty="0" smtClean="0"/>
              <a:t> </a:t>
            </a:r>
            <a:r>
              <a:rPr lang="cs-CZ" dirty="0"/>
              <a:t>může matka, dítě i muž, který tvrdí, že je otcem, </a:t>
            </a:r>
            <a:r>
              <a:rPr lang="cs-CZ" b="1" i="1" dirty="0"/>
              <a:t>navrhnout, aby otcovství určil soud</a:t>
            </a:r>
            <a:r>
              <a:rPr lang="cs-CZ" dirty="0"/>
              <a:t>. </a:t>
            </a:r>
            <a:endParaRPr lang="cs-CZ" dirty="0" smtClean="0"/>
          </a:p>
          <a:p>
            <a:pPr marL="0" indent="0" algn="ctr">
              <a:buNone/>
            </a:pPr>
            <a:r>
              <a:rPr lang="cs-CZ" u="sng" dirty="0" smtClean="0"/>
              <a:t>Má </a:t>
            </a:r>
            <a:r>
              <a:rPr lang="cs-CZ" u="sng" dirty="0"/>
              <a:t>se za to</a:t>
            </a:r>
            <a:r>
              <a:rPr lang="cs-CZ" dirty="0"/>
              <a:t>, že </a:t>
            </a:r>
            <a:r>
              <a:rPr lang="cs-CZ" b="1" i="1" dirty="0"/>
              <a:t>otcem je muž, který s matkou dítěte souložil v době, od které neprošlo do narození dítěte méně než sto šedesát a více než tři sta dní</a:t>
            </a:r>
            <a:r>
              <a:rPr lang="cs-CZ" dirty="0"/>
              <a:t>, </a:t>
            </a:r>
            <a:r>
              <a:rPr lang="cs-CZ" u="sng" dirty="0"/>
              <a:t>ledaže</a:t>
            </a:r>
            <a:r>
              <a:rPr lang="cs-CZ" dirty="0"/>
              <a:t> jeho </a:t>
            </a:r>
            <a:r>
              <a:rPr lang="cs-CZ" u="sng" dirty="0"/>
              <a:t>otcovství vylučují závažné okolnosti</a:t>
            </a:r>
            <a:r>
              <a:rPr lang="cs-CZ" dirty="0"/>
              <a:t>. </a:t>
            </a:r>
            <a:endParaRPr lang="cs-CZ" dirty="0" smtClean="0"/>
          </a:p>
          <a:p>
            <a:pPr marL="0" indent="0" algn="ctr">
              <a:buNone/>
            </a:pPr>
            <a:endParaRPr lang="cs-CZ" dirty="0"/>
          </a:p>
          <a:p>
            <a:pPr marL="0" indent="0" algn="ctr">
              <a:buNone/>
            </a:pPr>
            <a:r>
              <a:rPr lang="cs-CZ" dirty="0" smtClean="0"/>
              <a:t>Není-li </a:t>
            </a:r>
            <a:r>
              <a:rPr lang="cs-CZ" dirty="0"/>
              <a:t>domnělý otec naživu, podává se návrh </a:t>
            </a:r>
            <a:r>
              <a:rPr lang="cs-CZ" b="1" i="1" dirty="0"/>
              <a:t>proti opatrovníkovi</a:t>
            </a:r>
            <a:r>
              <a:rPr lang="cs-CZ" dirty="0"/>
              <a:t>, kterého k tomu jmenuje soud </a:t>
            </a:r>
          </a:p>
        </p:txBody>
      </p:sp>
    </p:spTree>
    <p:extLst>
      <p:ext uri="{BB962C8B-B14F-4D97-AF65-F5344CB8AC3E}">
        <p14:creationId xmlns:p14="http://schemas.microsoft.com/office/powerpoint/2010/main" val="110476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Popírání otcovství</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lgn="ctr">
              <a:buNone/>
            </a:pPr>
            <a:endParaRPr lang="cs-CZ" b="1" dirty="0" smtClean="0"/>
          </a:p>
          <a:p>
            <a:pPr marL="0" indent="0" algn="ctr">
              <a:buNone/>
            </a:pPr>
            <a:r>
              <a:rPr lang="cs-CZ" b="1" dirty="0" smtClean="0"/>
              <a:t>Manžel</a:t>
            </a:r>
            <a:r>
              <a:rPr lang="cs-CZ" dirty="0" smtClean="0"/>
              <a:t> </a:t>
            </a:r>
            <a:r>
              <a:rPr lang="cs-CZ" dirty="0"/>
              <a:t>může </a:t>
            </a:r>
            <a:r>
              <a:rPr lang="cs-CZ" u="sng" dirty="0"/>
              <a:t>do šesti měsíců ode dne, kdy se dozvěděl o skutečnostech zakládajících důvodnou pochybnost, že je otcem dítěte</a:t>
            </a:r>
            <a:r>
              <a:rPr lang="cs-CZ" dirty="0"/>
              <a:t>, které se narodilo jeho manželce</a:t>
            </a:r>
            <a:r>
              <a:rPr lang="cs-CZ" b="1" i="1" dirty="0"/>
              <a:t>, popřít své otcovství u soudu, nejpozději však do šesti let od narození dítěte</a:t>
            </a:r>
            <a:r>
              <a:rPr lang="cs-CZ" dirty="0"/>
              <a:t>. Otcovství popírá vůči dítěti a matce, jsou-li oba naživu, a nežije-li jeden z nich, vůči druhému; není-li naživu žádný z nich, manžel toto právo nemá. </a:t>
            </a:r>
          </a:p>
          <a:p>
            <a:pPr marL="0" indent="0" algn="ctr">
              <a:buNone/>
            </a:pPr>
            <a:endParaRPr lang="cs-CZ" dirty="0"/>
          </a:p>
          <a:p>
            <a:pPr marL="0" indent="0" algn="ctr">
              <a:buNone/>
            </a:pPr>
            <a:r>
              <a:rPr lang="cs-CZ" dirty="0" smtClean="0"/>
              <a:t>Otcovství </a:t>
            </a:r>
            <a:r>
              <a:rPr lang="cs-CZ" u="sng" dirty="0"/>
              <a:t>nelze popřít k dítěti narozenému</a:t>
            </a:r>
            <a:r>
              <a:rPr lang="cs-CZ" dirty="0"/>
              <a:t> v době mezi </a:t>
            </a:r>
            <a:r>
              <a:rPr lang="cs-CZ" dirty="0" err="1"/>
              <a:t>stošedesátým</a:t>
            </a:r>
            <a:r>
              <a:rPr lang="cs-CZ" dirty="0"/>
              <a:t> dnem a třístým dnem od </a:t>
            </a:r>
            <a:r>
              <a:rPr lang="cs-CZ" u="sng" dirty="0"/>
              <a:t>umělého oplodnění provedeného se souhlasem manžela matky</a:t>
            </a:r>
            <a:r>
              <a:rPr lang="cs-CZ" dirty="0"/>
              <a:t>, nebo </a:t>
            </a:r>
            <a:r>
              <a:rPr lang="cs-CZ" u="sng" dirty="0"/>
              <a:t>se souhlasem jiného muže</a:t>
            </a:r>
            <a:r>
              <a:rPr lang="cs-CZ" dirty="0"/>
              <a:t>, když matka není vdaná, </a:t>
            </a:r>
            <a:r>
              <a:rPr lang="cs-CZ" b="1" i="1" dirty="0"/>
              <a:t>bez ohledu na to, jaké genetické látky bylo použito</a:t>
            </a:r>
            <a:r>
              <a:rPr lang="cs-CZ" dirty="0"/>
              <a:t>. To </a:t>
            </a:r>
            <a:r>
              <a:rPr lang="cs-CZ" b="1" i="1" dirty="0"/>
              <a:t>neplatí, otěhotněla-li matka dítěte jinak</a:t>
            </a:r>
            <a:r>
              <a:rPr lang="cs-CZ" dirty="0"/>
              <a:t>. </a:t>
            </a:r>
            <a:endParaRPr lang="cs-CZ" dirty="0" smtClean="0"/>
          </a:p>
          <a:p>
            <a:pPr marL="0" indent="0" algn="ctr">
              <a:buNone/>
            </a:pPr>
            <a:endParaRPr lang="cs-CZ" dirty="0"/>
          </a:p>
          <a:p>
            <a:pPr marL="0" indent="0" algn="ctr">
              <a:buNone/>
            </a:pPr>
            <a:r>
              <a:rPr lang="cs-CZ" dirty="0" smtClean="0"/>
              <a:t>Popřel-li </a:t>
            </a:r>
            <a:r>
              <a:rPr lang="cs-CZ" dirty="0"/>
              <a:t>pozdější manžel své otcovství k dítěti matky znovu provdané, počíná šestiměsíční lhůta k popření otcovství dřívějšího manžela dnem následujícím poté, kdy se dozvěděl o rozhodnutí. </a:t>
            </a:r>
          </a:p>
        </p:txBody>
      </p:sp>
    </p:spTree>
    <p:extLst>
      <p:ext uri="{BB962C8B-B14F-4D97-AF65-F5344CB8AC3E}">
        <p14:creationId xmlns:p14="http://schemas.microsoft.com/office/powerpoint/2010/main" val="577459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Popření otcovství</a:t>
            </a:r>
            <a:endParaRPr lang="cs-CZ" b="1" dirty="0"/>
          </a:p>
        </p:txBody>
      </p:sp>
      <p:sp>
        <p:nvSpPr>
          <p:cNvPr id="3" name="Zástupný symbol pro obsah 2"/>
          <p:cNvSpPr>
            <a:spLocks noGrp="1"/>
          </p:cNvSpPr>
          <p:nvPr>
            <p:ph idx="1"/>
          </p:nvPr>
        </p:nvSpPr>
        <p:spPr/>
        <p:txBody>
          <a:bodyPr>
            <a:normAutofit fontScale="62500" lnSpcReduction="20000"/>
          </a:bodyPr>
          <a:lstStyle/>
          <a:p>
            <a:pPr marL="0" indent="0" algn="ctr">
              <a:buNone/>
            </a:pPr>
            <a:r>
              <a:rPr lang="cs-CZ" b="1" i="1" dirty="0"/>
              <a:t>Matka může do šesti měsíců od narození dítěte popřít</a:t>
            </a:r>
            <a:r>
              <a:rPr lang="cs-CZ" dirty="0"/>
              <a:t>, že </a:t>
            </a:r>
            <a:r>
              <a:rPr lang="cs-CZ" u="sng" dirty="0"/>
              <a:t>otcem dítěte je její manžel</a:t>
            </a:r>
            <a:r>
              <a:rPr lang="cs-CZ" dirty="0"/>
              <a:t>. </a:t>
            </a:r>
            <a:endParaRPr lang="cs-CZ" dirty="0" smtClean="0"/>
          </a:p>
          <a:p>
            <a:pPr marL="0" indent="0" algn="ctr">
              <a:buNone/>
            </a:pPr>
            <a:endParaRPr lang="cs-CZ" dirty="0"/>
          </a:p>
          <a:p>
            <a:pPr marL="0" indent="0" algn="ctr">
              <a:buNone/>
            </a:pPr>
            <a:r>
              <a:rPr lang="cs-CZ" b="1" i="1" dirty="0" smtClean="0"/>
              <a:t>Muž</a:t>
            </a:r>
            <a:r>
              <a:rPr lang="cs-CZ" b="1" i="1" dirty="0"/>
              <a:t>, jehož otcovství bylo určeno souhlasným prohlášením rodičů</a:t>
            </a:r>
            <a:r>
              <a:rPr lang="cs-CZ" dirty="0"/>
              <a:t>, může </a:t>
            </a:r>
            <a:r>
              <a:rPr lang="cs-CZ" u="sng" dirty="0"/>
              <a:t>otcovství k dítěti popřít, jen je-li vyloučeno, že by mohl být otcem dítěte</a:t>
            </a:r>
            <a:r>
              <a:rPr lang="cs-CZ" dirty="0"/>
              <a:t>. Může tak učinit </a:t>
            </a:r>
            <a:r>
              <a:rPr lang="cs-CZ" u="sng" dirty="0"/>
              <a:t>do šesti měsíců ode dne, kdy bylo takto otcovství určeno</a:t>
            </a:r>
            <a:r>
              <a:rPr lang="cs-CZ" dirty="0"/>
              <a:t>; dojde-li k určení otcovství před narozením dítěte, neskončí lhůta dříve než šest měsíců po jeho narození. </a:t>
            </a:r>
            <a:endParaRPr lang="cs-CZ" dirty="0" smtClean="0"/>
          </a:p>
          <a:p>
            <a:pPr marL="0" indent="0" algn="ctr">
              <a:buNone/>
            </a:pPr>
            <a:endParaRPr lang="cs-CZ" dirty="0"/>
          </a:p>
          <a:p>
            <a:pPr marL="0" indent="0" algn="ctr">
              <a:buNone/>
            </a:pPr>
            <a:r>
              <a:rPr lang="cs-CZ" dirty="0" smtClean="0"/>
              <a:t>Je-li </a:t>
            </a:r>
            <a:r>
              <a:rPr lang="cs-CZ" u="sng" dirty="0"/>
              <a:t>návrh na popření otcovství podán po uplynutí popěrné lhůty</a:t>
            </a:r>
            <a:r>
              <a:rPr lang="cs-CZ" dirty="0"/>
              <a:t>, může </a:t>
            </a:r>
            <a:r>
              <a:rPr lang="cs-CZ" b="1" dirty="0"/>
              <a:t>soud rozhodnout, že zmeškání lhůty promíjí</a:t>
            </a:r>
            <a:r>
              <a:rPr lang="cs-CZ" dirty="0"/>
              <a:t>, pokud to </a:t>
            </a:r>
            <a:r>
              <a:rPr lang="cs-CZ" b="1" i="1" dirty="0"/>
              <a:t>vyžadují zájem dítěte a veřejný pořádek</a:t>
            </a:r>
            <a:r>
              <a:rPr lang="cs-CZ" dirty="0"/>
              <a:t>. </a:t>
            </a:r>
            <a:endParaRPr lang="cs-CZ" dirty="0" smtClean="0"/>
          </a:p>
          <a:p>
            <a:pPr marL="0" indent="0" algn="ctr">
              <a:buNone/>
            </a:pPr>
            <a:endParaRPr lang="cs-CZ" dirty="0"/>
          </a:p>
          <a:p>
            <a:pPr marL="0" indent="0" algn="ctr">
              <a:buNone/>
            </a:pPr>
            <a:r>
              <a:rPr lang="cs-CZ" dirty="0" smtClean="0"/>
              <a:t>Vyžaduje-li </a:t>
            </a:r>
            <a:r>
              <a:rPr lang="cs-CZ" dirty="0"/>
              <a:t>to zřejmý zájem dítěte a mají-li být naplněna ustanovení zaručující základní lidská práva, může </a:t>
            </a:r>
            <a:r>
              <a:rPr lang="cs-CZ" b="1" i="1" dirty="0"/>
              <a:t>soud i bez návrhu zahájit řízení o popření otcovství</a:t>
            </a:r>
            <a:r>
              <a:rPr lang="cs-CZ" dirty="0"/>
              <a:t>, </a:t>
            </a:r>
            <a:r>
              <a:rPr lang="cs-CZ" u="sng" dirty="0"/>
              <a:t>bylo-li otcovství určeno souhlasným prohlášením rodičů, ale otec dítěte takto určený nemůže být jeho otcem</a:t>
            </a:r>
            <a:r>
              <a:rPr lang="cs-CZ" dirty="0"/>
              <a:t>. Soud zpravidla současně pozastaví výkon rodičovské odpovědnosti. </a:t>
            </a:r>
          </a:p>
          <a:p>
            <a:endParaRPr lang="cs-CZ" dirty="0"/>
          </a:p>
        </p:txBody>
      </p:sp>
    </p:spTree>
    <p:extLst>
      <p:ext uri="{BB962C8B-B14F-4D97-AF65-F5344CB8AC3E}">
        <p14:creationId xmlns:p14="http://schemas.microsoft.com/office/powerpoint/2010/main" val="542309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Osvojení</a:t>
            </a:r>
            <a:endParaRPr lang="cs-CZ" b="1" dirty="0"/>
          </a:p>
        </p:txBody>
      </p:sp>
      <p:sp>
        <p:nvSpPr>
          <p:cNvPr id="3" name="Zástupný symbol pro obsah 2"/>
          <p:cNvSpPr>
            <a:spLocks noGrp="1"/>
          </p:cNvSpPr>
          <p:nvPr>
            <p:ph idx="1"/>
          </p:nvPr>
        </p:nvSpPr>
        <p:spPr/>
        <p:txBody>
          <a:bodyPr/>
          <a:lstStyle/>
          <a:p>
            <a:pPr marL="0" indent="0">
              <a:buNone/>
            </a:pPr>
            <a:endParaRPr lang="cs-CZ" dirty="0" smtClean="0"/>
          </a:p>
          <a:p>
            <a:pPr marL="0" indent="0" algn="ctr">
              <a:buNone/>
            </a:pPr>
            <a:r>
              <a:rPr lang="cs-CZ" dirty="0" smtClean="0"/>
              <a:t>Osvojením </a:t>
            </a:r>
            <a:r>
              <a:rPr lang="cs-CZ" dirty="0"/>
              <a:t>se rozumí přijetí cizí osoby za vlastní. </a:t>
            </a:r>
            <a:endParaRPr lang="cs-CZ" dirty="0" smtClean="0"/>
          </a:p>
          <a:p>
            <a:pPr marL="0" indent="0" algn="ctr">
              <a:buNone/>
            </a:pPr>
            <a:endParaRPr lang="cs-CZ" dirty="0"/>
          </a:p>
          <a:p>
            <a:pPr marL="0" indent="0" algn="ctr">
              <a:buNone/>
            </a:pPr>
            <a:r>
              <a:rPr lang="cs-CZ" dirty="0" smtClean="0"/>
              <a:t>Předpokladem </a:t>
            </a:r>
            <a:r>
              <a:rPr lang="cs-CZ" dirty="0"/>
              <a:t>osvojení je takový vztah mezi osvojitelem a osvojencem, jaký je mezi rodičem a dítětem, nebo že tu jsou alespoň základy takového vztahu. Osvojení nezletilého musí být v souladu s jeho zájmy. </a:t>
            </a:r>
          </a:p>
          <a:p>
            <a:pPr marL="0" indent="0" algn="ctr">
              <a:buNone/>
            </a:pPr>
            <a:endParaRPr lang="cs-CZ" dirty="0"/>
          </a:p>
          <a:p>
            <a:endParaRPr lang="cs-CZ" dirty="0"/>
          </a:p>
        </p:txBody>
      </p:sp>
    </p:spTree>
    <p:extLst>
      <p:ext uri="{BB962C8B-B14F-4D97-AF65-F5344CB8AC3E}">
        <p14:creationId xmlns:p14="http://schemas.microsoft.com/office/powerpoint/2010/main" val="883281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Následky osvojení</a:t>
            </a:r>
            <a:endParaRPr lang="cs-CZ" b="1" dirty="0"/>
          </a:p>
        </p:txBody>
      </p:sp>
      <p:sp>
        <p:nvSpPr>
          <p:cNvPr id="3" name="Zástupný symbol pro obsah 2"/>
          <p:cNvSpPr>
            <a:spLocks noGrp="1"/>
          </p:cNvSpPr>
          <p:nvPr>
            <p:ph idx="1"/>
          </p:nvPr>
        </p:nvSpPr>
        <p:spPr/>
        <p:txBody>
          <a:bodyPr>
            <a:normAutofit fontScale="77500" lnSpcReduction="20000"/>
          </a:bodyPr>
          <a:lstStyle/>
          <a:p>
            <a:pPr marL="0" indent="0" algn="ctr">
              <a:buNone/>
            </a:pPr>
            <a:r>
              <a:rPr lang="cs-CZ" dirty="0" smtClean="0"/>
              <a:t>Dítě</a:t>
            </a:r>
            <a:r>
              <a:rPr lang="cs-CZ" dirty="0"/>
              <a:t>, které bylo společně osvojeno manžely, nebo manželem svého rodiče, má </a:t>
            </a:r>
            <a:r>
              <a:rPr lang="cs-CZ" b="1" i="1" dirty="0"/>
              <a:t>postavení společného dítěte manželů</a:t>
            </a:r>
            <a:r>
              <a:rPr lang="cs-CZ" dirty="0"/>
              <a:t>; jinak má postavení dítěte osvojitele. </a:t>
            </a:r>
            <a:endParaRPr lang="cs-CZ" dirty="0" smtClean="0"/>
          </a:p>
          <a:p>
            <a:pPr marL="0" indent="0" algn="ctr">
              <a:buNone/>
            </a:pPr>
            <a:endParaRPr lang="cs-CZ" dirty="0"/>
          </a:p>
          <a:p>
            <a:pPr marL="0" indent="0" algn="ctr">
              <a:buNone/>
            </a:pPr>
            <a:r>
              <a:rPr lang="cs-CZ" b="1" i="1" dirty="0" smtClean="0"/>
              <a:t>Osvojitelé</a:t>
            </a:r>
            <a:r>
              <a:rPr lang="cs-CZ" dirty="0" smtClean="0"/>
              <a:t> </a:t>
            </a:r>
            <a:r>
              <a:rPr lang="cs-CZ" dirty="0"/>
              <a:t>mají </a:t>
            </a:r>
            <a:r>
              <a:rPr lang="cs-CZ" b="1" i="1" dirty="0"/>
              <a:t>rodičovskou odpovědnost</a:t>
            </a:r>
            <a:r>
              <a:rPr lang="cs-CZ" dirty="0"/>
              <a:t>. </a:t>
            </a:r>
            <a:endParaRPr lang="cs-CZ" dirty="0" smtClean="0"/>
          </a:p>
          <a:p>
            <a:pPr marL="0" indent="0" algn="ctr">
              <a:buNone/>
            </a:pPr>
            <a:endParaRPr lang="cs-CZ" dirty="0"/>
          </a:p>
          <a:p>
            <a:pPr marL="0" indent="0" algn="ctr">
              <a:buNone/>
            </a:pPr>
            <a:r>
              <a:rPr lang="cs-CZ" dirty="0" smtClean="0"/>
              <a:t>Osvojením </a:t>
            </a:r>
            <a:r>
              <a:rPr lang="cs-CZ" u="sng" dirty="0"/>
              <a:t>zaniká příbuzenský poměr mezi osvojencem a původní rodinou</a:t>
            </a:r>
            <a:r>
              <a:rPr lang="cs-CZ" dirty="0"/>
              <a:t>, jakož </a:t>
            </a:r>
            <a:r>
              <a:rPr lang="cs-CZ" u="sng" dirty="0"/>
              <a:t>i práva a povinnosti z tohoto poměru </a:t>
            </a:r>
            <a:r>
              <a:rPr lang="cs-CZ" u="sng" dirty="0" smtClean="0"/>
              <a:t>vyplývající</a:t>
            </a:r>
            <a:r>
              <a:rPr lang="cs-CZ" dirty="0" smtClean="0"/>
              <a:t>, </a:t>
            </a:r>
            <a:r>
              <a:rPr lang="cs-CZ" dirty="0"/>
              <a:t>také práva a povinnosti opatrovníka, popřípadě poručníka, který byl </a:t>
            </a:r>
            <a:r>
              <a:rPr lang="cs-CZ" dirty="0" smtClean="0"/>
              <a:t>jmenován.</a:t>
            </a:r>
          </a:p>
          <a:p>
            <a:pPr marL="0" indent="0" algn="ctr">
              <a:buNone/>
            </a:pPr>
            <a:endParaRPr lang="cs-CZ" dirty="0"/>
          </a:p>
          <a:p>
            <a:pPr marL="0" indent="0" algn="ctr">
              <a:buNone/>
            </a:pPr>
            <a:r>
              <a:rPr lang="cs-CZ" dirty="0" smtClean="0"/>
              <a:t>Bylo-li </a:t>
            </a:r>
            <a:r>
              <a:rPr lang="cs-CZ" dirty="0"/>
              <a:t>osvojeno dítě, které je rodičem, vztahují se účinky osvojení i na jeho dítě. </a:t>
            </a:r>
          </a:p>
          <a:p>
            <a:endParaRPr lang="cs-CZ" dirty="0"/>
          </a:p>
        </p:txBody>
      </p:sp>
    </p:spTree>
    <p:extLst>
      <p:ext uri="{BB962C8B-B14F-4D97-AF65-F5344CB8AC3E}">
        <p14:creationId xmlns:p14="http://schemas.microsoft.com/office/powerpoint/2010/main" val="2812509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Vznik manželství</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lgn="ctr">
              <a:buNone/>
            </a:pPr>
            <a:r>
              <a:rPr lang="cs-CZ" dirty="0"/>
              <a:t>Projeví-li snoubenci vůli, že spolu vstupují do manželství, osobně </a:t>
            </a:r>
            <a:r>
              <a:rPr lang="cs-CZ" u="sng" dirty="0"/>
              <a:t>před orgánem veřejné moci</a:t>
            </a:r>
            <a:r>
              <a:rPr lang="cs-CZ" dirty="0"/>
              <a:t> provádějícím </a:t>
            </a:r>
            <a:r>
              <a:rPr lang="cs-CZ" dirty="0" err="1"/>
              <a:t>sňatečný</a:t>
            </a:r>
            <a:r>
              <a:rPr lang="cs-CZ" dirty="0"/>
              <a:t> obřad v přítomnosti matrikáře, jedná se o </a:t>
            </a:r>
          </a:p>
          <a:p>
            <a:pPr marL="0" indent="0" algn="ctr">
              <a:buNone/>
            </a:pPr>
            <a:r>
              <a:rPr lang="cs-CZ" b="1" dirty="0"/>
              <a:t>občanský sňatek</a:t>
            </a:r>
            <a:r>
              <a:rPr lang="cs-CZ" dirty="0"/>
              <a:t>. </a:t>
            </a:r>
          </a:p>
          <a:p>
            <a:pPr marL="0" indent="0">
              <a:buNone/>
            </a:pPr>
            <a:endParaRPr lang="cs-CZ" dirty="0"/>
          </a:p>
          <a:p>
            <a:pPr marL="0" indent="0" algn="ctr">
              <a:buNone/>
            </a:pPr>
            <a:r>
              <a:rPr lang="cs-CZ" dirty="0"/>
              <a:t>Projeví-li snoubenci vůli, že spolu vstupují do manželství, osobně </a:t>
            </a:r>
            <a:r>
              <a:rPr lang="cs-CZ" u="sng" dirty="0"/>
              <a:t>před orgánem církve nebo náboženské společnosti</a:t>
            </a:r>
            <a:r>
              <a:rPr lang="cs-CZ" dirty="0"/>
              <a:t> oprávněné k tomu podle jiného právního předpisu (dále jen „oprávněná církev“), jedná se o </a:t>
            </a:r>
          </a:p>
          <a:p>
            <a:pPr marL="0" indent="0" algn="ctr">
              <a:buNone/>
            </a:pPr>
            <a:r>
              <a:rPr lang="cs-CZ" b="1" dirty="0"/>
              <a:t>církevní sňatek</a:t>
            </a:r>
            <a:r>
              <a:rPr lang="cs-CZ" dirty="0"/>
              <a:t>. </a:t>
            </a:r>
          </a:p>
          <a:p>
            <a:endParaRPr lang="cs-CZ" dirty="0"/>
          </a:p>
        </p:txBody>
      </p:sp>
    </p:spTree>
    <p:extLst>
      <p:ext uri="{BB962C8B-B14F-4D97-AF65-F5344CB8AC3E}">
        <p14:creationId xmlns:p14="http://schemas.microsoft.com/office/powerpoint/2010/main" val="2347361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Osvojení zletilého</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lgn="ctr">
              <a:buNone/>
            </a:pPr>
            <a:r>
              <a:rPr lang="cs-CZ" dirty="0" smtClean="0"/>
              <a:t>Zletilého </a:t>
            </a:r>
            <a:r>
              <a:rPr lang="cs-CZ" dirty="0"/>
              <a:t>lze osvojit, </a:t>
            </a:r>
            <a:r>
              <a:rPr lang="cs-CZ" b="1" i="1" dirty="0"/>
              <a:t>není-li to v rozporu s dobrými mravy</a:t>
            </a:r>
            <a:r>
              <a:rPr lang="cs-CZ" dirty="0"/>
              <a:t>. </a:t>
            </a:r>
            <a:endParaRPr lang="cs-CZ" dirty="0" smtClean="0"/>
          </a:p>
          <a:p>
            <a:pPr marL="0" indent="0">
              <a:buNone/>
            </a:pPr>
            <a:endParaRPr lang="cs-CZ" dirty="0"/>
          </a:p>
          <a:p>
            <a:pPr marL="0" indent="0">
              <a:buNone/>
            </a:pPr>
            <a:r>
              <a:rPr lang="cs-CZ" dirty="0" smtClean="0"/>
              <a:t>	Zletilého </a:t>
            </a:r>
            <a:r>
              <a:rPr lang="cs-CZ" u="sng" dirty="0"/>
              <a:t>lze osvojit</a:t>
            </a:r>
            <a:r>
              <a:rPr lang="cs-CZ" dirty="0"/>
              <a:t>, jestliže </a:t>
            </a:r>
          </a:p>
          <a:p>
            <a:pPr marL="0" indent="0">
              <a:buNone/>
            </a:pPr>
            <a:r>
              <a:rPr lang="cs-CZ" dirty="0" smtClean="0"/>
              <a:t>		a</a:t>
            </a:r>
            <a:r>
              <a:rPr lang="cs-CZ" dirty="0"/>
              <a:t>) přirozený sourozenec osvojovaného byl osvojen týmž osvojitelem, </a:t>
            </a:r>
          </a:p>
          <a:p>
            <a:pPr marL="0" indent="0">
              <a:buNone/>
            </a:pPr>
            <a:r>
              <a:rPr lang="cs-CZ" dirty="0" smtClean="0"/>
              <a:t>		b</a:t>
            </a:r>
            <a:r>
              <a:rPr lang="cs-CZ" dirty="0"/>
              <a:t>) v době podání návrhu na osvojení byl osvojovaný nezletilý, </a:t>
            </a:r>
          </a:p>
          <a:p>
            <a:pPr marL="0" indent="0">
              <a:buNone/>
            </a:pPr>
            <a:r>
              <a:rPr lang="cs-CZ" dirty="0" smtClean="0"/>
              <a:t>		c</a:t>
            </a:r>
            <a:r>
              <a:rPr lang="cs-CZ" dirty="0"/>
              <a:t>) osvojitel pečoval o osvojovaného jako o vlastního již v době jeho </a:t>
            </a:r>
            <a:r>
              <a:rPr lang="cs-CZ" dirty="0" smtClean="0"/>
              <a:t>nezletilosti </a:t>
            </a:r>
            <a:endParaRPr lang="cs-CZ" dirty="0"/>
          </a:p>
          <a:p>
            <a:pPr marL="0" indent="0">
              <a:buNone/>
            </a:pPr>
            <a:r>
              <a:rPr lang="cs-CZ" dirty="0" smtClean="0"/>
              <a:t>		d</a:t>
            </a:r>
            <a:r>
              <a:rPr lang="cs-CZ" dirty="0"/>
              <a:t>) osvojitel hodlá osvojit dítě svého manžela. </a:t>
            </a:r>
          </a:p>
          <a:p>
            <a:pPr marL="0" indent="0">
              <a:buNone/>
            </a:pPr>
            <a:endParaRPr lang="cs-CZ" dirty="0" smtClean="0"/>
          </a:p>
          <a:p>
            <a:pPr marL="0" indent="0" algn="ctr">
              <a:buNone/>
            </a:pPr>
            <a:r>
              <a:rPr lang="cs-CZ" u="sng" dirty="0" smtClean="0"/>
              <a:t>Zletilého </a:t>
            </a:r>
            <a:r>
              <a:rPr lang="cs-CZ" u="sng" dirty="0"/>
              <a:t>nelze osvojit</a:t>
            </a:r>
            <a:r>
              <a:rPr lang="cs-CZ" dirty="0"/>
              <a:t>, jestliže by to bylo </a:t>
            </a:r>
            <a:r>
              <a:rPr lang="cs-CZ" b="1" i="1" dirty="0"/>
              <a:t>v rozporu s odůvodněným zájmem jeho pokrevních rodičů</a:t>
            </a:r>
            <a:r>
              <a:rPr lang="cs-CZ" dirty="0"/>
              <a:t>. </a:t>
            </a:r>
          </a:p>
          <a:p>
            <a:endParaRPr lang="cs-CZ" dirty="0"/>
          </a:p>
        </p:txBody>
      </p:sp>
    </p:spTree>
    <p:extLst>
      <p:ext uri="{BB962C8B-B14F-4D97-AF65-F5344CB8AC3E}">
        <p14:creationId xmlns:p14="http://schemas.microsoft.com/office/powerpoint/2010/main" val="2942940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Rodiče a dítě</a:t>
            </a:r>
            <a:endParaRPr lang="cs-CZ" b="1"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Rodiče </a:t>
            </a:r>
            <a:r>
              <a:rPr lang="cs-CZ" dirty="0"/>
              <a:t>a dítě mají </a:t>
            </a:r>
            <a:r>
              <a:rPr lang="cs-CZ" b="1" i="1" dirty="0"/>
              <a:t>vůči sobě navzájem povinnosti a práva</a:t>
            </a:r>
            <a:r>
              <a:rPr lang="cs-CZ" dirty="0"/>
              <a:t>. Těchto vzájemných povinností a práv se </a:t>
            </a:r>
            <a:r>
              <a:rPr lang="cs-CZ" u="sng" dirty="0"/>
              <a:t>nemohou vzdát</a:t>
            </a:r>
            <a:r>
              <a:rPr lang="cs-CZ" dirty="0"/>
              <a:t>; učiní-li tak, nepřihlíží se k tomu. </a:t>
            </a:r>
          </a:p>
          <a:p>
            <a:pPr marL="0" indent="0">
              <a:buNone/>
            </a:pPr>
            <a:r>
              <a:rPr lang="cs-CZ" b="1" dirty="0" smtClean="0"/>
              <a:t>Účelem</a:t>
            </a:r>
            <a:r>
              <a:rPr lang="cs-CZ" dirty="0" smtClean="0"/>
              <a:t> </a:t>
            </a:r>
            <a:r>
              <a:rPr lang="cs-CZ" dirty="0"/>
              <a:t>povinností a práv k dítěti je </a:t>
            </a:r>
            <a:r>
              <a:rPr lang="cs-CZ" b="1" i="1" dirty="0"/>
              <a:t>zajištění morálního a hmotného prospěchu dítěte</a:t>
            </a:r>
            <a:r>
              <a:rPr lang="cs-CZ" dirty="0"/>
              <a:t>. </a:t>
            </a:r>
            <a:endParaRPr lang="cs-CZ" dirty="0" smtClean="0"/>
          </a:p>
          <a:p>
            <a:pPr marL="0" indent="0">
              <a:buNone/>
            </a:pPr>
            <a:r>
              <a:rPr lang="cs-CZ" dirty="0" smtClean="0"/>
              <a:t>Povinnosti </a:t>
            </a:r>
            <a:r>
              <a:rPr lang="cs-CZ" dirty="0"/>
              <a:t>a práva rodičů spojená s osobností dítěte a povinnosti a práva osobní povahy </a:t>
            </a:r>
            <a:r>
              <a:rPr lang="cs-CZ" u="sng" dirty="0"/>
              <a:t>vznikají narozením dítěte </a:t>
            </a:r>
            <a:r>
              <a:rPr lang="cs-CZ" dirty="0"/>
              <a:t>a </a:t>
            </a:r>
            <a:r>
              <a:rPr lang="cs-CZ" u="sng" dirty="0"/>
              <a:t>zanikají nabytím jeho zletilosti</a:t>
            </a:r>
            <a:r>
              <a:rPr lang="cs-CZ" dirty="0"/>
              <a:t>. </a:t>
            </a:r>
          </a:p>
          <a:p>
            <a:pPr marL="0" indent="0">
              <a:buNone/>
            </a:pPr>
            <a:endParaRPr lang="cs-CZ" dirty="0"/>
          </a:p>
          <a:p>
            <a:pPr marL="0" indent="0">
              <a:buNone/>
            </a:pPr>
            <a:r>
              <a:rPr lang="cs-CZ" dirty="0" smtClean="0"/>
              <a:t>Dítě </a:t>
            </a:r>
            <a:r>
              <a:rPr lang="cs-CZ" dirty="0"/>
              <a:t>je povinno dbát svých rodičů. </a:t>
            </a:r>
            <a:endParaRPr lang="cs-CZ" dirty="0" smtClean="0"/>
          </a:p>
          <a:p>
            <a:pPr marL="0" indent="0">
              <a:buNone/>
            </a:pPr>
            <a:r>
              <a:rPr lang="cs-CZ" dirty="0" smtClean="0"/>
              <a:t>Dokud </a:t>
            </a:r>
            <a:r>
              <a:rPr lang="cs-CZ" dirty="0"/>
              <a:t>se dítě nestane svéprávným, mají </a:t>
            </a:r>
            <a:r>
              <a:rPr lang="cs-CZ" b="1" i="1" dirty="0"/>
              <a:t>rodiče právo usměrňovat své dítě výchovnými opatřeními</a:t>
            </a:r>
            <a:r>
              <a:rPr lang="cs-CZ" dirty="0"/>
              <a:t>, jak to odpovídá jeho rozvíjejícím se schopnostem, včetně </a:t>
            </a:r>
            <a:r>
              <a:rPr lang="cs-CZ" b="1" i="1" dirty="0"/>
              <a:t>omezení sledujících ochranu morálky, zdraví a práv dítěte</a:t>
            </a:r>
            <a:r>
              <a:rPr lang="cs-CZ" dirty="0"/>
              <a:t>, jakož </a:t>
            </a:r>
            <a:r>
              <a:rPr lang="cs-CZ" b="1" i="1" dirty="0"/>
              <a:t>i práv jiných osob a veřejného pořádku</a:t>
            </a:r>
            <a:r>
              <a:rPr lang="cs-CZ" dirty="0"/>
              <a:t>. </a:t>
            </a:r>
            <a:r>
              <a:rPr lang="cs-CZ" u="sng" dirty="0"/>
              <a:t>Dítě je povinno se těmto opatřením podřídit</a:t>
            </a:r>
            <a:r>
              <a:rPr lang="cs-CZ" dirty="0"/>
              <a:t>. </a:t>
            </a:r>
          </a:p>
        </p:txBody>
      </p:sp>
    </p:spTree>
    <p:extLst>
      <p:ext uri="{BB962C8B-B14F-4D97-AF65-F5344CB8AC3E}">
        <p14:creationId xmlns:p14="http://schemas.microsoft.com/office/powerpoint/2010/main" val="2368988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Rodičovská odpovědnost</a:t>
            </a:r>
            <a:endParaRPr lang="cs-CZ" b="1" dirty="0"/>
          </a:p>
        </p:txBody>
      </p:sp>
      <p:sp>
        <p:nvSpPr>
          <p:cNvPr id="3" name="Zástupný symbol pro obsah 2"/>
          <p:cNvSpPr>
            <a:spLocks noGrp="1"/>
          </p:cNvSpPr>
          <p:nvPr>
            <p:ph idx="1"/>
          </p:nvPr>
        </p:nvSpPr>
        <p:spPr/>
        <p:txBody>
          <a:bodyPr>
            <a:normAutofit fontScale="92500" lnSpcReduction="10000"/>
          </a:bodyPr>
          <a:lstStyle/>
          <a:p>
            <a:pPr marL="0" indent="0" algn="ctr">
              <a:buNone/>
            </a:pPr>
            <a:r>
              <a:rPr lang="cs-CZ" b="1" dirty="0" smtClean="0"/>
              <a:t>Rodičovská odpovědnost </a:t>
            </a:r>
          </a:p>
          <a:p>
            <a:pPr marL="0" indent="0" algn="ctr">
              <a:buNone/>
            </a:pPr>
            <a:r>
              <a:rPr lang="cs-CZ" dirty="0" smtClean="0"/>
              <a:t>povinnosti a práva rodičů, která spočívají v </a:t>
            </a:r>
            <a:r>
              <a:rPr lang="cs-CZ" b="1" dirty="0" smtClean="0"/>
              <a:t>péči o dítě</a:t>
            </a:r>
            <a:r>
              <a:rPr lang="cs-CZ" dirty="0" smtClean="0"/>
              <a:t>, zahrnující zejména </a:t>
            </a:r>
            <a:r>
              <a:rPr lang="cs-CZ" b="1" i="1" dirty="0" smtClean="0"/>
              <a:t>péči o jeho zdraví, jeho tělesný, citový, rozumový a mravní vývoj, v ochraně dítěte, v udržování osobního styku s dítětem, v zajišťování jeho výchovy a vzdělání, v určení místa jeho bydliště, v jeho zastupování a spravování jeho jmění</a:t>
            </a:r>
            <a:r>
              <a:rPr lang="cs-CZ" dirty="0" smtClean="0"/>
              <a:t>.</a:t>
            </a:r>
          </a:p>
          <a:p>
            <a:pPr marL="0" indent="0" algn="ctr">
              <a:buNone/>
            </a:pPr>
            <a:endParaRPr lang="cs-CZ" dirty="0" smtClean="0"/>
          </a:p>
          <a:p>
            <a:pPr marL="0" indent="0" algn="ctr">
              <a:buNone/>
            </a:pPr>
            <a:r>
              <a:rPr lang="cs-CZ" u="sng" dirty="0"/>
              <a:t>V</a:t>
            </a:r>
            <a:r>
              <a:rPr lang="cs-CZ" u="sng" dirty="0" smtClean="0"/>
              <a:t>zniká narozením dítěte</a:t>
            </a:r>
            <a:r>
              <a:rPr lang="cs-CZ" dirty="0" smtClean="0"/>
              <a:t> a </a:t>
            </a:r>
            <a:r>
              <a:rPr lang="cs-CZ" u="sng" dirty="0" smtClean="0"/>
              <a:t>zaniká</a:t>
            </a:r>
            <a:r>
              <a:rPr lang="cs-CZ" dirty="0" smtClean="0"/>
              <a:t>, jakmile </a:t>
            </a:r>
            <a:r>
              <a:rPr lang="cs-CZ" u="sng" dirty="0" smtClean="0"/>
              <a:t>dítě nabude plné svéprávnosti</a:t>
            </a:r>
            <a:r>
              <a:rPr lang="cs-CZ" dirty="0" smtClean="0"/>
              <a:t>. </a:t>
            </a:r>
          </a:p>
          <a:p>
            <a:pPr marL="0" indent="0" algn="ctr">
              <a:buNone/>
            </a:pPr>
            <a:r>
              <a:rPr lang="cs-CZ" dirty="0" smtClean="0"/>
              <a:t>Trvání a rozsah rodičovské odpovědnosti může </a:t>
            </a:r>
            <a:r>
              <a:rPr lang="cs-CZ" u="sng" dirty="0" smtClean="0"/>
              <a:t>změnit jen soud</a:t>
            </a:r>
            <a:r>
              <a:rPr lang="cs-CZ" dirty="0" smtClean="0"/>
              <a:t>. </a:t>
            </a:r>
          </a:p>
          <a:p>
            <a:endParaRPr lang="cs-CZ" dirty="0"/>
          </a:p>
        </p:txBody>
      </p:sp>
    </p:spTree>
    <p:extLst>
      <p:ext uri="{BB962C8B-B14F-4D97-AF65-F5344CB8AC3E}">
        <p14:creationId xmlns:p14="http://schemas.microsoft.com/office/powerpoint/2010/main" val="1787731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Rodičovská odpovědnost</a:t>
            </a:r>
            <a:endParaRPr lang="cs-CZ" b="1" dirty="0"/>
          </a:p>
        </p:txBody>
      </p:sp>
      <p:sp>
        <p:nvSpPr>
          <p:cNvPr id="3" name="Zástupný symbol pro obsah 2"/>
          <p:cNvSpPr>
            <a:spLocks noGrp="1"/>
          </p:cNvSpPr>
          <p:nvPr>
            <p:ph idx="1"/>
          </p:nvPr>
        </p:nvSpPr>
        <p:spPr/>
        <p:txBody>
          <a:bodyPr/>
          <a:lstStyle/>
          <a:p>
            <a:pPr marL="0" indent="0" algn="ctr">
              <a:buNone/>
            </a:pPr>
            <a:endParaRPr lang="cs-CZ" dirty="0"/>
          </a:p>
          <a:p>
            <a:pPr marL="0" indent="0" algn="ctr">
              <a:buNone/>
            </a:pPr>
            <a:r>
              <a:rPr lang="cs-CZ" dirty="0" smtClean="0"/>
              <a:t>Rodičovská </a:t>
            </a:r>
            <a:r>
              <a:rPr lang="cs-CZ" dirty="0"/>
              <a:t>odpovědnost </a:t>
            </a:r>
            <a:r>
              <a:rPr lang="cs-CZ" b="1" i="1" dirty="0"/>
              <a:t>náleží stejně oběma rodičům</a:t>
            </a:r>
            <a:r>
              <a:rPr lang="cs-CZ" dirty="0"/>
              <a:t>. Má </a:t>
            </a:r>
            <a:r>
              <a:rPr lang="cs-CZ" u="sng" dirty="0"/>
              <a:t>ji každý rodič, ledaže jí byl zbaven</a:t>
            </a:r>
            <a:r>
              <a:rPr lang="cs-CZ" dirty="0"/>
              <a:t>. </a:t>
            </a:r>
          </a:p>
          <a:p>
            <a:pPr marL="0" indent="0" algn="ctr">
              <a:buNone/>
            </a:pPr>
            <a:endParaRPr lang="cs-CZ" dirty="0" smtClean="0"/>
          </a:p>
          <a:p>
            <a:pPr marL="0" indent="0" algn="ctr">
              <a:buNone/>
            </a:pPr>
            <a:r>
              <a:rPr lang="cs-CZ" dirty="0" smtClean="0"/>
              <a:t>Rozhodne-li </a:t>
            </a:r>
            <a:r>
              <a:rPr lang="cs-CZ" dirty="0"/>
              <a:t>soud o </a:t>
            </a:r>
            <a:r>
              <a:rPr lang="cs-CZ" b="1" i="1" dirty="0"/>
              <a:t>omezení svéprávnosti rodiče</a:t>
            </a:r>
            <a:r>
              <a:rPr lang="cs-CZ" dirty="0"/>
              <a:t>, rozhodne </a:t>
            </a:r>
            <a:r>
              <a:rPr lang="cs-CZ" u="sng" dirty="0"/>
              <a:t>zároveň o jeho rodičovské odpovědnosti</a:t>
            </a:r>
            <a:r>
              <a:rPr lang="cs-CZ" dirty="0"/>
              <a:t>. </a:t>
            </a:r>
          </a:p>
        </p:txBody>
      </p:sp>
    </p:spTree>
    <p:extLst>
      <p:ext uri="{BB962C8B-B14F-4D97-AF65-F5344CB8AC3E}">
        <p14:creationId xmlns:p14="http://schemas.microsoft.com/office/powerpoint/2010/main" val="3758888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Vyživovací povinnost</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lgn="ctr">
              <a:buNone/>
            </a:pPr>
            <a:r>
              <a:rPr lang="cs-CZ" u="sng" dirty="0" smtClean="0"/>
              <a:t>Předci </a:t>
            </a:r>
            <a:r>
              <a:rPr lang="cs-CZ" u="sng" dirty="0"/>
              <a:t>a potomci </a:t>
            </a:r>
            <a:r>
              <a:rPr lang="cs-CZ" dirty="0"/>
              <a:t>mají </a:t>
            </a:r>
            <a:r>
              <a:rPr lang="cs-CZ" b="1" i="1" dirty="0"/>
              <a:t>vzájemnou vyživovací povinnost</a:t>
            </a:r>
            <a:r>
              <a:rPr lang="cs-CZ" dirty="0"/>
              <a:t>. </a:t>
            </a:r>
            <a:endParaRPr lang="cs-CZ" dirty="0" smtClean="0"/>
          </a:p>
          <a:p>
            <a:pPr marL="0" indent="0" algn="ctr">
              <a:buNone/>
            </a:pPr>
            <a:endParaRPr lang="cs-CZ" dirty="0" smtClean="0"/>
          </a:p>
          <a:p>
            <a:pPr marL="0" indent="0" algn="ctr">
              <a:buNone/>
            </a:pPr>
            <a:r>
              <a:rPr lang="cs-CZ" b="1" dirty="0" smtClean="0"/>
              <a:t>Vzdálenější </a:t>
            </a:r>
            <a:r>
              <a:rPr lang="cs-CZ" b="1" dirty="0"/>
              <a:t>příbuzní </a:t>
            </a:r>
            <a:r>
              <a:rPr lang="cs-CZ" dirty="0"/>
              <a:t>mají </a:t>
            </a:r>
            <a:r>
              <a:rPr lang="cs-CZ" u="sng" dirty="0"/>
              <a:t>vyživovací povinnost, jen nemohou-li ji plnit bližší příbuzní</a:t>
            </a:r>
            <a:r>
              <a:rPr lang="cs-CZ" dirty="0"/>
              <a:t>. </a:t>
            </a:r>
          </a:p>
          <a:p>
            <a:pPr marL="0" indent="0" algn="ctr">
              <a:buNone/>
            </a:pPr>
            <a:endParaRPr lang="cs-CZ" dirty="0" smtClean="0"/>
          </a:p>
          <a:p>
            <a:pPr marL="0" indent="0" algn="ctr">
              <a:buNone/>
            </a:pPr>
            <a:r>
              <a:rPr lang="cs-CZ" b="1" dirty="0" smtClean="0"/>
              <a:t>Výživné</a:t>
            </a:r>
            <a:r>
              <a:rPr lang="cs-CZ" dirty="0" smtClean="0"/>
              <a:t> </a:t>
            </a:r>
            <a:r>
              <a:rPr lang="cs-CZ" dirty="0"/>
              <a:t>lze přiznat</a:t>
            </a:r>
            <a:r>
              <a:rPr lang="cs-CZ" u="sng" dirty="0"/>
              <a:t>, jestliže oprávněný není schopen sám se živit</a:t>
            </a:r>
            <a:r>
              <a:rPr lang="cs-CZ" dirty="0"/>
              <a:t>. </a:t>
            </a:r>
            <a:endParaRPr lang="cs-CZ" dirty="0" smtClean="0"/>
          </a:p>
          <a:p>
            <a:pPr marL="0" indent="0" algn="ctr">
              <a:buNone/>
            </a:pPr>
            <a:endParaRPr lang="cs-CZ" dirty="0"/>
          </a:p>
          <a:p>
            <a:pPr marL="0" indent="0" algn="ctr">
              <a:buNone/>
            </a:pPr>
            <a:r>
              <a:rPr lang="cs-CZ" b="1" i="1" dirty="0" smtClean="0"/>
              <a:t>Nezletilé </a:t>
            </a:r>
            <a:r>
              <a:rPr lang="cs-CZ" b="1" i="1" dirty="0"/>
              <a:t>dítě, které není plně svéprávné, má právo na výživné</a:t>
            </a:r>
            <a:r>
              <a:rPr lang="cs-CZ" dirty="0"/>
              <a:t>, </a:t>
            </a:r>
            <a:r>
              <a:rPr lang="cs-CZ" u="sng" dirty="0"/>
              <a:t>i když má vlastní majetek, ale zisk z majetku spolu s příjmem z výdělečné činnosti nestačí k jeho výživě</a:t>
            </a:r>
            <a:r>
              <a:rPr lang="cs-CZ" dirty="0"/>
              <a:t>. </a:t>
            </a:r>
          </a:p>
          <a:p>
            <a:endParaRPr lang="cs-CZ" dirty="0"/>
          </a:p>
        </p:txBody>
      </p:sp>
    </p:spTree>
    <p:extLst>
      <p:ext uri="{BB962C8B-B14F-4D97-AF65-F5344CB8AC3E}">
        <p14:creationId xmlns:p14="http://schemas.microsoft.com/office/powerpoint/2010/main" val="2501061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Poručenství</a:t>
            </a:r>
            <a:endParaRPr lang="cs-CZ" b="1" dirty="0"/>
          </a:p>
        </p:txBody>
      </p:sp>
      <p:sp>
        <p:nvSpPr>
          <p:cNvPr id="3" name="Zástupný symbol pro obsah 2"/>
          <p:cNvSpPr>
            <a:spLocks noGrp="1"/>
          </p:cNvSpPr>
          <p:nvPr>
            <p:ph idx="1"/>
          </p:nvPr>
        </p:nvSpPr>
        <p:spPr/>
        <p:txBody>
          <a:bodyPr>
            <a:normAutofit fontScale="85000" lnSpcReduction="20000"/>
          </a:bodyPr>
          <a:lstStyle/>
          <a:p>
            <a:pPr marL="0" indent="0" algn="ctr">
              <a:buNone/>
            </a:pPr>
            <a:r>
              <a:rPr lang="cs-CZ" u="sng" dirty="0" smtClean="0"/>
              <a:t>Není-li tu žádný z rodičů, který má a vůči svému dítěti vykonává rodičovskou odpovědnost v plném rozsahu</a:t>
            </a:r>
            <a:r>
              <a:rPr lang="cs-CZ" dirty="0" smtClean="0"/>
              <a:t>, </a:t>
            </a:r>
            <a:r>
              <a:rPr lang="cs-CZ" b="1" dirty="0" smtClean="0"/>
              <a:t>soud</a:t>
            </a:r>
            <a:r>
              <a:rPr lang="cs-CZ" dirty="0" smtClean="0"/>
              <a:t> </a:t>
            </a:r>
            <a:r>
              <a:rPr lang="cs-CZ" dirty="0"/>
              <a:t>jmenuje dítěti </a:t>
            </a:r>
            <a:r>
              <a:rPr lang="cs-CZ" b="1" dirty="0"/>
              <a:t>poručníka</a:t>
            </a:r>
            <a:r>
              <a:rPr lang="cs-CZ" dirty="0"/>
              <a:t>. </a:t>
            </a:r>
            <a:endParaRPr lang="cs-CZ" dirty="0" smtClean="0"/>
          </a:p>
          <a:p>
            <a:pPr marL="0" indent="0" algn="ctr">
              <a:buNone/>
            </a:pPr>
            <a:endParaRPr lang="cs-CZ" dirty="0"/>
          </a:p>
          <a:p>
            <a:pPr marL="0" indent="0" algn="ctr">
              <a:buNone/>
            </a:pPr>
            <a:r>
              <a:rPr lang="cs-CZ" dirty="0" smtClean="0"/>
              <a:t>Poručník </a:t>
            </a:r>
            <a:r>
              <a:rPr lang="cs-CZ" b="1" i="1" dirty="0"/>
              <a:t>má vůči dítěti zásadně všechny povinnosti a práva jako rodič</a:t>
            </a:r>
            <a:r>
              <a:rPr lang="cs-CZ" dirty="0"/>
              <a:t>, ale </a:t>
            </a:r>
            <a:r>
              <a:rPr lang="cs-CZ" u="sng" dirty="0"/>
              <a:t>nemá k dítěti vyživovací povinnost</a:t>
            </a:r>
            <a:r>
              <a:rPr lang="cs-CZ" dirty="0"/>
              <a:t>. </a:t>
            </a:r>
            <a:endParaRPr lang="cs-CZ" dirty="0" smtClean="0"/>
          </a:p>
          <a:p>
            <a:pPr marL="0" indent="0" algn="ctr">
              <a:buNone/>
            </a:pPr>
            <a:endParaRPr lang="cs-CZ" dirty="0"/>
          </a:p>
          <a:p>
            <a:pPr marL="0" indent="0" algn="ctr">
              <a:buNone/>
            </a:pPr>
            <a:r>
              <a:rPr lang="cs-CZ" u="sng" dirty="0" smtClean="0"/>
              <a:t>Není-li </a:t>
            </a:r>
            <a:r>
              <a:rPr lang="cs-CZ" u="sng" dirty="0"/>
              <a:t>to v rozporu se zájmy dítěte</a:t>
            </a:r>
            <a:r>
              <a:rPr lang="cs-CZ" dirty="0"/>
              <a:t>, </a:t>
            </a:r>
            <a:r>
              <a:rPr lang="cs-CZ" b="1" i="1" dirty="0"/>
              <a:t>jmenuje soud poručníkem toho, koho naznačili rodiče</a:t>
            </a:r>
            <a:r>
              <a:rPr lang="cs-CZ" dirty="0"/>
              <a:t>, ledaže tato osoba poručenství odmítne. Jinak soud jmenuje poručníkem </a:t>
            </a:r>
            <a:r>
              <a:rPr lang="cs-CZ" b="1" i="1" dirty="0"/>
              <a:t>některou z osob příbuzných nebo blízkých dítěti nebo jeho rodině</a:t>
            </a:r>
            <a:r>
              <a:rPr lang="cs-CZ" dirty="0"/>
              <a:t>, ledaže rodič takovou osobu výslovně vyloučil. Není-li takové osoby, jmenuje soud poručníkem </a:t>
            </a:r>
            <a:r>
              <a:rPr lang="cs-CZ" b="1" i="1" dirty="0"/>
              <a:t>jiného vhodného člověka</a:t>
            </a:r>
            <a:r>
              <a:rPr lang="cs-CZ" dirty="0" smtClean="0"/>
              <a:t>.</a:t>
            </a:r>
            <a:endParaRPr lang="cs-CZ" dirty="0"/>
          </a:p>
        </p:txBody>
      </p:sp>
    </p:spTree>
    <p:extLst>
      <p:ext uri="{BB962C8B-B14F-4D97-AF65-F5344CB8AC3E}">
        <p14:creationId xmlns:p14="http://schemas.microsoft.com/office/powerpoint/2010/main" val="2307614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Opatrovník</a:t>
            </a:r>
            <a:endParaRPr lang="cs-CZ" b="1" dirty="0"/>
          </a:p>
        </p:txBody>
      </p:sp>
      <p:sp>
        <p:nvSpPr>
          <p:cNvPr id="3" name="Zástupný symbol pro obsah 2"/>
          <p:cNvSpPr>
            <a:spLocks noGrp="1"/>
          </p:cNvSpPr>
          <p:nvPr>
            <p:ph idx="1"/>
          </p:nvPr>
        </p:nvSpPr>
        <p:spPr/>
        <p:txBody>
          <a:bodyPr>
            <a:normAutofit/>
          </a:bodyPr>
          <a:lstStyle/>
          <a:p>
            <a:pPr marL="0" indent="0" algn="ctr">
              <a:buNone/>
            </a:pPr>
            <a:r>
              <a:rPr lang="cs-CZ" dirty="0" smtClean="0"/>
              <a:t>Soud </a:t>
            </a:r>
            <a:r>
              <a:rPr lang="cs-CZ" dirty="0"/>
              <a:t>jmenuje dítěti opatrovníka, </a:t>
            </a:r>
            <a:r>
              <a:rPr lang="cs-CZ" b="1" i="1" dirty="0"/>
              <a:t>hrozí-li střet zájmů dítěte na straně jedné a jiné osoby na straně druhé</a:t>
            </a:r>
            <a:r>
              <a:rPr lang="cs-CZ" dirty="0"/>
              <a:t>, </a:t>
            </a:r>
            <a:r>
              <a:rPr lang="cs-CZ" b="1" i="1" dirty="0"/>
              <a:t>nehájí-li zákonný zástupce dostatečně zájmy dítěte</a:t>
            </a:r>
            <a:r>
              <a:rPr lang="cs-CZ" dirty="0"/>
              <a:t>, nebo je-li toho v zájmu dítěte zapotřebí z jiného důvodu, anebo stanoví-li tak zákon. </a:t>
            </a:r>
            <a:endParaRPr lang="cs-CZ" dirty="0" smtClean="0"/>
          </a:p>
          <a:p>
            <a:pPr marL="0" indent="0" algn="ctr">
              <a:buNone/>
            </a:pPr>
            <a:endParaRPr lang="cs-CZ" dirty="0"/>
          </a:p>
          <a:p>
            <a:pPr marL="0" indent="0" algn="ctr">
              <a:buNone/>
            </a:pPr>
            <a:r>
              <a:rPr lang="cs-CZ" dirty="0" smtClean="0"/>
              <a:t>Pro </a:t>
            </a:r>
            <a:r>
              <a:rPr lang="cs-CZ" dirty="0"/>
              <a:t>opatrovnictví, opatrovníka a opatrovance platí ustanovení o poručenství, poručníkovi a poručenci přiměřeně. </a:t>
            </a:r>
          </a:p>
          <a:p>
            <a:endParaRPr lang="cs-CZ" dirty="0"/>
          </a:p>
        </p:txBody>
      </p:sp>
    </p:spTree>
    <p:extLst>
      <p:ext uri="{BB962C8B-B14F-4D97-AF65-F5344CB8AC3E}">
        <p14:creationId xmlns:p14="http://schemas.microsoft.com/office/powerpoint/2010/main" val="3910956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Pěstounství</a:t>
            </a:r>
            <a:endParaRPr lang="cs-CZ" b="1" dirty="0"/>
          </a:p>
        </p:txBody>
      </p:sp>
      <p:sp>
        <p:nvSpPr>
          <p:cNvPr id="3" name="Zástupný symbol pro obsah 2"/>
          <p:cNvSpPr>
            <a:spLocks noGrp="1"/>
          </p:cNvSpPr>
          <p:nvPr>
            <p:ph idx="1"/>
          </p:nvPr>
        </p:nvSpPr>
        <p:spPr/>
        <p:txBody>
          <a:bodyPr>
            <a:normAutofit fontScale="77500" lnSpcReduction="20000"/>
          </a:bodyPr>
          <a:lstStyle/>
          <a:p>
            <a:pPr marL="0" indent="0" algn="ctr">
              <a:buNone/>
            </a:pPr>
            <a:r>
              <a:rPr lang="cs-CZ" u="sng" dirty="0" smtClean="0"/>
              <a:t>Nemůže-li </a:t>
            </a:r>
            <a:r>
              <a:rPr lang="cs-CZ" u="sng" dirty="0"/>
              <a:t>o dítě osobně pečovat žádný z rodičů ani poručník</a:t>
            </a:r>
            <a:r>
              <a:rPr lang="cs-CZ" dirty="0"/>
              <a:t>, může soud svěřit dítě do osobní péče pěstounovi. </a:t>
            </a:r>
            <a:endParaRPr lang="cs-CZ" dirty="0" smtClean="0"/>
          </a:p>
          <a:p>
            <a:pPr marL="0" indent="0" algn="ctr">
              <a:buNone/>
            </a:pPr>
            <a:endParaRPr lang="cs-CZ" dirty="0" smtClean="0"/>
          </a:p>
          <a:p>
            <a:pPr marL="0" indent="0" algn="ctr">
              <a:buNone/>
            </a:pPr>
            <a:r>
              <a:rPr lang="cs-CZ" dirty="0" smtClean="0"/>
              <a:t>Pěstounská péče má </a:t>
            </a:r>
            <a:r>
              <a:rPr lang="cs-CZ" b="1" i="1" dirty="0" smtClean="0"/>
              <a:t>přednost před péčí o dítě v ústavní výchově</a:t>
            </a:r>
            <a:r>
              <a:rPr lang="cs-CZ" dirty="0" smtClean="0"/>
              <a:t>. </a:t>
            </a:r>
          </a:p>
          <a:p>
            <a:pPr marL="0" indent="0" algn="ctr">
              <a:buNone/>
            </a:pPr>
            <a:r>
              <a:rPr lang="cs-CZ" dirty="0" smtClean="0"/>
              <a:t>Soud může svěřit dítě do pěstounské péče </a:t>
            </a:r>
            <a:r>
              <a:rPr lang="cs-CZ" b="1" i="1" dirty="0" smtClean="0"/>
              <a:t>i na přechodnou dobu</a:t>
            </a:r>
            <a:r>
              <a:rPr lang="cs-CZ" dirty="0" smtClean="0"/>
              <a:t>. </a:t>
            </a:r>
          </a:p>
          <a:p>
            <a:pPr marL="0" indent="0" algn="ctr">
              <a:buNone/>
            </a:pPr>
            <a:r>
              <a:rPr lang="cs-CZ" dirty="0" smtClean="0"/>
              <a:t>O </a:t>
            </a:r>
            <a:r>
              <a:rPr lang="cs-CZ" dirty="0"/>
              <a:t>pěstounské péči může soud rozhodnout </a:t>
            </a:r>
            <a:r>
              <a:rPr lang="cs-CZ" b="1" i="1" dirty="0"/>
              <a:t>na dobu, po kterou trvá překážka bránící rodičům v osobní péči o dítě</a:t>
            </a:r>
            <a:r>
              <a:rPr lang="cs-CZ" dirty="0"/>
              <a:t>. </a:t>
            </a:r>
            <a:endParaRPr lang="cs-CZ" dirty="0" smtClean="0"/>
          </a:p>
          <a:p>
            <a:pPr marL="0" indent="0" algn="ctr">
              <a:buNone/>
            </a:pPr>
            <a:endParaRPr lang="cs-CZ" dirty="0"/>
          </a:p>
          <a:p>
            <a:pPr marL="0" indent="0" algn="ctr">
              <a:buNone/>
            </a:pPr>
            <a:r>
              <a:rPr lang="cs-CZ" u="sng" dirty="0" smtClean="0"/>
              <a:t>Rodič </a:t>
            </a:r>
            <a:r>
              <a:rPr lang="cs-CZ" u="sng" dirty="0"/>
              <a:t>může požadovat dítě zpět do své osobní péče</a:t>
            </a:r>
            <a:r>
              <a:rPr lang="cs-CZ" dirty="0"/>
              <a:t>. Soud návrhu vyhoví, pokud je to v souladu se zájmy dítěte. </a:t>
            </a:r>
          </a:p>
        </p:txBody>
      </p:sp>
    </p:spTree>
    <p:extLst>
      <p:ext uri="{BB962C8B-B14F-4D97-AF65-F5344CB8AC3E}">
        <p14:creationId xmlns:p14="http://schemas.microsoft.com/office/powerpoint/2010/main" val="3264108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Pěstounství</a:t>
            </a:r>
            <a:endParaRPr lang="cs-CZ" b="1" dirty="0"/>
          </a:p>
        </p:txBody>
      </p:sp>
      <p:sp>
        <p:nvSpPr>
          <p:cNvPr id="3" name="Zástupný symbol pro obsah 2"/>
          <p:cNvSpPr>
            <a:spLocks noGrp="1"/>
          </p:cNvSpPr>
          <p:nvPr>
            <p:ph idx="1"/>
          </p:nvPr>
        </p:nvSpPr>
        <p:spPr/>
        <p:txBody>
          <a:bodyPr/>
          <a:lstStyle/>
          <a:p>
            <a:pPr marL="0" indent="0" algn="ctr">
              <a:buNone/>
            </a:pPr>
            <a:r>
              <a:rPr lang="cs-CZ" b="1" i="1" dirty="0" smtClean="0"/>
              <a:t>Rodiče mají vůči dítěti povinnosti a práva vyplývající z rodičovské odpovědnosti</a:t>
            </a:r>
            <a:r>
              <a:rPr lang="cs-CZ" dirty="0" smtClean="0"/>
              <a:t>, s výjimkou práv a povinností, které zákon stanoví pěstounovi, ledaže soud z důvodů hodných zvláštního zřetele rozhodne jinak. </a:t>
            </a:r>
          </a:p>
          <a:p>
            <a:pPr marL="0" indent="0" algn="ctr">
              <a:buNone/>
            </a:pPr>
            <a:endParaRPr lang="cs-CZ" dirty="0" smtClean="0"/>
          </a:p>
          <a:p>
            <a:pPr marL="0" indent="0" algn="ctr">
              <a:buNone/>
            </a:pPr>
            <a:r>
              <a:rPr lang="cs-CZ" b="1" i="1" dirty="0" smtClean="0"/>
              <a:t>Rodiče mají právo se s dítětem osobně a pravidelně stýkat i právo na informace o dítěti</a:t>
            </a:r>
            <a:r>
              <a:rPr lang="cs-CZ" dirty="0" smtClean="0"/>
              <a:t>, ledaže soud z důvodů hodných zvláštního zřetele rozhodne jinak. </a:t>
            </a:r>
          </a:p>
          <a:p>
            <a:endParaRPr lang="cs-CZ" dirty="0"/>
          </a:p>
        </p:txBody>
      </p:sp>
    </p:spTree>
    <p:extLst>
      <p:ext uri="{BB962C8B-B14F-4D97-AF65-F5344CB8AC3E}">
        <p14:creationId xmlns:p14="http://schemas.microsoft.com/office/powerpoint/2010/main" val="10499099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Pěstounství</a:t>
            </a:r>
            <a:endParaRPr lang="cs-CZ" b="1" dirty="0"/>
          </a:p>
        </p:txBody>
      </p:sp>
      <p:sp>
        <p:nvSpPr>
          <p:cNvPr id="3" name="Zástupný symbol pro obsah 2"/>
          <p:cNvSpPr>
            <a:spLocks noGrp="1"/>
          </p:cNvSpPr>
          <p:nvPr>
            <p:ph idx="1"/>
          </p:nvPr>
        </p:nvSpPr>
        <p:spPr/>
        <p:txBody>
          <a:bodyPr/>
          <a:lstStyle/>
          <a:p>
            <a:pPr marL="0" indent="0" algn="ctr">
              <a:buNone/>
            </a:pPr>
            <a:r>
              <a:rPr lang="cs-CZ" b="1" dirty="0" smtClean="0"/>
              <a:t>Pěstoun</a:t>
            </a:r>
            <a:r>
              <a:rPr lang="cs-CZ" dirty="0" smtClean="0"/>
              <a:t> </a:t>
            </a:r>
            <a:r>
              <a:rPr lang="cs-CZ" dirty="0"/>
              <a:t>je </a:t>
            </a:r>
            <a:r>
              <a:rPr lang="cs-CZ" b="1" i="1" dirty="0"/>
              <a:t>povinen a oprávněn o dítě osobně pečovat</a:t>
            </a:r>
            <a:r>
              <a:rPr lang="cs-CZ" dirty="0"/>
              <a:t>. </a:t>
            </a:r>
            <a:endParaRPr lang="cs-CZ" dirty="0" smtClean="0"/>
          </a:p>
          <a:p>
            <a:pPr marL="0" indent="0" algn="ctr">
              <a:buNone/>
            </a:pPr>
            <a:endParaRPr lang="cs-CZ" dirty="0"/>
          </a:p>
          <a:p>
            <a:pPr marL="0" indent="0" algn="ctr">
              <a:buNone/>
            </a:pPr>
            <a:r>
              <a:rPr lang="cs-CZ" dirty="0" smtClean="0"/>
              <a:t>Pěstoun </a:t>
            </a:r>
            <a:r>
              <a:rPr lang="cs-CZ" dirty="0"/>
              <a:t>při výchově </a:t>
            </a:r>
            <a:r>
              <a:rPr lang="cs-CZ" b="1" i="1" dirty="0"/>
              <a:t>dítěte vykonává přiměřeně povinnosti a práva rodičů.</a:t>
            </a:r>
            <a:r>
              <a:rPr lang="cs-CZ" dirty="0"/>
              <a:t> </a:t>
            </a:r>
            <a:endParaRPr lang="cs-CZ" dirty="0" smtClean="0"/>
          </a:p>
          <a:p>
            <a:pPr marL="0" indent="0" algn="ctr">
              <a:buNone/>
            </a:pPr>
            <a:r>
              <a:rPr lang="cs-CZ" dirty="0" smtClean="0"/>
              <a:t>Je </a:t>
            </a:r>
            <a:r>
              <a:rPr lang="cs-CZ" b="1" i="1" dirty="0"/>
              <a:t>povinen a oprávněn rozhodovat jen o běžných záležitostech dítěte</a:t>
            </a:r>
            <a:r>
              <a:rPr lang="cs-CZ" dirty="0"/>
              <a:t>, v těchto záležitostech dítě zastupovat a spravovat jeho jmění. Má </a:t>
            </a:r>
            <a:r>
              <a:rPr lang="cs-CZ" b="1" i="1" dirty="0"/>
              <a:t>povinnost informovat rodiče dítěte o jeho podstatných záležitostech</a:t>
            </a:r>
            <a:r>
              <a:rPr lang="cs-CZ" dirty="0"/>
              <a:t>. </a:t>
            </a:r>
          </a:p>
        </p:txBody>
      </p:sp>
    </p:spTree>
    <p:extLst>
      <p:ext uri="{BB962C8B-B14F-4D97-AF65-F5344CB8AC3E}">
        <p14:creationId xmlns:p14="http://schemas.microsoft.com/office/powerpoint/2010/main" val="317606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Vznik manželství</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lgn="ctr">
              <a:buNone/>
            </a:pPr>
            <a:r>
              <a:rPr lang="cs-CZ" dirty="0" smtClean="0"/>
              <a:t>Manželství se uzavírá tak, že osoba jednající za orgán veřejné moci, anebo osoba, která jedná za orgán oprávněné církve, </a:t>
            </a:r>
            <a:r>
              <a:rPr lang="cs-CZ" b="1" i="1" dirty="0" smtClean="0"/>
              <a:t>položí snoubencům jako oddávající otázku, zda spolu chtějí vstoupit do manželství</a:t>
            </a:r>
            <a:r>
              <a:rPr lang="cs-CZ" dirty="0" smtClean="0"/>
              <a:t>; </a:t>
            </a:r>
            <a:r>
              <a:rPr lang="cs-CZ" u="sng" dirty="0" smtClean="0"/>
              <a:t>kladnou odpovědí</a:t>
            </a:r>
            <a:r>
              <a:rPr lang="cs-CZ" dirty="0" smtClean="0"/>
              <a:t> obou snoubenců </a:t>
            </a:r>
          </a:p>
          <a:p>
            <a:pPr marL="0" indent="0" algn="ctr">
              <a:buNone/>
            </a:pPr>
            <a:r>
              <a:rPr lang="cs-CZ" b="1" dirty="0" smtClean="0"/>
              <a:t>vznikne manželství</a:t>
            </a:r>
            <a:r>
              <a:rPr lang="cs-CZ" dirty="0" smtClean="0"/>
              <a:t>.</a:t>
            </a:r>
          </a:p>
          <a:p>
            <a:pPr marL="0" indent="0" algn="ctr">
              <a:buNone/>
            </a:pPr>
            <a:r>
              <a:rPr lang="cs-CZ" dirty="0" smtClean="0"/>
              <a:t> </a:t>
            </a:r>
          </a:p>
          <a:p>
            <a:pPr marL="0" indent="0" algn="ctr">
              <a:buNone/>
            </a:pPr>
            <a:r>
              <a:rPr lang="cs-CZ" b="1" i="1" dirty="0" smtClean="0"/>
              <a:t>Snoubenci</a:t>
            </a:r>
            <a:r>
              <a:rPr lang="cs-CZ" dirty="0" smtClean="0"/>
              <a:t> při </a:t>
            </a:r>
            <a:r>
              <a:rPr lang="cs-CZ" dirty="0" err="1" smtClean="0"/>
              <a:t>sňatečném</a:t>
            </a:r>
            <a:r>
              <a:rPr lang="cs-CZ" dirty="0" smtClean="0"/>
              <a:t> obřadu </a:t>
            </a:r>
            <a:r>
              <a:rPr lang="cs-CZ" b="1" i="1" dirty="0" smtClean="0"/>
              <a:t>uvedou</a:t>
            </a:r>
            <a:r>
              <a:rPr lang="cs-CZ" dirty="0" smtClean="0"/>
              <a:t>, dříve než učiní </a:t>
            </a:r>
            <a:r>
              <a:rPr lang="cs-CZ" dirty="0" err="1" smtClean="0"/>
              <a:t>sňatečný</a:t>
            </a:r>
            <a:r>
              <a:rPr lang="cs-CZ" dirty="0" smtClean="0"/>
              <a:t> projev vůle, že jim </a:t>
            </a:r>
            <a:r>
              <a:rPr lang="cs-CZ" b="1" i="1" dirty="0" smtClean="0"/>
              <a:t>nejsou známy překážky</a:t>
            </a:r>
            <a:r>
              <a:rPr lang="cs-CZ" dirty="0" smtClean="0"/>
              <a:t>, které by jim bránily uzavřít manželství, že </a:t>
            </a:r>
            <a:r>
              <a:rPr lang="cs-CZ" b="1" i="1" dirty="0" smtClean="0"/>
              <a:t>navzájem znají svůj zdravotní stav</a:t>
            </a:r>
            <a:r>
              <a:rPr lang="cs-CZ" dirty="0" smtClean="0"/>
              <a:t> a že </a:t>
            </a:r>
            <a:r>
              <a:rPr lang="cs-CZ" b="1" i="1" dirty="0" smtClean="0"/>
              <a:t>zvážili uspořádání budoucích majetkových poměrů</a:t>
            </a:r>
            <a:r>
              <a:rPr lang="cs-CZ" dirty="0" smtClean="0"/>
              <a:t>, svého bydlení a hmotné zajištění po uzavření manželství. </a:t>
            </a:r>
          </a:p>
          <a:p>
            <a:pPr marL="0" indent="0">
              <a:buNone/>
            </a:pPr>
            <a:endParaRPr lang="cs-CZ" dirty="0" smtClean="0"/>
          </a:p>
        </p:txBody>
      </p:sp>
    </p:spTree>
    <p:extLst>
      <p:ext uri="{BB962C8B-B14F-4D97-AF65-F5344CB8AC3E}">
        <p14:creationId xmlns:p14="http://schemas.microsoft.com/office/powerpoint/2010/main" val="3693402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Pěstounství</a:t>
            </a:r>
            <a:endParaRPr lang="cs-CZ" b="1" dirty="0"/>
          </a:p>
        </p:txBody>
      </p:sp>
      <p:sp>
        <p:nvSpPr>
          <p:cNvPr id="3" name="Zástupný symbol pro obsah 2"/>
          <p:cNvSpPr>
            <a:spLocks noGrp="1"/>
          </p:cNvSpPr>
          <p:nvPr>
            <p:ph idx="1"/>
          </p:nvPr>
        </p:nvSpPr>
        <p:spPr/>
        <p:txBody>
          <a:bodyPr>
            <a:normAutofit fontScale="92500"/>
          </a:bodyPr>
          <a:lstStyle/>
          <a:p>
            <a:pPr marL="0" indent="0" algn="ctr">
              <a:buNone/>
            </a:pPr>
            <a:r>
              <a:rPr lang="cs-CZ" smtClean="0"/>
              <a:t>Pěstoun </a:t>
            </a:r>
            <a:r>
              <a:rPr lang="cs-CZ" dirty="0"/>
              <a:t>má </a:t>
            </a:r>
            <a:r>
              <a:rPr lang="cs-CZ" b="1" i="1" dirty="0"/>
              <a:t>povinnost udržovat, rozvíjet a prohlubovat sounáležitost dítěte s jeho rodiči, dalšími příbuznými a osobami dítěti blízkými</a:t>
            </a:r>
            <a:r>
              <a:rPr lang="cs-CZ" dirty="0"/>
              <a:t>. Má </a:t>
            </a:r>
            <a:r>
              <a:rPr lang="cs-CZ" b="1" i="1" dirty="0"/>
              <a:t>povinnost umožnit styk rodičů s dítětem v pěstounské péči</a:t>
            </a:r>
            <a:r>
              <a:rPr lang="cs-CZ" dirty="0"/>
              <a:t>, ledaže soud stanoví jinak. </a:t>
            </a:r>
          </a:p>
          <a:p>
            <a:pPr marL="0" indent="0" algn="ctr">
              <a:buNone/>
            </a:pPr>
            <a:r>
              <a:rPr lang="cs-CZ" b="1" dirty="0" smtClean="0"/>
              <a:t>Dítě</a:t>
            </a:r>
            <a:r>
              <a:rPr lang="cs-CZ" dirty="0" smtClean="0"/>
              <a:t> </a:t>
            </a:r>
            <a:r>
              <a:rPr lang="cs-CZ" dirty="0"/>
              <a:t>svěřené do pěstounské péče </a:t>
            </a:r>
            <a:r>
              <a:rPr lang="cs-CZ" b="1" i="1" dirty="0"/>
              <a:t>pomáhá podle svých možností a schopností v pěstounově domácnosti</a:t>
            </a:r>
            <a:r>
              <a:rPr lang="cs-CZ" dirty="0"/>
              <a:t>; má-li vlastní příjem, přispívá i na úhradu společných potřeb rodiny. </a:t>
            </a:r>
          </a:p>
          <a:p>
            <a:pPr marL="0" indent="0" algn="ctr">
              <a:buNone/>
            </a:pPr>
            <a:r>
              <a:rPr lang="cs-CZ" b="1" dirty="0" smtClean="0"/>
              <a:t>Pěstounská </a:t>
            </a:r>
            <a:r>
              <a:rPr lang="cs-CZ" b="1" dirty="0"/>
              <a:t>péče </a:t>
            </a:r>
            <a:r>
              <a:rPr lang="cs-CZ" u="sng" dirty="0"/>
              <a:t>zaniká</a:t>
            </a:r>
            <a:r>
              <a:rPr lang="cs-CZ" dirty="0"/>
              <a:t> nejpozději, </a:t>
            </a:r>
            <a:r>
              <a:rPr lang="cs-CZ" u="sng" dirty="0"/>
              <a:t>nabude-li dítě plné svéprávnosti</a:t>
            </a:r>
            <a:r>
              <a:rPr lang="cs-CZ" dirty="0"/>
              <a:t>, jinak jeho </a:t>
            </a:r>
            <a:r>
              <a:rPr lang="cs-CZ" u="sng" dirty="0"/>
              <a:t>zletilostí</a:t>
            </a:r>
            <a:r>
              <a:rPr lang="cs-CZ" dirty="0"/>
              <a:t>. </a:t>
            </a:r>
          </a:p>
          <a:p>
            <a:endParaRPr lang="cs-CZ" dirty="0"/>
          </a:p>
        </p:txBody>
      </p:sp>
    </p:spTree>
    <p:extLst>
      <p:ext uri="{BB962C8B-B14F-4D97-AF65-F5344CB8AC3E}">
        <p14:creationId xmlns:p14="http://schemas.microsoft.com/office/powerpoint/2010/main" val="306026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Vznik manželství</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lgn="ctr">
              <a:buNone/>
            </a:pPr>
            <a:r>
              <a:rPr lang="cs-CZ" dirty="0" smtClean="0"/>
              <a:t>Je-li </a:t>
            </a:r>
            <a:r>
              <a:rPr lang="cs-CZ" b="1" dirty="0"/>
              <a:t>život snoubence přímo ohrožen</a:t>
            </a:r>
            <a:r>
              <a:rPr lang="cs-CZ" dirty="0"/>
              <a:t>, může </a:t>
            </a:r>
            <a:r>
              <a:rPr lang="cs-CZ" dirty="0" err="1"/>
              <a:t>sňatečný</a:t>
            </a:r>
            <a:r>
              <a:rPr lang="cs-CZ" dirty="0"/>
              <a:t> obřad provést </a:t>
            </a:r>
            <a:r>
              <a:rPr lang="cs-CZ" b="1" i="1" dirty="0"/>
              <a:t>každý </a:t>
            </a:r>
            <a:r>
              <a:rPr lang="cs-CZ" b="1" i="1" dirty="0" smtClean="0"/>
              <a:t>orgán</a:t>
            </a:r>
            <a:r>
              <a:rPr lang="cs-CZ" dirty="0" smtClean="0"/>
              <a:t>, </a:t>
            </a:r>
            <a:r>
              <a:rPr lang="cs-CZ" dirty="0"/>
              <a:t>popřípadě jiný úřad stanovený jiným právním předpisem, a to </a:t>
            </a:r>
            <a:r>
              <a:rPr lang="cs-CZ" b="1" i="1" dirty="0"/>
              <a:t>na kterémkoli místě</a:t>
            </a:r>
            <a:r>
              <a:rPr lang="cs-CZ" dirty="0"/>
              <a:t>; to platí obdobně i pro církevní sňatek. </a:t>
            </a:r>
            <a:endParaRPr lang="cs-CZ" dirty="0" smtClean="0"/>
          </a:p>
          <a:p>
            <a:pPr marL="0" indent="0" algn="ctr">
              <a:buNone/>
            </a:pPr>
            <a:endParaRPr lang="cs-CZ" dirty="0" smtClean="0"/>
          </a:p>
          <a:p>
            <a:pPr marL="0" indent="0" algn="ctr">
              <a:buNone/>
            </a:pPr>
            <a:r>
              <a:rPr lang="cs-CZ" b="1" dirty="0" smtClean="0"/>
              <a:t>Mimo </a:t>
            </a:r>
            <a:r>
              <a:rPr lang="cs-CZ" b="1" dirty="0"/>
              <a:t>území České republiky </a:t>
            </a:r>
            <a:r>
              <a:rPr lang="cs-CZ" dirty="0"/>
              <a:t>může </a:t>
            </a:r>
            <a:r>
              <a:rPr lang="cs-CZ" dirty="0" err="1"/>
              <a:t>sňatečný</a:t>
            </a:r>
            <a:r>
              <a:rPr lang="cs-CZ" dirty="0"/>
              <a:t> obřad provést také </a:t>
            </a:r>
            <a:r>
              <a:rPr lang="cs-CZ" b="1" i="1" dirty="0"/>
              <a:t>velitel námořního plavidla plujícího pod státní vlajkou České republiky </a:t>
            </a:r>
            <a:r>
              <a:rPr lang="cs-CZ" dirty="0"/>
              <a:t>nebo </a:t>
            </a:r>
            <a:r>
              <a:rPr lang="cs-CZ" b="1" i="1" dirty="0"/>
              <a:t>velitel letadla zapsaného v leteckém rejstříku v České republice </a:t>
            </a:r>
            <a:r>
              <a:rPr lang="cs-CZ" dirty="0"/>
              <a:t>a je-li alespoň jeden ze snoubenců státním občanem České republiky rovněž </a:t>
            </a:r>
            <a:r>
              <a:rPr lang="cs-CZ" b="1" i="1" dirty="0"/>
              <a:t>velitel vojenské jednotky České republiky v zahraničí</a:t>
            </a:r>
            <a:r>
              <a:rPr lang="cs-CZ" dirty="0"/>
              <a:t>. </a:t>
            </a:r>
          </a:p>
          <a:p>
            <a:pPr marL="0" indent="0" algn="ctr">
              <a:buNone/>
            </a:pPr>
            <a:r>
              <a:rPr lang="cs-CZ" sz="2600" i="1" dirty="0" smtClean="0"/>
              <a:t>Pozn.: </a:t>
            </a:r>
            <a:r>
              <a:rPr lang="cs-CZ" sz="2600" i="1" dirty="0"/>
              <a:t>není třeba předložit doklady jinak potřebné; přítomnosti matrikáře není zapotřebí. </a:t>
            </a:r>
          </a:p>
          <a:p>
            <a:pPr marL="0" indent="0" algn="ctr">
              <a:buNone/>
            </a:pPr>
            <a:endParaRPr lang="cs-CZ" dirty="0" smtClean="0"/>
          </a:p>
          <a:p>
            <a:pPr marL="0" indent="0" algn="ctr">
              <a:buNone/>
            </a:pPr>
            <a:r>
              <a:rPr lang="cs-CZ" dirty="0" smtClean="0"/>
              <a:t>Státní </a:t>
            </a:r>
            <a:r>
              <a:rPr lang="cs-CZ" dirty="0"/>
              <a:t>občan České republiky může mimo území republiky uzavřít manželství </a:t>
            </a:r>
            <a:r>
              <a:rPr lang="cs-CZ" b="1" i="1" dirty="0"/>
              <a:t>také před diplomatickou misí nebo konzulárním úřadem České republiky</a:t>
            </a:r>
            <a:r>
              <a:rPr lang="cs-CZ" dirty="0"/>
              <a:t>. </a:t>
            </a:r>
          </a:p>
        </p:txBody>
      </p:sp>
    </p:spTree>
    <p:extLst>
      <p:ext uri="{BB962C8B-B14F-4D97-AF65-F5344CB8AC3E}">
        <p14:creationId xmlns:p14="http://schemas.microsoft.com/office/powerpoint/2010/main" val="293756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Příjmení</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lgn="just">
              <a:buNone/>
            </a:pPr>
            <a:r>
              <a:rPr lang="cs-CZ" dirty="0" smtClean="0"/>
              <a:t>Snoubenci při </a:t>
            </a:r>
            <a:r>
              <a:rPr lang="cs-CZ" dirty="0" err="1" smtClean="0"/>
              <a:t>sňatečném</a:t>
            </a:r>
            <a:r>
              <a:rPr lang="cs-CZ" dirty="0" smtClean="0"/>
              <a:t> obřadu </a:t>
            </a:r>
            <a:r>
              <a:rPr lang="cs-CZ" u="sng" dirty="0" smtClean="0"/>
              <a:t>prohlásí</a:t>
            </a:r>
            <a:r>
              <a:rPr lang="cs-CZ" dirty="0" smtClean="0"/>
              <a:t>, že </a:t>
            </a:r>
          </a:p>
          <a:p>
            <a:pPr marL="0" indent="0" algn="just">
              <a:buNone/>
            </a:pPr>
            <a:r>
              <a:rPr lang="cs-CZ" dirty="0" smtClean="0"/>
              <a:t>	</a:t>
            </a:r>
            <a:r>
              <a:rPr lang="cs-CZ" sz="2200" dirty="0" smtClean="0"/>
              <a:t>a) příjmení jednoho z nich bude jejich příjmením společným, </a:t>
            </a:r>
          </a:p>
          <a:p>
            <a:pPr marL="0" indent="0" algn="just">
              <a:buNone/>
            </a:pPr>
            <a:r>
              <a:rPr lang="cs-CZ" sz="2200" dirty="0" smtClean="0"/>
              <a:t>	b) si oba svá příjmení ponechají, nebo </a:t>
            </a:r>
          </a:p>
          <a:p>
            <a:pPr marL="0" indent="0" algn="just">
              <a:buNone/>
            </a:pPr>
            <a:r>
              <a:rPr lang="cs-CZ" sz="2200" dirty="0" smtClean="0"/>
              <a:t>	c) příjmení jednoho z nich bude jejich příjmením společným, a ten, jehož příjmení nemá být 	příjmením společným, bude ke společnému příjmení na druhém místě připojovat </a:t>
            </a:r>
            <a:r>
              <a:rPr lang="cs-CZ" sz="2200" smtClean="0"/>
              <a:t>své dosavadní </a:t>
            </a:r>
            <a:r>
              <a:rPr lang="cs-CZ" sz="2200" dirty="0" smtClean="0"/>
              <a:t>příjmení. </a:t>
            </a:r>
          </a:p>
          <a:p>
            <a:pPr marL="0" indent="0" algn="just">
              <a:buNone/>
            </a:pPr>
            <a:endParaRPr lang="cs-CZ" dirty="0"/>
          </a:p>
          <a:p>
            <a:pPr marL="0" indent="0" algn="just">
              <a:buNone/>
            </a:pPr>
            <a:r>
              <a:rPr lang="cs-CZ" dirty="0" smtClean="0"/>
              <a:t>Ponechají-li </a:t>
            </a:r>
            <a:r>
              <a:rPr lang="cs-CZ" dirty="0"/>
              <a:t>si snoubenci svá </a:t>
            </a:r>
            <a:r>
              <a:rPr lang="cs-CZ" u="sng" dirty="0"/>
              <a:t>dosavadní příjmení</a:t>
            </a:r>
            <a:r>
              <a:rPr lang="cs-CZ" dirty="0"/>
              <a:t>, </a:t>
            </a:r>
            <a:r>
              <a:rPr lang="cs-CZ" b="1" i="1" dirty="0"/>
              <a:t>prohlásí při </a:t>
            </a:r>
            <a:r>
              <a:rPr lang="cs-CZ" b="1" i="1" dirty="0" err="1"/>
              <a:t>sňatečném</a:t>
            </a:r>
            <a:r>
              <a:rPr lang="cs-CZ" b="1" i="1" dirty="0"/>
              <a:t> obřadu</a:t>
            </a:r>
            <a:r>
              <a:rPr lang="cs-CZ" dirty="0"/>
              <a:t> také, které z jejich příjmení bude příjmením jejich společných dětí. </a:t>
            </a:r>
          </a:p>
          <a:p>
            <a:pPr marL="0" indent="0" algn="just">
              <a:buNone/>
            </a:pPr>
            <a:endParaRPr lang="cs-CZ" dirty="0" smtClean="0"/>
          </a:p>
          <a:p>
            <a:pPr marL="0" indent="0" algn="just">
              <a:buNone/>
            </a:pPr>
            <a:r>
              <a:rPr lang="cs-CZ" dirty="0" smtClean="0"/>
              <a:t>Ponechali-li </a:t>
            </a:r>
            <a:r>
              <a:rPr lang="cs-CZ" dirty="0"/>
              <a:t>si manželé svá </a:t>
            </a:r>
            <a:r>
              <a:rPr lang="cs-CZ" u="sng" dirty="0"/>
              <a:t>dosavadní příjmení</a:t>
            </a:r>
            <a:r>
              <a:rPr lang="cs-CZ" dirty="0"/>
              <a:t>, </a:t>
            </a:r>
            <a:r>
              <a:rPr lang="cs-CZ" b="1" i="1" dirty="0"/>
              <a:t>mohou i později učinit </a:t>
            </a:r>
            <a:r>
              <a:rPr lang="cs-CZ" dirty="0"/>
              <a:t>prohlášení orgánu veřejné moci, že se dohodli na společném příjmení jednoho z nich. </a:t>
            </a:r>
          </a:p>
        </p:txBody>
      </p:sp>
    </p:spTree>
    <p:extLst>
      <p:ext uri="{BB962C8B-B14F-4D97-AF65-F5344CB8AC3E}">
        <p14:creationId xmlns:p14="http://schemas.microsoft.com/office/powerpoint/2010/main" val="216527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smtClean="0"/>
              <a:t>Způsobilost uzavřít manželství + zákonné překážky</a:t>
            </a:r>
            <a:endParaRPr lang="cs-CZ" b="1" dirty="0"/>
          </a:p>
        </p:txBody>
      </p:sp>
      <p:sp>
        <p:nvSpPr>
          <p:cNvPr id="3" name="Zástupný symbol pro obsah 2"/>
          <p:cNvSpPr>
            <a:spLocks noGrp="1"/>
          </p:cNvSpPr>
          <p:nvPr>
            <p:ph idx="1"/>
          </p:nvPr>
        </p:nvSpPr>
        <p:spPr/>
        <p:txBody>
          <a:bodyPr>
            <a:normAutofit fontScale="55000" lnSpcReduction="20000"/>
          </a:bodyPr>
          <a:lstStyle/>
          <a:p>
            <a:pPr marL="0" indent="0">
              <a:buNone/>
            </a:pPr>
            <a:r>
              <a:rPr lang="cs-CZ" u="sng" dirty="0" smtClean="0"/>
              <a:t>Manželství </a:t>
            </a:r>
            <a:r>
              <a:rPr lang="cs-CZ" u="sng" dirty="0"/>
              <a:t>může uzavřít každý</a:t>
            </a:r>
            <a:r>
              <a:rPr lang="cs-CZ" dirty="0"/>
              <a:t>, pokud mu v tom nebrání </a:t>
            </a:r>
            <a:r>
              <a:rPr lang="cs-CZ" b="1" dirty="0"/>
              <a:t>zákonná </a:t>
            </a:r>
            <a:r>
              <a:rPr lang="cs-CZ" b="1" dirty="0" smtClean="0"/>
              <a:t>překážka</a:t>
            </a:r>
            <a:r>
              <a:rPr lang="cs-CZ" dirty="0" smtClean="0"/>
              <a:t>:</a:t>
            </a:r>
            <a:endParaRPr lang="cs-CZ" dirty="0"/>
          </a:p>
          <a:p>
            <a:r>
              <a:rPr lang="cs-CZ" dirty="0" smtClean="0"/>
              <a:t>Manželství </a:t>
            </a:r>
            <a:r>
              <a:rPr lang="cs-CZ" b="1" i="1" dirty="0"/>
              <a:t>nemůže</a:t>
            </a:r>
            <a:r>
              <a:rPr lang="cs-CZ" dirty="0"/>
              <a:t> uzavřít </a:t>
            </a:r>
            <a:r>
              <a:rPr lang="cs-CZ" b="1" dirty="0"/>
              <a:t>nezletilý</a:t>
            </a:r>
            <a:r>
              <a:rPr lang="cs-CZ" dirty="0"/>
              <a:t>, který </a:t>
            </a:r>
            <a:r>
              <a:rPr lang="cs-CZ" u="sng" dirty="0"/>
              <a:t>není plně svéprávný</a:t>
            </a:r>
            <a:r>
              <a:rPr lang="cs-CZ" dirty="0"/>
              <a:t>. </a:t>
            </a:r>
          </a:p>
          <a:p>
            <a:r>
              <a:rPr lang="cs-CZ" b="1" dirty="0" smtClean="0"/>
              <a:t>Soud</a:t>
            </a:r>
            <a:r>
              <a:rPr lang="cs-CZ" dirty="0" smtClean="0"/>
              <a:t> </a:t>
            </a:r>
            <a:r>
              <a:rPr lang="cs-CZ" dirty="0"/>
              <a:t>může </a:t>
            </a:r>
            <a:r>
              <a:rPr lang="cs-CZ" u="sng" dirty="0"/>
              <a:t>ve výjimečných případech povolit uzavření manželství nezletilému</a:t>
            </a:r>
            <a:r>
              <a:rPr lang="cs-CZ" dirty="0"/>
              <a:t>, který </a:t>
            </a:r>
            <a:r>
              <a:rPr lang="cs-CZ" b="1" i="1" dirty="0"/>
              <a:t>není plně svéprávný</a:t>
            </a:r>
            <a:r>
              <a:rPr lang="cs-CZ" dirty="0"/>
              <a:t> a </a:t>
            </a:r>
            <a:r>
              <a:rPr lang="cs-CZ" b="1" i="1" dirty="0"/>
              <a:t>dovršil šestnácti let věku</a:t>
            </a:r>
            <a:r>
              <a:rPr lang="cs-CZ" dirty="0"/>
              <a:t>, jsou-li pro to </a:t>
            </a:r>
            <a:r>
              <a:rPr lang="cs-CZ" b="1" i="1" dirty="0"/>
              <a:t>důležité důvody</a:t>
            </a:r>
            <a:r>
              <a:rPr lang="cs-CZ" dirty="0"/>
              <a:t>. </a:t>
            </a:r>
            <a:endParaRPr lang="cs-CZ" dirty="0" smtClean="0"/>
          </a:p>
          <a:p>
            <a:pPr marL="0" indent="0">
              <a:buNone/>
            </a:pPr>
            <a:endParaRPr lang="cs-CZ" dirty="0"/>
          </a:p>
          <a:p>
            <a:pPr marL="0" indent="0">
              <a:buNone/>
            </a:pPr>
            <a:r>
              <a:rPr lang="cs-CZ" dirty="0" smtClean="0"/>
              <a:t>Manželství </a:t>
            </a:r>
            <a:r>
              <a:rPr lang="cs-CZ" b="1" i="1" dirty="0"/>
              <a:t>nemůže</a:t>
            </a:r>
            <a:r>
              <a:rPr lang="cs-CZ" dirty="0"/>
              <a:t> uzavřít </a:t>
            </a:r>
            <a:r>
              <a:rPr lang="cs-CZ" b="1" i="1" dirty="0"/>
              <a:t>osoba, jejíž svéprávnost byla v této oblasti omezena</a:t>
            </a:r>
            <a:r>
              <a:rPr lang="cs-CZ" dirty="0"/>
              <a:t>. </a:t>
            </a:r>
            <a:endParaRPr lang="cs-CZ" dirty="0" smtClean="0"/>
          </a:p>
          <a:p>
            <a:pPr marL="0" indent="0">
              <a:buNone/>
            </a:pPr>
            <a:r>
              <a:rPr lang="cs-CZ" dirty="0" smtClean="0"/>
              <a:t>Manželství </a:t>
            </a:r>
            <a:r>
              <a:rPr lang="cs-CZ" b="1" i="1" dirty="0"/>
              <a:t>nemůže</a:t>
            </a:r>
            <a:r>
              <a:rPr lang="cs-CZ" dirty="0"/>
              <a:t> uzavřít </a:t>
            </a:r>
            <a:r>
              <a:rPr lang="cs-CZ" b="1" i="1" dirty="0"/>
              <a:t>osoba, která již dříve uzavřela manželství</a:t>
            </a:r>
            <a:r>
              <a:rPr lang="cs-CZ" dirty="0"/>
              <a:t>, ani </a:t>
            </a:r>
            <a:r>
              <a:rPr lang="cs-CZ" b="1" i="1" dirty="0"/>
              <a:t>osoba, která již dříve vstoupila do registrovaného partnerství </a:t>
            </a:r>
            <a:r>
              <a:rPr lang="cs-CZ" dirty="0"/>
              <a:t>nebo jiného obdobného svazku uzavřeného v zahraničí, a toto manželství, registrované partnerství nebo jiný obdobný svazek uzavřený v zahraničí </a:t>
            </a:r>
            <a:r>
              <a:rPr lang="cs-CZ" u="sng" dirty="0" smtClean="0"/>
              <a:t>trvá</a:t>
            </a:r>
            <a:r>
              <a:rPr lang="cs-CZ" dirty="0" smtClean="0"/>
              <a:t>. </a:t>
            </a:r>
          </a:p>
          <a:p>
            <a:pPr marL="0" indent="0">
              <a:buNone/>
            </a:pPr>
            <a:r>
              <a:rPr lang="cs-CZ" dirty="0" smtClean="0"/>
              <a:t>Manželství </a:t>
            </a:r>
            <a:r>
              <a:rPr lang="cs-CZ" b="1" i="1" dirty="0" smtClean="0"/>
              <a:t>nemůže</a:t>
            </a:r>
            <a:r>
              <a:rPr lang="cs-CZ" dirty="0" smtClean="0"/>
              <a:t> být uzavřeno </a:t>
            </a:r>
            <a:r>
              <a:rPr lang="cs-CZ" b="1" i="1" dirty="0" smtClean="0"/>
              <a:t>mezi předky a potomky</a:t>
            </a:r>
            <a:r>
              <a:rPr lang="cs-CZ" dirty="0" smtClean="0"/>
              <a:t>, ani </a:t>
            </a:r>
            <a:r>
              <a:rPr lang="cs-CZ" b="1" i="1" dirty="0" smtClean="0"/>
              <a:t>mezi sourozenci</a:t>
            </a:r>
            <a:r>
              <a:rPr lang="cs-CZ" dirty="0" smtClean="0"/>
              <a:t>; totéž </a:t>
            </a:r>
            <a:r>
              <a:rPr lang="cs-CZ" b="1" i="1" dirty="0" smtClean="0"/>
              <a:t>platí o osobách, jejichž příbuzenství vzniklo osvojením</a:t>
            </a:r>
            <a:r>
              <a:rPr lang="cs-CZ" dirty="0" smtClean="0"/>
              <a:t>. </a:t>
            </a:r>
          </a:p>
          <a:p>
            <a:pPr marL="0" indent="0">
              <a:buNone/>
            </a:pPr>
            <a:r>
              <a:rPr lang="cs-CZ" dirty="0" smtClean="0"/>
              <a:t>Manželství </a:t>
            </a:r>
            <a:r>
              <a:rPr lang="cs-CZ" b="1" i="1" dirty="0"/>
              <a:t>nemůže</a:t>
            </a:r>
            <a:r>
              <a:rPr lang="cs-CZ" dirty="0"/>
              <a:t> být uzavřeno </a:t>
            </a:r>
            <a:r>
              <a:rPr lang="cs-CZ" b="1" i="1" dirty="0"/>
              <a:t>mezi poručníkem a poručencem</a:t>
            </a:r>
            <a:r>
              <a:rPr lang="cs-CZ" dirty="0"/>
              <a:t>, mezi </a:t>
            </a:r>
            <a:r>
              <a:rPr lang="cs-CZ" b="1" i="1" dirty="0"/>
              <a:t>dítětem a osobou, do jejíž péče bylo dítě svěřeno</a:t>
            </a:r>
            <a:r>
              <a:rPr lang="cs-CZ" dirty="0"/>
              <a:t>, nebo </a:t>
            </a:r>
            <a:r>
              <a:rPr lang="cs-CZ" b="1" i="1" dirty="0"/>
              <a:t>pěstounem a svěřeným dítětem</a:t>
            </a:r>
            <a:r>
              <a:rPr lang="cs-CZ" dirty="0"/>
              <a:t>. </a:t>
            </a:r>
          </a:p>
        </p:txBody>
      </p:sp>
    </p:spTree>
    <p:extLst>
      <p:ext uri="{BB962C8B-B14F-4D97-AF65-F5344CB8AC3E}">
        <p14:creationId xmlns:p14="http://schemas.microsoft.com/office/powerpoint/2010/main" val="404947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Zdánlivé manželství</a:t>
            </a:r>
            <a:endParaRPr lang="cs-CZ" b="1" dirty="0"/>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smtClean="0"/>
              <a:t>Manželství </a:t>
            </a:r>
            <a:r>
              <a:rPr lang="cs-CZ" b="1" i="1" dirty="0"/>
              <a:t>nevznikne</a:t>
            </a:r>
            <a:r>
              <a:rPr lang="cs-CZ" dirty="0"/>
              <a:t>, pokud </a:t>
            </a:r>
            <a:r>
              <a:rPr lang="cs-CZ" u="sng" dirty="0"/>
              <a:t>alespoň u jedné z osob</a:t>
            </a:r>
            <a:r>
              <a:rPr lang="cs-CZ" dirty="0"/>
              <a:t>, které hodlaly uzavřít manželství, </a:t>
            </a:r>
            <a:r>
              <a:rPr lang="cs-CZ" u="sng" dirty="0" smtClean="0"/>
              <a:t>nebyly v projevu vůle o vstupu </a:t>
            </a:r>
            <a:r>
              <a:rPr lang="cs-CZ" u="sng" dirty="0"/>
              <a:t>do </a:t>
            </a:r>
            <a:r>
              <a:rPr lang="cs-CZ" u="sng" dirty="0" smtClean="0"/>
              <a:t>manželství</a:t>
            </a:r>
            <a:r>
              <a:rPr lang="cs-CZ" dirty="0" smtClean="0"/>
              <a:t> </a:t>
            </a:r>
            <a:r>
              <a:rPr lang="cs-CZ" dirty="0"/>
              <a:t>nebo ve </a:t>
            </a:r>
            <a:r>
              <a:rPr lang="cs-CZ" dirty="0" err="1"/>
              <a:t>sňatečném</a:t>
            </a:r>
            <a:r>
              <a:rPr lang="cs-CZ" dirty="0"/>
              <a:t> obřadu nebo v souvislosti s ním </a:t>
            </a:r>
            <a:r>
              <a:rPr lang="cs-CZ" u="sng" dirty="0"/>
              <a:t>splněny takové náležitosti</a:t>
            </a:r>
            <a:r>
              <a:rPr lang="cs-CZ" dirty="0"/>
              <a:t>, na jejichž splnění je k tomu, aby manželství vzniklo, nutno bezvýhradně trvat. </a:t>
            </a:r>
          </a:p>
          <a:p>
            <a:pPr marL="0" indent="0">
              <a:buNone/>
            </a:pPr>
            <a:endParaRPr lang="cs-CZ" dirty="0" smtClean="0"/>
          </a:p>
          <a:p>
            <a:pPr marL="0" indent="0">
              <a:buNone/>
            </a:pPr>
            <a:r>
              <a:rPr lang="cs-CZ" b="1" dirty="0" smtClean="0"/>
              <a:t>Soud </a:t>
            </a:r>
            <a:r>
              <a:rPr lang="cs-CZ" dirty="0" smtClean="0"/>
              <a:t>může určit, že manželství není, i bez návrhu. </a:t>
            </a:r>
          </a:p>
          <a:p>
            <a:pPr marL="0" indent="0">
              <a:buNone/>
            </a:pPr>
            <a:endParaRPr lang="cs-CZ" dirty="0" smtClean="0"/>
          </a:p>
          <a:p>
            <a:pPr marL="0" indent="0">
              <a:buNone/>
            </a:pPr>
            <a:r>
              <a:rPr lang="cs-CZ" dirty="0" smtClean="0"/>
              <a:t>Neprodleně </a:t>
            </a:r>
            <a:r>
              <a:rPr lang="cs-CZ" dirty="0"/>
              <a:t>poté, kdy soud určí, že manželství není, </a:t>
            </a:r>
            <a:r>
              <a:rPr lang="cs-CZ" b="1" i="1" dirty="0"/>
              <a:t>rozhodne soud o otcovství ke společnému dítěti i o povinnostech a právech rodičů k němu</a:t>
            </a:r>
            <a:r>
              <a:rPr lang="cs-CZ" dirty="0"/>
              <a:t>. </a:t>
            </a:r>
            <a:endParaRPr lang="cs-CZ" dirty="0" smtClean="0"/>
          </a:p>
          <a:p>
            <a:pPr marL="0" indent="0">
              <a:buNone/>
            </a:pPr>
            <a:endParaRPr lang="cs-CZ" dirty="0"/>
          </a:p>
          <a:p>
            <a:pPr marL="0" indent="0">
              <a:buNone/>
            </a:pPr>
            <a:r>
              <a:rPr lang="cs-CZ" b="1" dirty="0" smtClean="0"/>
              <a:t>Majetkové </a:t>
            </a:r>
            <a:r>
              <a:rPr lang="cs-CZ" b="1" dirty="0"/>
              <a:t>povinnosti a práva muže a ženy </a:t>
            </a:r>
            <a:r>
              <a:rPr lang="cs-CZ" dirty="0"/>
              <a:t>se posoudí jednotlivě podle své povahy. Nelze-li jinak, použijí se ustanovení o bezdůvodném obohacení. V těchto záležitostech je třeba brát ohled na muže nebo ženu jednající v dobré víře, jakož i na práva a právní zájmy společných dětí a třetích osob. </a:t>
            </a:r>
          </a:p>
        </p:txBody>
      </p:sp>
    </p:spTree>
    <p:extLst>
      <p:ext uri="{BB962C8B-B14F-4D97-AF65-F5344CB8AC3E}">
        <p14:creationId xmlns:p14="http://schemas.microsoft.com/office/powerpoint/2010/main" val="2155607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ký">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k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501</TotalTime>
  <Words>3918</Words>
  <Application>Microsoft Office PowerPoint</Application>
  <PresentationFormat>Širokoúhlá obrazovka</PresentationFormat>
  <Paragraphs>328</Paragraphs>
  <Slides>50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50</vt:i4>
      </vt:variant>
    </vt:vector>
  </HeadingPairs>
  <TitlesOfParts>
    <vt:vector size="53" baseType="lpstr">
      <vt:lpstr>Arial</vt:lpstr>
      <vt:lpstr>Garamond</vt:lpstr>
      <vt:lpstr>Organický</vt:lpstr>
      <vt:lpstr>Rodinné právo</vt:lpstr>
      <vt:lpstr>Manželství</vt:lpstr>
      <vt:lpstr>Vznik manželství</vt:lpstr>
      <vt:lpstr>Vznik manželství</vt:lpstr>
      <vt:lpstr>Vznik manželství</vt:lpstr>
      <vt:lpstr>Vznik manželství</vt:lpstr>
      <vt:lpstr>Příjmení</vt:lpstr>
      <vt:lpstr>Způsobilost uzavřít manželství + zákonné překážky</vt:lpstr>
      <vt:lpstr>Zdánlivé manželství</vt:lpstr>
      <vt:lpstr>Neplatné manželství</vt:lpstr>
      <vt:lpstr>Povinnosti a práva manželů</vt:lpstr>
      <vt:lpstr> Povinnosti a práva manželů</vt:lpstr>
      <vt:lpstr>Uspokojování potřeb rodiny</vt:lpstr>
      <vt:lpstr>Rozhodování o záležitostech rodiny</vt:lpstr>
      <vt:lpstr>Obstarávání záležitostí rodiny</vt:lpstr>
      <vt:lpstr>Výživné mezi manžely</vt:lpstr>
      <vt:lpstr>Obvyklé vybavení rodinné domácnosti</vt:lpstr>
      <vt:lpstr>Rodinný závod</vt:lpstr>
      <vt:lpstr>Rodinný závod</vt:lpstr>
      <vt:lpstr>Rodinný závod</vt:lpstr>
      <vt:lpstr>Společné jmění</vt:lpstr>
      <vt:lpstr>Zákonný režim</vt:lpstr>
      <vt:lpstr>Zákonný režim</vt:lpstr>
      <vt:lpstr>Smluvený režim</vt:lpstr>
      <vt:lpstr>Smluvený režim</vt:lpstr>
      <vt:lpstr>Režim založený rozhodnutím soudu</vt:lpstr>
      <vt:lpstr>Zvláštní ustanovení proti domácímu násilí</vt:lpstr>
      <vt:lpstr>Zánik manželství</vt:lpstr>
      <vt:lpstr>Výživné rozvedeného manžela</vt:lpstr>
      <vt:lpstr>Příbuzenství</vt:lpstr>
      <vt:lpstr>Švagrovství</vt:lpstr>
      <vt:lpstr>Mateřství</vt:lpstr>
      <vt:lpstr>Otcovství</vt:lpstr>
      <vt:lpstr>Otcovství</vt:lpstr>
      <vt:lpstr>Otcovství</vt:lpstr>
      <vt:lpstr>Popírání otcovství</vt:lpstr>
      <vt:lpstr>Popření otcovství</vt:lpstr>
      <vt:lpstr>Osvojení</vt:lpstr>
      <vt:lpstr>Následky osvojení</vt:lpstr>
      <vt:lpstr>Osvojení zletilého</vt:lpstr>
      <vt:lpstr>Rodiče a dítě</vt:lpstr>
      <vt:lpstr>Rodičovská odpovědnost</vt:lpstr>
      <vt:lpstr>Rodičovská odpovědnost</vt:lpstr>
      <vt:lpstr>Vyživovací povinnost</vt:lpstr>
      <vt:lpstr>Poručenství</vt:lpstr>
      <vt:lpstr>Opatrovník</vt:lpstr>
      <vt:lpstr>Pěstounství</vt:lpstr>
      <vt:lpstr>Pěstounství</vt:lpstr>
      <vt:lpstr>Pěstounství</vt:lpstr>
      <vt:lpstr>Pěstounství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Rodinné právo</dc:title>
  <dc:creator>Liba</dc:creator>
  <cp:lastModifiedBy>Eva Kučerová</cp:lastModifiedBy>
  <cp:revision>59</cp:revision>
  <dcterms:created xsi:type="dcterms:W3CDTF">2014-04-27T09:29:07Z</dcterms:created>
  <dcterms:modified xsi:type="dcterms:W3CDTF">2014-04-27T21:10:21Z</dcterms:modified>
</cp:coreProperties>
</file>