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0" autoAdjust="0"/>
    <p:restoredTop sz="94660"/>
  </p:normalViewPr>
  <p:slideViewPr>
    <p:cSldViewPr>
      <p:cViewPr>
        <p:scale>
          <a:sx n="100" d="100"/>
          <a:sy n="100" d="100"/>
        </p:scale>
        <p:origin x="-154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513F7-4178-45BE-A82F-EA70D2ADE491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8125F-8EB0-4453-B6E0-4118EA40E3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985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6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89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6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25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0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7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3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82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1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9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59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6FD4-D34A-43F3-A45F-F8685BAAF4E2}" type="datetimeFigureOut">
              <a:rPr lang="en-GB" smtClean="0"/>
              <a:t>24/02/2014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7E4F5-1D27-4F77-A0F9-CE9E31A296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5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//upload.wikimedia.org/wikipedia/commons/e/e2/2fab_fc.sv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//upload.wikimedia.org/wikipedia/commons/2/24/F_ab2_pFc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/>
          <p:nvPr/>
        </p:nvCxnSpPr>
        <p:spPr>
          <a:xfrm>
            <a:off x="2411760" y="1268760"/>
            <a:ext cx="360040" cy="720080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4211960" y="1268760"/>
            <a:ext cx="332608" cy="717824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851920" y="2708920"/>
            <a:ext cx="0" cy="2160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131840" y="2708920"/>
            <a:ext cx="0" cy="2160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4572000" y="1268760"/>
            <a:ext cx="360040" cy="720080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051720" y="1268760"/>
            <a:ext cx="360040" cy="720080"/>
          </a:xfrm>
          <a:prstGeom prst="line">
            <a:avLst/>
          </a:prstGeom>
          <a:ln w="38100">
            <a:solidFill>
              <a:srgbClr val="2DC8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771800" y="1988840"/>
            <a:ext cx="36004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760" y="1988840"/>
            <a:ext cx="36004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3851920" y="1988840"/>
            <a:ext cx="360040" cy="717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4211960" y="1988840"/>
            <a:ext cx="360040" cy="7200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004048" y="1412776"/>
            <a:ext cx="300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Variabilní</a:t>
            </a:r>
            <a:r>
              <a:rPr lang="cs-CZ" sz="1600" dirty="0" smtClean="0"/>
              <a:t> oblast </a:t>
            </a:r>
            <a:r>
              <a:rPr lang="cs-CZ" b="1" dirty="0" smtClean="0"/>
              <a:t>lehkého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16016" y="2420888"/>
            <a:ext cx="3116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Konstantní</a:t>
            </a:r>
            <a:r>
              <a:rPr lang="cs-CZ" sz="1600" dirty="0" smtClean="0"/>
              <a:t> oblast </a:t>
            </a:r>
            <a:r>
              <a:rPr lang="cs-CZ" b="1" dirty="0" smtClean="0"/>
              <a:t>lehkého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sp>
        <p:nvSpPr>
          <p:cNvPr id="26" name="Ovál 25"/>
          <p:cNvSpPr/>
          <p:nvPr/>
        </p:nvSpPr>
        <p:spPr>
          <a:xfrm rot="19914934">
            <a:off x="2204165" y="1150763"/>
            <a:ext cx="432488" cy="167354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ovéPole 26"/>
          <p:cNvSpPr txBox="1"/>
          <p:nvPr/>
        </p:nvSpPr>
        <p:spPr>
          <a:xfrm>
            <a:off x="683568" y="1988840"/>
            <a:ext cx="1318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Lehký řetězec</a:t>
            </a:r>
            <a:endParaRPr lang="en-GB" sz="1600" dirty="0"/>
          </a:p>
        </p:txBody>
      </p:sp>
      <p:sp>
        <p:nvSpPr>
          <p:cNvPr id="32" name="Volný tvar 31"/>
          <p:cNvSpPr/>
          <p:nvPr/>
        </p:nvSpPr>
        <p:spPr>
          <a:xfrm>
            <a:off x="2267744" y="967097"/>
            <a:ext cx="1092476" cy="4121016"/>
          </a:xfrm>
          <a:custGeom>
            <a:avLst/>
            <a:gdLst>
              <a:gd name="connsiteX0" fmla="*/ 185458 w 1126328"/>
              <a:gd name="connsiteY0" fmla="*/ 175903 h 4121016"/>
              <a:gd name="connsiteX1" fmla="*/ 1061758 w 1126328"/>
              <a:gd name="connsiteY1" fmla="*/ 1747528 h 4121016"/>
              <a:gd name="connsiteX2" fmla="*/ 1023658 w 1126328"/>
              <a:gd name="connsiteY2" fmla="*/ 3966853 h 4121016"/>
              <a:gd name="connsiteX3" fmla="*/ 728383 w 1126328"/>
              <a:gd name="connsiteY3" fmla="*/ 3690628 h 4121016"/>
              <a:gd name="connsiteX4" fmla="*/ 766483 w 1126328"/>
              <a:gd name="connsiteY4" fmla="*/ 1757053 h 4121016"/>
              <a:gd name="connsiteX5" fmla="*/ 42583 w 1126328"/>
              <a:gd name="connsiteY5" fmla="*/ 214003 h 4121016"/>
              <a:gd name="connsiteX6" fmla="*/ 185458 w 1126328"/>
              <a:gd name="connsiteY6" fmla="*/ 175903 h 412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6328" h="4121016">
                <a:moveTo>
                  <a:pt x="185458" y="175903"/>
                </a:moveTo>
                <a:cubicBezTo>
                  <a:pt x="355320" y="431490"/>
                  <a:pt x="922058" y="1115703"/>
                  <a:pt x="1061758" y="1747528"/>
                </a:cubicBezTo>
                <a:cubicBezTo>
                  <a:pt x="1201458" y="2379353"/>
                  <a:pt x="1079220" y="3643003"/>
                  <a:pt x="1023658" y="3966853"/>
                </a:cubicBezTo>
                <a:cubicBezTo>
                  <a:pt x="968096" y="4290703"/>
                  <a:pt x="771246" y="4058928"/>
                  <a:pt x="728383" y="3690628"/>
                </a:cubicBezTo>
                <a:cubicBezTo>
                  <a:pt x="685521" y="3322328"/>
                  <a:pt x="880783" y="2336490"/>
                  <a:pt x="766483" y="1757053"/>
                </a:cubicBezTo>
                <a:cubicBezTo>
                  <a:pt x="652183" y="1177616"/>
                  <a:pt x="136245" y="475940"/>
                  <a:pt x="42583" y="214003"/>
                </a:cubicBezTo>
                <a:cubicBezTo>
                  <a:pt x="-51079" y="-47934"/>
                  <a:pt x="15596" y="-79684"/>
                  <a:pt x="185458" y="175903"/>
                </a:cubicBez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ovéPole 32"/>
          <p:cNvSpPr txBox="1"/>
          <p:nvPr/>
        </p:nvSpPr>
        <p:spPr>
          <a:xfrm>
            <a:off x="1619672" y="3356992"/>
            <a:ext cx="12852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Těžký řetězec</a:t>
            </a:r>
            <a:endParaRPr lang="en-GB" sz="1600" dirty="0"/>
          </a:p>
        </p:txBody>
      </p:sp>
      <p:cxnSp>
        <p:nvCxnSpPr>
          <p:cNvPr id="35" name="Přímá spojnice se šipkou 34"/>
          <p:cNvCxnSpPr>
            <a:endCxn id="26" idx="2"/>
          </p:cNvCxnSpPr>
          <p:nvPr/>
        </p:nvCxnSpPr>
        <p:spPr>
          <a:xfrm flipV="1">
            <a:off x="1907704" y="2089339"/>
            <a:ext cx="321923" cy="435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2771800" y="3140968"/>
            <a:ext cx="28803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4932040" y="1916832"/>
            <a:ext cx="2990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Variabilní</a:t>
            </a:r>
            <a:r>
              <a:rPr lang="cs-CZ" sz="1600" dirty="0" smtClean="0"/>
              <a:t> oblast </a:t>
            </a:r>
            <a:r>
              <a:rPr lang="cs-CZ" b="1" dirty="0" smtClean="0"/>
              <a:t>těžkého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cxnSp>
        <p:nvCxnSpPr>
          <p:cNvPr id="52" name="Přímá spojnice se šipkou 51"/>
          <p:cNvCxnSpPr>
            <a:endCxn id="58" idx="6"/>
          </p:cNvCxnSpPr>
          <p:nvPr/>
        </p:nvCxnSpPr>
        <p:spPr>
          <a:xfrm flipH="1" flipV="1">
            <a:off x="4830280" y="1614126"/>
            <a:ext cx="245776" cy="146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 flipV="1">
            <a:off x="4427984" y="1628800"/>
            <a:ext cx="576064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 rot="1591497">
            <a:off x="4693844" y="1130924"/>
            <a:ext cx="144016" cy="9020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ál 58"/>
          <p:cNvSpPr/>
          <p:nvPr/>
        </p:nvSpPr>
        <p:spPr>
          <a:xfrm rot="1484835">
            <a:off x="4322153" y="1113464"/>
            <a:ext cx="144016" cy="902088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ál 60"/>
          <p:cNvSpPr/>
          <p:nvPr/>
        </p:nvSpPr>
        <p:spPr>
          <a:xfrm rot="1591497">
            <a:off x="4322328" y="1950201"/>
            <a:ext cx="144016" cy="850695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Volný tvar 61"/>
          <p:cNvSpPr/>
          <p:nvPr/>
        </p:nvSpPr>
        <p:spPr>
          <a:xfrm>
            <a:off x="3707904" y="1988841"/>
            <a:ext cx="570265" cy="3024336"/>
          </a:xfrm>
          <a:custGeom>
            <a:avLst/>
            <a:gdLst>
              <a:gd name="connsiteX0" fmla="*/ 543972 w 549432"/>
              <a:gd name="connsiteY0" fmla="*/ 158425 h 3184479"/>
              <a:gd name="connsiteX1" fmla="*/ 229647 w 549432"/>
              <a:gd name="connsiteY1" fmla="*/ 806125 h 3184479"/>
              <a:gd name="connsiteX2" fmla="*/ 210597 w 549432"/>
              <a:gd name="connsiteY2" fmla="*/ 2958775 h 3184479"/>
              <a:gd name="connsiteX3" fmla="*/ 20097 w 549432"/>
              <a:gd name="connsiteY3" fmla="*/ 2873050 h 3184479"/>
              <a:gd name="connsiteX4" fmla="*/ 48672 w 549432"/>
              <a:gd name="connsiteY4" fmla="*/ 777550 h 3184479"/>
              <a:gd name="connsiteX5" fmla="*/ 401097 w 549432"/>
              <a:gd name="connsiteY5" fmla="*/ 44125 h 3184479"/>
              <a:gd name="connsiteX6" fmla="*/ 543972 w 549432"/>
              <a:gd name="connsiteY6" fmla="*/ 158425 h 3184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9432" h="3184479">
                <a:moveTo>
                  <a:pt x="543972" y="158425"/>
                </a:moveTo>
                <a:cubicBezTo>
                  <a:pt x="515397" y="285425"/>
                  <a:pt x="285210" y="339400"/>
                  <a:pt x="229647" y="806125"/>
                </a:cubicBezTo>
                <a:cubicBezTo>
                  <a:pt x="174084" y="1272850"/>
                  <a:pt x="245522" y="2614288"/>
                  <a:pt x="210597" y="2958775"/>
                </a:cubicBezTo>
                <a:cubicBezTo>
                  <a:pt x="175672" y="3303263"/>
                  <a:pt x="47085" y="3236588"/>
                  <a:pt x="20097" y="2873050"/>
                </a:cubicBezTo>
                <a:cubicBezTo>
                  <a:pt x="-6891" y="2509512"/>
                  <a:pt x="-14828" y="1249038"/>
                  <a:pt x="48672" y="777550"/>
                </a:cubicBezTo>
                <a:cubicBezTo>
                  <a:pt x="112172" y="306063"/>
                  <a:pt x="318547" y="145725"/>
                  <a:pt x="401097" y="44125"/>
                </a:cubicBezTo>
                <a:cubicBezTo>
                  <a:pt x="483647" y="-57475"/>
                  <a:pt x="572547" y="31425"/>
                  <a:pt x="543972" y="158425"/>
                </a:cubicBezTo>
                <a:close/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Přímá spojnice se šipkou 62"/>
          <p:cNvCxnSpPr>
            <a:endCxn id="61" idx="6"/>
          </p:cNvCxnSpPr>
          <p:nvPr/>
        </p:nvCxnSpPr>
        <p:spPr>
          <a:xfrm flipH="1" flipV="1">
            <a:off x="4458764" y="2407707"/>
            <a:ext cx="329260" cy="1571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4283968" y="3356992"/>
            <a:ext cx="310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Konstantní</a:t>
            </a:r>
            <a:r>
              <a:rPr lang="cs-CZ" sz="1600" dirty="0" smtClean="0"/>
              <a:t> oblast </a:t>
            </a:r>
            <a:r>
              <a:rPr lang="cs-CZ" b="1" dirty="0" smtClean="0"/>
              <a:t>těžkého</a:t>
            </a:r>
            <a:r>
              <a:rPr lang="cs-CZ" sz="1600" dirty="0" smtClean="0"/>
              <a:t> řetězce</a:t>
            </a:r>
            <a:endParaRPr lang="en-GB" sz="1600" dirty="0"/>
          </a:p>
        </p:txBody>
      </p:sp>
      <p:cxnSp>
        <p:nvCxnSpPr>
          <p:cNvPr id="67" name="Přímá spojnice se šipkou 66"/>
          <p:cNvCxnSpPr/>
          <p:nvPr/>
        </p:nvCxnSpPr>
        <p:spPr>
          <a:xfrm flipH="1" flipV="1">
            <a:off x="3923928" y="3429002"/>
            <a:ext cx="432048" cy="720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3131840" y="1294021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cxnSpLocks noChangeAspect="1"/>
          </p:cNvCxnSpPr>
          <p:nvPr/>
        </p:nvCxnSpPr>
        <p:spPr>
          <a:xfrm flipH="1">
            <a:off x="2123729" y="1412777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>
            <a:cxnSpLocks noChangeAspect="1"/>
          </p:cNvCxnSpPr>
          <p:nvPr/>
        </p:nvCxnSpPr>
        <p:spPr>
          <a:xfrm flipH="1">
            <a:off x="2170533" y="1531589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>
            <a:cxnSpLocks noChangeAspect="1"/>
          </p:cNvCxnSpPr>
          <p:nvPr/>
        </p:nvCxnSpPr>
        <p:spPr>
          <a:xfrm flipH="1">
            <a:off x="2242514" y="1683989"/>
            <a:ext cx="25230" cy="2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>
            <a:cxnSpLocks noChangeAspect="1"/>
          </p:cNvCxnSpPr>
          <p:nvPr/>
        </p:nvCxnSpPr>
        <p:spPr>
          <a:xfrm flipH="1">
            <a:off x="2555777" y="1556792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>
            <a:cxnSpLocks noChangeAspect="1"/>
          </p:cNvCxnSpPr>
          <p:nvPr/>
        </p:nvCxnSpPr>
        <p:spPr>
          <a:xfrm flipH="1">
            <a:off x="2602581" y="1675604"/>
            <a:ext cx="25203" cy="252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>
            <a:cxnSpLocks noChangeAspect="1"/>
          </p:cNvCxnSpPr>
          <p:nvPr/>
        </p:nvCxnSpPr>
        <p:spPr>
          <a:xfrm flipH="1">
            <a:off x="2674562" y="1828004"/>
            <a:ext cx="25230" cy="25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1691680" y="1196752"/>
            <a:ext cx="432048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1691680" y="1196752"/>
            <a:ext cx="86409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35496" y="908720"/>
            <a:ext cx="19709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Hypervariabilní</a:t>
            </a:r>
            <a:r>
              <a:rPr lang="cs-CZ" sz="1600" dirty="0" smtClean="0"/>
              <a:t> úseky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5849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ovéPole 70"/>
          <p:cNvSpPr txBox="1"/>
          <p:nvPr/>
        </p:nvSpPr>
        <p:spPr>
          <a:xfrm>
            <a:off x="1428790" y="1434262"/>
            <a:ext cx="47891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n>
                  <a:solidFill>
                    <a:sysClr val="windowText" lastClr="000000"/>
                  </a:solidFill>
                </a:ln>
              </a:rPr>
              <a:t>Fab</a:t>
            </a:r>
            <a:endParaRPr lang="en-GB" sz="1600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73" name="Přímá spojnice se šipkou 72"/>
          <p:cNvCxnSpPr>
            <a:stCxn id="71" idx="1"/>
            <a:endCxn id="71" idx="1"/>
          </p:cNvCxnSpPr>
          <p:nvPr/>
        </p:nvCxnSpPr>
        <p:spPr>
          <a:xfrm>
            <a:off x="1428790" y="1603539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 flipV="1">
            <a:off x="1835696" y="1340768"/>
            <a:ext cx="216024" cy="2160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ovéPole 85"/>
          <p:cNvSpPr txBox="1"/>
          <p:nvPr/>
        </p:nvSpPr>
        <p:spPr>
          <a:xfrm>
            <a:off x="2627784" y="4365104"/>
            <a:ext cx="36298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n>
                  <a:solidFill>
                    <a:sysClr val="windowText" lastClr="000000"/>
                  </a:solidFill>
                </a:ln>
              </a:rPr>
              <a:t>Fc</a:t>
            </a:r>
            <a:endParaRPr lang="en-GB" sz="1600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87" name="Přímá spojnice se šipkou 86"/>
          <p:cNvCxnSpPr/>
          <p:nvPr/>
        </p:nvCxnSpPr>
        <p:spPr>
          <a:xfrm flipV="1">
            <a:off x="2915816" y="4149080"/>
            <a:ext cx="50111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Skupina 21"/>
          <p:cNvGrpSpPr/>
          <p:nvPr/>
        </p:nvGrpSpPr>
        <p:grpSpPr>
          <a:xfrm>
            <a:off x="2387069" y="862307"/>
            <a:ext cx="3176147" cy="4222877"/>
            <a:chOff x="1955021" y="862307"/>
            <a:chExt cx="3176147" cy="4222877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411760" y="1268760"/>
              <a:ext cx="360040" cy="720080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6"/>
            <p:cNvCxnSpPr/>
            <p:nvPr/>
          </p:nvCxnSpPr>
          <p:spPr>
            <a:xfrm flipH="1">
              <a:off x="4211960" y="1268760"/>
              <a:ext cx="332608" cy="717824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3851920" y="2708920"/>
              <a:ext cx="0" cy="216024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3131840" y="2708920"/>
              <a:ext cx="0" cy="216024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H="1">
              <a:off x="4572000" y="1268760"/>
              <a:ext cx="360040" cy="720080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>
              <a:off x="2051720" y="1268760"/>
              <a:ext cx="360040" cy="720080"/>
            </a:xfrm>
            <a:prstGeom prst="line">
              <a:avLst/>
            </a:prstGeom>
            <a:ln w="57150">
              <a:solidFill>
                <a:srgbClr val="2DC8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2771800" y="1988840"/>
              <a:ext cx="360040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2411760" y="1988840"/>
              <a:ext cx="360040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3851920" y="1988840"/>
              <a:ext cx="360040" cy="71782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 flipH="1">
              <a:off x="4211960" y="1988840"/>
              <a:ext cx="360040" cy="72008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bdélník 69"/>
            <p:cNvSpPr/>
            <p:nvPr/>
          </p:nvSpPr>
          <p:spPr>
            <a:xfrm rot="20141877">
              <a:off x="1955021" y="911005"/>
              <a:ext cx="1205938" cy="193067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85" name="Obdélník 84"/>
            <p:cNvSpPr/>
            <p:nvPr/>
          </p:nvSpPr>
          <p:spPr>
            <a:xfrm>
              <a:off x="2987824" y="2708920"/>
              <a:ext cx="1008112" cy="237626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" name="Ovál 1"/>
            <p:cNvSpPr/>
            <p:nvPr/>
          </p:nvSpPr>
          <p:spPr>
            <a:xfrm rot="1431333">
              <a:off x="4140140" y="862307"/>
              <a:ext cx="991028" cy="1026411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5797176" y="980728"/>
            <a:ext cx="935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paratop</a:t>
            </a:r>
            <a:endParaRPr lang="en-GB" b="1" dirty="0"/>
          </a:p>
        </p:txBody>
      </p:sp>
      <p:cxnSp>
        <p:nvCxnSpPr>
          <p:cNvPr id="39" name="Přímá spojnice se šipkou 38"/>
          <p:cNvCxnSpPr/>
          <p:nvPr/>
        </p:nvCxnSpPr>
        <p:spPr>
          <a:xfrm flipH="1" flipV="1">
            <a:off x="5580112" y="1196752"/>
            <a:ext cx="216024" cy="252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ile:2fab fc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993342"/>
            <a:ext cx="1539240" cy="160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F ab2 pFc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4941168"/>
            <a:ext cx="1645715" cy="164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32040" y="4509120"/>
            <a:ext cx="14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Enzym papain</a:t>
            </a:r>
            <a:endParaRPr lang="en-GB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804248" y="4509120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Enzym pepsin</a:t>
            </a:r>
            <a:endParaRPr lang="en-GB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36005" y="1700808"/>
            <a:ext cx="205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fragment antigen </a:t>
            </a:r>
            <a:r>
              <a:rPr lang="cs-CZ" sz="1400" dirty="0" err="1" smtClean="0"/>
              <a:t>binding</a:t>
            </a:r>
            <a:endParaRPr lang="en-GB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370076" y="4653136"/>
            <a:ext cx="1833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fragment </a:t>
            </a:r>
            <a:r>
              <a:rPr lang="en-GB" sz="1400" dirty="0" err="1"/>
              <a:t>crystallizable</a:t>
            </a:r>
            <a:endParaRPr lang="en-GB" sz="1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3568" y="1988840"/>
            <a:ext cx="1128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(</a:t>
            </a:r>
            <a:r>
              <a:rPr lang="cs-CZ" sz="1600" dirty="0" smtClean="0"/>
              <a:t> + antigen)</a:t>
            </a:r>
            <a:endParaRPr lang="en-GB" sz="16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1547664" y="4941168"/>
            <a:ext cx="1445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(</a:t>
            </a:r>
            <a:r>
              <a:rPr lang="cs-CZ" sz="1600" dirty="0" smtClean="0"/>
              <a:t> + </a:t>
            </a:r>
            <a:r>
              <a:rPr lang="cs-CZ" sz="1600" dirty="0" err="1" smtClean="0"/>
              <a:t>Fc</a:t>
            </a:r>
            <a:r>
              <a:rPr lang="cs-CZ" sz="1600" dirty="0" smtClean="0"/>
              <a:t> receptor)</a:t>
            </a:r>
            <a:endParaRPr lang="en-GB" sz="1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63910" y="6714966"/>
            <a:ext cx="208582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" dirty="0"/>
              <a:t>http://en.wikipedia.org/wiki/Fragment_crystallizable_region</a:t>
            </a:r>
          </a:p>
        </p:txBody>
      </p:sp>
    </p:spTree>
    <p:extLst>
      <p:ext uri="{BB962C8B-B14F-4D97-AF65-F5344CB8AC3E}">
        <p14:creationId xmlns:p14="http://schemas.microsoft.com/office/powerpoint/2010/main" val="621511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46</Words>
  <Application>Microsoft Office PowerPoint</Application>
  <PresentationFormat>Předvádění na obrazovce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12</cp:revision>
  <cp:lastPrinted>2012-04-24T09:17:28Z</cp:lastPrinted>
  <dcterms:created xsi:type="dcterms:W3CDTF">2012-04-24T08:35:00Z</dcterms:created>
  <dcterms:modified xsi:type="dcterms:W3CDTF">2014-02-24T07:42:11Z</dcterms:modified>
</cp:coreProperties>
</file>