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58" r:id="rId4"/>
    <p:sldId id="307" r:id="rId5"/>
    <p:sldId id="259" r:id="rId6"/>
    <p:sldId id="308" r:id="rId7"/>
    <p:sldId id="30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10" r:id="rId17"/>
    <p:sldId id="311" r:id="rId18"/>
    <p:sldId id="312" r:id="rId19"/>
    <p:sldId id="268" r:id="rId20"/>
    <p:sldId id="270" r:id="rId21"/>
    <p:sldId id="269" r:id="rId22"/>
    <p:sldId id="313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5" r:id="rId58"/>
    <p:sldId id="306" r:id="rId5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39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74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6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11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54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24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71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52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7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38A10F8-A984-414A-8300-249D1204A8D6}" type="datetimeFigureOut">
              <a:rPr lang="cs-CZ" smtClean="0"/>
              <a:t>23. 3. 2014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A088D85F-9148-4EA3-AFAF-E91E270C3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4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Relativní majetkové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7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Přijetí nabídky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Přijetí </a:t>
            </a:r>
            <a:r>
              <a:rPr lang="cs-CZ" b="1" dirty="0"/>
              <a:t>nabídky </a:t>
            </a:r>
            <a:endParaRPr lang="cs-CZ" dirty="0"/>
          </a:p>
          <a:p>
            <a:r>
              <a:rPr lang="cs-CZ" dirty="0" smtClean="0"/>
              <a:t>Osoba</a:t>
            </a:r>
            <a:r>
              <a:rPr lang="cs-CZ" dirty="0"/>
              <a:t>, které je nabídka určena, nabídku </a:t>
            </a:r>
            <a:r>
              <a:rPr lang="cs-CZ" b="1" dirty="0"/>
              <a:t>přijme, projeví-li s ní včas vůči navrhovateli souhlas</a:t>
            </a:r>
            <a:r>
              <a:rPr lang="cs-CZ" dirty="0"/>
              <a:t>. </a:t>
            </a:r>
            <a:r>
              <a:rPr lang="cs-CZ" u="sng" dirty="0"/>
              <a:t>Mlčení nebo nečinnost </a:t>
            </a:r>
            <a:r>
              <a:rPr lang="cs-CZ" dirty="0"/>
              <a:t>samy o sobě </a:t>
            </a:r>
            <a:r>
              <a:rPr lang="cs-CZ" u="sng" dirty="0"/>
              <a:t>přijetím nejsou</a:t>
            </a:r>
            <a:r>
              <a:rPr lang="cs-CZ" dirty="0"/>
              <a:t>. </a:t>
            </a:r>
          </a:p>
          <a:p>
            <a:r>
              <a:rPr lang="cs-CZ" u="sng" dirty="0" smtClean="0"/>
              <a:t>Projev </a:t>
            </a:r>
            <a:r>
              <a:rPr lang="cs-CZ" u="sng" dirty="0"/>
              <a:t>vůle, který obsahuje dodatky, výhrady, omezení nebo jiné změny</a:t>
            </a:r>
            <a:r>
              <a:rPr lang="cs-CZ" dirty="0"/>
              <a:t>, je </a:t>
            </a:r>
            <a:r>
              <a:rPr lang="cs-CZ" b="1" dirty="0"/>
              <a:t>odmítnutím nabídky </a:t>
            </a:r>
            <a:r>
              <a:rPr lang="cs-CZ" dirty="0"/>
              <a:t>a považuje se za </a:t>
            </a:r>
            <a:r>
              <a:rPr lang="cs-CZ" b="1" dirty="0"/>
              <a:t>novou nabídku</a:t>
            </a:r>
            <a:r>
              <a:rPr lang="cs-CZ" dirty="0"/>
              <a:t>. Přijetím nabídky je však odpověď, která vymezuje obsah navržené smlouvy jinými slovy. </a:t>
            </a:r>
          </a:p>
          <a:p>
            <a:r>
              <a:rPr lang="cs-CZ" u="sng" dirty="0" smtClean="0"/>
              <a:t>Odpověď </a:t>
            </a:r>
            <a:r>
              <a:rPr lang="cs-CZ" u="sng" dirty="0"/>
              <a:t>s dodatkem nebo odchylkou, která podstatně nemění podmínky nabídky</a:t>
            </a:r>
            <a:r>
              <a:rPr lang="cs-CZ" dirty="0"/>
              <a:t>, je </a:t>
            </a:r>
            <a:r>
              <a:rPr lang="cs-CZ" b="1" dirty="0"/>
              <a:t>přijetím nabídky</a:t>
            </a:r>
            <a:r>
              <a:rPr lang="cs-CZ" dirty="0"/>
              <a:t>, pokud navrhovatel bez zbytečného odkladu takové přijetí </a:t>
            </a:r>
            <a:r>
              <a:rPr lang="cs-CZ" dirty="0" smtClean="0"/>
              <a:t>neodmítne</a:t>
            </a:r>
            <a:endParaRPr lang="cs-CZ" dirty="0"/>
          </a:p>
          <a:p>
            <a:r>
              <a:rPr lang="cs-CZ" dirty="0" smtClean="0"/>
              <a:t>Přijetí </a:t>
            </a:r>
            <a:r>
              <a:rPr lang="cs-CZ" dirty="0"/>
              <a:t>nabídky lze </a:t>
            </a:r>
            <a:r>
              <a:rPr lang="cs-CZ" b="1" dirty="0"/>
              <a:t>zrušit</a:t>
            </a:r>
            <a:r>
              <a:rPr lang="cs-CZ" dirty="0"/>
              <a:t>, dojde-li zrušení navrhovateli </a:t>
            </a:r>
            <a:r>
              <a:rPr lang="cs-CZ" u="sng" dirty="0"/>
              <a:t>nejpozději s přijetím</a:t>
            </a:r>
            <a:r>
              <a:rPr lang="cs-CZ" dirty="0"/>
              <a:t>. </a:t>
            </a:r>
          </a:p>
          <a:p>
            <a:r>
              <a:rPr lang="cs-CZ" dirty="0" smtClean="0"/>
              <a:t>I </a:t>
            </a:r>
            <a:r>
              <a:rPr lang="cs-CZ" dirty="0"/>
              <a:t>pozdní přijetí nabídky má účinky včasného přijetí, pokud navrhovatel bez zbytečného odkladu alespoň ústně vyrozumí osobu, které nabídku učinil, že přijetí považuje za včasné, nebo se začne chovat ve shodě s nabídkou. </a:t>
            </a:r>
          </a:p>
          <a:p>
            <a:r>
              <a:rPr lang="cs-CZ" dirty="0" smtClean="0"/>
              <a:t>Smlouva </a:t>
            </a:r>
            <a:r>
              <a:rPr lang="cs-CZ" dirty="0"/>
              <a:t>je uzavřena okamžikem, kdy přijetí nabídky nabývá účinnosti.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92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45792"/>
            <a:ext cx="10058400" cy="40507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Strany </a:t>
            </a:r>
            <a:r>
              <a:rPr lang="cs-CZ" dirty="0"/>
              <a:t>mohou uzavřít i takovou smlouvu, která není zvláště jako typ smlouvy upravena. </a:t>
            </a:r>
            <a:r>
              <a:rPr lang="cs-CZ" dirty="0" smtClean="0"/>
              <a:t>(</a:t>
            </a:r>
            <a:r>
              <a:rPr lang="cs-CZ" b="1" dirty="0" err="1" smtClean="0"/>
              <a:t>inominátní</a:t>
            </a:r>
            <a:r>
              <a:rPr lang="cs-CZ" b="1" dirty="0" smtClean="0"/>
              <a:t> smlouva </a:t>
            </a:r>
            <a:r>
              <a:rPr lang="cs-CZ" dirty="0" smtClean="0"/>
              <a:t>– nepojmenovaná)</a:t>
            </a:r>
            <a:endParaRPr lang="cs-CZ" dirty="0"/>
          </a:p>
          <a:p>
            <a:r>
              <a:rPr lang="cs-CZ" dirty="0" smtClean="0"/>
              <a:t>Je-li </a:t>
            </a:r>
            <a:r>
              <a:rPr lang="cs-CZ" dirty="0"/>
              <a:t>smlouva </a:t>
            </a:r>
            <a:r>
              <a:rPr lang="cs-CZ" u="sng" dirty="0"/>
              <a:t>bezúplatná</a:t>
            </a:r>
            <a:r>
              <a:rPr lang="cs-CZ" dirty="0"/>
              <a:t>, má se za to, že se dlužník chtěl zavázat spíše méně než více. </a:t>
            </a:r>
          </a:p>
          <a:p>
            <a:r>
              <a:rPr lang="cs-CZ" dirty="0" smtClean="0"/>
              <a:t>Má </a:t>
            </a:r>
            <a:r>
              <a:rPr lang="cs-CZ" dirty="0"/>
              <a:t>se za to, že ujednání, že </a:t>
            </a:r>
            <a:r>
              <a:rPr lang="cs-CZ" i="1" dirty="0"/>
              <a:t>určitá část obsahu smlouvy </a:t>
            </a:r>
            <a:r>
              <a:rPr lang="cs-CZ" dirty="0"/>
              <a:t>bude mezi stranami </a:t>
            </a:r>
            <a:r>
              <a:rPr lang="cs-CZ" b="1" dirty="0"/>
              <a:t>ujednána dodatečně</a:t>
            </a:r>
            <a:r>
              <a:rPr lang="cs-CZ" dirty="0"/>
              <a:t>, </a:t>
            </a:r>
            <a:r>
              <a:rPr lang="cs-CZ" u="sng" dirty="0"/>
              <a:t>je podmínkou účinnosti uzavřené smlouvy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Obchodní podmínky</a:t>
            </a:r>
          </a:p>
          <a:p>
            <a:r>
              <a:rPr lang="cs-CZ" dirty="0" smtClean="0"/>
              <a:t>Část </a:t>
            </a:r>
            <a:r>
              <a:rPr lang="cs-CZ" dirty="0"/>
              <a:t>obsahu smlouvy lze určit odkazem na obchodní podmínky, které navrhovatel připojí k nabídce nebo které jsou stranám známy. </a:t>
            </a:r>
            <a:r>
              <a:rPr lang="cs-CZ" u="sng" dirty="0"/>
              <a:t>Odchylná ujednání ve smlouvě mají před zněním obchodních podmínek přednost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Překvapivá ustanovení</a:t>
            </a:r>
            <a:endParaRPr lang="cs-CZ" b="1" dirty="0"/>
          </a:p>
          <a:p>
            <a:r>
              <a:rPr lang="cs-CZ" dirty="0" smtClean="0"/>
              <a:t>Ustanovení </a:t>
            </a:r>
            <a:r>
              <a:rPr lang="cs-CZ" dirty="0"/>
              <a:t>obchodních podmínek, které </a:t>
            </a:r>
            <a:r>
              <a:rPr lang="cs-CZ" u="sng" dirty="0"/>
              <a:t>druhá strana nemohla rozumně očekávat</a:t>
            </a:r>
            <a:r>
              <a:rPr lang="cs-CZ" dirty="0"/>
              <a:t>, je </a:t>
            </a:r>
            <a:r>
              <a:rPr lang="cs-CZ" b="1" dirty="0"/>
              <a:t>neúčinné</a:t>
            </a:r>
            <a:r>
              <a:rPr lang="cs-CZ" dirty="0"/>
              <a:t>, </a:t>
            </a:r>
            <a:r>
              <a:rPr lang="cs-CZ" u="sng" dirty="0"/>
              <a:t>nepřijala-li je tato strana výslovně</a:t>
            </a:r>
            <a:r>
              <a:rPr lang="cs-CZ" dirty="0"/>
              <a:t>; k opačnému ujednání se nepřihlíží. Zda se jedná o takové ustanovení, se posoudí nejen vzhledem k jeho </a:t>
            </a:r>
            <a:r>
              <a:rPr lang="cs-CZ" u="sng" dirty="0"/>
              <a:t>obsahu</a:t>
            </a:r>
            <a:r>
              <a:rPr lang="cs-CZ" dirty="0"/>
              <a:t>, ale i ke </a:t>
            </a:r>
            <a:r>
              <a:rPr lang="cs-CZ" u="sng" dirty="0"/>
              <a:t>způsobu</a:t>
            </a:r>
            <a:r>
              <a:rPr lang="cs-CZ" dirty="0"/>
              <a:t> jeho </a:t>
            </a:r>
            <a:r>
              <a:rPr lang="cs-CZ" u="sng" dirty="0"/>
              <a:t>vyjádření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29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Forma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Není-li </a:t>
            </a:r>
            <a:r>
              <a:rPr lang="cs-CZ" u="sng" dirty="0"/>
              <a:t>smlouva uzavřena slovy</a:t>
            </a:r>
            <a:r>
              <a:rPr lang="cs-CZ" dirty="0"/>
              <a:t>, musí být </a:t>
            </a:r>
            <a:r>
              <a:rPr lang="cs-CZ" b="1" dirty="0"/>
              <a:t>z okolností zřejmá vůle stran ujednat její náležitosti</a:t>
            </a:r>
            <a:r>
              <a:rPr lang="cs-CZ" dirty="0"/>
              <a:t>; přitom se přihlédne nejen k chování stran, ale i k vydaným ceníkům, veřejným nabídkám a jiným dokladům. </a:t>
            </a:r>
          </a:p>
          <a:p>
            <a:r>
              <a:rPr lang="cs-CZ" dirty="0" smtClean="0"/>
              <a:t>Po </a:t>
            </a:r>
            <a:r>
              <a:rPr lang="cs-CZ" dirty="0"/>
              <a:t>uzavření smlouvy mezi stranami </a:t>
            </a:r>
            <a:r>
              <a:rPr lang="cs-CZ" b="1" dirty="0"/>
              <a:t>v jiné formě než písemné </a:t>
            </a:r>
            <a:r>
              <a:rPr lang="cs-CZ" dirty="0"/>
              <a:t>je stranám </a:t>
            </a:r>
            <a:r>
              <a:rPr lang="cs-CZ" u="sng" dirty="0"/>
              <a:t>ponecháno na vůli, zda si obsah smlouvy v písemné formě potvrdí</a:t>
            </a:r>
            <a:r>
              <a:rPr lang="cs-CZ" dirty="0"/>
              <a:t>. </a:t>
            </a:r>
          </a:p>
          <a:p>
            <a:r>
              <a:rPr lang="cs-CZ" u="sng" dirty="0" smtClean="0"/>
              <a:t>Dohodnou-li</a:t>
            </a:r>
            <a:r>
              <a:rPr lang="cs-CZ" dirty="0" smtClean="0"/>
              <a:t> </a:t>
            </a:r>
            <a:r>
              <a:rPr lang="cs-CZ" dirty="0"/>
              <a:t>se strany, že pro uzavření užijí </a:t>
            </a:r>
            <a:r>
              <a:rPr lang="cs-CZ" u="sng" dirty="0"/>
              <a:t>určitou formu</a:t>
            </a:r>
            <a:r>
              <a:rPr lang="cs-CZ" dirty="0"/>
              <a:t>, má se za to, že </a:t>
            </a:r>
            <a:r>
              <a:rPr lang="cs-CZ" b="1" dirty="0"/>
              <a:t>nechtějí být vázány</a:t>
            </a:r>
            <a:r>
              <a:rPr lang="cs-CZ" dirty="0"/>
              <a:t>, </a:t>
            </a:r>
            <a:r>
              <a:rPr lang="cs-CZ" b="1" dirty="0"/>
              <a:t>nebude-li tato forma dodržena</a:t>
            </a:r>
            <a:r>
              <a:rPr lang="cs-CZ" dirty="0"/>
              <a:t>. To platí i tehdy, projeví-li jedna ze stran vůli, aby smlouva byla uzavřena v písemné formě. </a:t>
            </a:r>
          </a:p>
        </p:txBody>
      </p:sp>
    </p:spTree>
    <p:extLst>
      <p:ext uri="{BB962C8B-B14F-4D97-AF65-F5344CB8AC3E}">
        <p14:creationId xmlns:p14="http://schemas.microsoft.com/office/powerpoint/2010/main" val="32209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Účinky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Smlouva </a:t>
            </a:r>
            <a:r>
              <a:rPr lang="cs-CZ" b="1" dirty="0"/>
              <a:t>strany zavazuje</a:t>
            </a:r>
            <a:r>
              <a:rPr lang="cs-CZ" dirty="0"/>
              <a:t>. Lze ji </a:t>
            </a:r>
            <a:r>
              <a:rPr lang="cs-CZ" u="sng" dirty="0"/>
              <a:t>změnit</a:t>
            </a:r>
            <a:r>
              <a:rPr lang="cs-CZ" dirty="0"/>
              <a:t> nebo </a:t>
            </a:r>
            <a:r>
              <a:rPr lang="cs-CZ" u="sng" dirty="0"/>
              <a:t>zrušit jen se souhlasem</a:t>
            </a:r>
            <a:r>
              <a:rPr lang="cs-CZ" dirty="0"/>
              <a:t> všech </a:t>
            </a:r>
            <a:r>
              <a:rPr lang="cs-CZ" u="sng" dirty="0"/>
              <a:t>stran</a:t>
            </a:r>
            <a:r>
              <a:rPr lang="cs-CZ" dirty="0"/>
              <a:t>, anebo </a:t>
            </a:r>
            <a:r>
              <a:rPr lang="cs-CZ" u="sng" dirty="0"/>
              <a:t>z jiných zákonných důvodů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Skutečnost</a:t>
            </a:r>
            <a:r>
              <a:rPr lang="cs-CZ" dirty="0"/>
              <a:t>, že </a:t>
            </a:r>
            <a:r>
              <a:rPr lang="cs-CZ" u="sng" dirty="0"/>
              <a:t>strana nebyla při uzavření smlouvy oprávněna nakládat </a:t>
            </a:r>
            <a:r>
              <a:rPr lang="cs-CZ" dirty="0"/>
              <a:t>s tím, co má být podle smlouvy </a:t>
            </a:r>
            <a:r>
              <a:rPr lang="cs-CZ" u="sng" dirty="0"/>
              <a:t>plněno</a:t>
            </a:r>
            <a:r>
              <a:rPr lang="cs-CZ" dirty="0"/>
              <a:t>, </a:t>
            </a:r>
            <a:r>
              <a:rPr lang="cs-CZ" u="sng" dirty="0"/>
              <a:t>sama o sobě neplatnost smlouvy nevyvolává</a:t>
            </a:r>
            <a:r>
              <a:rPr lang="cs-CZ" dirty="0"/>
              <a:t>. </a:t>
            </a:r>
          </a:p>
          <a:p>
            <a:r>
              <a:rPr lang="cs-CZ" dirty="0" smtClean="0"/>
              <a:t>Stanoví-li </a:t>
            </a:r>
            <a:r>
              <a:rPr lang="cs-CZ" dirty="0"/>
              <a:t>zákon, že je </a:t>
            </a:r>
            <a:r>
              <a:rPr lang="cs-CZ" u="sng" dirty="0"/>
              <a:t>k účinnosti smlouvy třeba rozhodnutí určitého orgánu</a:t>
            </a:r>
            <a:r>
              <a:rPr lang="cs-CZ" dirty="0"/>
              <a:t>, je </a:t>
            </a:r>
            <a:r>
              <a:rPr lang="cs-CZ" b="1" dirty="0"/>
              <a:t>smlouva účinná tímto rozhodnutím</a:t>
            </a:r>
            <a:r>
              <a:rPr lang="cs-CZ" dirty="0"/>
              <a:t>. </a:t>
            </a:r>
          </a:p>
          <a:p>
            <a:r>
              <a:rPr lang="cs-CZ" dirty="0" smtClean="0"/>
              <a:t>Nebyl-li </a:t>
            </a:r>
            <a:r>
              <a:rPr lang="cs-CZ" dirty="0"/>
              <a:t>návrh na rozhodnutí podán do jednoho roku od uzavření smlouvy, má se za to, že se smlouva od počátku ruší. To platí i v případě, že byl návrh zamítnut. </a:t>
            </a:r>
          </a:p>
          <a:p>
            <a:r>
              <a:rPr lang="cs-CZ" dirty="0" smtClean="0"/>
              <a:t>Poskytne-li </a:t>
            </a:r>
            <a:r>
              <a:rPr lang="cs-CZ" dirty="0"/>
              <a:t>strana postupně uzavřenými smlouvami různým osobám právo užívat nebo požívat tutéž věc v tutéž dobu, nabývá takové právo </a:t>
            </a:r>
            <a:r>
              <a:rPr lang="cs-CZ" u="sng" dirty="0"/>
              <a:t>osoba, které převodce poskytl věc k užívání nebo požívání nejdříve</a:t>
            </a:r>
            <a:r>
              <a:rPr lang="cs-CZ" dirty="0"/>
              <a:t>. Není-li nikdo takový, náleží právo osobě, s níž byla uzavřena </a:t>
            </a:r>
            <a:r>
              <a:rPr lang="cs-CZ" u="sng" dirty="0"/>
              <a:t>smlouva, která nabyla účinnosti jako první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8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Dlužník </a:t>
            </a:r>
            <a:r>
              <a:rPr lang="cs-CZ" dirty="0" smtClean="0"/>
              <a:t>– subjektivní povinnost (dluh) – povinnosti plnit dluh</a:t>
            </a:r>
          </a:p>
          <a:p>
            <a:pPr lvl="2"/>
            <a:r>
              <a:rPr lang="cs-CZ" b="1" dirty="0" smtClean="0"/>
              <a:t>něco dát</a:t>
            </a:r>
            <a:r>
              <a:rPr lang="cs-CZ" dirty="0" smtClean="0"/>
              <a:t>, </a:t>
            </a:r>
          </a:p>
          <a:p>
            <a:pPr lvl="2"/>
            <a:r>
              <a:rPr lang="cs-CZ" b="1" dirty="0" smtClean="0"/>
              <a:t>něco konat</a:t>
            </a:r>
            <a:r>
              <a:rPr lang="cs-CZ" dirty="0" smtClean="0"/>
              <a:t>, </a:t>
            </a:r>
          </a:p>
          <a:p>
            <a:pPr lvl="2"/>
            <a:r>
              <a:rPr lang="cs-CZ" b="1" dirty="0" smtClean="0"/>
              <a:t>něčeho se zdržet </a:t>
            </a:r>
            <a:endParaRPr lang="cs-CZ" dirty="0" smtClean="0"/>
          </a:p>
          <a:p>
            <a:pPr lvl="2"/>
            <a:r>
              <a:rPr lang="cs-CZ" b="1" dirty="0" smtClean="0"/>
              <a:t>něco strpět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Věřitel</a:t>
            </a:r>
            <a:r>
              <a:rPr lang="cs-CZ" dirty="0" smtClean="0"/>
              <a:t> – subjektivní právo (pohledávka)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oučástí je zpravidla </a:t>
            </a:r>
            <a:r>
              <a:rPr lang="cs-CZ" u="sng" dirty="0" smtClean="0"/>
              <a:t>nárok</a:t>
            </a:r>
            <a:r>
              <a:rPr lang="cs-CZ" dirty="0" smtClean="0"/>
              <a:t> (tj. právo pro získání nároku použít prostředky státního donucení)</a:t>
            </a:r>
            <a:endParaRPr lang="cs-CZ" b="1" u="sng" dirty="0" smtClean="0"/>
          </a:p>
          <a:p>
            <a:pPr lvl="2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6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Úplata za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Plyne-li </a:t>
            </a:r>
            <a:r>
              <a:rPr lang="cs-CZ" dirty="0"/>
              <a:t>ze smlouvy povinnost stran poskytnout a přijmout </a:t>
            </a:r>
            <a:r>
              <a:rPr lang="cs-CZ" b="1" dirty="0"/>
              <a:t>plnění za úplatu</a:t>
            </a:r>
            <a:r>
              <a:rPr lang="cs-CZ" dirty="0"/>
              <a:t>, </a:t>
            </a:r>
            <a:r>
              <a:rPr lang="cs-CZ" u="sng" dirty="0"/>
              <a:t>aniž je ujednána její výše, či způsob</a:t>
            </a:r>
            <a:r>
              <a:rPr lang="cs-CZ" dirty="0"/>
              <a:t>, </a:t>
            </a:r>
            <a:r>
              <a:rPr lang="cs-CZ" u="sng" dirty="0"/>
              <a:t>jakým</a:t>
            </a:r>
            <a:r>
              <a:rPr lang="cs-CZ" dirty="0"/>
              <a:t> bude tato výše </a:t>
            </a:r>
            <a:r>
              <a:rPr lang="cs-CZ" u="sng" dirty="0"/>
              <a:t>určena</a:t>
            </a:r>
            <a:r>
              <a:rPr lang="cs-CZ" dirty="0"/>
              <a:t>, </a:t>
            </a:r>
            <a:r>
              <a:rPr lang="cs-CZ" b="1" dirty="0"/>
              <a:t>platí</a:t>
            </a:r>
            <a:r>
              <a:rPr lang="cs-CZ" dirty="0"/>
              <a:t>, že úplata byla </a:t>
            </a:r>
            <a:r>
              <a:rPr lang="cs-CZ" b="1" dirty="0"/>
              <a:t>ujednána ve výši obvyklé v době a v místě uzavření smlouvy</a:t>
            </a:r>
            <a:r>
              <a:rPr lang="cs-CZ" dirty="0"/>
              <a:t>. Nepodaří-li se takto výši úplaty určit, určí ji soud s přihlédnutím k obsahu smlouvy, povaze plnění a zvyklostem.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18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Ochrana slabší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NOZ 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/>
              <a:t>Zásada autonomie vůle</a:t>
            </a:r>
          </a:p>
          <a:p>
            <a:pPr lvl="1"/>
            <a:r>
              <a:rPr lang="cs-CZ" dirty="0"/>
              <a:t>Zásada smluvní svobody </a:t>
            </a:r>
          </a:p>
          <a:p>
            <a:pPr marL="0" indent="0">
              <a:buNone/>
            </a:pPr>
            <a:r>
              <a:rPr lang="cs-CZ" dirty="0"/>
              <a:t>X </a:t>
            </a:r>
          </a:p>
          <a:p>
            <a:pPr lvl="1"/>
            <a:r>
              <a:rPr lang="cs-CZ" dirty="0"/>
              <a:t>Zásada ochrany slabšího  (často se s autonomií vůle střetává)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Slabší strana – strana, která nemůže dost dobře prosadit své zájmy, uplatnit se při vyjednávání podmínek smlouvy</a:t>
            </a:r>
          </a:p>
        </p:txBody>
      </p:sp>
    </p:spTree>
    <p:extLst>
      <p:ext uri="{BB962C8B-B14F-4D97-AF65-F5344CB8AC3E}">
        <p14:creationId xmlns:p14="http://schemas.microsoft.com/office/powerpoint/2010/main" val="9377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Příkaz podnikatelům, domněnka slabší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jako podnikatel vystupuje vůči dalším osobám v hospodářském styku, </a:t>
            </a:r>
            <a:r>
              <a:rPr lang="cs-CZ" b="1" dirty="0" smtClean="0"/>
              <a:t>nesmí svou kvalitu odborníka</a:t>
            </a:r>
            <a:r>
              <a:rPr lang="cs-CZ" dirty="0" smtClean="0"/>
              <a:t> ani </a:t>
            </a:r>
            <a:r>
              <a:rPr lang="cs-CZ" b="1" dirty="0" smtClean="0"/>
              <a:t>své hospodářské postavení </a:t>
            </a:r>
            <a:r>
              <a:rPr lang="cs-CZ" u="sng" dirty="0" smtClean="0"/>
              <a:t>zneužít k </a:t>
            </a:r>
            <a:r>
              <a:rPr lang="cs-CZ" u="sng" dirty="0"/>
              <a:t>vytváření nebo k využití závislosti slabší </a:t>
            </a:r>
            <a:r>
              <a:rPr lang="cs-CZ" u="sng" dirty="0" smtClean="0"/>
              <a:t>strany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u="sng" dirty="0"/>
              <a:t>k dosažení zřejmé a nedůvodné nerovnováhy </a:t>
            </a:r>
            <a:r>
              <a:rPr lang="cs-CZ" dirty="0"/>
              <a:t>ve vzájemných právech a povinnostech stran.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Má </a:t>
            </a:r>
            <a:r>
              <a:rPr lang="cs-CZ" dirty="0"/>
              <a:t>se za to, že </a:t>
            </a:r>
            <a:r>
              <a:rPr lang="cs-CZ" b="1" dirty="0"/>
              <a:t>slabší stranou </a:t>
            </a:r>
            <a:r>
              <a:rPr lang="cs-CZ" dirty="0"/>
              <a:t>je </a:t>
            </a:r>
            <a:r>
              <a:rPr lang="cs-CZ" u="sng" dirty="0"/>
              <a:t>vždy osoba, která vůči podnikateli v hospodářském styku vystupuje mimo souvislost s vlastním podnikáním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Např.  spotřebitelské, nájemní, zaměstnanecké vztahy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4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Neúměrné zkrácení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Zaváží-li </a:t>
            </a:r>
            <a:r>
              <a:rPr lang="cs-CZ" dirty="0"/>
              <a:t>se strany k vzájemnému plnění a </a:t>
            </a:r>
            <a:r>
              <a:rPr lang="cs-CZ" b="1" dirty="0"/>
              <a:t>je-li plnění jedné ze stran v hrubém nepoměru </a:t>
            </a:r>
            <a:r>
              <a:rPr lang="cs-CZ" dirty="0"/>
              <a:t>k tomu, co poskytla druhá strana, </a:t>
            </a:r>
            <a:r>
              <a:rPr lang="cs-CZ" u="sng" dirty="0"/>
              <a:t>může zkrácená strana požadovat zrušení smlouvy a navrácení všeho do původního stavu</a:t>
            </a:r>
            <a:r>
              <a:rPr lang="cs-CZ" dirty="0"/>
              <a:t>, ledaže jí </a:t>
            </a:r>
            <a:r>
              <a:rPr lang="cs-CZ" u="sng" dirty="0"/>
              <a:t>druhá strana doplní, oč byla zkrácena, se zřetelem k ceně obvyklé v době a místě uzavření smlouvy</a:t>
            </a:r>
            <a:r>
              <a:rPr lang="cs-CZ" dirty="0"/>
              <a:t>. To neplatí, pokud se nepoměr vzájemných plnění zakládá na skutečnosti, o které druhá strana nevěděla ani vědět nemusela. </a:t>
            </a:r>
          </a:p>
          <a:p>
            <a:r>
              <a:rPr lang="cs-CZ" u="sng" dirty="0" smtClean="0"/>
              <a:t>nepoužije</a:t>
            </a:r>
            <a:r>
              <a:rPr lang="cs-CZ" dirty="0" smtClean="0"/>
              <a:t> </a:t>
            </a:r>
            <a:r>
              <a:rPr lang="cs-CZ" dirty="0"/>
              <a:t>pro případ nabytí na komoditní burze, při obchodu s investičním nástrojem podle jiného zákona, v dražbě či způsobem postaveným veřejné dražbě naroveň, ani pro případ sázky nebo hry, anebo při narovnání nebo novaci, pokud byly poctivě učiněny. </a:t>
            </a:r>
          </a:p>
          <a:p>
            <a:r>
              <a:rPr lang="cs-CZ" dirty="0" smtClean="0"/>
              <a:t>Právo </a:t>
            </a:r>
            <a:r>
              <a:rPr lang="cs-CZ" u="sng" dirty="0" smtClean="0"/>
              <a:t>nevzniká</a:t>
            </a:r>
            <a:r>
              <a:rPr lang="cs-CZ" dirty="0"/>
              <a:t>, pokud důvod nepoměru vzájemných plnění vyplývá ze zvláštního vztahu mezi stranami, zejména </a:t>
            </a:r>
            <a:r>
              <a:rPr lang="cs-CZ" b="1" dirty="0"/>
              <a:t>pokud zkrácená strana měla úmysl plnit zčásti za úplatu a zčásti bezúplatně</a:t>
            </a:r>
            <a:r>
              <a:rPr lang="cs-CZ" dirty="0"/>
              <a:t>, nebo jestliže již nelze výši zkrácení zjistit. </a:t>
            </a:r>
          </a:p>
          <a:p>
            <a:r>
              <a:rPr lang="cs-CZ" dirty="0" smtClean="0"/>
              <a:t>Právo </a:t>
            </a:r>
            <a:r>
              <a:rPr lang="cs-CZ" dirty="0"/>
              <a:t>podle </a:t>
            </a:r>
            <a:r>
              <a:rPr lang="cs-CZ" u="sng" dirty="0" smtClean="0"/>
              <a:t>nevzniká</a:t>
            </a:r>
            <a:r>
              <a:rPr lang="cs-CZ" dirty="0" smtClean="0"/>
              <a:t> </a:t>
            </a:r>
            <a:r>
              <a:rPr lang="cs-CZ" dirty="0"/>
              <a:t>ani tehdy, vzdala-li se jej zkrácená strana výslovně a prohlásila-li, že plnění </a:t>
            </a:r>
            <a:r>
              <a:rPr lang="cs-CZ" b="1" dirty="0"/>
              <a:t>přijímá za mimořádnou cenu ze zvláštní obliby</a:t>
            </a:r>
            <a:r>
              <a:rPr lang="cs-CZ" dirty="0"/>
              <a:t>, anebo souhlasila-li s neúměrnou cenou, ač jí skutečná cena plnění byla nebo musela být známa. </a:t>
            </a:r>
          </a:p>
          <a:p>
            <a:r>
              <a:rPr lang="cs-CZ" dirty="0" smtClean="0"/>
              <a:t>Právo </a:t>
            </a:r>
            <a:r>
              <a:rPr lang="cs-CZ" u="sng" dirty="0" smtClean="0"/>
              <a:t>zaniká</a:t>
            </a:r>
            <a:r>
              <a:rPr lang="cs-CZ" dirty="0"/>
              <a:t>, </a:t>
            </a:r>
            <a:r>
              <a:rPr lang="cs-CZ" b="1" dirty="0"/>
              <a:t>není-li uplatněno do jednoho roku od uzavření smlouvy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67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Lichva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Neplatná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b="1" dirty="0"/>
              <a:t>smlouva</a:t>
            </a:r>
            <a:r>
              <a:rPr lang="cs-CZ" dirty="0"/>
              <a:t>, při jejímž uzavírání někdo </a:t>
            </a:r>
            <a:r>
              <a:rPr lang="cs-CZ" u="sng" dirty="0"/>
              <a:t>zneužije tísně</a:t>
            </a:r>
            <a:r>
              <a:rPr lang="cs-CZ" dirty="0"/>
              <a:t>, </a:t>
            </a:r>
            <a:r>
              <a:rPr lang="cs-CZ" u="sng" dirty="0"/>
              <a:t>nezkušenosti, rozumové slabosti, rozrušení </a:t>
            </a:r>
            <a:r>
              <a:rPr lang="cs-CZ" dirty="0"/>
              <a:t>nebo </a:t>
            </a:r>
            <a:r>
              <a:rPr lang="cs-CZ" u="sng" dirty="0"/>
              <a:t>lehkomyslnosti</a:t>
            </a:r>
            <a:r>
              <a:rPr lang="cs-CZ" dirty="0"/>
              <a:t> druhé strany a </a:t>
            </a:r>
            <a:r>
              <a:rPr lang="cs-CZ" b="1" i="1" dirty="0"/>
              <a:t>dá sobě nebo jinému slíbit či poskytnout plnění, jehož majetková hodnota je k vzájemnému plnění v hrubém nepoměru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243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Vznik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závazku má </a:t>
            </a:r>
            <a:r>
              <a:rPr lang="cs-CZ" u="sng" dirty="0"/>
              <a:t>věřitel vůči dlužníku</a:t>
            </a:r>
            <a:r>
              <a:rPr lang="cs-CZ" dirty="0"/>
              <a:t> </a:t>
            </a:r>
            <a:r>
              <a:rPr lang="cs-CZ" b="1" dirty="0"/>
              <a:t>právo na určité plnění </a:t>
            </a:r>
            <a:r>
              <a:rPr lang="cs-CZ" dirty="0"/>
              <a:t>jako na pohledávku a </a:t>
            </a:r>
            <a:r>
              <a:rPr lang="cs-CZ" u="sng" dirty="0"/>
              <a:t>dlužník</a:t>
            </a:r>
            <a:r>
              <a:rPr lang="cs-CZ" dirty="0"/>
              <a:t> má </a:t>
            </a:r>
            <a:r>
              <a:rPr lang="cs-CZ" b="1" dirty="0"/>
              <a:t>povinnost toto právo splněním dluhu uspokojit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Plnění</a:t>
            </a:r>
            <a:r>
              <a:rPr lang="cs-CZ" dirty="0"/>
              <a:t>, které je předmětem závazku, musí být </a:t>
            </a:r>
            <a:r>
              <a:rPr lang="cs-CZ" u="sng" dirty="0"/>
              <a:t>majetkové povahy</a:t>
            </a:r>
            <a:r>
              <a:rPr lang="cs-CZ" dirty="0"/>
              <a:t> a odpovídat </a:t>
            </a:r>
            <a:r>
              <a:rPr lang="cs-CZ" u="sng" dirty="0"/>
              <a:t>zájmu věřitele</a:t>
            </a:r>
            <a:r>
              <a:rPr lang="cs-CZ" dirty="0"/>
              <a:t>, i když tento zájem není jen majetkový. </a:t>
            </a:r>
          </a:p>
          <a:p>
            <a:endParaRPr lang="cs-CZ" dirty="0"/>
          </a:p>
          <a:p>
            <a:r>
              <a:rPr lang="cs-CZ" dirty="0" smtClean="0"/>
              <a:t>Závazek vzniká:</a:t>
            </a:r>
          </a:p>
          <a:p>
            <a:pPr lvl="2"/>
            <a:r>
              <a:rPr lang="cs-CZ" dirty="0" smtClean="0"/>
              <a:t>ze </a:t>
            </a:r>
            <a:r>
              <a:rPr lang="cs-CZ" dirty="0"/>
              <a:t>smlouvy, </a:t>
            </a:r>
            <a:endParaRPr lang="cs-CZ" dirty="0" smtClean="0"/>
          </a:p>
          <a:p>
            <a:pPr lvl="2"/>
            <a:r>
              <a:rPr lang="cs-CZ" dirty="0" smtClean="0"/>
              <a:t>z </a:t>
            </a:r>
            <a:r>
              <a:rPr lang="cs-CZ" dirty="0"/>
              <a:t>protiprávního činu</a:t>
            </a:r>
            <a:r>
              <a:rPr lang="cs-CZ" dirty="0" smtClean="0"/>
              <a:t>,</a:t>
            </a:r>
          </a:p>
          <a:p>
            <a:pPr lvl="2"/>
            <a:r>
              <a:rPr lang="cs-CZ" dirty="0" smtClean="0"/>
              <a:t>z </a:t>
            </a:r>
            <a:r>
              <a:rPr lang="cs-CZ" dirty="0"/>
              <a:t>jiné právní skutečnosti, která je k tomu podle právního řádu způsobilá. </a:t>
            </a:r>
          </a:p>
        </p:txBody>
      </p:sp>
    </p:spTree>
    <p:extLst>
      <p:ext uri="{BB962C8B-B14F-4D97-AF65-F5344CB8AC3E}">
        <p14:creationId xmlns:p14="http://schemas.microsoft.com/office/powerpoint/2010/main" val="24382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Adhezní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Adhezní smlouvy </a:t>
            </a:r>
            <a:r>
              <a:rPr lang="cs-CZ" dirty="0" smtClean="0"/>
              <a:t>- smlouvy</a:t>
            </a:r>
            <a:r>
              <a:rPr lang="cs-CZ" dirty="0"/>
              <a:t>, u nichž nedochází mezi kontrahenty k </a:t>
            </a:r>
            <a:r>
              <a:rPr lang="cs-CZ" dirty="0" smtClean="0"/>
              <a:t>vyjednávání</a:t>
            </a:r>
          </a:p>
          <a:p>
            <a:pPr lvl="2"/>
            <a:r>
              <a:rPr lang="cs-CZ" dirty="0" smtClean="0"/>
              <a:t>založeny </a:t>
            </a:r>
            <a:r>
              <a:rPr lang="cs-CZ" dirty="0"/>
              <a:t>na principu „</a:t>
            </a:r>
            <a:r>
              <a:rPr lang="cs-CZ" b="1" dirty="0" err="1"/>
              <a:t>take</a:t>
            </a:r>
            <a:r>
              <a:rPr lang="cs-CZ" b="1" dirty="0"/>
              <a:t> </a:t>
            </a:r>
            <a:r>
              <a:rPr lang="cs-CZ" b="1" dirty="0" err="1"/>
              <a:t>it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leave</a:t>
            </a:r>
            <a:r>
              <a:rPr lang="cs-CZ" dirty="0"/>
              <a:t>“; často jsou užívány v hromadném smluvním styku, při kterém šetří náklady smluvních stran. </a:t>
            </a:r>
            <a:endParaRPr lang="cs-CZ" dirty="0" smtClean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</a:t>
            </a:r>
            <a:r>
              <a:rPr lang="cs-CZ" i="1" dirty="0" smtClean="0"/>
              <a:t>ůzné formulářové smlouvy (smlouvy o dodávkách energií)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2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Smlouvy uzavřené adhezním způsobem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Ustanovení </a:t>
            </a:r>
            <a:r>
              <a:rPr lang="cs-CZ" dirty="0"/>
              <a:t>o smlouvách uzavíraných adhezním způsobem </a:t>
            </a:r>
            <a:r>
              <a:rPr lang="cs-CZ" u="sng" dirty="0"/>
              <a:t>platí pro každou smlouvu, jejíž základní podmínky byly určeny jednou ze smluvních stran nebo podle jejích pokynů, aniž slabší strana měla skutečnou příležitost obsah těchto základních podmínek ovlivnit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Použije-li </a:t>
            </a:r>
            <a:r>
              <a:rPr lang="cs-CZ" dirty="0"/>
              <a:t>se k uzavření smlouvy se slabší stranou smluvní </a:t>
            </a:r>
            <a:r>
              <a:rPr lang="cs-CZ" u="sng" dirty="0"/>
              <a:t>formulář</a:t>
            </a:r>
            <a:r>
              <a:rPr lang="cs-CZ" dirty="0"/>
              <a:t> užívaný v obchodním styku nebo </a:t>
            </a:r>
            <a:r>
              <a:rPr lang="cs-CZ" u="sng" dirty="0"/>
              <a:t>jiný podobný prostředek</a:t>
            </a:r>
            <a:r>
              <a:rPr lang="cs-CZ" dirty="0"/>
              <a:t>, má se za to, že </a:t>
            </a:r>
            <a:r>
              <a:rPr lang="cs-CZ" b="1" dirty="0"/>
              <a:t>smlouva</a:t>
            </a:r>
            <a:r>
              <a:rPr lang="cs-CZ" dirty="0"/>
              <a:t> byla </a:t>
            </a:r>
            <a:r>
              <a:rPr lang="cs-CZ" b="1" dirty="0"/>
              <a:t>uzavřena adhezním způsobem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604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Smlouvy uzavřené adhezním způsobem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/>
              <a:t>Včleňovací</a:t>
            </a:r>
            <a:r>
              <a:rPr lang="cs-CZ" b="1" dirty="0" smtClean="0"/>
              <a:t> doložka</a:t>
            </a:r>
          </a:p>
          <a:p>
            <a:r>
              <a:rPr lang="cs-CZ" u="sng" dirty="0" smtClean="0"/>
              <a:t>Doložka</a:t>
            </a:r>
            <a:r>
              <a:rPr lang="cs-CZ" dirty="0" smtClean="0"/>
              <a:t> </a:t>
            </a:r>
            <a:r>
              <a:rPr lang="cs-CZ" dirty="0"/>
              <a:t>ve smlouvě uzavřené adhezním způsobem, která odkazuje na </a:t>
            </a:r>
            <a:r>
              <a:rPr lang="cs-CZ" u="sng" dirty="0"/>
              <a:t>podmínky uvedené mimo vlastní text smlouvy</a:t>
            </a:r>
            <a:r>
              <a:rPr lang="cs-CZ" dirty="0"/>
              <a:t>, je </a:t>
            </a:r>
            <a:r>
              <a:rPr lang="cs-CZ" b="1" dirty="0"/>
              <a:t>platná</a:t>
            </a:r>
            <a:r>
              <a:rPr lang="cs-CZ" dirty="0"/>
              <a:t>, </a:t>
            </a:r>
            <a:r>
              <a:rPr lang="cs-CZ" b="1" dirty="0"/>
              <a:t>byla-li slabší strana s doložkou a jejím významem seznámena nebo prokáže-li se, že význam doložky musela znát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Nebezpečné doložky</a:t>
            </a:r>
          </a:p>
          <a:p>
            <a:r>
              <a:rPr lang="cs-CZ" dirty="0" smtClean="0"/>
              <a:t>Obsahuje-li </a:t>
            </a:r>
            <a:r>
              <a:rPr lang="cs-CZ" dirty="0"/>
              <a:t>smlouva uzavřená adhezním způsobem doložku, kterou </a:t>
            </a:r>
            <a:r>
              <a:rPr lang="cs-CZ" u="sng" dirty="0"/>
              <a:t>lze přečíst jen se zvláštními obtížemi</a:t>
            </a:r>
            <a:r>
              <a:rPr lang="cs-CZ" dirty="0"/>
              <a:t>, </a:t>
            </a:r>
            <a:r>
              <a:rPr lang="cs-CZ" u="sng" dirty="0"/>
              <a:t>nebo doložku, která je pro osobu průměrného rozumu nesrozumitelná</a:t>
            </a:r>
            <a:r>
              <a:rPr lang="cs-CZ" dirty="0"/>
              <a:t>, je tato doložka </a:t>
            </a:r>
            <a:r>
              <a:rPr lang="cs-CZ" b="1" dirty="0"/>
              <a:t>platná, nepůsobí-li slabší straně újmu nebo prokáže-li druhá strana, že slabší straně byl význam doložky dostatečně vysvětlen</a:t>
            </a:r>
            <a:r>
              <a:rPr lang="cs-CZ" dirty="0"/>
              <a:t>. </a:t>
            </a:r>
          </a:p>
          <a:p>
            <a:r>
              <a:rPr lang="cs-CZ" dirty="0"/>
              <a:t>Obsahuje-li smlouva uzavřená adhezním způsobem </a:t>
            </a:r>
            <a:r>
              <a:rPr lang="cs-CZ" u="sng" dirty="0"/>
              <a:t>doložku, která je pro slabší stranu zvláště nevýhodná</a:t>
            </a:r>
            <a:r>
              <a:rPr lang="cs-CZ" dirty="0"/>
              <a:t>, </a:t>
            </a:r>
            <a:r>
              <a:rPr lang="cs-CZ" u="sng" dirty="0"/>
              <a:t>aniž</a:t>
            </a:r>
            <a:r>
              <a:rPr lang="cs-CZ" dirty="0"/>
              <a:t> je pro to </a:t>
            </a:r>
            <a:r>
              <a:rPr lang="cs-CZ" u="sng" dirty="0"/>
              <a:t>rozumný důvod</a:t>
            </a:r>
            <a:r>
              <a:rPr lang="cs-CZ" dirty="0"/>
              <a:t> - </a:t>
            </a:r>
            <a:r>
              <a:rPr lang="cs-CZ" b="1" dirty="0"/>
              <a:t>neplatná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5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Záloha + závdavek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Záloha</a:t>
            </a:r>
            <a:endParaRPr lang="cs-CZ" dirty="0"/>
          </a:p>
          <a:p>
            <a:r>
              <a:rPr lang="cs-CZ" u="sng" dirty="0" smtClean="0"/>
              <a:t>Má </a:t>
            </a:r>
            <a:r>
              <a:rPr lang="cs-CZ" u="sng" dirty="0"/>
              <a:t>se za to</a:t>
            </a:r>
            <a:r>
              <a:rPr lang="cs-CZ" dirty="0"/>
              <a:t>, že </a:t>
            </a:r>
            <a:r>
              <a:rPr lang="cs-CZ" b="1" dirty="0"/>
              <a:t>co dala jedna strana druhé před uzavřením smlouvy</a:t>
            </a:r>
            <a:r>
              <a:rPr lang="cs-CZ" dirty="0"/>
              <a:t>, je záloha.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Závdavek</a:t>
            </a:r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i="1" dirty="0" smtClean="0"/>
              <a:t>potvrzení o uzavření smlouvy spojené s částečnou platbou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 smtClean="0"/>
              <a:t>Byl-li </a:t>
            </a:r>
            <a:r>
              <a:rPr lang="cs-CZ" dirty="0"/>
              <a:t>ujednán závdavek, vyžaduje se, aby byl </a:t>
            </a:r>
            <a:r>
              <a:rPr lang="cs-CZ" u="sng" dirty="0"/>
              <a:t>odevzdán nejpozději při uzavření smlouvy</a:t>
            </a:r>
            <a:r>
              <a:rPr lang="cs-CZ" dirty="0"/>
              <a:t>. Závdavkem se </a:t>
            </a:r>
            <a:r>
              <a:rPr lang="cs-CZ" u="sng" dirty="0"/>
              <a:t>potvrzuje uzavření smlouvy a strana, která jej dala, poskytuje jistotu, že dluh splní</a:t>
            </a:r>
            <a:r>
              <a:rPr lang="cs-CZ" dirty="0"/>
              <a:t>. </a:t>
            </a:r>
          </a:p>
          <a:p>
            <a:r>
              <a:rPr lang="cs-CZ" u="sng" dirty="0" smtClean="0"/>
              <a:t>Nesplní-li </a:t>
            </a:r>
            <a:r>
              <a:rPr lang="cs-CZ" u="sng" dirty="0"/>
              <a:t>se dluh z příčiny na straně toho, kdo dal závdavek</a:t>
            </a:r>
            <a:r>
              <a:rPr lang="cs-CZ" dirty="0"/>
              <a:t>, může si </a:t>
            </a:r>
            <a:r>
              <a:rPr lang="cs-CZ" b="1" dirty="0"/>
              <a:t>druhá strana </a:t>
            </a:r>
            <a:r>
              <a:rPr lang="cs-CZ" dirty="0"/>
              <a:t>závdavek </a:t>
            </a:r>
            <a:r>
              <a:rPr lang="cs-CZ" b="1" dirty="0"/>
              <a:t>ponechat</a:t>
            </a:r>
            <a:r>
              <a:rPr lang="cs-CZ" dirty="0"/>
              <a:t>. Dala-li tato strana závdavek, má právo požadovat, aby jí buď bylo vydáno dvojnásobně tolik, anebo aby dlužník dluh splnil, nebo, není-li splnění dluhu již možné, náhradu škody. </a:t>
            </a:r>
          </a:p>
          <a:p>
            <a:r>
              <a:rPr lang="cs-CZ" dirty="0" smtClean="0"/>
              <a:t>Dala-li </a:t>
            </a:r>
            <a:r>
              <a:rPr lang="cs-CZ" dirty="0"/>
              <a:t>strana závdavek a bylo-li zároveň ujednáno právo odstoupit od smlouvy, aniž se zvlášť ujednalo odstupné, považuje se závdavek za </a:t>
            </a:r>
            <a:r>
              <a:rPr lang="cs-CZ" b="1" dirty="0"/>
              <a:t>odstupné</a:t>
            </a:r>
            <a:r>
              <a:rPr lang="cs-CZ" dirty="0"/>
              <a:t>. Odstoupí-li od smlouvy strana, která závdavek </a:t>
            </a:r>
            <a:r>
              <a:rPr lang="cs-CZ" u="sng" dirty="0"/>
              <a:t>dala</a:t>
            </a:r>
            <a:r>
              <a:rPr lang="cs-CZ" dirty="0"/>
              <a:t>, </a:t>
            </a:r>
            <a:r>
              <a:rPr lang="cs-CZ" u="sng" dirty="0"/>
              <a:t>ztrácí právo na jeho vrácení</a:t>
            </a:r>
            <a:r>
              <a:rPr lang="cs-CZ" dirty="0"/>
              <a:t>; odstoupí-li strana, která závdavek </a:t>
            </a:r>
            <a:r>
              <a:rPr lang="cs-CZ" u="sng" dirty="0"/>
              <a:t>přijala</a:t>
            </a:r>
            <a:r>
              <a:rPr lang="cs-CZ" dirty="0"/>
              <a:t>, </a:t>
            </a:r>
            <a:r>
              <a:rPr lang="cs-CZ" u="sng" dirty="0"/>
              <a:t>vydá druhé dvojnásobně tolik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313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Změny v subjektech závazků </a:t>
            </a:r>
            <a:r>
              <a:rPr lang="cs-CZ" dirty="0" smtClean="0"/>
              <a:t>– změna na straně dlužníka nebo věřitele</a:t>
            </a:r>
          </a:p>
          <a:p>
            <a:pPr marL="0" indent="0">
              <a:buNone/>
            </a:pPr>
            <a:endParaRPr lang="cs-CZ" b="1" dirty="0" smtClean="0"/>
          </a:p>
          <a:p>
            <a:pPr lvl="2"/>
            <a:r>
              <a:rPr lang="cs-CZ" dirty="0"/>
              <a:t>P</a:t>
            </a:r>
            <a:r>
              <a:rPr lang="cs-CZ" dirty="0" smtClean="0"/>
              <a:t>ostoupení pohledávky (cese)</a:t>
            </a:r>
          </a:p>
          <a:p>
            <a:pPr lvl="2"/>
            <a:r>
              <a:rPr lang="cs-CZ" dirty="0" smtClean="0"/>
              <a:t>Převzetí dluhu (intercese privativní)</a:t>
            </a:r>
          </a:p>
          <a:p>
            <a:pPr lvl="2"/>
            <a:r>
              <a:rPr lang="cs-CZ" dirty="0" smtClean="0"/>
              <a:t>Přistoupení k dluhu (intercese kumulativní)</a:t>
            </a:r>
          </a:p>
          <a:p>
            <a:pPr marL="54864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3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Postoupení 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převod pohledávky na nového věřitele (na místo dosavadního nastupuje věřitel nový)</a:t>
            </a:r>
          </a:p>
          <a:p>
            <a:endParaRPr lang="cs-CZ" dirty="0"/>
          </a:p>
          <a:p>
            <a:r>
              <a:rPr lang="cs-CZ" u="sng" dirty="0" smtClean="0"/>
              <a:t>není nutný souhlas dlužníka</a:t>
            </a:r>
          </a:p>
          <a:p>
            <a:r>
              <a:rPr lang="cs-CZ" dirty="0"/>
              <a:t>m</a:t>
            </a:r>
            <a:r>
              <a:rPr lang="cs-CZ" dirty="0" smtClean="0"/>
              <a:t>ožno dohodou, ze zákona, rozhodnutím soudu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1089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Postoupení 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Postoupením </a:t>
            </a:r>
            <a:r>
              <a:rPr lang="cs-CZ" dirty="0"/>
              <a:t>pohledávky nabývá postupník také </a:t>
            </a:r>
            <a:r>
              <a:rPr lang="cs-CZ" u="sng" dirty="0"/>
              <a:t>její příslušenství a práva s pohledávkou spojená, včetně jejího zajištění</a:t>
            </a:r>
            <a:r>
              <a:rPr lang="cs-CZ" dirty="0"/>
              <a:t>. </a:t>
            </a:r>
          </a:p>
          <a:p>
            <a:r>
              <a:rPr lang="cs-CZ" dirty="0" smtClean="0"/>
              <a:t>Postupitel </a:t>
            </a:r>
            <a:r>
              <a:rPr lang="cs-CZ" u="sng" dirty="0"/>
              <a:t>vydá</a:t>
            </a:r>
            <a:r>
              <a:rPr lang="cs-CZ" dirty="0"/>
              <a:t> </a:t>
            </a:r>
            <a:r>
              <a:rPr lang="cs-CZ" dirty="0" smtClean="0"/>
              <a:t>postupníkovi </a:t>
            </a:r>
            <a:r>
              <a:rPr lang="cs-CZ" u="sng" dirty="0"/>
              <a:t>potřebné doklady </a:t>
            </a:r>
            <a:r>
              <a:rPr lang="cs-CZ" dirty="0"/>
              <a:t>o pohledávce a sdělí mu vše, co je k uplatnění pohledávky zapotřebí. </a:t>
            </a:r>
          </a:p>
          <a:p>
            <a:r>
              <a:rPr lang="cs-CZ" dirty="0" smtClean="0"/>
              <a:t>Postoupit </a:t>
            </a:r>
            <a:r>
              <a:rPr lang="cs-CZ" dirty="0"/>
              <a:t>lze pohledávku, kterou </a:t>
            </a:r>
            <a:r>
              <a:rPr lang="cs-CZ" b="1" dirty="0"/>
              <a:t>lze zcizit</a:t>
            </a:r>
            <a:r>
              <a:rPr lang="cs-CZ" dirty="0"/>
              <a:t>, pokud to </a:t>
            </a:r>
            <a:r>
              <a:rPr lang="cs-CZ" u="sng" dirty="0"/>
              <a:t>ujednání dlužníka a věřitele nevylučuje</a:t>
            </a:r>
            <a:r>
              <a:rPr lang="cs-CZ" dirty="0"/>
              <a:t>. </a:t>
            </a:r>
          </a:p>
          <a:p>
            <a:r>
              <a:rPr lang="cs-CZ" b="1" dirty="0" smtClean="0"/>
              <a:t>Nelze</a:t>
            </a:r>
            <a:r>
              <a:rPr lang="cs-CZ" dirty="0" smtClean="0"/>
              <a:t> </a:t>
            </a:r>
            <a:r>
              <a:rPr lang="cs-CZ" dirty="0"/>
              <a:t>postoupit </a:t>
            </a:r>
            <a:r>
              <a:rPr lang="cs-CZ" b="1" dirty="0"/>
              <a:t>pohledávku, která zaniká smrtí </a:t>
            </a:r>
            <a:r>
              <a:rPr lang="cs-CZ" dirty="0"/>
              <a:t>nebo jejíž </a:t>
            </a:r>
            <a:r>
              <a:rPr lang="cs-CZ" b="1" dirty="0"/>
              <a:t>obsah by se změnou věřitele k tíži dlužníka změnil</a:t>
            </a:r>
            <a:r>
              <a:rPr lang="cs-CZ" dirty="0"/>
              <a:t>. </a:t>
            </a:r>
          </a:p>
          <a:p>
            <a:r>
              <a:rPr lang="cs-CZ" dirty="0" smtClean="0"/>
              <a:t>Byla-li </a:t>
            </a:r>
            <a:r>
              <a:rPr lang="cs-CZ" dirty="0"/>
              <a:t>pohledávka </a:t>
            </a:r>
            <a:r>
              <a:rPr lang="cs-CZ" u="sng" dirty="0"/>
              <a:t>postoupena za úplatu</a:t>
            </a:r>
            <a:r>
              <a:rPr lang="cs-CZ" dirty="0"/>
              <a:t>, </a:t>
            </a:r>
            <a:r>
              <a:rPr lang="cs-CZ" b="1" dirty="0"/>
              <a:t>odpovídá</a:t>
            </a:r>
            <a:r>
              <a:rPr lang="cs-CZ" dirty="0"/>
              <a:t> postupitel postupníkovi až do výše přijaté úplaty s úroky za to, že pohledávka v době</a:t>
            </a:r>
            <a:r>
              <a:rPr lang="cs-CZ" b="1" dirty="0"/>
              <a:t> </a:t>
            </a:r>
            <a:r>
              <a:rPr lang="cs-CZ" dirty="0"/>
              <a:t>postoupení</a:t>
            </a:r>
            <a:r>
              <a:rPr lang="cs-CZ" b="1" dirty="0"/>
              <a:t> trvala, a ručí za její dobytnost</a:t>
            </a:r>
            <a:r>
              <a:rPr lang="cs-CZ" dirty="0"/>
              <a:t>. To neplatí, pokud postupník věděl, že pohledávka je budoucí, nejistá nebo nedobytná. </a:t>
            </a:r>
          </a:p>
          <a:p>
            <a:r>
              <a:rPr lang="cs-CZ" dirty="0" smtClean="0"/>
              <a:t>Postupitel </a:t>
            </a:r>
            <a:r>
              <a:rPr lang="cs-CZ" u="sng" dirty="0"/>
              <a:t>neodpovídá</a:t>
            </a:r>
            <a:r>
              <a:rPr lang="cs-CZ" dirty="0"/>
              <a:t> za dobytnost postoupené pohledávky, stala-li se nedobytnou až po postoupení buď </a:t>
            </a:r>
            <a:r>
              <a:rPr lang="cs-CZ" b="1" dirty="0"/>
              <a:t>náhodou</a:t>
            </a:r>
            <a:r>
              <a:rPr lang="cs-CZ" dirty="0"/>
              <a:t>, anebo </a:t>
            </a:r>
            <a:r>
              <a:rPr lang="cs-CZ" b="1" dirty="0"/>
              <a:t>nedopatřením postupníka</a:t>
            </a:r>
            <a:r>
              <a:rPr lang="cs-CZ" dirty="0"/>
              <a:t>. Nedopatření lze postupníku přičíst zejména tehdy, pokud nevymáhá pohledávku bez zbytečného odkladu poté, co se stala splatnou nebo odloží-li splatnost pohledávky.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0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Převzetí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na místo dosavadního dlužníka nastupuje dlužník nový</a:t>
            </a:r>
          </a:p>
          <a:p>
            <a:pPr marL="0" indent="0">
              <a:buNone/>
            </a:pPr>
            <a:r>
              <a:rPr lang="cs-CZ" b="1" dirty="0" smtClean="0"/>
              <a:t>Nutný souhlas věřitele!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Obsah </a:t>
            </a:r>
            <a:r>
              <a:rPr lang="cs-CZ" b="1" dirty="0"/>
              <a:t>závazku </a:t>
            </a:r>
            <a:r>
              <a:rPr lang="cs-CZ" dirty="0"/>
              <a:t>se převzetím dluhu </a:t>
            </a:r>
            <a:r>
              <a:rPr lang="cs-CZ" b="1" dirty="0"/>
              <a:t>nemění</a:t>
            </a:r>
            <a:r>
              <a:rPr lang="cs-CZ" dirty="0"/>
              <a:t>. Přejímateli dluhu </a:t>
            </a:r>
            <a:r>
              <a:rPr lang="cs-CZ" u="sng" dirty="0"/>
              <a:t>náleží všechny námitky</a:t>
            </a:r>
            <a:r>
              <a:rPr lang="cs-CZ" dirty="0"/>
              <a:t>, které mohl uplatnit původní dlužník. Převzetí dluhu se nedotýká ani vedlejších práv spojených s pohledávkou. </a:t>
            </a:r>
          </a:p>
          <a:p>
            <a:r>
              <a:rPr lang="cs-CZ" b="1" dirty="0" smtClean="0"/>
              <a:t>Zajištění </a:t>
            </a:r>
            <a:r>
              <a:rPr lang="cs-CZ" b="1" dirty="0"/>
              <a:t>dluhu </a:t>
            </a:r>
            <a:r>
              <a:rPr lang="cs-CZ" dirty="0"/>
              <a:t>poskytnuté třetí osobou však </a:t>
            </a:r>
            <a:r>
              <a:rPr lang="cs-CZ" u="sng" dirty="0"/>
              <a:t>trvá jen tehdy</a:t>
            </a:r>
            <a:r>
              <a:rPr lang="cs-CZ" dirty="0"/>
              <a:t>, </a:t>
            </a:r>
            <a:r>
              <a:rPr lang="cs-CZ" u="sng" dirty="0"/>
              <a:t>souhlasí-li třetí osoba se změnou v osobě dlužníka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34608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Přistoupení k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nový subjekt se zaváže vůči věřiteli, že splní za dlužníka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Kdo </a:t>
            </a:r>
            <a:r>
              <a:rPr lang="cs-CZ" u="sng" dirty="0"/>
              <a:t>bez dlužníkova souhlasu</a:t>
            </a:r>
            <a:r>
              <a:rPr lang="cs-CZ" dirty="0"/>
              <a:t> ujedná s věřitelem, že </a:t>
            </a:r>
            <a:r>
              <a:rPr lang="cs-CZ" b="1" dirty="0"/>
              <a:t>za dlužníka splní jeho dluh</a:t>
            </a:r>
            <a:r>
              <a:rPr lang="cs-CZ" dirty="0"/>
              <a:t>, stává se </a:t>
            </a:r>
            <a:r>
              <a:rPr lang="cs-CZ" b="1" dirty="0"/>
              <a:t>novým dlužníkem vedle původního dlužníka </a:t>
            </a:r>
            <a:r>
              <a:rPr lang="cs-CZ" dirty="0"/>
              <a:t>a je spolu s ním </a:t>
            </a:r>
            <a:r>
              <a:rPr lang="cs-CZ" b="1" dirty="0"/>
              <a:t>zavázán společně a nerozdílně</a:t>
            </a:r>
            <a:r>
              <a:rPr lang="cs-CZ" dirty="0"/>
              <a:t>. </a:t>
            </a:r>
          </a:p>
          <a:p>
            <a:r>
              <a:rPr lang="cs-CZ" dirty="0" smtClean="0"/>
              <a:t>Zajistila-li </a:t>
            </a:r>
            <a:r>
              <a:rPr lang="cs-CZ" dirty="0"/>
              <a:t>dluh původního dlužníka </a:t>
            </a:r>
            <a:r>
              <a:rPr lang="cs-CZ" u="sng" dirty="0"/>
              <a:t>třetí osoba</a:t>
            </a:r>
            <a:r>
              <a:rPr lang="cs-CZ" dirty="0"/>
              <a:t>, </a:t>
            </a:r>
            <a:r>
              <a:rPr lang="cs-CZ" b="1" dirty="0"/>
              <a:t>nelze</a:t>
            </a:r>
            <a:r>
              <a:rPr lang="cs-CZ" dirty="0"/>
              <a:t> proti ní nastoupit </a:t>
            </a:r>
            <a:r>
              <a:rPr lang="cs-CZ" b="1" dirty="0"/>
              <a:t>pro neplnění dluhu novým dlužníkem</a:t>
            </a:r>
            <a:r>
              <a:rPr lang="cs-CZ" dirty="0"/>
              <a:t>, </a:t>
            </a:r>
            <a:r>
              <a:rPr lang="cs-CZ" u="sng" dirty="0"/>
              <a:t>ledaže</a:t>
            </a:r>
            <a:r>
              <a:rPr lang="cs-CZ" dirty="0"/>
              <a:t> k tomu dala </a:t>
            </a:r>
            <a:r>
              <a:rPr lang="cs-CZ" u="sng" dirty="0"/>
              <a:t>souhlas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592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Změny v obsahu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Stranám je na vůli ujednat si změnu svých práv a povinností. </a:t>
            </a:r>
          </a:p>
          <a:p>
            <a:pPr marL="0" indent="0">
              <a:buNone/>
            </a:pPr>
            <a:r>
              <a:rPr lang="cs-CZ" b="1" dirty="0" smtClean="0"/>
              <a:t>Novace</a:t>
            </a:r>
            <a:endParaRPr lang="cs-CZ" dirty="0"/>
          </a:p>
          <a:p>
            <a:r>
              <a:rPr lang="cs-CZ" u="sng" dirty="0" smtClean="0"/>
              <a:t>Dohodou </a:t>
            </a:r>
            <a:r>
              <a:rPr lang="cs-CZ" u="sng" dirty="0"/>
              <a:t>o změně obsahu závazku se dosavadní závazek ruší a nahrazuje se novým závazkem</a:t>
            </a:r>
            <a:r>
              <a:rPr lang="cs-CZ" dirty="0"/>
              <a:t>. Může-li však dosavadní závazek vedle nového závazku obstát, má se za to, že nebyl zrušen. 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Narovnání</a:t>
            </a:r>
            <a:endParaRPr lang="cs-CZ" dirty="0"/>
          </a:p>
          <a:p>
            <a:r>
              <a:rPr lang="cs-CZ" u="sng" dirty="0" smtClean="0"/>
              <a:t>Dosavadní </a:t>
            </a:r>
            <a:r>
              <a:rPr lang="cs-CZ" u="sng" dirty="0"/>
              <a:t>závazek lze nahradit novým závazkem </a:t>
            </a:r>
            <a:r>
              <a:rPr lang="cs-CZ" dirty="0"/>
              <a:t>i tak, že si </a:t>
            </a:r>
            <a:r>
              <a:rPr lang="cs-CZ" u="sng" dirty="0"/>
              <a:t>strany ujednáním upraví práva a povinnosti mezi nimi dosud sporné nebo pochybné</a:t>
            </a:r>
            <a:r>
              <a:rPr lang="cs-CZ" dirty="0"/>
              <a:t>. Týká-li se narovnání věcného práva k věci zapsané do veřejného seznamu, nastávají účinky narovnání zápisem do tohoto seznamu. </a:t>
            </a:r>
          </a:p>
          <a:p>
            <a:r>
              <a:rPr lang="cs-CZ" dirty="0" smtClean="0"/>
              <a:t>Narovnání </a:t>
            </a:r>
            <a:r>
              <a:rPr lang="cs-CZ" b="1" dirty="0"/>
              <a:t>nelze</a:t>
            </a:r>
            <a:r>
              <a:rPr lang="cs-CZ" dirty="0"/>
              <a:t> odporovat </a:t>
            </a:r>
            <a:r>
              <a:rPr lang="cs-CZ" u="sng" dirty="0"/>
              <a:t>jen proto, že jím vznikl nepoměr </a:t>
            </a:r>
            <a:r>
              <a:rPr lang="cs-CZ" dirty="0"/>
              <a:t>mezi vzájemným plněním stran. </a:t>
            </a:r>
          </a:p>
          <a:p>
            <a:r>
              <a:rPr lang="cs-CZ" u="sng" dirty="0" smtClean="0"/>
              <a:t>Platnost</a:t>
            </a:r>
            <a:r>
              <a:rPr lang="cs-CZ" dirty="0" smtClean="0"/>
              <a:t> </a:t>
            </a:r>
            <a:r>
              <a:rPr lang="cs-CZ" dirty="0"/>
              <a:t>narovnání </a:t>
            </a:r>
            <a:r>
              <a:rPr lang="cs-CZ" u="sng" dirty="0"/>
              <a:t>není dotčena omylem </a:t>
            </a:r>
            <a:r>
              <a:rPr lang="cs-CZ" dirty="0"/>
              <a:t>v tom, co bylo mezi stranami sporné nebo pochybné, ledaže omyl vyvolala některá strana lstí. Narovnání dohodnuté v dobré víře nepozbývá platnosti ani tehdy, zjistí-li se na základě skutečností vyšlých najevo dodatečně, že některá ze stran pohledávku neměla.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Ujednání </a:t>
            </a:r>
            <a:r>
              <a:rPr lang="cs-CZ" dirty="0"/>
              <a:t>o novaci nebo o narovnání </a:t>
            </a:r>
            <a:r>
              <a:rPr lang="cs-CZ" dirty="0" smtClean="0"/>
              <a:t>vyžaduje písemnou formu, byl-li i původní závazek zřízen v písemné formě, nebo činí-li se o právu již promlčeném. </a:t>
            </a:r>
          </a:p>
        </p:txBody>
      </p:sp>
    </p:spTree>
    <p:extLst>
      <p:ext uri="{BB962C8B-B14F-4D97-AF65-F5344CB8AC3E}">
        <p14:creationId xmlns:p14="http://schemas.microsoft.com/office/powerpoint/2010/main" val="3470538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96824"/>
            <a:ext cx="10058400" cy="1609344"/>
          </a:xfrm>
        </p:spPr>
        <p:txBody>
          <a:bodyPr/>
          <a:lstStyle/>
          <a:p>
            <a:pPr algn="ctr"/>
            <a:r>
              <a:rPr lang="cs-CZ" dirty="0" smtClean="0"/>
              <a:t>Smlouva – okamžik uzavření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33600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Smlouvou</a:t>
            </a:r>
            <a:r>
              <a:rPr lang="cs-CZ" dirty="0" smtClean="0"/>
              <a:t> </a:t>
            </a:r>
            <a:r>
              <a:rPr lang="cs-CZ" dirty="0"/>
              <a:t>projevují strany </a:t>
            </a:r>
            <a:r>
              <a:rPr lang="cs-CZ" u="sng" dirty="0"/>
              <a:t>vůli zřídit mezi sebou závazek a řídit se obsahem smlouvy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Ustanovení </a:t>
            </a:r>
            <a:r>
              <a:rPr lang="cs-CZ" dirty="0"/>
              <a:t>o smlouvách se použijí </a:t>
            </a:r>
            <a:r>
              <a:rPr lang="cs-CZ" u="sng" dirty="0"/>
              <a:t>přiměřeně i na projev vůle</a:t>
            </a:r>
            <a:r>
              <a:rPr lang="cs-CZ" dirty="0"/>
              <a:t>, kterým se jedna osoba obrací na osoby jiné, ledaže to vylučuje povaha projevu vůle nebo zákon. </a:t>
            </a:r>
          </a:p>
          <a:p>
            <a:r>
              <a:rPr lang="cs-CZ" dirty="0" smtClean="0"/>
              <a:t>Smlouva </a:t>
            </a:r>
            <a:r>
              <a:rPr lang="cs-CZ" dirty="0"/>
              <a:t>je </a:t>
            </a:r>
            <a:r>
              <a:rPr lang="cs-CZ" b="1" dirty="0"/>
              <a:t>uzavřena, jakmile si strany ujednaly její obsah</a:t>
            </a:r>
            <a:r>
              <a:rPr lang="cs-CZ" dirty="0"/>
              <a:t>. V mezích právního řádu je stranám </a:t>
            </a:r>
            <a:r>
              <a:rPr lang="cs-CZ" u="sng" dirty="0"/>
              <a:t>ponecháno na vůli svobodně si smlouvu ujednat a určit její </a:t>
            </a:r>
            <a:r>
              <a:rPr lang="cs-CZ" u="sng" dirty="0" smtClean="0"/>
              <a:t>obsah</a:t>
            </a:r>
            <a:r>
              <a:rPr lang="cs-CZ" dirty="0" smtClean="0"/>
              <a:t>. 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6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Zánik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v případě, že nastane právní skutečnost, se kterou právní předpisy OP zánik závazkového vztahu spojují</a:t>
            </a:r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dirty="0" smtClean="0"/>
              <a:t>Splnění</a:t>
            </a:r>
          </a:p>
          <a:p>
            <a:pPr lvl="2"/>
            <a:r>
              <a:rPr lang="cs-CZ" dirty="0" smtClean="0"/>
              <a:t>Jiné způsoby zániku závazků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093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→  Splněním </a:t>
            </a:r>
            <a:r>
              <a:rPr lang="cs-CZ" dirty="0"/>
              <a:t>dluhu závazek </a:t>
            </a:r>
            <a:r>
              <a:rPr lang="cs-CZ" u="sng" dirty="0"/>
              <a:t>zaniká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Dlužník </a:t>
            </a:r>
            <a:r>
              <a:rPr lang="cs-CZ" dirty="0"/>
              <a:t>musí dluh splnit </a:t>
            </a:r>
            <a:r>
              <a:rPr lang="cs-CZ" u="sng" dirty="0"/>
              <a:t>na svůj náklad a nebezpečí</a:t>
            </a:r>
            <a:r>
              <a:rPr lang="cs-CZ" dirty="0"/>
              <a:t> </a:t>
            </a:r>
            <a:r>
              <a:rPr lang="cs-CZ" b="1" dirty="0"/>
              <a:t>řádně a včas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u="sng" dirty="0" smtClean="0"/>
              <a:t>Proti </a:t>
            </a:r>
            <a:r>
              <a:rPr lang="cs-CZ" u="sng" dirty="0"/>
              <a:t>své vůli nemůže být věřitel nucen</a:t>
            </a:r>
            <a:r>
              <a:rPr lang="cs-CZ" dirty="0"/>
              <a:t>, aby </a:t>
            </a:r>
            <a:r>
              <a:rPr lang="cs-CZ" u="sng" dirty="0"/>
              <a:t>přijal něco jiného</a:t>
            </a:r>
            <a:r>
              <a:rPr lang="cs-CZ" dirty="0"/>
              <a:t>, než co přísluší k jeho pohledávce, a </a:t>
            </a:r>
            <a:r>
              <a:rPr lang="cs-CZ" u="sng" dirty="0"/>
              <a:t>dlužník nemůže být nucen</a:t>
            </a:r>
            <a:r>
              <a:rPr lang="cs-CZ" dirty="0"/>
              <a:t>, aby </a:t>
            </a:r>
            <a:r>
              <a:rPr lang="cs-CZ" u="sng" dirty="0"/>
              <a:t>poskytl něco jiného</a:t>
            </a:r>
            <a:r>
              <a:rPr lang="cs-CZ" dirty="0"/>
              <a:t>, než co je dlužen. Totéž </a:t>
            </a:r>
            <a:r>
              <a:rPr lang="cs-CZ" u="sng" dirty="0"/>
              <a:t>platí o místě, čase a způsobu splnění</a:t>
            </a:r>
            <a:r>
              <a:rPr lang="cs-CZ" dirty="0"/>
              <a:t>. </a:t>
            </a:r>
          </a:p>
          <a:p>
            <a:r>
              <a:rPr lang="cs-CZ" dirty="0" smtClean="0"/>
              <a:t>Mají-li </a:t>
            </a:r>
            <a:r>
              <a:rPr lang="cs-CZ" dirty="0"/>
              <a:t>si strany navzájem plnit </a:t>
            </a:r>
            <a:r>
              <a:rPr lang="cs-CZ" b="1" dirty="0"/>
              <a:t>zároveň</a:t>
            </a:r>
            <a:r>
              <a:rPr lang="cs-CZ" dirty="0"/>
              <a:t>, může splnění </a:t>
            </a:r>
            <a:r>
              <a:rPr lang="cs-CZ" u="sng" dirty="0"/>
              <a:t>požadovat jen ta strana, která </a:t>
            </a:r>
            <a:r>
              <a:rPr lang="cs-CZ" dirty="0"/>
              <a:t>sama dluh </a:t>
            </a:r>
            <a:r>
              <a:rPr lang="cs-CZ" u="sng" dirty="0"/>
              <a:t>již splnila</a:t>
            </a:r>
            <a:r>
              <a:rPr lang="cs-CZ" dirty="0"/>
              <a:t>, nebo je ochotna a schopna splnit dluh současně s druhou stranou. </a:t>
            </a:r>
          </a:p>
        </p:txBody>
      </p:sp>
    </p:spTree>
    <p:extLst>
      <p:ext uri="{BB962C8B-B14F-4D97-AF65-F5344CB8AC3E}">
        <p14:creationId xmlns:p14="http://schemas.microsoft.com/office/powerpoint/2010/main" val="1715169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Řádné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Kdo </a:t>
            </a:r>
            <a:r>
              <a:rPr lang="cs-CZ" dirty="0"/>
              <a:t>plní za úplatu jinému, je </a:t>
            </a:r>
            <a:r>
              <a:rPr lang="cs-CZ" b="1" dirty="0"/>
              <a:t>zavázán plnit bez vad s vlastnostmi vymíněnými nebo obvyklými </a:t>
            </a:r>
            <a:r>
              <a:rPr lang="cs-CZ" dirty="0"/>
              <a:t>tak, aby bylo </a:t>
            </a:r>
            <a:r>
              <a:rPr lang="cs-CZ" u="sng" dirty="0"/>
              <a:t>možné použít předmět plnění podle smlouv</a:t>
            </a:r>
            <a:r>
              <a:rPr lang="cs-CZ" dirty="0"/>
              <a:t>y, a je-li stranám znám, i podle účelu smlouvy. </a:t>
            </a:r>
            <a:endParaRPr lang="cs-CZ" dirty="0" smtClean="0"/>
          </a:p>
          <a:p>
            <a:r>
              <a:rPr lang="cs-CZ" dirty="0" smtClean="0"/>
              <a:t>Je-li </a:t>
            </a:r>
            <a:r>
              <a:rPr lang="cs-CZ" u="sng" dirty="0"/>
              <a:t>splněno vadně</a:t>
            </a:r>
            <a:r>
              <a:rPr lang="cs-CZ" dirty="0"/>
              <a:t>, má příjemce </a:t>
            </a:r>
            <a:r>
              <a:rPr lang="cs-CZ" b="1" dirty="0"/>
              <a:t>práva z vadného plnění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Dlužník </a:t>
            </a:r>
            <a:r>
              <a:rPr lang="cs-CZ" dirty="0"/>
              <a:t>plní </a:t>
            </a:r>
            <a:r>
              <a:rPr lang="cs-CZ" b="1" dirty="0"/>
              <a:t>vadně</a:t>
            </a:r>
            <a:r>
              <a:rPr lang="cs-CZ" dirty="0"/>
              <a:t>, zejména </a:t>
            </a:r>
          </a:p>
          <a:p>
            <a:pPr marL="274320" lvl="1" indent="0">
              <a:buNone/>
            </a:pPr>
            <a:r>
              <a:rPr lang="cs-CZ" sz="2000" dirty="0" smtClean="0"/>
              <a:t>	a</a:t>
            </a:r>
            <a:r>
              <a:rPr lang="cs-CZ" sz="2000" dirty="0"/>
              <a:t>) poskytne-li </a:t>
            </a:r>
            <a:r>
              <a:rPr lang="cs-CZ" sz="2000" u="sng" dirty="0"/>
              <a:t>předmět plnění</a:t>
            </a:r>
            <a:r>
              <a:rPr lang="cs-CZ" sz="2000" dirty="0"/>
              <a:t>, který </a:t>
            </a:r>
            <a:r>
              <a:rPr lang="cs-CZ" sz="2000" u="sng" dirty="0"/>
              <a:t>nemá stanovené nebo ujednané vlastnosti</a:t>
            </a:r>
            <a:r>
              <a:rPr lang="cs-CZ" sz="2000" dirty="0"/>
              <a:t>, </a:t>
            </a:r>
          </a:p>
          <a:p>
            <a:pPr marL="0" indent="0">
              <a:buNone/>
            </a:pPr>
            <a:r>
              <a:rPr lang="cs-CZ" dirty="0" smtClean="0"/>
              <a:t>	b</a:t>
            </a:r>
            <a:r>
              <a:rPr lang="cs-CZ" dirty="0"/>
              <a:t>) </a:t>
            </a:r>
            <a:r>
              <a:rPr lang="cs-CZ" u="sng" dirty="0"/>
              <a:t>neupozorní-li na vady</a:t>
            </a:r>
            <a:r>
              <a:rPr lang="cs-CZ" dirty="0"/>
              <a:t>, které předmět plnění má, ač se při takovém předmětu </a:t>
            </a:r>
            <a:r>
              <a:rPr lang="cs-CZ" dirty="0" smtClean="0"/>
              <a:t>	obvykle </a:t>
            </a:r>
            <a:r>
              <a:rPr lang="cs-CZ" dirty="0"/>
              <a:t>nevyskytují,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u="sng" dirty="0"/>
              <a:t>ujistí-li věřitele v rozporu se skutečností</a:t>
            </a:r>
            <a:r>
              <a:rPr lang="cs-CZ" dirty="0"/>
              <a:t>, že předmět plnění nemá žádné vady, </a:t>
            </a:r>
            <a:r>
              <a:rPr lang="cs-CZ" dirty="0" smtClean="0"/>
              <a:t>	anebo </a:t>
            </a:r>
            <a:r>
              <a:rPr lang="cs-CZ" dirty="0"/>
              <a:t>že se věc hodí k určitému užívání, nebo </a:t>
            </a:r>
          </a:p>
          <a:p>
            <a:pPr marL="0" indent="0">
              <a:buNone/>
            </a:pPr>
            <a:r>
              <a:rPr lang="cs-CZ" dirty="0" smtClean="0"/>
              <a:t>	d</a:t>
            </a:r>
            <a:r>
              <a:rPr lang="cs-CZ" dirty="0"/>
              <a:t>) </a:t>
            </a:r>
            <a:r>
              <a:rPr lang="cs-CZ" u="sng" dirty="0"/>
              <a:t>zcizí-li cizí věc neoprávněně jako svoji</a:t>
            </a:r>
            <a:r>
              <a:rPr lang="cs-CZ" dirty="0"/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2029200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Způsob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Lze-li </a:t>
            </a:r>
            <a:r>
              <a:rPr lang="cs-CZ" dirty="0"/>
              <a:t>dluh splnit </a:t>
            </a:r>
            <a:r>
              <a:rPr lang="cs-CZ" u="sng" dirty="0"/>
              <a:t>několika způsoby</a:t>
            </a:r>
            <a:r>
              <a:rPr lang="cs-CZ" dirty="0"/>
              <a:t>, pak se má za to, že </a:t>
            </a:r>
            <a:r>
              <a:rPr lang="cs-CZ" b="1" dirty="0"/>
              <a:t>volba způsobu plnění náleží dlužníku</a:t>
            </a:r>
            <a:r>
              <a:rPr lang="cs-CZ" dirty="0"/>
              <a:t>. Má-li právo volby věřitel, musí způsob plnění zvolit v ujednané době, jinak bez zbytečného odkladu tak, aby dlužník mohl podle jeho volby splnit. </a:t>
            </a:r>
          </a:p>
          <a:p>
            <a:r>
              <a:rPr lang="cs-CZ" dirty="0" smtClean="0"/>
              <a:t>Nevykoná-li </a:t>
            </a:r>
            <a:r>
              <a:rPr lang="cs-CZ" dirty="0"/>
              <a:t>strana volbu včas, nabývá právo zvolit způsob plnění trvale druhá strana. </a:t>
            </a:r>
          </a:p>
          <a:p>
            <a:r>
              <a:rPr lang="cs-CZ" dirty="0" smtClean="0"/>
              <a:t>Kdo </a:t>
            </a:r>
            <a:r>
              <a:rPr lang="cs-CZ" u="sng" dirty="0"/>
              <a:t>zvolil způsob plnění</a:t>
            </a:r>
            <a:r>
              <a:rPr lang="cs-CZ" dirty="0"/>
              <a:t>, </a:t>
            </a:r>
            <a:r>
              <a:rPr lang="cs-CZ" u="sng" dirty="0"/>
              <a:t>nemůže jej bez souhlasu druhé strany změnit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Dluh se plní </a:t>
            </a:r>
            <a:r>
              <a:rPr lang="cs-CZ" b="1" dirty="0" smtClean="0"/>
              <a:t>vcelku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Nabízí-li </a:t>
            </a:r>
            <a:r>
              <a:rPr lang="cs-CZ" dirty="0"/>
              <a:t>dlužník </a:t>
            </a:r>
            <a:r>
              <a:rPr lang="cs-CZ" b="1" dirty="0"/>
              <a:t>částečné plnění</a:t>
            </a:r>
            <a:r>
              <a:rPr lang="cs-CZ" dirty="0"/>
              <a:t>, </a:t>
            </a:r>
            <a:r>
              <a:rPr lang="cs-CZ" u="sng" dirty="0"/>
              <a:t>musí je věřitel přijmout, neodporuje-li to povaze závazku nebo účelu </a:t>
            </a:r>
            <a:r>
              <a:rPr lang="cs-CZ" u="sng" dirty="0" smtClean="0"/>
              <a:t>smlouvy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Bylo-li </a:t>
            </a:r>
            <a:r>
              <a:rPr lang="cs-CZ" dirty="0"/>
              <a:t>ujednáno </a:t>
            </a:r>
            <a:r>
              <a:rPr lang="cs-CZ" b="1" dirty="0"/>
              <a:t>plnění ve splátkách </a:t>
            </a:r>
            <a:r>
              <a:rPr lang="cs-CZ" dirty="0"/>
              <a:t>a </a:t>
            </a:r>
            <a:r>
              <a:rPr lang="cs-CZ" u="sng" dirty="0"/>
              <a:t>nesplnil-li dlužník některou splátku</a:t>
            </a:r>
            <a:r>
              <a:rPr lang="cs-CZ" dirty="0"/>
              <a:t>, má věřitel </a:t>
            </a:r>
            <a:r>
              <a:rPr lang="cs-CZ" b="1" dirty="0"/>
              <a:t>právo na vyrovnání celé pohledávky</a:t>
            </a:r>
            <a:r>
              <a:rPr lang="cs-CZ" dirty="0"/>
              <a:t>, </a:t>
            </a:r>
            <a:r>
              <a:rPr lang="cs-CZ" u="sng" dirty="0"/>
              <a:t>pokud si to strany ujednaly</a:t>
            </a:r>
            <a:r>
              <a:rPr lang="cs-CZ" dirty="0"/>
              <a:t>. Toto právo může věřitel uplatnit nejpozději do splatnosti nejblíže příští </a:t>
            </a:r>
            <a:r>
              <a:rPr lang="cs-CZ" dirty="0" smtClean="0"/>
              <a:t>splátky.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505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u="sng" dirty="0" smtClean="0"/>
          </a:p>
          <a:p>
            <a:r>
              <a:rPr lang="cs-CZ" u="sng" dirty="0" smtClean="0"/>
              <a:t>Nelze-li </a:t>
            </a:r>
            <a:r>
              <a:rPr lang="cs-CZ" u="sng" dirty="0"/>
              <a:t>dluh splnit </a:t>
            </a:r>
            <a:r>
              <a:rPr lang="cs-CZ" dirty="0"/>
              <a:t>proto, že </a:t>
            </a:r>
            <a:r>
              <a:rPr lang="cs-CZ" b="1" dirty="0"/>
              <a:t>věřitel je neznámý nebo nepřítomný</a:t>
            </a:r>
            <a:r>
              <a:rPr lang="cs-CZ" dirty="0"/>
              <a:t>, že </a:t>
            </a:r>
            <a:r>
              <a:rPr lang="cs-CZ" b="1" dirty="0"/>
              <a:t>věřitel odmítl bezdůvodně plnění přijmout</a:t>
            </a:r>
            <a:r>
              <a:rPr lang="cs-CZ" dirty="0"/>
              <a:t>, že </a:t>
            </a:r>
            <a:r>
              <a:rPr lang="cs-CZ" b="1" dirty="0"/>
              <a:t>dlužník je bez své viny v nejistotě, kdo je věřitelem</a:t>
            </a:r>
            <a:r>
              <a:rPr lang="cs-CZ" dirty="0"/>
              <a:t>, nebo </a:t>
            </a:r>
            <a:r>
              <a:rPr lang="cs-CZ" b="1" dirty="0"/>
              <a:t>z jiných důležitých příčin na straně věřitele</a:t>
            </a:r>
            <a:r>
              <a:rPr lang="cs-CZ" dirty="0"/>
              <a:t>, je </a:t>
            </a:r>
            <a:r>
              <a:rPr lang="cs-CZ" u="sng" dirty="0"/>
              <a:t>dlužník oprávněn složit předmět plnění do soudní úschovy</a:t>
            </a:r>
            <a:r>
              <a:rPr lang="cs-CZ" dirty="0"/>
              <a:t>. Účelně vynaložené náklady spojené s náhradním splněním jdou k tíži věřitele. </a:t>
            </a:r>
          </a:p>
          <a:p>
            <a:r>
              <a:rPr lang="cs-CZ" dirty="0" smtClean="0"/>
              <a:t>O </a:t>
            </a:r>
            <a:r>
              <a:rPr lang="cs-CZ" dirty="0"/>
              <a:t>složení předmětu plnění do úschovy </a:t>
            </a:r>
            <a:r>
              <a:rPr lang="cs-CZ" u="sng" dirty="0"/>
              <a:t>vyrozumí</a:t>
            </a:r>
            <a:r>
              <a:rPr lang="cs-CZ" dirty="0"/>
              <a:t> soud toho, pro koho se složení stalo, a podle potřeby zařídí jeho zastoupení.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982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Místo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K </a:t>
            </a:r>
            <a:r>
              <a:rPr lang="cs-CZ" u="sng" dirty="0"/>
              <a:t>řádnému splnění </a:t>
            </a:r>
            <a:r>
              <a:rPr lang="cs-CZ" dirty="0"/>
              <a:t>se vyžaduje, aby byl </a:t>
            </a:r>
            <a:r>
              <a:rPr lang="cs-CZ" b="1" dirty="0"/>
              <a:t>dluh splněn ve stanoveném místě</a:t>
            </a:r>
            <a:r>
              <a:rPr lang="cs-CZ" dirty="0"/>
              <a:t>. Nelze-li místo plnění zjistit ze smlouvy, povahy závazku nebo z účelu plnění, plní se v místě stanoveném zákonem. </a:t>
            </a:r>
          </a:p>
          <a:p>
            <a:pPr lvl="2"/>
            <a:r>
              <a:rPr lang="cs-CZ" dirty="0" smtClean="0"/>
              <a:t>Nepeněžitý </a:t>
            </a:r>
            <a:r>
              <a:rPr lang="cs-CZ" dirty="0"/>
              <a:t>dluh plní dlužník v místě svého bydliště nebo sídla. Peněžitý dluh plní dlužník v místě bydliště nebo sídla věřitele. </a:t>
            </a:r>
          </a:p>
          <a:p>
            <a:pPr lvl="2"/>
            <a:r>
              <a:rPr lang="cs-CZ" dirty="0" smtClean="0"/>
              <a:t>Vznikl-li </a:t>
            </a:r>
            <a:r>
              <a:rPr lang="cs-CZ" dirty="0"/>
              <a:t>závazek při provozu závodu, plní se dluh v místě závodu. To platí obdobně, vznikl-li závazek při provozu provozovny. </a:t>
            </a:r>
          </a:p>
          <a:p>
            <a:r>
              <a:rPr lang="cs-CZ" dirty="0" smtClean="0"/>
              <a:t>Plní-li </a:t>
            </a:r>
            <a:r>
              <a:rPr lang="cs-CZ" dirty="0"/>
              <a:t>dlužník </a:t>
            </a:r>
            <a:r>
              <a:rPr lang="cs-CZ" u="sng" dirty="0"/>
              <a:t>peněžitý dluh prostřednictvím poskytovatele platebních služeb</a:t>
            </a:r>
            <a:r>
              <a:rPr lang="cs-CZ" dirty="0"/>
              <a:t>, je dluh </a:t>
            </a:r>
            <a:r>
              <a:rPr lang="cs-CZ" b="1" dirty="0"/>
              <a:t>splněn připsáním peněžní částky na účet poskytovatele platebních služeb věřitele</a:t>
            </a:r>
            <a:r>
              <a:rPr lang="cs-CZ" dirty="0"/>
              <a:t>. </a:t>
            </a:r>
          </a:p>
          <a:p>
            <a:r>
              <a:rPr lang="cs-CZ" dirty="0" smtClean="0"/>
              <a:t>Plní-li </a:t>
            </a:r>
            <a:r>
              <a:rPr lang="cs-CZ" dirty="0"/>
              <a:t>dlužník peněžitý dluh </a:t>
            </a:r>
            <a:r>
              <a:rPr lang="cs-CZ" u="sng" dirty="0"/>
              <a:t>poštovním poukazem</a:t>
            </a:r>
            <a:r>
              <a:rPr lang="cs-CZ" dirty="0"/>
              <a:t>, je dluh splněn </a:t>
            </a:r>
            <a:endParaRPr lang="cs-CZ" dirty="0" smtClean="0"/>
          </a:p>
          <a:p>
            <a:pPr lvl="2"/>
            <a:r>
              <a:rPr lang="cs-CZ" dirty="0" smtClean="0"/>
              <a:t>připsáním </a:t>
            </a:r>
            <a:r>
              <a:rPr lang="cs-CZ" dirty="0"/>
              <a:t>peněžní částky na účet poskytovatele platebních služeb věřitele, je-li dluh plněn na účet, nebo </a:t>
            </a:r>
            <a:endParaRPr lang="cs-CZ" dirty="0" smtClean="0"/>
          </a:p>
          <a:p>
            <a:pPr lvl="2"/>
            <a:r>
              <a:rPr lang="cs-CZ" dirty="0"/>
              <a:t>v</a:t>
            </a:r>
            <a:r>
              <a:rPr lang="cs-CZ" dirty="0" smtClean="0"/>
              <a:t>yplacením </a:t>
            </a:r>
            <a:r>
              <a:rPr lang="cs-CZ" dirty="0"/>
              <a:t>peněžní částky věřiteli v hotovosti. 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3725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Je-li </a:t>
            </a:r>
            <a:r>
              <a:rPr lang="cs-CZ" dirty="0"/>
              <a:t>čas plnění </a:t>
            </a:r>
            <a:r>
              <a:rPr lang="cs-CZ" u="sng" dirty="0"/>
              <a:t>přesně ujednán nebo jinak stanoven</a:t>
            </a:r>
            <a:r>
              <a:rPr lang="cs-CZ" dirty="0"/>
              <a:t>, je </a:t>
            </a:r>
            <a:r>
              <a:rPr lang="cs-CZ" b="1" dirty="0"/>
              <a:t>dlužník povinen plnit i bez vyzvání věřitele</a:t>
            </a:r>
            <a:r>
              <a:rPr lang="cs-CZ" dirty="0"/>
              <a:t>. </a:t>
            </a:r>
          </a:p>
          <a:p>
            <a:r>
              <a:rPr lang="cs-CZ" u="sng" dirty="0" smtClean="0"/>
              <a:t>Neujednají-li </a:t>
            </a:r>
            <a:r>
              <a:rPr lang="cs-CZ" u="sng" dirty="0"/>
              <a:t>strany</a:t>
            </a:r>
            <a:r>
              <a:rPr lang="cs-CZ" dirty="0"/>
              <a:t>, kdy má dlužník splnit dluh, </a:t>
            </a:r>
            <a:r>
              <a:rPr lang="cs-CZ" b="1" dirty="0"/>
              <a:t>může věřitel požadovat plnění ihned </a:t>
            </a:r>
            <a:r>
              <a:rPr lang="cs-CZ" dirty="0"/>
              <a:t>a dlužník je poté povinen splnit </a:t>
            </a:r>
            <a:r>
              <a:rPr lang="cs-CZ" b="1" dirty="0"/>
              <a:t>bez zbytečného odkladu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 smtClean="0"/>
              <a:t>Neplyne-li </a:t>
            </a:r>
            <a:r>
              <a:rPr lang="cs-CZ" dirty="0"/>
              <a:t>z ustálené předchozí praxe stran nebo ze zvyklostí něco jiného</a:t>
            </a:r>
            <a:r>
              <a:rPr lang="cs-CZ" u="sng" dirty="0"/>
              <a:t>, má se za to</a:t>
            </a:r>
            <a:r>
              <a:rPr lang="cs-CZ" dirty="0"/>
              <a:t>, že strany ujednaly čas plnění výrazem </a:t>
            </a:r>
          </a:p>
          <a:p>
            <a:pPr marL="274320" lvl="1" indent="0">
              <a:buNone/>
            </a:pPr>
            <a:r>
              <a:rPr lang="cs-CZ" dirty="0" smtClean="0"/>
              <a:t>	a</a:t>
            </a:r>
            <a:r>
              <a:rPr lang="cs-CZ" dirty="0"/>
              <a:t>) „začátkem období“ prvních deset dnů tohoto období, </a:t>
            </a:r>
          </a:p>
          <a:p>
            <a:pPr marL="0" indent="0">
              <a:buNone/>
            </a:pPr>
            <a:r>
              <a:rPr lang="cs-CZ" dirty="0" smtClean="0"/>
              <a:t>	b</a:t>
            </a:r>
            <a:r>
              <a:rPr lang="cs-CZ" dirty="0"/>
              <a:t>) „polovinou měsíce“ období od 10. do 20. dne v měsíci, </a:t>
            </a:r>
          </a:p>
          <a:p>
            <a:pPr marL="0" indent="0">
              <a:buNone/>
            </a:pPr>
            <a:r>
              <a:rPr lang="cs-CZ" dirty="0" smtClean="0"/>
              <a:t>	c</a:t>
            </a:r>
            <a:r>
              <a:rPr lang="cs-CZ" dirty="0"/>
              <a:t>) „polovinou čtvrtletí“ druhý měsíc čtvrtletí, </a:t>
            </a:r>
          </a:p>
          <a:p>
            <a:pPr marL="0" indent="0">
              <a:buNone/>
            </a:pPr>
            <a:r>
              <a:rPr lang="cs-CZ" dirty="0" smtClean="0"/>
              <a:t>	d</a:t>
            </a:r>
            <a:r>
              <a:rPr lang="cs-CZ" dirty="0"/>
              <a:t>) „konec období“ posledních deset dnů období, </a:t>
            </a:r>
          </a:p>
          <a:p>
            <a:pPr marL="0" indent="0">
              <a:buNone/>
            </a:pPr>
            <a:r>
              <a:rPr lang="cs-CZ" dirty="0" smtClean="0"/>
              <a:t>	e</a:t>
            </a:r>
            <a:r>
              <a:rPr lang="cs-CZ" dirty="0"/>
              <a:t>) „ihned“ dobu do pěti dnů, avšak při dodávce potravin nebo surovin dobu do dvou </a:t>
            </a:r>
            <a:r>
              <a:rPr lang="cs-CZ" dirty="0" smtClean="0"/>
              <a:t>	dnů </a:t>
            </a:r>
            <a:r>
              <a:rPr lang="cs-CZ" dirty="0"/>
              <a:t>a při dodávce strojírenských výrobků dobu do deseti dnů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4437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Prodlení dlužníka </a:t>
            </a:r>
            <a:br>
              <a:rPr lang="cs-CZ" dirty="0" smtClean="0"/>
            </a:br>
            <a:r>
              <a:rPr lang="cs-CZ" dirty="0" smtClean="0"/>
              <a:t>(mora </a:t>
            </a:r>
            <a:r>
              <a:rPr lang="cs-CZ" dirty="0" err="1" smtClean="0"/>
              <a:t>debitoris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Dlužník</a:t>
            </a:r>
            <a:r>
              <a:rPr lang="cs-CZ" dirty="0"/>
              <a:t>, který svůj dluh </a:t>
            </a:r>
            <a:r>
              <a:rPr lang="cs-CZ" u="sng" dirty="0"/>
              <a:t>řádně a včas neplní</a:t>
            </a:r>
            <a:r>
              <a:rPr lang="cs-CZ" dirty="0"/>
              <a:t>, je </a:t>
            </a:r>
            <a:r>
              <a:rPr lang="cs-CZ" b="1" dirty="0"/>
              <a:t>v prodlení</a:t>
            </a:r>
            <a:r>
              <a:rPr lang="cs-CZ" dirty="0"/>
              <a:t>. Dlužník není za prodlení odpovědný, nemůže-li plnit v důsledku prodlení věřitele. </a:t>
            </a:r>
          </a:p>
          <a:p>
            <a:r>
              <a:rPr lang="cs-CZ" dirty="0" smtClean="0"/>
              <a:t>Po </a:t>
            </a:r>
            <a:r>
              <a:rPr lang="cs-CZ" dirty="0"/>
              <a:t>dlužníkovi, který je v prodlení, může </a:t>
            </a:r>
            <a:r>
              <a:rPr lang="cs-CZ" u="sng" dirty="0"/>
              <a:t>věřitel vymáhat splnění dluhu</a:t>
            </a:r>
            <a:r>
              <a:rPr lang="cs-CZ" dirty="0"/>
              <a:t>, anebo </a:t>
            </a:r>
            <a:r>
              <a:rPr lang="cs-CZ" u="sng" dirty="0"/>
              <a:t>může od smlouvy odstoupit za podmínek ujednaných ve smlouvě</a:t>
            </a:r>
            <a:r>
              <a:rPr lang="cs-CZ" dirty="0"/>
              <a:t> nebo </a:t>
            </a:r>
            <a:r>
              <a:rPr lang="cs-CZ" u="sng" dirty="0"/>
              <a:t>stanovených zákonem</a:t>
            </a:r>
            <a:r>
              <a:rPr lang="cs-CZ" dirty="0"/>
              <a:t>. </a:t>
            </a:r>
          </a:p>
          <a:p>
            <a:r>
              <a:rPr lang="cs-CZ" dirty="0" smtClean="0"/>
              <a:t>Po </a:t>
            </a:r>
            <a:r>
              <a:rPr lang="cs-CZ" dirty="0"/>
              <a:t>dlužníkovi, který je v prodlení se splácením peněžitého dluhu, může věřitel, který řádně splnil své smluvní a zákonné povinnosti, </a:t>
            </a:r>
            <a:r>
              <a:rPr lang="cs-CZ" u="sng" dirty="0"/>
              <a:t>požadovat zaplacení úroku z prodlení</a:t>
            </a:r>
            <a:r>
              <a:rPr lang="cs-CZ" dirty="0"/>
              <a:t>, ledaže dlužník není za prodlení </a:t>
            </a:r>
            <a:r>
              <a:rPr lang="cs-CZ" dirty="0" smtClean="0"/>
              <a:t>odpovědný.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Věřitel </a:t>
            </a:r>
            <a:r>
              <a:rPr lang="cs-CZ" dirty="0"/>
              <a:t>má </a:t>
            </a:r>
            <a:r>
              <a:rPr lang="cs-CZ" b="1" dirty="0"/>
              <a:t>právo na náhradu škody </a:t>
            </a:r>
            <a:r>
              <a:rPr lang="cs-CZ" dirty="0"/>
              <a:t>vzniklé nesplněním peněžitého dluhu jen tehdy, </a:t>
            </a:r>
            <a:r>
              <a:rPr lang="cs-CZ" u="sng" dirty="0"/>
              <a:t>není-li kryta úroky z prodlení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 smtClean="0"/>
              <a:t>Dlužník</a:t>
            </a:r>
            <a:r>
              <a:rPr lang="cs-CZ" dirty="0" smtClean="0"/>
              <a:t> </a:t>
            </a:r>
            <a:r>
              <a:rPr lang="cs-CZ" dirty="0"/>
              <a:t>nese </a:t>
            </a:r>
            <a:r>
              <a:rPr lang="cs-CZ" u="sng" dirty="0"/>
              <a:t>po dobu svého prodlení</a:t>
            </a:r>
            <a:r>
              <a:rPr lang="cs-CZ" dirty="0"/>
              <a:t> </a:t>
            </a:r>
            <a:r>
              <a:rPr lang="cs-CZ" b="1" dirty="0"/>
              <a:t>nebezpečí škody na věci</a:t>
            </a:r>
            <a:r>
              <a:rPr lang="cs-CZ" dirty="0"/>
              <a:t>, ať již škoda vznikla z jakékoli příčiny, ledaže prokáže, že by škoda vznikla i při řádném plnění jeho povinnosti nebo že škodu způsobil věřitel nebo vlastník věci. </a:t>
            </a:r>
          </a:p>
        </p:txBody>
      </p:sp>
    </p:spTree>
    <p:extLst>
      <p:ext uri="{BB962C8B-B14F-4D97-AF65-F5344CB8AC3E}">
        <p14:creationId xmlns:p14="http://schemas.microsoft.com/office/powerpoint/2010/main" val="3312039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Prodlení věřitele</a:t>
            </a:r>
            <a:br>
              <a:rPr lang="cs-CZ" dirty="0" smtClean="0"/>
            </a:br>
            <a:r>
              <a:rPr lang="cs-CZ" dirty="0" smtClean="0"/>
              <a:t>(mora </a:t>
            </a:r>
            <a:r>
              <a:rPr lang="cs-CZ" dirty="0" err="1" smtClean="0"/>
              <a:t>creditoris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Věřitel </a:t>
            </a:r>
            <a:r>
              <a:rPr lang="cs-CZ" dirty="0"/>
              <a:t>je v prodlení, </a:t>
            </a:r>
            <a:r>
              <a:rPr lang="cs-CZ" u="sng" dirty="0"/>
              <a:t>nepřijal-li řádně nabídnuté plnění nebo neposkytl-li dlužníku součinnost</a:t>
            </a:r>
            <a:r>
              <a:rPr lang="cs-CZ" dirty="0"/>
              <a:t> potřebnou ke splnění dluhu.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Je-li </a:t>
            </a:r>
            <a:r>
              <a:rPr lang="cs-CZ" dirty="0"/>
              <a:t>předmětem plnění věc, </a:t>
            </a:r>
            <a:r>
              <a:rPr lang="cs-CZ" u="sng" dirty="0"/>
              <a:t>nese věřitel po dobu svého prodlení</a:t>
            </a:r>
            <a:r>
              <a:rPr lang="cs-CZ" dirty="0"/>
              <a:t> </a:t>
            </a:r>
            <a:r>
              <a:rPr lang="cs-CZ" b="1" dirty="0"/>
              <a:t>nebezpečí škody na věci</a:t>
            </a:r>
            <a:r>
              <a:rPr lang="cs-CZ" dirty="0"/>
              <a:t>, ať již škoda vznikne z jakékoli příčiny. To neplatí, způsobí-li škodu dlužník. </a:t>
            </a:r>
          </a:p>
        </p:txBody>
      </p:sp>
    </p:spTree>
    <p:extLst>
      <p:ext uri="{BB962C8B-B14F-4D97-AF65-F5344CB8AC3E}">
        <p14:creationId xmlns:p14="http://schemas.microsoft.com/office/powerpoint/2010/main" val="5378627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Fixní závazek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Byla-li </a:t>
            </a:r>
            <a:r>
              <a:rPr lang="cs-CZ" dirty="0"/>
              <a:t>ve smlouvě </a:t>
            </a:r>
            <a:r>
              <a:rPr lang="cs-CZ" u="sng" dirty="0"/>
              <a:t>ujednána přesná doba plnění </a:t>
            </a:r>
            <a:r>
              <a:rPr lang="cs-CZ" dirty="0"/>
              <a:t>a </a:t>
            </a:r>
            <a:r>
              <a:rPr lang="cs-CZ" u="sng" dirty="0"/>
              <a:t>vyplývá-li ze smlouvy nebo z povahy závazku</a:t>
            </a:r>
            <a:r>
              <a:rPr lang="cs-CZ" dirty="0"/>
              <a:t>, že </a:t>
            </a:r>
            <a:r>
              <a:rPr lang="cs-CZ" b="1" dirty="0"/>
              <a:t>věřitel nemůže mít na opožděném plnění zájem</a:t>
            </a:r>
            <a:r>
              <a:rPr lang="cs-CZ" dirty="0"/>
              <a:t>, </a:t>
            </a:r>
            <a:r>
              <a:rPr lang="cs-CZ" b="1" dirty="0"/>
              <a:t>zaniká </a:t>
            </a:r>
            <a:r>
              <a:rPr lang="cs-CZ" dirty="0"/>
              <a:t>závazek </a:t>
            </a:r>
            <a:r>
              <a:rPr lang="cs-CZ" b="1" dirty="0"/>
              <a:t>počátkem prodlení dlužníka</a:t>
            </a:r>
            <a:r>
              <a:rPr lang="cs-CZ" u="sng" dirty="0"/>
              <a:t>, ledaže věřitel </a:t>
            </a:r>
            <a:r>
              <a:rPr lang="cs-CZ" dirty="0"/>
              <a:t>dlužníku bez zbytečného odkladu </a:t>
            </a:r>
            <a:r>
              <a:rPr lang="cs-CZ" u="sng" dirty="0"/>
              <a:t>oznámí</a:t>
            </a:r>
            <a:r>
              <a:rPr lang="cs-CZ" dirty="0"/>
              <a:t>, že na splnění smlouvy trvá.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Zánikem </a:t>
            </a:r>
            <a:r>
              <a:rPr lang="cs-CZ" dirty="0"/>
              <a:t>závazku nastávají </a:t>
            </a:r>
            <a:r>
              <a:rPr lang="cs-CZ" b="1" dirty="0"/>
              <a:t>tytéž účinky, jako by věřitel od smlouvy odstoupil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02203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Fikce uzavření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Považují-li </a:t>
            </a:r>
            <a:r>
              <a:rPr lang="cs-CZ" u="sng" dirty="0"/>
              <a:t>strany smlouvu za uzavřenou</a:t>
            </a:r>
            <a:r>
              <a:rPr lang="cs-CZ" dirty="0"/>
              <a:t>, ač si </a:t>
            </a:r>
            <a:r>
              <a:rPr lang="cs-CZ" b="1" dirty="0"/>
              <a:t>ve skutečnosti neujednaly náležitost</a:t>
            </a:r>
            <a:r>
              <a:rPr lang="cs-CZ" dirty="0"/>
              <a:t>, již měly ve smlouvě ujednat, </a:t>
            </a:r>
            <a:r>
              <a:rPr lang="cs-CZ" u="sng" dirty="0"/>
              <a:t>hledí se na projev jejich vůle jako na uzavřenou smlouvu</a:t>
            </a:r>
            <a:r>
              <a:rPr lang="cs-CZ" dirty="0"/>
              <a:t>, lze-li, zvláště </a:t>
            </a:r>
            <a:r>
              <a:rPr lang="cs-CZ" u="sng" dirty="0"/>
              <a:t>s přihlédnutím k jejich následnému chování, rozumně předpokládat</a:t>
            </a:r>
            <a:r>
              <a:rPr lang="cs-CZ" dirty="0"/>
              <a:t>, že by </a:t>
            </a:r>
            <a:r>
              <a:rPr lang="cs-CZ" u="sng" dirty="0"/>
              <a:t>smlouvu uzavřely i bez ujednání této náležitosti</a:t>
            </a:r>
            <a:r>
              <a:rPr lang="cs-CZ" dirty="0"/>
              <a:t>. Dala-li však některá ze stran již při uzavírání smlouvy najevo, že dosažení shody o určité náležitosti je předpokladem uzavření smlouvy, má se za to, že smlouva uzavřena nebyla; tehdy ujednání o ostatních náležitostech strany nezavazuje, ani byl-li o nich vyhotoven zápis.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1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Jiné způsoby zániku závazku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Dohoda</a:t>
            </a:r>
          </a:p>
          <a:p>
            <a:r>
              <a:rPr lang="cs-CZ" dirty="0" smtClean="0"/>
              <a:t>Započtení</a:t>
            </a:r>
          </a:p>
          <a:p>
            <a:r>
              <a:rPr lang="cs-CZ" dirty="0" smtClean="0"/>
              <a:t>Odstupné</a:t>
            </a:r>
          </a:p>
          <a:p>
            <a:r>
              <a:rPr lang="cs-CZ" dirty="0" smtClean="0"/>
              <a:t>Splynutí</a:t>
            </a:r>
          </a:p>
          <a:p>
            <a:r>
              <a:rPr lang="cs-CZ" dirty="0" smtClean="0"/>
              <a:t>Prominutí dluhu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 od smlouvy</a:t>
            </a:r>
          </a:p>
          <a:p>
            <a:r>
              <a:rPr lang="cs-CZ" dirty="0" smtClean="0"/>
              <a:t>Následná nemožnost plnění</a:t>
            </a:r>
          </a:p>
          <a:p>
            <a:r>
              <a:rPr lang="cs-CZ" dirty="0" smtClean="0"/>
              <a:t>Smrt dlužníka nebo věřitele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379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Stranám </a:t>
            </a:r>
            <a:r>
              <a:rPr lang="cs-CZ" dirty="0"/>
              <a:t>je na vůli </a:t>
            </a:r>
            <a:r>
              <a:rPr lang="cs-CZ" b="1" dirty="0"/>
              <a:t>ujednat si zánik závazku</a:t>
            </a:r>
            <a:r>
              <a:rPr lang="cs-CZ" dirty="0"/>
              <a:t>, </a:t>
            </a:r>
            <a:r>
              <a:rPr lang="cs-CZ" u="sng" dirty="0"/>
              <a:t>aniž bude zřízen závazek nový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5570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Započtení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Dluží-li </a:t>
            </a:r>
            <a:r>
              <a:rPr lang="cs-CZ" dirty="0"/>
              <a:t>si strany vzájemně plnění stejného druhu, může </a:t>
            </a:r>
            <a:r>
              <a:rPr lang="cs-CZ" u="sng" dirty="0"/>
              <a:t>každá z nich prohlásit </a:t>
            </a:r>
            <a:r>
              <a:rPr lang="cs-CZ" dirty="0"/>
              <a:t>vůči druhé straně, že </a:t>
            </a:r>
            <a:r>
              <a:rPr lang="cs-CZ" u="sng" dirty="0"/>
              <a:t>svoji pohledávku započítává proti pohledávce druhé strany</a:t>
            </a:r>
            <a:r>
              <a:rPr lang="cs-CZ" dirty="0"/>
              <a:t>. K započtení lze přistoupit, jakmile straně vznikne právo požadovat uspokojení vlastní pohledávky a plnit svůj vlastní dluh.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Započtením </a:t>
            </a:r>
            <a:r>
              <a:rPr lang="cs-CZ" dirty="0"/>
              <a:t>se obě </a:t>
            </a:r>
            <a:r>
              <a:rPr lang="cs-CZ" u="sng" dirty="0"/>
              <a:t>pohledávky ruší v rozsahu, v jakém se vzájemně kryjí</a:t>
            </a:r>
            <a:r>
              <a:rPr lang="cs-CZ" dirty="0"/>
              <a:t>; nekryjí-li se zcela, započte se pohledávka obdobně jako při splnění. Tyto účinky nastávají k okamžiku, kdy se obě pohledávky staly způsobilými k započtení.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9672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u="sng" dirty="0" smtClean="0"/>
              <a:t>Ujednají-li </a:t>
            </a:r>
            <a:r>
              <a:rPr lang="cs-CZ" u="sng" dirty="0"/>
              <a:t>si strany</a:t>
            </a:r>
            <a:r>
              <a:rPr lang="cs-CZ" dirty="0"/>
              <a:t>, že jedna z nich může závazek zrušit zaplacením odstupného, </a:t>
            </a:r>
            <a:r>
              <a:rPr lang="cs-CZ" b="1" dirty="0"/>
              <a:t>ruší se závazek zaplacením odstupného obdobně jako při odstoupení od smlouvy</a:t>
            </a:r>
            <a:r>
              <a:rPr lang="cs-CZ" dirty="0"/>
              <a:t>. Právo zrušit závazek zaplacením odstupného však nemá strana, která již, byť i jen zčásti, plnění druhé strany přijala nebo druhé straně sama plnila. </a:t>
            </a:r>
          </a:p>
        </p:txBody>
      </p:sp>
    </p:spTree>
    <p:extLst>
      <p:ext uri="{BB962C8B-B14F-4D97-AF65-F5344CB8AC3E}">
        <p14:creationId xmlns:p14="http://schemas.microsoft.com/office/powerpoint/2010/main" val="25211030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Splynutí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u="sng" dirty="0" smtClean="0"/>
          </a:p>
          <a:p>
            <a:r>
              <a:rPr lang="cs-CZ" u="sng" dirty="0" smtClean="0"/>
              <a:t>Splyne-li</a:t>
            </a:r>
            <a:r>
              <a:rPr lang="cs-CZ" dirty="0" smtClean="0"/>
              <a:t> </a:t>
            </a:r>
            <a:r>
              <a:rPr lang="cs-CZ" dirty="0"/>
              <a:t>jakýmkoli </a:t>
            </a:r>
            <a:r>
              <a:rPr lang="cs-CZ" u="sng" dirty="0"/>
              <a:t>způsobem právo s povinností v jedné osobě</a:t>
            </a:r>
            <a:r>
              <a:rPr lang="cs-CZ" dirty="0"/>
              <a:t>, </a:t>
            </a:r>
            <a:r>
              <a:rPr lang="cs-CZ" b="1" dirty="0"/>
              <a:t>zaniknou právo i povinnost</a:t>
            </a:r>
            <a:r>
              <a:rPr lang="cs-CZ" dirty="0"/>
              <a:t>, nestanoví-li zákon jinak. </a:t>
            </a:r>
          </a:p>
          <a:p>
            <a:r>
              <a:rPr lang="cs-CZ" u="sng" dirty="0" smtClean="0"/>
              <a:t>Splyne-li </a:t>
            </a:r>
            <a:r>
              <a:rPr lang="cs-CZ" u="sng" dirty="0"/>
              <a:t>právo věřitele s povinností toho, kdo závazek zajišťuje</a:t>
            </a:r>
            <a:r>
              <a:rPr lang="cs-CZ" dirty="0"/>
              <a:t>, </a:t>
            </a:r>
            <a:r>
              <a:rPr lang="cs-CZ" b="1" dirty="0"/>
              <a:t>nezaniká tím hlavní dluh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2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Prominutí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Promine-li </a:t>
            </a:r>
            <a:r>
              <a:rPr lang="cs-CZ" dirty="0"/>
              <a:t>věřitel dlužníku dluh, </a:t>
            </a:r>
            <a:r>
              <a:rPr lang="cs-CZ" u="sng" dirty="0"/>
              <a:t>má se za to</a:t>
            </a:r>
            <a:r>
              <a:rPr lang="cs-CZ" dirty="0"/>
              <a:t>, že </a:t>
            </a:r>
            <a:r>
              <a:rPr lang="cs-CZ" b="1" dirty="0"/>
              <a:t>dlužník s prominutím dluhu souhlasí</a:t>
            </a:r>
            <a:r>
              <a:rPr lang="cs-CZ" dirty="0"/>
              <a:t>, pokud neprojevil bez zbytečného odkladu nesouhlas výslovně nebo plněním dluhu.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Promine-li </a:t>
            </a:r>
            <a:r>
              <a:rPr lang="cs-CZ" dirty="0"/>
              <a:t>věřitel povinnost </a:t>
            </a:r>
            <a:r>
              <a:rPr lang="cs-CZ" u="sng" dirty="0"/>
              <a:t>tomu, kdo dluh zajišťuje</a:t>
            </a:r>
            <a:r>
              <a:rPr lang="cs-CZ" dirty="0"/>
              <a:t>, </a:t>
            </a:r>
            <a:r>
              <a:rPr lang="cs-CZ" b="1" dirty="0"/>
              <a:t>nemá prominutí účinky vůči hlavnímu dluhu</a:t>
            </a:r>
            <a:r>
              <a:rPr lang="cs-CZ" dirty="0"/>
              <a:t>. Propustí-li však věřitel ze závazku jednoho ze spoluručitelů, zůstávají ostatním spoluručitelům zachovány námitky, které mohl uplatnit spoluručitel, jehož povinnost byla prominuta. </a:t>
            </a:r>
          </a:p>
        </p:txBody>
      </p:sp>
    </p:spTree>
    <p:extLst>
      <p:ext uri="{BB962C8B-B14F-4D97-AF65-F5344CB8AC3E}">
        <p14:creationId xmlns:p14="http://schemas.microsoft.com/office/powerpoint/2010/main" val="3841254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Závazek </a:t>
            </a:r>
            <a:r>
              <a:rPr lang="cs-CZ" dirty="0"/>
              <a:t>lze vypovědět, </a:t>
            </a:r>
            <a:r>
              <a:rPr lang="cs-CZ" u="sng" dirty="0"/>
              <a:t>ujednají-li si to strany </a:t>
            </a:r>
            <a:r>
              <a:rPr lang="cs-CZ" dirty="0"/>
              <a:t>nebo </a:t>
            </a:r>
            <a:r>
              <a:rPr lang="cs-CZ" u="sng" dirty="0"/>
              <a:t>stanoví-li tak zákon</a:t>
            </a:r>
            <a:r>
              <a:rPr lang="cs-CZ" dirty="0"/>
              <a:t>. </a:t>
            </a:r>
          </a:p>
          <a:p>
            <a:r>
              <a:rPr lang="cs-CZ" dirty="0" smtClean="0"/>
              <a:t>Je-li </a:t>
            </a:r>
            <a:r>
              <a:rPr lang="cs-CZ" u="sng" dirty="0"/>
              <a:t>závazek vypovězen</a:t>
            </a:r>
            <a:r>
              <a:rPr lang="cs-CZ" dirty="0"/>
              <a:t>, </a:t>
            </a:r>
            <a:r>
              <a:rPr lang="cs-CZ" b="1" dirty="0"/>
              <a:t>zaniká uplynutím výpovědní doby</a:t>
            </a:r>
            <a:r>
              <a:rPr lang="cs-CZ" dirty="0"/>
              <a:t>. Lze-li však závazek vypovědět bez výpovědní doby, zaniká závazek účinností výpovědi. </a:t>
            </a:r>
          </a:p>
          <a:p>
            <a:r>
              <a:rPr lang="cs-CZ" dirty="0" smtClean="0"/>
              <a:t>Zavazuje-li </a:t>
            </a:r>
            <a:r>
              <a:rPr lang="cs-CZ" dirty="0"/>
              <a:t>smlouva ujednaná </a:t>
            </a:r>
            <a:r>
              <a:rPr lang="cs-CZ" u="sng" dirty="0"/>
              <a:t>na dobu neurčitou </a:t>
            </a:r>
            <a:r>
              <a:rPr lang="cs-CZ" dirty="0"/>
              <a:t>alespoň jednu stranu </a:t>
            </a:r>
            <a:r>
              <a:rPr lang="cs-CZ" u="sng" dirty="0"/>
              <a:t>k nepřetržité nebo opakované činnosti</a:t>
            </a:r>
            <a:r>
              <a:rPr lang="cs-CZ" dirty="0"/>
              <a:t>, anebo zavazuje-li alespoň jednu stranu takovou činnost strpět, lze závazek </a:t>
            </a:r>
            <a:r>
              <a:rPr lang="cs-CZ" b="1" dirty="0"/>
              <a:t>zrušit ke konci kalendářního čtvrtletí výpovědí podanou alespoň tři měsíce předem</a:t>
            </a:r>
            <a:r>
              <a:rPr lang="cs-CZ" dirty="0"/>
              <a:t>. </a:t>
            </a:r>
          </a:p>
          <a:p>
            <a:r>
              <a:rPr lang="cs-CZ" dirty="0" smtClean="0"/>
              <a:t>Byla-li </a:t>
            </a:r>
            <a:r>
              <a:rPr lang="cs-CZ" dirty="0"/>
              <a:t>smlouva bez vážného důvodu uzavřena </a:t>
            </a:r>
            <a:r>
              <a:rPr lang="cs-CZ" u="sng" dirty="0"/>
              <a:t>na dobu určitou </a:t>
            </a:r>
            <a:r>
              <a:rPr lang="cs-CZ" dirty="0"/>
              <a:t>tak, že </a:t>
            </a:r>
            <a:r>
              <a:rPr lang="cs-CZ" u="sng" dirty="0"/>
              <a:t>zavazuje člověka na dobu jeho života</a:t>
            </a:r>
            <a:r>
              <a:rPr lang="cs-CZ" dirty="0"/>
              <a:t>, anebo že </a:t>
            </a:r>
            <a:r>
              <a:rPr lang="cs-CZ" u="sng" dirty="0"/>
              <a:t>zavazuje kohokoli na dobu delší než deset let</a:t>
            </a:r>
            <a:r>
              <a:rPr lang="cs-CZ" dirty="0"/>
              <a:t>, </a:t>
            </a:r>
            <a:r>
              <a:rPr lang="cs-CZ" b="1" dirty="0"/>
              <a:t>lze se po uplynutí deseti let od vzniku závazku domáhat jeho zrušení</a:t>
            </a:r>
            <a:r>
              <a:rPr lang="cs-CZ" dirty="0"/>
              <a:t>. Soud závazek zruší i tehdy, pokud se okolnosti, z nichž strany zřejmě vycházely při vzniku závazku, změnily do té míry, že na zavázané straně nelze rozumně požadovat, aby byla smlouvou dále vázána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3258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Odstoupení od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 </a:t>
            </a:r>
            <a:r>
              <a:rPr lang="cs-CZ" dirty="0"/>
              <a:t>smlouvy </a:t>
            </a:r>
            <a:r>
              <a:rPr lang="cs-CZ" b="1" dirty="0"/>
              <a:t>lze odstoupit</a:t>
            </a:r>
            <a:r>
              <a:rPr lang="cs-CZ" dirty="0"/>
              <a:t>, </a:t>
            </a:r>
            <a:r>
              <a:rPr lang="cs-CZ" u="sng" dirty="0"/>
              <a:t>ujednají-li si to strany, nebo stanoví-li tak zákon</a:t>
            </a:r>
            <a:r>
              <a:rPr lang="cs-CZ" dirty="0"/>
              <a:t>. </a:t>
            </a:r>
          </a:p>
          <a:p>
            <a:r>
              <a:rPr lang="cs-CZ" dirty="0" smtClean="0"/>
              <a:t>Poruší-li </a:t>
            </a:r>
            <a:r>
              <a:rPr lang="cs-CZ" dirty="0"/>
              <a:t>strana smlouvu </a:t>
            </a:r>
            <a:r>
              <a:rPr lang="cs-CZ" b="1" dirty="0"/>
              <a:t>podstatným způsobem</a:t>
            </a:r>
            <a:r>
              <a:rPr lang="cs-CZ" dirty="0"/>
              <a:t>, může druhá </a:t>
            </a:r>
            <a:r>
              <a:rPr lang="cs-CZ" u="sng" dirty="0"/>
              <a:t>strana bez zbytečného odkladu od smlouvy odstoupit</a:t>
            </a:r>
            <a:r>
              <a:rPr lang="cs-CZ" dirty="0"/>
              <a:t>. Podstatné je takové porušení povinnosti, o němž strana porušující smlouvu již při uzavření smlouvy věděla nebo musela vědět, že by druhá strana smlouvu neuzavřela, pokud by toto porušení předvídala; v ostatních případech se má za to, že porušení podstatné není. </a:t>
            </a:r>
          </a:p>
          <a:p>
            <a:r>
              <a:rPr lang="cs-CZ" dirty="0" smtClean="0"/>
              <a:t>Jakmile </a:t>
            </a:r>
            <a:r>
              <a:rPr lang="cs-CZ" dirty="0"/>
              <a:t>strana oprávněná odstoupit od smlouvy oznámí druhé straně, že od smlouvy odstupuje, nebo že na smlouvě setrvává, </a:t>
            </a:r>
            <a:r>
              <a:rPr lang="cs-CZ" u="sng" dirty="0"/>
              <a:t>nemůže volbu již sama změnit.</a:t>
            </a:r>
            <a:r>
              <a:rPr lang="cs-CZ" dirty="0"/>
              <a:t> </a:t>
            </a:r>
          </a:p>
          <a:p>
            <a:r>
              <a:rPr lang="cs-CZ" u="sng" dirty="0" smtClean="0"/>
              <a:t>Mohla-l</a:t>
            </a:r>
            <a:r>
              <a:rPr lang="cs-CZ" dirty="0" smtClean="0"/>
              <a:t>i </a:t>
            </a:r>
            <a:r>
              <a:rPr lang="cs-CZ" dirty="0"/>
              <a:t>strana odstoupit od smlouvy pro </a:t>
            </a:r>
            <a:r>
              <a:rPr lang="cs-CZ" u="sng" dirty="0"/>
              <a:t>podstatné porušení smluvní povinnosti </a:t>
            </a:r>
            <a:r>
              <a:rPr lang="cs-CZ" dirty="0"/>
              <a:t>a </a:t>
            </a:r>
            <a:r>
              <a:rPr lang="cs-CZ" u="sng" dirty="0"/>
              <a:t>nevyužila své právo</a:t>
            </a:r>
            <a:r>
              <a:rPr lang="cs-CZ" dirty="0"/>
              <a:t>, </a:t>
            </a:r>
            <a:r>
              <a:rPr lang="cs-CZ" b="1" dirty="0"/>
              <a:t>nebrání jí to odstoupit od smlouvy později s odkazem na obdobné jednání druhé strany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Odstoupením </a:t>
            </a:r>
            <a:r>
              <a:rPr lang="cs-CZ" dirty="0"/>
              <a:t>od smlouvy se </a:t>
            </a:r>
            <a:r>
              <a:rPr lang="cs-CZ" b="1" dirty="0"/>
              <a:t>závazek zrušuje od počátku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39846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Následná nemožnost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Stane-li </a:t>
            </a:r>
            <a:r>
              <a:rPr lang="cs-CZ" dirty="0"/>
              <a:t>se </a:t>
            </a:r>
            <a:r>
              <a:rPr lang="cs-CZ" u="sng" dirty="0"/>
              <a:t>dluh po vzniku závazku nesplnitelným</a:t>
            </a:r>
            <a:r>
              <a:rPr lang="cs-CZ" dirty="0"/>
              <a:t>, </a:t>
            </a:r>
            <a:r>
              <a:rPr lang="cs-CZ" b="1" dirty="0"/>
              <a:t>zaniká závazek pro nemožnost plnění</a:t>
            </a:r>
            <a:r>
              <a:rPr lang="cs-CZ" dirty="0"/>
              <a:t>. Plnění není nemožné, lze-li dluh splnit za ztížených podmínek, s většími náklady, s pomocí jiné osoby nebo až po určené době. </a:t>
            </a:r>
          </a:p>
          <a:p>
            <a:r>
              <a:rPr lang="cs-CZ" dirty="0" smtClean="0"/>
              <a:t>Nemožnost </a:t>
            </a:r>
            <a:r>
              <a:rPr lang="cs-CZ" dirty="0"/>
              <a:t>plnění </a:t>
            </a:r>
            <a:r>
              <a:rPr lang="cs-CZ" b="1" dirty="0"/>
              <a:t>prokazuje dlužník</a:t>
            </a:r>
            <a:r>
              <a:rPr lang="cs-CZ" dirty="0"/>
              <a:t>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Neoznámí-li </a:t>
            </a:r>
            <a:r>
              <a:rPr lang="cs-CZ" u="sng" dirty="0"/>
              <a:t>dlužník věřiteli</a:t>
            </a:r>
            <a:r>
              <a:rPr lang="cs-CZ" dirty="0"/>
              <a:t>, že se splnění dluhu stalo nemožným, </a:t>
            </a:r>
            <a:r>
              <a:rPr lang="cs-CZ" u="sng" dirty="0"/>
              <a:t>bez zbytečného odkladu</a:t>
            </a:r>
            <a:r>
              <a:rPr lang="cs-CZ" dirty="0"/>
              <a:t> poté, co se o tom dozvěděl nebo dozvědět musel, </a:t>
            </a:r>
            <a:r>
              <a:rPr lang="cs-CZ" b="1" dirty="0"/>
              <a:t>nahradí věřiteli škodu vzniklou tím, že věřitel nebyl o nemožnosti plnění včas vyrozuměn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793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Smrt dlužníka nebo věřitele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Smrtí </a:t>
            </a:r>
            <a:r>
              <a:rPr lang="cs-CZ" b="1" dirty="0"/>
              <a:t>dlužníka </a:t>
            </a:r>
            <a:r>
              <a:rPr lang="cs-CZ" dirty="0"/>
              <a:t>povinnost </a:t>
            </a:r>
            <a:r>
              <a:rPr lang="cs-CZ" u="sng" dirty="0"/>
              <a:t>nezanikne</a:t>
            </a:r>
            <a:r>
              <a:rPr lang="cs-CZ" dirty="0"/>
              <a:t>, </a:t>
            </a:r>
            <a:r>
              <a:rPr lang="cs-CZ" u="sng" dirty="0"/>
              <a:t>ledaže</a:t>
            </a:r>
            <a:r>
              <a:rPr lang="cs-CZ" dirty="0"/>
              <a:t> jejím obsahem bylo plnění, které mělo být </a:t>
            </a:r>
            <a:r>
              <a:rPr lang="cs-CZ" u="sng" dirty="0"/>
              <a:t>provedeno osobně dlužníkem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Smrtí </a:t>
            </a:r>
            <a:r>
              <a:rPr lang="cs-CZ" b="1" dirty="0"/>
              <a:t>věřitele </a:t>
            </a:r>
            <a:r>
              <a:rPr lang="cs-CZ" dirty="0"/>
              <a:t>právo </a:t>
            </a:r>
            <a:r>
              <a:rPr lang="cs-CZ" u="sng" dirty="0"/>
              <a:t>zanikne</a:t>
            </a:r>
            <a:r>
              <a:rPr lang="cs-CZ" dirty="0"/>
              <a:t>, bylo-li </a:t>
            </a:r>
            <a:r>
              <a:rPr lang="cs-CZ" u="sng" dirty="0"/>
              <a:t>plnění omezeno jen na jeho osobu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8493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Smlouva – předsmluvní informační povinnost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33600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jednání o uzavření smlouvy si smluvní strany </a:t>
            </a:r>
            <a:r>
              <a:rPr lang="cs-CZ" u="sng" dirty="0"/>
              <a:t>vzájemně sdělí všechny skutkové a právní okolnosti</a:t>
            </a:r>
            <a:r>
              <a:rPr lang="cs-CZ" dirty="0"/>
              <a:t>, o nichž ví nebo vědět musí, tak, aby se každá ze stran mohla přesvědčit o možnosti uzavřít platnou smlouvu a aby byl každé ze stran zřejmý její zájem smlouvu uzavřít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Poskytnou-li si strany při jednání o smlouvě údaje a sdělení, má každá ze stran </a:t>
            </a:r>
            <a:r>
              <a:rPr lang="cs-CZ" u="sng" dirty="0"/>
              <a:t>právo vést o nich záznamy</a:t>
            </a:r>
            <a:r>
              <a:rPr lang="cs-CZ" dirty="0"/>
              <a:t>, i když smlouva nebude uzavřena. </a:t>
            </a:r>
          </a:p>
          <a:p>
            <a:r>
              <a:rPr lang="cs-CZ" dirty="0"/>
              <a:t>Získá-li strana při jednání o smlouvě o druhé straně </a:t>
            </a:r>
            <a:r>
              <a:rPr lang="cs-CZ" u="sng" dirty="0"/>
              <a:t>důvěrný údaj nebo sdělení</a:t>
            </a:r>
            <a:r>
              <a:rPr lang="cs-CZ" dirty="0"/>
              <a:t>, dbá, aby </a:t>
            </a:r>
            <a:r>
              <a:rPr lang="cs-CZ" u="sng" dirty="0"/>
              <a:t>nebyly zneužity</a:t>
            </a:r>
            <a:r>
              <a:rPr lang="cs-CZ" dirty="0"/>
              <a:t>, nebo aby nedošlo k jejich prozrazení bez zákonného důvodu. </a:t>
            </a:r>
            <a:r>
              <a:rPr lang="cs-CZ" u="sng" dirty="0"/>
              <a:t>Poruší-li tuto povinnost</a:t>
            </a:r>
            <a:r>
              <a:rPr lang="cs-CZ" dirty="0"/>
              <a:t> a obohatí-li se tím, </a:t>
            </a:r>
            <a:r>
              <a:rPr lang="cs-CZ" u="sng" dirty="0"/>
              <a:t>vydá druhé straně to, oč se obohatila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6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Zajištění a utvrzení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Jistota</a:t>
            </a:r>
          </a:p>
          <a:p>
            <a:r>
              <a:rPr lang="cs-CZ" dirty="0" smtClean="0"/>
              <a:t>Zajištění </a:t>
            </a:r>
          </a:p>
          <a:p>
            <a:pPr lvl="2"/>
            <a:r>
              <a:rPr lang="cs-CZ" dirty="0"/>
              <a:t>Ručení</a:t>
            </a:r>
          </a:p>
          <a:p>
            <a:pPr lvl="2"/>
            <a:r>
              <a:rPr lang="cs-CZ" dirty="0"/>
              <a:t>Finanční záruka</a:t>
            </a:r>
          </a:p>
          <a:p>
            <a:pPr lvl="2"/>
            <a:r>
              <a:rPr lang="cs-CZ" dirty="0"/>
              <a:t>Zajišťovací převod práva</a:t>
            </a:r>
          </a:p>
          <a:p>
            <a:pPr lvl="2"/>
            <a:r>
              <a:rPr lang="cs-CZ" dirty="0"/>
              <a:t>Dohoda o srážkách ze </a:t>
            </a:r>
            <a:r>
              <a:rPr lang="cs-CZ" dirty="0" smtClean="0"/>
              <a:t>mzdy</a:t>
            </a:r>
          </a:p>
          <a:p>
            <a:r>
              <a:rPr lang="cs-CZ" dirty="0" smtClean="0"/>
              <a:t>Utvrzení dluhu</a:t>
            </a:r>
          </a:p>
          <a:p>
            <a:pPr lvl="2"/>
            <a:r>
              <a:rPr lang="cs-CZ" dirty="0" smtClean="0"/>
              <a:t>Smluvní pokuta</a:t>
            </a:r>
            <a:endParaRPr lang="cs-CZ" dirty="0"/>
          </a:p>
          <a:p>
            <a:pPr lvl="2"/>
            <a:r>
              <a:rPr lang="cs-CZ" dirty="0" smtClean="0"/>
              <a:t>Uznání dluhu</a:t>
            </a:r>
          </a:p>
        </p:txBody>
      </p:sp>
    </p:spTree>
    <p:extLst>
      <p:ext uri="{BB962C8B-B14F-4D97-AF65-F5344CB8AC3E}">
        <p14:creationId xmlns:p14="http://schemas.microsoft.com/office/powerpoint/2010/main" val="465145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Zajištění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Dluh </a:t>
            </a:r>
            <a:r>
              <a:rPr lang="cs-CZ" dirty="0"/>
              <a:t>lze </a:t>
            </a:r>
            <a:r>
              <a:rPr lang="cs-CZ" b="1" dirty="0" smtClean="0"/>
              <a:t>zajistit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u="sng" dirty="0"/>
              <a:t>zaváže-li se třetí osoba věřiteli nebo ve prospěch věřitele za dlužníkovo plnění</a:t>
            </a:r>
            <a:r>
              <a:rPr lang="cs-CZ" dirty="0"/>
              <a:t>, anebo </a:t>
            </a:r>
            <a:endParaRPr lang="cs-CZ" dirty="0" smtClean="0"/>
          </a:p>
          <a:p>
            <a:pPr lvl="2"/>
            <a:r>
              <a:rPr lang="cs-CZ" u="sng" dirty="0" smtClean="0"/>
              <a:t>dá-li </a:t>
            </a:r>
            <a:r>
              <a:rPr lang="cs-CZ" u="sng" dirty="0"/>
              <a:t>někdo věřiteli nebo ve prospěch věřitele majetkovou jistotu</a:t>
            </a:r>
            <a:r>
              <a:rPr lang="cs-CZ" dirty="0"/>
              <a:t>, že dlužník svůj dluh splní. 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Dluh lze </a:t>
            </a:r>
            <a:r>
              <a:rPr lang="cs-CZ" b="1" dirty="0" smtClean="0"/>
              <a:t>utvrdit</a:t>
            </a:r>
          </a:p>
          <a:p>
            <a:pPr lvl="2"/>
            <a:r>
              <a:rPr lang="cs-CZ" u="sng" dirty="0" smtClean="0"/>
              <a:t>ujednáním </a:t>
            </a:r>
            <a:r>
              <a:rPr lang="cs-CZ" u="sng" dirty="0"/>
              <a:t>smluvní pokuty </a:t>
            </a:r>
            <a:r>
              <a:rPr lang="cs-CZ" dirty="0"/>
              <a:t>nebo </a:t>
            </a:r>
            <a:endParaRPr lang="cs-CZ" dirty="0" smtClean="0"/>
          </a:p>
          <a:p>
            <a:pPr lvl="2"/>
            <a:r>
              <a:rPr lang="cs-CZ" u="sng" dirty="0" smtClean="0"/>
              <a:t>uznáním </a:t>
            </a:r>
            <a:r>
              <a:rPr lang="cs-CZ" u="sng" dirty="0"/>
              <a:t>dluhu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02933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je povinen dát jistotu, učiní své povinnosti zadost </a:t>
            </a:r>
            <a:r>
              <a:rPr lang="cs-CZ" b="1" dirty="0"/>
              <a:t>zřízením zástavního práva</a:t>
            </a:r>
            <a:r>
              <a:rPr lang="cs-CZ" dirty="0"/>
              <a:t>. </a:t>
            </a:r>
          </a:p>
          <a:p>
            <a:r>
              <a:rPr lang="cs-CZ" dirty="0" smtClean="0"/>
              <a:t>Není-li </a:t>
            </a:r>
            <a:r>
              <a:rPr lang="cs-CZ" dirty="0"/>
              <a:t>někdo s to dát jistotu zřízením zástavního práva, dá jistotu </a:t>
            </a:r>
            <a:r>
              <a:rPr lang="cs-CZ" b="1" dirty="0"/>
              <a:t>způsobilým ručitelem</a:t>
            </a:r>
            <a:r>
              <a:rPr lang="cs-CZ" dirty="0"/>
              <a:t>. Má se za to, že </a:t>
            </a:r>
            <a:r>
              <a:rPr lang="cs-CZ" u="sng" dirty="0"/>
              <a:t>způsobilým ručitelem </a:t>
            </a:r>
            <a:r>
              <a:rPr lang="cs-CZ" dirty="0"/>
              <a:t>je </a:t>
            </a:r>
            <a:r>
              <a:rPr lang="cs-CZ" u="sng" dirty="0"/>
              <a:t>osoba, která může být žalována v tuzemsku a která má vhodný majetek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Nikdo </a:t>
            </a:r>
            <a:r>
              <a:rPr lang="cs-CZ" dirty="0"/>
              <a:t>není povinen přijmout věc jako jistotu </a:t>
            </a:r>
            <a:r>
              <a:rPr lang="cs-CZ" u="sng" dirty="0"/>
              <a:t>do částky vyšší, než kolik činí dvě třetiny obvyklé ceny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99646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u="sng" dirty="0" smtClean="0"/>
              <a:t>Kdo </a:t>
            </a:r>
            <a:r>
              <a:rPr lang="cs-CZ" u="sng" dirty="0"/>
              <a:t>věřiteli prohlásí, že ho uspokojí, jestliže dlužník věřiteli svůj dluh nesplní</a:t>
            </a:r>
            <a:r>
              <a:rPr lang="cs-CZ" dirty="0"/>
              <a:t>, stává se </a:t>
            </a:r>
            <a:r>
              <a:rPr lang="cs-CZ" b="1" dirty="0"/>
              <a:t>dlužníkovým ručitelem</a:t>
            </a:r>
            <a:r>
              <a:rPr lang="cs-CZ" dirty="0"/>
              <a:t>. Nepřijme-li věřitel ručitele, nemůže po něm nic žádat. </a:t>
            </a:r>
          </a:p>
          <a:p>
            <a:endParaRPr lang="cs-CZ" dirty="0" smtClean="0"/>
          </a:p>
          <a:p>
            <a:r>
              <a:rPr lang="cs-CZ" b="1" dirty="0" smtClean="0"/>
              <a:t>Ručitelské </a:t>
            </a:r>
            <a:r>
              <a:rPr lang="cs-CZ" b="1" dirty="0"/>
              <a:t>prohlášení </a:t>
            </a:r>
            <a:r>
              <a:rPr lang="cs-CZ" dirty="0"/>
              <a:t>vyžaduje </a:t>
            </a:r>
            <a:r>
              <a:rPr lang="cs-CZ" u="sng" dirty="0"/>
              <a:t>písemnou formu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548549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Finanční záruka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Finanční </a:t>
            </a:r>
            <a:r>
              <a:rPr lang="cs-CZ" dirty="0"/>
              <a:t>záruka </a:t>
            </a:r>
            <a:r>
              <a:rPr lang="cs-CZ" b="1" dirty="0"/>
              <a:t>vzniká</a:t>
            </a:r>
            <a:r>
              <a:rPr lang="cs-CZ" dirty="0"/>
              <a:t> </a:t>
            </a:r>
            <a:r>
              <a:rPr lang="cs-CZ" u="sng" dirty="0"/>
              <a:t>prohlášením výstavce v záruční listině</a:t>
            </a:r>
            <a:r>
              <a:rPr lang="cs-CZ" dirty="0"/>
              <a:t>, že </a:t>
            </a:r>
            <a:r>
              <a:rPr lang="cs-CZ" u="sng" dirty="0"/>
              <a:t>uspokojí věřitele podle záruční listiny do výše určité peněžní částky</a:t>
            </a:r>
            <a:r>
              <a:rPr lang="cs-CZ" dirty="0"/>
              <a:t>, nesplní-li dlužník věřiteli určitý dluh, anebo splní-li se jiné podmínky určené v záruční listině. Je-li výstavcem </a:t>
            </a:r>
            <a:r>
              <a:rPr lang="cs-CZ" u="sng" dirty="0"/>
              <a:t>banka</a:t>
            </a:r>
            <a:r>
              <a:rPr lang="cs-CZ" dirty="0"/>
              <a:t>, </a:t>
            </a:r>
            <a:r>
              <a:rPr lang="cs-CZ" u="sng" dirty="0"/>
              <a:t>zahraniční banka </a:t>
            </a:r>
            <a:r>
              <a:rPr lang="cs-CZ" dirty="0"/>
              <a:t>nebo </a:t>
            </a:r>
            <a:r>
              <a:rPr lang="cs-CZ" u="sng" dirty="0"/>
              <a:t>spořitelní a úvěrní družstvo</a:t>
            </a:r>
            <a:r>
              <a:rPr lang="cs-CZ" dirty="0"/>
              <a:t>, jedná se o </a:t>
            </a:r>
            <a:r>
              <a:rPr lang="cs-CZ" b="1" dirty="0"/>
              <a:t>bankovní záruku</a:t>
            </a:r>
            <a:r>
              <a:rPr lang="cs-CZ" dirty="0"/>
              <a:t>. </a:t>
            </a:r>
          </a:p>
          <a:p>
            <a:r>
              <a:rPr lang="cs-CZ" b="1" dirty="0" smtClean="0"/>
              <a:t>Záruční </a:t>
            </a:r>
            <a:r>
              <a:rPr lang="cs-CZ" b="1" dirty="0"/>
              <a:t>listina </a:t>
            </a:r>
            <a:r>
              <a:rPr lang="cs-CZ" dirty="0"/>
              <a:t>vyžaduje </a:t>
            </a:r>
            <a:r>
              <a:rPr lang="cs-CZ" u="sng" dirty="0"/>
              <a:t>písemnou formu</a:t>
            </a:r>
            <a:r>
              <a:rPr lang="cs-CZ" dirty="0"/>
              <a:t>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13006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Zajišťovací převod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Smlouvou </a:t>
            </a:r>
            <a:r>
              <a:rPr lang="cs-CZ" dirty="0"/>
              <a:t>o zajišťovacím převodu práva </a:t>
            </a:r>
            <a:r>
              <a:rPr lang="cs-CZ" b="1" dirty="0"/>
              <a:t>zajišťuje dlužník nebo třetí osoba dluh tím, že věřiteli dočasně převede své právo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Má </a:t>
            </a:r>
            <a:r>
              <a:rPr lang="cs-CZ" dirty="0"/>
              <a:t>se za to, že zajišťovací převod práva je </a:t>
            </a:r>
            <a:r>
              <a:rPr lang="cs-CZ" u="sng" dirty="0"/>
              <a:t>převodem s rozvazovací podmínkou</a:t>
            </a:r>
            <a:r>
              <a:rPr lang="cs-CZ" dirty="0"/>
              <a:t>, že dluh bude splněn. </a:t>
            </a:r>
          </a:p>
        </p:txBody>
      </p:sp>
    </p:spTree>
    <p:extLst>
      <p:ext uri="{BB962C8B-B14F-4D97-AF65-F5344CB8AC3E}">
        <p14:creationId xmlns:p14="http://schemas.microsoft.com/office/powerpoint/2010/main" val="20745917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Dohoda o srážkách ze mzdy nebo jiných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Dluh </a:t>
            </a:r>
            <a:r>
              <a:rPr lang="cs-CZ" dirty="0"/>
              <a:t>lze zajistit dohodou věřitele a dlužníka o srážkách ze mzdy nebo platu, z odměny ze smlouvy o výkonu závislé práce zakládající mezi zaměstnancem a zaměstnavatelem obdobný závazek nebo z náhrady mzdy nebo platu </a:t>
            </a:r>
            <a:r>
              <a:rPr lang="cs-CZ" b="1" dirty="0"/>
              <a:t>ve výši nepřesahující jejich polovinu</a:t>
            </a:r>
            <a:r>
              <a:rPr lang="cs-CZ" dirty="0"/>
              <a:t>. Nejde-li o srážky podle věty první k uspokojení práva zaměstnavatele, je třeba k uzavření dohody předchozího souhlasu zaměstnavatele. </a:t>
            </a:r>
          </a:p>
          <a:p>
            <a:r>
              <a:rPr lang="cs-CZ" dirty="0" smtClean="0"/>
              <a:t>Proti </a:t>
            </a:r>
            <a:r>
              <a:rPr lang="cs-CZ" dirty="0"/>
              <a:t>plátci mzdy nebo platu nabývá věřitel </a:t>
            </a:r>
            <a:r>
              <a:rPr lang="cs-CZ" u="sng" dirty="0"/>
              <a:t>práva na výplatu srážek okamžikem, kdy byla plátci dohoda předložena</a:t>
            </a:r>
            <a:r>
              <a:rPr lang="cs-CZ" dirty="0"/>
              <a:t>. </a:t>
            </a:r>
          </a:p>
          <a:p>
            <a:r>
              <a:rPr lang="cs-CZ" u="sng" dirty="0" smtClean="0"/>
              <a:t>Náklady </a:t>
            </a:r>
            <a:r>
              <a:rPr lang="cs-CZ" u="sng" dirty="0"/>
              <a:t>spojené s placením srážek nese plátce mzdy nebo platu</a:t>
            </a:r>
            <a:r>
              <a:rPr lang="cs-CZ" dirty="0"/>
              <a:t>; má-li však plátce mzdy nebo platu plnit současně podle několika dohod o srážkách ze mzdy nebo platu, jdou náklady s placením srážek podle druhé a další dohody k tíži dlužníka. </a:t>
            </a:r>
          </a:p>
        </p:txBody>
      </p:sp>
    </p:spTree>
    <p:extLst>
      <p:ext uri="{BB962C8B-B14F-4D97-AF65-F5344CB8AC3E}">
        <p14:creationId xmlns:p14="http://schemas.microsoft.com/office/powerpoint/2010/main" val="7498481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Smluvní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Ujednají-li </a:t>
            </a:r>
            <a:r>
              <a:rPr lang="cs-CZ" dirty="0"/>
              <a:t>strany pro případ porušení smluvené povinnosti smluvní pokutu v určité výši nebo způsob, jak se výše smluvní pokuty určí</a:t>
            </a:r>
            <a:r>
              <a:rPr lang="cs-CZ" dirty="0" smtClean="0"/>
              <a:t>, </a:t>
            </a:r>
            <a:r>
              <a:rPr lang="cs-CZ" u="sng" dirty="0" smtClean="0"/>
              <a:t>může věřitel požadovat smluvní pokutu bez zřetele k tomu, zda mu porušením utvrzené povinnosti vznikla škoda</a:t>
            </a:r>
            <a:r>
              <a:rPr lang="cs-CZ" dirty="0" smtClean="0"/>
              <a:t>. </a:t>
            </a:r>
            <a:r>
              <a:rPr lang="cs-CZ" dirty="0"/>
              <a:t>Smluvní pokuta může být ujednána </a:t>
            </a:r>
            <a:r>
              <a:rPr lang="cs-CZ" u="sng" dirty="0"/>
              <a:t>i v jiném plnění než </a:t>
            </a:r>
            <a:r>
              <a:rPr lang="cs-CZ" u="sng" dirty="0" smtClean="0"/>
              <a:t>peněžitém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Zaplacení </a:t>
            </a:r>
            <a:r>
              <a:rPr lang="cs-CZ" dirty="0"/>
              <a:t>smluvní pokuty </a:t>
            </a:r>
            <a:r>
              <a:rPr lang="cs-CZ" u="sng" dirty="0"/>
              <a:t>nezbavuje dlužníka povinnosti splnit dluh smluvní pokutou utvrzený</a:t>
            </a:r>
            <a:r>
              <a:rPr lang="cs-CZ" dirty="0"/>
              <a:t>. </a:t>
            </a:r>
          </a:p>
          <a:p>
            <a:r>
              <a:rPr lang="cs-CZ" u="sng" dirty="0" smtClean="0"/>
              <a:t>Je-li </a:t>
            </a:r>
            <a:r>
              <a:rPr lang="cs-CZ" u="sng" dirty="0"/>
              <a:t>ujednána smluvní pokuta</a:t>
            </a:r>
            <a:r>
              <a:rPr lang="cs-CZ" dirty="0"/>
              <a:t>, </a:t>
            </a:r>
            <a:r>
              <a:rPr lang="cs-CZ" b="1" dirty="0"/>
              <a:t>nemá věřitel právo na náhradu škody </a:t>
            </a:r>
            <a:r>
              <a:rPr lang="cs-CZ" dirty="0"/>
              <a:t>vzniklé z porušení povinnosti, ke kterému se smluvní pokuta vztahuje. </a:t>
            </a:r>
          </a:p>
          <a:p>
            <a:r>
              <a:rPr lang="cs-CZ" u="sng" dirty="0" smtClean="0"/>
              <a:t>Nepřiměřeně </a:t>
            </a:r>
            <a:r>
              <a:rPr lang="cs-CZ" u="sng" dirty="0"/>
              <a:t>vysokou smluvní pokutu </a:t>
            </a:r>
            <a:r>
              <a:rPr lang="cs-CZ" dirty="0"/>
              <a:t>může </a:t>
            </a:r>
            <a:r>
              <a:rPr lang="cs-CZ" b="1" dirty="0"/>
              <a:t>soud</a:t>
            </a:r>
            <a:r>
              <a:rPr lang="cs-CZ" dirty="0"/>
              <a:t> </a:t>
            </a:r>
            <a:r>
              <a:rPr lang="cs-CZ" u="sng" dirty="0"/>
              <a:t>na návrh dlužníka snížit </a:t>
            </a:r>
            <a:r>
              <a:rPr lang="cs-CZ" dirty="0"/>
              <a:t>s přihlédnutím k hodnotě a významu zajišťované povinnosti až do výše škody vzniklé do doby rozhodnutí porušením té povinnosti, na kterou se vztahuje smluvní pokuta. K náhradě škody, vznikne-li na ni později právo, je poškozený oprávněn do výše smluvní pokuty. </a:t>
            </a:r>
          </a:p>
        </p:txBody>
      </p:sp>
    </p:spTree>
    <p:extLst>
      <p:ext uri="{BB962C8B-B14F-4D97-AF65-F5344CB8AC3E}">
        <p14:creationId xmlns:p14="http://schemas.microsoft.com/office/powerpoint/2010/main" val="11875849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Uznání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Uzná-li </a:t>
            </a:r>
            <a:r>
              <a:rPr lang="cs-CZ" dirty="0"/>
              <a:t>někdo svůj dluh </a:t>
            </a:r>
            <a:r>
              <a:rPr lang="cs-CZ" b="1" dirty="0"/>
              <a:t>co do důvodu i výše</a:t>
            </a:r>
            <a:r>
              <a:rPr lang="cs-CZ" dirty="0"/>
              <a:t> </a:t>
            </a:r>
            <a:r>
              <a:rPr lang="cs-CZ" u="sng" dirty="0"/>
              <a:t>prohlášením učiněným v písemné formě</a:t>
            </a:r>
            <a:r>
              <a:rPr lang="cs-CZ" dirty="0"/>
              <a:t>, má se za to, že </a:t>
            </a:r>
            <a:r>
              <a:rPr lang="cs-CZ" b="1" dirty="0"/>
              <a:t>dluh v rozsahu uznání v době uznání trvá</a:t>
            </a:r>
            <a:r>
              <a:rPr lang="cs-CZ" dirty="0"/>
              <a:t>. </a:t>
            </a:r>
          </a:p>
          <a:p>
            <a:r>
              <a:rPr lang="cs-CZ" b="1" dirty="0" smtClean="0"/>
              <a:t>Placení </a:t>
            </a:r>
            <a:r>
              <a:rPr lang="cs-CZ" b="1" dirty="0"/>
              <a:t>úroků </a:t>
            </a:r>
            <a:r>
              <a:rPr lang="cs-CZ" dirty="0"/>
              <a:t>se považuje za </a:t>
            </a:r>
            <a:r>
              <a:rPr lang="cs-CZ" u="sng" dirty="0"/>
              <a:t>uznání dluhu ohledně částky, z níž se úroky platí</a:t>
            </a:r>
            <a:r>
              <a:rPr lang="cs-CZ" dirty="0"/>
              <a:t>. </a:t>
            </a:r>
          </a:p>
          <a:p>
            <a:r>
              <a:rPr lang="cs-CZ" u="sng" dirty="0" smtClean="0"/>
              <a:t>Plní-li </a:t>
            </a:r>
            <a:r>
              <a:rPr lang="cs-CZ" u="sng" dirty="0"/>
              <a:t>dlužník dluh zčásti, má částečné plnění účinky uznání zbytku dluhu</a:t>
            </a:r>
            <a:r>
              <a:rPr lang="cs-CZ" dirty="0"/>
              <a:t>, lze-li z okolností usoudit, že tímto plněním dlužník uznal i zbytek dluhu. </a:t>
            </a:r>
            <a:endParaRPr lang="cs-CZ" dirty="0" smtClean="0"/>
          </a:p>
          <a:p>
            <a:r>
              <a:rPr lang="cs-CZ" dirty="0" smtClean="0"/>
              <a:t>Výše uvedené </a:t>
            </a:r>
            <a:r>
              <a:rPr lang="cs-CZ" b="1" dirty="0" smtClean="0"/>
              <a:t>neplatí</a:t>
            </a:r>
            <a:r>
              <a:rPr lang="cs-CZ" dirty="0"/>
              <a:t>, </a:t>
            </a:r>
            <a:r>
              <a:rPr lang="cs-CZ" u="sng" dirty="0"/>
              <a:t>je-li pohledávka věřitele již promlčena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653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Nepoctivé ukončení jednání o smlouvě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může vést jednání o smlouvě svobodně a neodpovídá za to, že ji neuzavře, ledaže jednání o smlouvě zahájí nebo v takovém jednání pokračuje, </a:t>
            </a:r>
            <a:r>
              <a:rPr lang="cs-CZ" u="sng" dirty="0"/>
              <a:t>aniž má úmysl smlouvu uzavřít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Dospějí-li </a:t>
            </a:r>
            <a:r>
              <a:rPr lang="cs-CZ" dirty="0"/>
              <a:t>strany při jednání o smlouvě tak daleko, že se </a:t>
            </a:r>
            <a:r>
              <a:rPr lang="cs-CZ" u="sng" dirty="0"/>
              <a:t>uzavření smlouvy jeví jako vysoce pravděpodobné</a:t>
            </a:r>
            <a:r>
              <a:rPr lang="cs-CZ" dirty="0"/>
              <a:t>, </a:t>
            </a:r>
            <a:r>
              <a:rPr lang="cs-CZ" b="1" dirty="0"/>
              <a:t>jedná nepoctivě </a:t>
            </a:r>
            <a:r>
              <a:rPr lang="cs-CZ" dirty="0"/>
              <a:t>ta strana, která </a:t>
            </a:r>
            <a:r>
              <a:rPr lang="cs-CZ" u="sng" dirty="0"/>
              <a:t>přes důvodné očekávání druhé strany v uzavření smlouvy jednání o uzavření smlouvy ukončí, aniž pro to má spravedlivý důvod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Strana, která jedná nepoctivě, </a:t>
            </a:r>
            <a:r>
              <a:rPr lang="cs-CZ" b="1" dirty="0"/>
              <a:t>nahradí</a:t>
            </a:r>
            <a:r>
              <a:rPr lang="cs-CZ" dirty="0"/>
              <a:t> druhé straně </a:t>
            </a:r>
            <a:r>
              <a:rPr lang="cs-CZ" b="1" dirty="0"/>
              <a:t>škodu</a:t>
            </a:r>
            <a:r>
              <a:rPr lang="cs-CZ" dirty="0"/>
              <a:t>, nanejvýš však v tom rozsahu, který odpovídá ztrátě z neuzavřené smlouvy v obdobných případech. </a:t>
            </a:r>
          </a:p>
        </p:txBody>
      </p:sp>
    </p:spTree>
    <p:extLst>
      <p:ext uri="{BB962C8B-B14F-4D97-AF65-F5344CB8AC3E}">
        <p14:creationId xmlns:p14="http://schemas.microsoft.com/office/powerpoint/2010/main" val="37389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Uzavření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Návrh na uzavření smlouvy – nabídka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Akceptace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7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 na uzavření smlouvy - nabídka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Návrh </a:t>
            </a:r>
            <a:r>
              <a:rPr lang="cs-CZ" b="1" dirty="0"/>
              <a:t>na uzavření </a:t>
            </a:r>
            <a:r>
              <a:rPr lang="cs-CZ" b="1" dirty="0" smtClean="0"/>
              <a:t>smlouvy</a:t>
            </a:r>
          </a:p>
          <a:p>
            <a:r>
              <a:rPr lang="cs-CZ" dirty="0" smtClean="0"/>
              <a:t>Z </a:t>
            </a:r>
            <a:r>
              <a:rPr lang="cs-CZ" dirty="0"/>
              <a:t>návrhu na uzavření smlouvy </a:t>
            </a:r>
            <a:r>
              <a:rPr lang="cs-CZ" dirty="0" smtClean="0"/>
              <a:t>musí </a:t>
            </a:r>
            <a:r>
              <a:rPr lang="cs-CZ" dirty="0"/>
              <a:t>být </a:t>
            </a:r>
            <a:r>
              <a:rPr lang="cs-CZ" u="sng" dirty="0"/>
              <a:t>zřejmé, že ten, kdo jej činí, má úmysl uzavřít určitou smlouvu s osobou, vůči níž nabídku činí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Obsah nabídky</a:t>
            </a:r>
            <a:endParaRPr lang="cs-CZ" b="1" dirty="0"/>
          </a:p>
          <a:p>
            <a:r>
              <a:rPr lang="cs-CZ" dirty="0" smtClean="0"/>
              <a:t>Právní </a:t>
            </a:r>
            <a:r>
              <a:rPr lang="cs-CZ" dirty="0"/>
              <a:t>jednání směřující k uzavření smlouvy je nabídkou, pokud obsahuje podstatné náležitosti smlouvy tak, aby </a:t>
            </a:r>
            <a:r>
              <a:rPr lang="cs-CZ" u="sng" dirty="0"/>
              <a:t>smlouva mohla být uzavřena jeho jednoduchým a nepodmíněným přijetím</a:t>
            </a:r>
            <a:r>
              <a:rPr lang="cs-CZ" dirty="0"/>
              <a:t>, a pokud z něho plyne vůle navrhovatele být smlouvou vázán, bude-li nabídka přijata. </a:t>
            </a:r>
          </a:p>
          <a:p>
            <a:r>
              <a:rPr lang="cs-CZ" dirty="0" smtClean="0"/>
              <a:t>Má </a:t>
            </a:r>
            <a:r>
              <a:rPr lang="cs-CZ" dirty="0"/>
              <a:t>se za to, že návrh dodat zboží nebo poskytnout službu za určenou cenu učiněný při podnikatelské činnosti reklamou, v katalogu nebo vystavením zboží je nabídkou s výhradou vyčerpání zásob nebo ztráty schopnosti podnikatele plnit.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Projev </a:t>
            </a:r>
            <a:r>
              <a:rPr lang="cs-CZ" dirty="0"/>
              <a:t>vůle, který </a:t>
            </a:r>
            <a:r>
              <a:rPr lang="cs-CZ" u="sng" dirty="0" smtClean="0"/>
              <a:t>nevyhovuje</a:t>
            </a:r>
            <a:r>
              <a:rPr lang="cs-CZ" dirty="0" smtClean="0"/>
              <a:t>, </a:t>
            </a:r>
            <a:r>
              <a:rPr lang="cs-CZ" b="1" dirty="0"/>
              <a:t>není nabídkou a nemůže být proto přijat</a:t>
            </a:r>
            <a:r>
              <a:rPr lang="cs-CZ" dirty="0"/>
              <a:t>. </a:t>
            </a:r>
            <a:r>
              <a:rPr lang="cs-CZ" dirty="0" smtClean="0"/>
              <a:t>Nabídka </a:t>
            </a:r>
            <a:r>
              <a:rPr lang="cs-CZ" dirty="0"/>
              <a:t>učiněná ústně musí být přijata bezodkladně, ledaže něco jiného plyne z jejího obsahu nebo z okolností, za nichž se stala. To platí i tehdy, byla-li přítomné osobě předložena nabídka učiněná v písemné formě. </a:t>
            </a:r>
          </a:p>
          <a:p>
            <a:pPr marL="0" indent="0">
              <a:buNone/>
            </a:pPr>
            <a:r>
              <a:rPr lang="cs-CZ" b="1" dirty="0" smtClean="0"/>
              <a:t>Nabídka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u="sng" dirty="0"/>
              <a:t>neodvolatelná</a:t>
            </a:r>
            <a:r>
              <a:rPr lang="cs-CZ" dirty="0"/>
              <a:t>, </a:t>
            </a:r>
            <a:r>
              <a:rPr lang="cs-CZ" u="sng" dirty="0"/>
              <a:t>je-li</a:t>
            </a:r>
            <a:r>
              <a:rPr lang="cs-CZ" dirty="0"/>
              <a:t> to v ní </a:t>
            </a:r>
            <a:r>
              <a:rPr lang="cs-CZ" u="sng" dirty="0"/>
              <a:t>výslovně vyjádřeno</a:t>
            </a:r>
            <a:r>
              <a:rPr lang="cs-CZ" dirty="0"/>
              <a:t>, anebo dohodnou-li se tak strany. Nabídka je rovněž neodvolatelná, </a:t>
            </a:r>
            <a:r>
              <a:rPr lang="cs-CZ" u="sng" dirty="0"/>
              <a:t>plyne-li to z jednání stran</a:t>
            </a:r>
            <a:r>
              <a:rPr lang="cs-CZ" dirty="0"/>
              <a:t> o uzavření smlouvy, z jejich </a:t>
            </a:r>
            <a:r>
              <a:rPr lang="cs-CZ" u="sng" dirty="0"/>
              <a:t>předchozího obchodního styku</a:t>
            </a:r>
            <a:r>
              <a:rPr lang="cs-CZ" dirty="0"/>
              <a:t>, anebo </a:t>
            </a:r>
            <a:r>
              <a:rPr lang="cs-CZ" u="sng" dirty="0"/>
              <a:t>ze </a:t>
            </a:r>
            <a:r>
              <a:rPr lang="cs-CZ" u="sng" dirty="0" smtClean="0"/>
              <a:t>zvyklostí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8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Návrh na uzavření smlouvy - nabídka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109216"/>
            <a:ext cx="10058400" cy="4050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Zrušení </a:t>
            </a:r>
            <a:r>
              <a:rPr lang="cs-CZ" b="1" dirty="0"/>
              <a:t>nabídky </a:t>
            </a:r>
            <a:endParaRPr lang="cs-CZ" dirty="0"/>
          </a:p>
          <a:p>
            <a:r>
              <a:rPr lang="cs-CZ" dirty="0" smtClean="0"/>
              <a:t>I </a:t>
            </a:r>
            <a:r>
              <a:rPr lang="cs-CZ" dirty="0"/>
              <a:t>když je nabídka </a:t>
            </a:r>
            <a:r>
              <a:rPr lang="cs-CZ" u="sng" dirty="0"/>
              <a:t>neodvolatelná</a:t>
            </a:r>
            <a:r>
              <a:rPr lang="cs-CZ" dirty="0"/>
              <a:t>, </a:t>
            </a:r>
            <a:r>
              <a:rPr lang="cs-CZ" b="1" dirty="0"/>
              <a:t>lze</a:t>
            </a:r>
            <a:r>
              <a:rPr lang="cs-CZ" dirty="0"/>
              <a:t> ji </a:t>
            </a:r>
            <a:r>
              <a:rPr lang="cs-CZ" b="1" dirty="0"/>
              <a:t>zrušit</a:t>
            </a:r>
            <a:r>
              <a:rPr lang="cs-CZ" dirty="0"/>
              <a:t>, </a:t>
            </a:r>
            <a:r>
              <a:rPr lang="cs-CZ" u="sng" dirty="0"/>
              <a:t>pokud zrušovací projev dojde</a:t>
            </a:r>
            <a:r>
              <a:rPr lang="cs-CZ" dirty="0"/>
              <a:t> druhé straně </a:t>
            </a:r>
            <a:r>
              <a:rPr lang="cs-CZ" u="sng" dirty="0"/>
              <a:t>před doručením nabídky </a:t>
            </a:r>
            <a:r>
              <a:rPr lang="cs-CZ" dirty="0"/>
              <a:t>nebo </a:t>
            </a:r>
            <a:r>
              <a:rPr lang="cs-CZ" u="sng" dirty="0"/>
              <a:t>alespoň současně s ním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Odvolání </a:t>
            </a:r>
            <a:r>
              <a:rPr lang="cs-CZ" b="1" dirty="0"/>
              <a:t>nabídky </a:t>
            </a:r>
            <a:endParaRPr lang="cs-CZ" dirty="0"/>
          </a:p>
          <a:p>
            <a:r>
              <a:rPr lang="cs-CZ" dirty="0" smtClean="0"/>
              <a:t>I </a:t>
            </a:r>
            <a:r>
              <a:rPr lang="cs-CZ" dirty="0"/>
              <a:t>když je nabídka </a:t>
            </a:r>
            <a:r>
              <a:rPr lang="cs-CZ" u="sng" dirty="0"/>
              <a:t>odvolatelná</a:t>
            </a:r>
            <a:r>
              <a:rPr lang="cs-CZ" dirty="0"/>
              <a:t>, </a:t>
            </a:r>
            <a:r>
              <a:rPr lang="cs-CZ" b="1" dirty="0"/>
              <a:t>nelze ji odvolat ve lhůtě určené pro její přijetí</a:t>
            </a:r>
            <a:r>
              <a:rPr lang="cs-CZ" dirty="0"/>
              <a:t>, </a:t>
            </a:r>
            <a:r>
              <a:rPr lang="cs-CZ" u="sng" dirty="0"/>
              <a:t>ledaže</a:t>
            </a:r>
            <a:r>
              <a:rPr lang="cs-CZ" dirty="0"/>
              <a:t> se to </a:t>
            </a:r>
            <a:r>
              <a:rPr lang="cs-CZ" u="sng" dirty="0"/>
              <a:t>v nabídce vyhradí</a:t>
            </a:r>
            <a:r>
              <a:rPr lang="cs-CZ" dirty="0"/>
              <a:t>. Odvolatelnou nabídku lze odvolat, </a:t>
            </a:r>
            <a:r>
              <a:rPr lang="cs-CZ" u="sng" dirty="0"/>
              <a:t>jen pokud odvolání dojde druhé straně dříve, než ta odeslala přijetí nabídky</a:t>
            </a:r>
            <a:r>
              <a:rPr lang="cs-CZ" dirty="0"/>
              <a:t>. </a:t>
            </a:r>
          </a:p>
          <a:p>
            <a:r>
              <a:rPr lang="cs-CZ" dirty="0" smtClean="0"/>
              <a:t>Nabídku </a:t>
            </a:r>
            <a:r>
              <a:rPr lang="cs-CZ" dirty="0"/>
              <a:t>nelze odvolat, pokud je v ní vyjádřena neodvolatelnost. </a:t>
            </a:r>
          </a:p>
          <a:p>
            <a:r>
              <a:rPr lang="cs-CZ" dirty="0" smtClean="0"/>
              <a:t>Je-li </a:t>
            </a:r>
            <a:r>
              <a:rPr lang="cs-CZ" dirty="0"/>
              <a:t>nabídka odmítnuta, zaniká účinností odmítnutí. </a:t>
            </a:r>
          </a:p>
        </p:txBody>
      </p:sp>
    </p:spTree>
    <p:extLst>
      <p:ext uri="{BB962C8B-B14F-4D97-AF65-F5344CB8AC3E}">
        <p14:creationId xmlns:p14="http://schemas.microsoft.com/office/powerpoint/2010/main" val="3603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Dřevo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469</TotalTime>
  <Words>5052</Words>
  <Application>Microsoft Office PowerPoint</Application>
  <PresentationFormat>Širokoúhlá obrazovka</PresentationFormat>
  <Paragraphs>403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2" baseType="lpstr">
      <vt:lpstr>Arial</vt:lpstr>
      <vt:lpstr>Arial Black</vt:lpstr>
      <vt:lpstr>Wingdings</vt:lpstr>
      <vt:lpstr>Dřevo</vt:lpstr>
      <vt:lpstr>Relativní majetkové práva</vt:lpstr>
      <vt:lpstr>Vznik závazků</vt:lpstr>
      <vt:lpstr>Smlouva – okamžik uzavření smlouvy</vt:lpstr>
      <vt:lpstr>Fikce uzavření smlouvy</vt:lpstr>
      <vt:lpstr>Smlouva – předsmluvní informační povinnost</vt:lpstr>
      <vt:lpstr>Nepoctivé ukončení jednání o smlouvě</vt:lpstr>
      <vt:lpstr>Uzavření smlouvy</vt:lpstr>
      <vt:lpstr>Návrh na uzavření smlouvy - nabídka</vt:lpstr>
      <vt:lpstr>Návrh na uzavření smlouvy - nabídka</vt:lpstr>
      <vt:lpstr>Přijetí nabídky</vt:lpstr>
      <vt:lpstr>Obsah smlouvy</vt:lpstr>
      <vt:lpstr>Forma smlouvy</vt:lpstr>
      <vt:lpstr>Účinky smlouvy</vt:lpstr>
      <vt:lpstr>Obsah závazků</vt:lpstr>
      <vt:lpstr>Úplata za plnění</vt:lpstr>
      <vt:lpstr>Ochrana slabší strany</vt:lpstr>
      <vt:lpstr>Příkaz podnikatelům, domněnka slabší strany</vt:lpstr>
      <vt:lpstr>Neúměrné zkrácení</vt:lpstr>
      <vt:lpstr>Lichva</vt:lpstr>
      <vt:lpstr>Adhezní smlouvy</vt:lpstr>
      <vt:lpstr>Smlouvy uzavřené adhezním způsobem</vt:lpstr>
      <vt:lpstr>Smlouvy uzavřené adhezním způsobem</vt:lpstr>
      <vt:lpstr>Záloha + závdavek</vt:lpstr>
      <vt:lpstr>Změny závazků</vt:lpstr>
      <vt:lpstr>Postoupení pohledávky</vt:lpstr>
      <vt:lpstr>Postoupení pohledávky</vt:lpstr>
      <vt:lpstr>Převzetí dluhu</vt:lpstr>
      <vt:lpstr>Přistoupení k dluhu</vt:lpstr>
      <vt:lpstr>Změny v obsahu závazků</vt:lpstr>
      <vt:lpstr>Zánik závazků</vt:lpstr>
      <vt:lpstr>Splnění</vt:lpstr>
      <vt:lpstr>Řádné plnění</vt:lpstr>
      <vt:lpstr>Způsob plnění</vt:lpstr>
      <vt:lpstr>Náhradní plnění</vt:lpstr>
      <vt:lpstr>Místo plnění</vt:lpstr>
      <vt:lpstr>Čas plnění</vt:lpstr>
      <vt:lpstr>Prodlení dlužníka  (mora debitoris)</vt:lpstr>
      <vt:lpstr>Prodlení věřitele (mora creditoris)</vt:lpstr>
      <vt:lpstr>Fixní závazek</vt:lpstr>
      <vt:lpstr>Jiné způsoby zániku závazku</vt:lpstr>
      <vt:lpstr>Dohoda</vt:lpstr>
      <vt:lpstr>Započtení</vt:lpstr>
      <vt:lpstr>Odstupné</vt:lpstr>
      <vt:lpstr>Splynutí</vt:lpstr>
      <vt:lpstr>Prominutí dluhu</vt:lpstr>
      <vt:lpstr>Výpověď</vt:lpstr>
      <vt:lpstr>Odstoupení od smlouvy</vt:lpstr>
      <vt:lpstr>Následná nemožnost plnění</vt:lpstr>
      <vt:lpstr>Smrt dlužníka nebo věřitele</vt:lpstr>
      <vt:lpstr>Zajištění a utvrzení dluhu</vt:lpstr>
      <vt:lpstr>Zajištění dluhu</vt:lpstr>
      <vt:lpstr>Jistota</vt:lpstr>
      <vt:lpstr>Ručení</vt:lpstr>
      <vt:lpstr>Finanční záruka</vt:lpstr>
      <vt:lpstr>Zajišťovací převod práva</vt:lpstr>
      <vt:lpstr>Dohoda o srážkách ze mzdy nebo jiných příjmů</vt:lpstr>
      <vt:lpstr>Smluvní pokuta</vt:lpstr>
      <vt:lpstr>Uznání dluhu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Liba</dc:creator>
  <cp:lastModifiedBy>Eva Kučerová</cp:lastModifiedBy>
  <cp:revision>74</cp:revision>
  <dcterms:created xsi:type="dcterms:W3CDTF">2014-03-23T14:17:53Z</dcterms:created>
  <dcterms:modified xsi:type="dcterms:W3CDTF">2014-03-23T23:32:47Z</dcterms:modified>
</cp:coreProperties>
</file>