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1"/>
  </p:notesMasterIdLst>
  <p:handoutMasterIdLst>
    <p:handoutMasterId r:id="rId52"/>
  </p:handoutMasterIdLst>
  <p:sldIdLst>
    <p:sldId id="256" r:id="rId2"/>
    <p:sldId id="342" r:id="rId3"/>
    <p:sldId id="343" r:id="rId4"/>
    <p:sldId id="344" r:id="rId5"/>
    <p:sldId id="345" r:id="rId6"/>
    <p:sldId id="302" r:id="rId7"/>
    <p:sldId id="305" r:id="rId8"/>
    <p:sldId id="382" r:id="rId9"/>
    <p:sldId id="383" r:id="rId10"/>
    <p:sldId id="387" r:id="rId11"/>
    <p:sldId id="381" r:id="rId12"/>
    <p:sldId id="306" r:id="rId13"/>
    <p:sldId id="298" r:id="rId14"/>
    <p:sldId id="407" r:id="rId15"/>
    <p:sldId id="296" r:id="rId16"/>
    <p:sldId id="402" r:id="rId17"/>
    <p:sldId id="358" r:id="rId18"/>
    <p:sldId id="359" r:id="rId19"/>
    <p:sldId id="338" r:id="rId20"/>
    <p:sldId id="339" r:id="rId21"/>
    <p:sldId id="403" r:id="rId22"/>
    <p:sldId id="280" r:id="rId23"/>
    <p:sldId id="303" r:id="rId24"/>
    <p:sldId id="299" r:id="rId25"/>
    <p:sldId id="257" r:id="rId26"/>
    <p:sldId id="273" r:id="rId27"/>
    <p:sldId id="404" r:id="rId28"/>
    <p:sldId id="282" r:id="rId29"/>
    <p:sldId id="285" r:id="rId30"/>
    <p:sldId id="307" r:id="rId31"/>
    <p:sldId id="286" r:id="rId32"/>
    <p:sldId id="287" r:id="rId33"/>
    <p:sldId id="288" r:id="rId34"/>
    <p:sldId id="289" r:id="rId35"/>
    <p:sldId id="362" r:id="rId36"/>
    <p:sldId id="363" r:id="rId37"/>
    <p:sldId id="405" r:id="rId38"/>
    <p:sldId id="374" r:id="rId39"/>
    <p:sldId id="406" r:id="rId40"/>
    <p:sldId id="398" r:id="rId41"/>
    <p:sldId id="399" r:id="rId42"/>
    <p:sldId id="390" r:id="rId43"/>
    <p:sldId id="400" r:id="rId44"/>
    <p:sldId id="393" r:id="rId45"/>
    <p:sldId id="394" r:id="rId46"/>
    <p:sldId id="395" r:id="rId47"/>
    <p:sldId id="396" r:id="rId48"/>
    <p:sldId id="397" r:id="rId49"/>
    <p:sldId id="389" r:id="rId50"/>
  </p:sldIdLst>
  <p:sldSz cx="9144000" cy="6858000" type="screen4x3"/>
  <p:notesSz cx="6858000" cy="9144000"/>
  <p:defaultTextStyle>
    <a:defPPr>
      <a:defRPr lang="cs-CZ"/>
    </a:defPPr>
    <a:lvl1pPr algn="l" rtl="0" fontAlgn="base">
      <a:spcBef>
        <a:spcPct val="0"/>
      </a:spcBef>
      <a:spcAft>
        <a:spcPct val="0"/>
      </a:spcAft>
      <a:defRPr kumimoji="1" kern="1200">
        <a:solidFill>
          <a:schemeClr val="tx1"/>
        </a:solidFill>
        <a:latin typeface="Times New Roman" pitchFamily="18" charset="0"/>
        <a:ea typeface="+mn-ea"/>
        <a:cs typeface="+mn-cs"/>
      </a:defRPr>
    </a:lvl1pPr>
    <a:lvl2pPr marL="457200" algn="l" rtl="0" fontAlgn="base">
      <a:spcBef>
        <a:spcPct val="0"/>
      </a:spcBef>
      <a:spcAft>
        <a:spcPct val="0"/>
      </a:spcAft>
      <a:defRPr kumimoji="1" kern="1200">
        <a:solidFill>
          <a:schemeClr val="tx1"/>
        </a:solidFill>
        <a:latin typeface="Times New Roman" pitchFamily="18" charset="0"/>
        <a:ea typeface="+mn-ea"/>
        <a:cs typeface="+mn-cs"/>
      </a:defRPr>
    </a:lvl2pPr>
    <a:lvl3pPr marL="914400" algn="l" rtl="0" fontAlgn="base">
      <a:spcBef>
        <a:spcPct val="0"/>
      </a:spcBef>
      <a:spcAft>
        <a:spcPct val="0"/>
      </a:spcAft>
      <a:defRPr kumimoji="1" kern="1200">
        <a:solidFill>
          <a:schemeClr val="tx1"/>
        </a:solidFill>
        <a:latin typeface="Times New Roman" pitchFamily="18" charset="0"/>
        <a:ea typeface="+mn-ea"/>
        <a:cs typeface="+mn-cs"/>
      </a:defRPr>
    </a:lvl3pPr>
    <a:lvl4pPr marL="1371600" algn="l" rtl="0" fontAlgn="base">
      <a:spcBef>
        <a:spcPct val="0"/>
      </a:spcBef>
      <a:spcAft>
        <a:spcPct val="0"/>
      </a:spcAft>
      <a:defRPr kumimoji="1" kern="1200">
        <a:solidFill>
          <a:schemeClr val="tx1"/>
        </a:solidFill>
        <a:latin typeface="Times New Roman" pitchFamily="18" charset="0"/>
        <a:ea typeface="+mn-ea"/>
        <a:cs typeface="+mn-cs"/>
      </a:defRPr>
    </a:lvl4pPr>
    <a:lvl5pPr marL="1828800" algn="l"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07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8505" autoAdjust="0"/>
  </p:normalViewPr>
  <p:slideViewPr>
    <p:cSldViewPr>
      <p:cViewPr>
        <p:scale>
          <a:sx n="95" d="100"/>
          <a:sy n="95" d="100"/>
        </p:scale>
        <p:origin x="-2094" y="-9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7"/>
    </p:cViewPr>
  </p:sorterViewPr>
  <p:notesViewPr>
    <p:cSldViewPr>
      <p:cViewPr varScale="1">
        <p:scale>
          <a:sx n="43" d="100"/>
          <a:sy n="43" d="100"/>
        </p:scale>
        <p:origin x="-14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smtClean="0">
                <a:latin typeface="Arial" charset="0"/>
              </a:defRPr>
            </a:lvl1pPr>
          </a:lstStyle>
          <a:p>
            <a:pPr>
              <a:defRPr/>
            </a:pPr>
            <a:endParaRPr lang="cs-CZ"/>
          </a:p>
        </p:txBody>
      </p:sp>
      <p:sp>
        <p:nvSpPr>
          <p:cNvPr id="389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smtClean="0">
                <a:latin typeface="Arial" charset="0"/>
              </a:defRPr>
            </a:lvl1pPr>
          </a:lstStyle>
          <a:p>
            <a:pPr>
              <a:defRPr/>
            </a:pPr>
            <a:endParaRPr lang="cs-CZ"/>
          </a:p>
        </p:txBody>
      </p:sp>
      <p:sp>
        <p:nvSpPr>
          <p:cNvPr id="389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smtClean="0">
                <a:latin typeface="Arial" charset="0"/>
              </a:defRPr>
            </a:lvl1pPr>
          </a:lstStyle>
          <a:p>
            <a:pPr>
              <a:defRPr/>
            </a:pPr>
            <a:endParaRPr lang="cs-CZ"/>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smtClean="0">
                <a:latin typeface="Arial" charset="0"/>
              </a:defRPr>
            </a:lvl1pPr>
          </a:lstStyle>
          <a:p>
            <a:pPr>
              <a:defRPr/>
            </a:pPr>
            <a:fld id="{FB33B48C-5450-4ED1-9239-79806714B395}" type="slidenum">
              <a:rPr lang="cs-CZ"/>
              <a:pPr>
                <a:defRPr/>
              </a:pPr>
              <a:t>‹#›</a:t>
            </a:fld>
            <a:endParaRPr lang="cs-CZ"/>
          </a:p>
        </p:txBody>
      </p:sp>
    </p:spTree>
    <p:extLst>
      <p:ext uri="{BB962C8B-B14F-4D97-AF65-F5344CB8AC3E}">
        <p14:creationId xmlns:p14="http://schemas.microsoft.com/office/powerpoint/2010/main" val="2763385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smtClean="0">
                <a:latin typeface="Arial" charset="0"/>
              </a:defRPr>
            </a:lvl1pPr>
          </a:lstStyle>
          <a:p>
            <a:pPr>
              <a:defRPr/>
            </a:pPr>
            <a:endParaRPr lang="cs-CZ"/>
          </a:p>
        </p:txBody>
      </p:sp>
      <p:sp>
        <p:nvSpPr>
          <p:cNvPr id="1699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smtClean="0">
                <a:latin typeface="Arial" charset="0"/>
              </a:defRPr>
            </a:lvl1pPr>
          </a:lstStyle>
          <a:p>
            <a:pPr>
              <a:defRPr/>
            </a:pPr>
            <a:endParaRPr lang="cs-CZ"/>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1699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smtClean="0">
                <a:latin typeface="Arial" charset="0"/>
              </a:defRPr>
            </a:lvl1pPr>
          </a:lstStyle>
          <a:p>
            <a:pPr>
              <a:defRPr/>
            </a:pPr>
            <a:endParaRPr lang="cs-CZ"/>
          </a:p>
        </p:txBody>
      </p:sp>
      <p:sp>
        <p:nvSpPr>
          <p:cNvPr id="1699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smtClean="0">
                <a:latin typeface="Arial" charset="0"/>
              </a:defRPr>
            </a:lvl1pPr>
          </a:lstStyle>
          <a:p>
            <a:pPr>
              <a:defRPr/>
            </a:pPr>
            <a:fld id="{6120A4C4-B008-496B-9D29-D6DD2CF51F45}" type="slidenum">
              <a:rPr lang="cs-CZ"/>
              <a:pPr>
                <a:defRPr/>
              </a:pPr>
              <a:t>‹#›</a:t>
            </a:fld>
            <a:endParaRPr lang="cs-CZ"/>
          </a:p>
        </p:txBody>
      </p:sp>
    </p:spTree>
    <p:extLst>
      <p:ext uri="{BB962C8B-B14F-4D97-AF65-F5344CB8AC3E}">
        <p14:creationId xmlns:p14="http://schemas.microsoft.com/office/powerpoint/2010/main" val="3998083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fld id="{CD4B197A-EA39-4A10-926F-BC94D799FBC0}" type="slidenum">
              <a:rPr kumimoji="0" lang="cs-CZ" altLang="cs-CZ">
                <a:latin typeface="Arial" charset="0"/>
              </a:rPr>
              <a:pPr eaLnBrk="1" hangingPunct="1"/>
              <a:t>39</a:t>
            </a:fld>
            <a:endParaRPr kumimoji="0" lang="cs-CZ" altLang="cs-CZ">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GB"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91680" y="4077072"/>
            <a:ext cx="6984776" cy="1296144"/>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3" name="Podnadpis 2"/>
          <p:cNvSpPr>
            <a:spLocks noGrp="1"/>
          </p:cNvSpPr>
          <p:nvPr>
            <p:ph type="subTitle" idx="1"/>
          </p:nvPr>
        </p:nvSpPr>
        <p:spPr>
          <a:xfrm>
            <a:off x="1691680" y="2780928"/>
            <a:ext cx="6984776" cy="1224136"/>
          </a:xfrm>
        </p:spPr>
        <p:txBody>
          <a:bodyPr anchor="b"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3757AF5C-5291-48D1-B625-020C9F004FE2}" type="slidenum">
              <a:rPr lang="cs-CZ" smtClean="0"/>
              <a:pPr>
                <a:defRPr/>
              </a:pPr>
              <a:t>‹#›</a:t>
            </a:fld>
            <a:endParaRPr lang="cs-CZ"/>
          </a:p>
        </p:txBody>
      </p:sp>
      <p:sp>
        <p:nvSpPr>
          <p:cNvPr id="7" name="TextovéPole 6"/>
          <p:cNvSpPr txBox="1"/>
          <p:nvPr/>
        </p:nvSpPr>
        <p:spPr>
          <a:xfrm>
            <a:off x="5854700" y="5759475"/>
            <a:ext cx="3038475" cy="477837"/>
          </a:xfrm>
          <a:prstGeom prst="rect">
            <a:avLst/>
          </a:prstGeom>
          <a:noFill/>
        </p:spPr>
        <p:txBody>
          <a:bodyPr anchor="ctr"/>
          <a:lstStyle/>
          <a:p>
            <a:pPr fontAlgn="auto">
              <a:spcBef>
                <a:spcPts val="0"/>
              </a:spcBef>
              <a:spcAft>
                <a:spcPts val="300"/>
              </a:spcAft>
              <a:defRPr/>
            </a:pPr>
            <a:r>
              <a:rPr lang="cs-CZ" sz="900" b="1" dirty="0" smtClean="0">
                <a:solidFill>
                  <a:schemeClr val="bg1">
                    <a:lumMod val="50000"/>
                  </a:schemeClr>
                </a:solidFill>
                <a:latin typeface="Arial" charset="0"/>
              </a:rPr>
              <a:t>CZ.1.07/2.2.00/28.0041</a:t>
            </a:r>
            <a:r>
              <a:rPr lang="cs-CZ" sz="1000" b="1" dirty="0" smtClean="0">
                <a:solidFill>
                  <a:schemeClr val="bg1">
                    <a:lumMod val="50000"/>
                  </a:schemeClr>
                </a:solidFill>
                <a:latin typeface="Arial" charset="0"/>
              </a:rPr>
              <a:t> </a:t>
            </a:r>
          </a:p>
          <a:p>
            <a:pPr rtl="0"/>
            <a:r>
              <a:rPr lang="cs-CZ" sz="800" kern="1200" baseline="0" dirty="0" smtClean="0">
                <a:solidFill>
                  <a:schemeClr val="bg1">
                    <a:lumMod val="50000"/>
                  </a:schemeClr>
                </a:solidFill>
                <a:latin typeface="Arial" pitchFamily="34" charset="0"/>
                <a:ea typeface="+mn-ea"/>
                <a:cs typeface="+mn-cs"/>
              </a:rPr>
              <a:t>Centrum interaktivních a multimediálních studijních opor</a:t>
            </a:r>
          </a:p>
          <a:p>
            <a:pPr rtl="0"/>
            <a:r>
              <a:rPr lang="cs-CZ" sz="800" kern="1200" baseline="0" dirty="0" smtClean="0">
                <a:solidFill>
                  <a:schemeClr val="bg1">
                    <a:lumMod val="50000"/>
                  </a:schemeClr>
                </a:solidFill>
                <a:latin typeface="Arial" pitchFamily="34" charset="0"/>
                <a:ea typeface="+mn-ea"/>
                <a:cs typeface="+mn-cs"/>
              </a:rPr>
              <a:t>pro inovaci výuky a efektivní učení</a:t>
            </a:r>
            <a:endParaRPr lang="cs-CZ" sz="800" baseline="0" dirty="0">
              <a:solidFill>
                <a:schemeClr val="bg1">
                  <a:lumMod val="50000"/>
                </a:schemeClr>
              </a:solidFill>
              <a:latin typeface="+mn-lt"/>
            </a:endParaRPr>
          </a:p>
        </p:txBody>
      </p:sp>
      <p:pic>
        <p:nvPicPr>
          <p:cNvPr id="8" name="Obrázek 7" descr="horiz_full_logolink.png"/>
          <p:cNvPicPr>
            <a:picLocks noChangeAspect="1"/>
          </p:cNvPicPr>
          <p:nvPr/>
        </p:nvPicPr>
        <p:blipFill>
          <a:blip r:embed="rId2" cstate="print"/>
          <a:srcRect/>
          <a:stretch>
            <a:fillRect/>
          </a:stretch>
        </p:blipFill>
        <p:spPr bwMode="auto">
          <a:xfrm>
            <a:off x="1781175" y="5675313"/>
            <a:ext cx="3702050" cy="6191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331640" y="980728"/>
            <a:ext cx="2952328" cy="1008112"/>
          </a:xfrm>
        </p:spPr>
        <p:txBody>
          <a:bodyPr anchor="b"/>
          <a:lstStyle>
            <a:lvl1pPr algn="l">
              <a:defRPr sz="2000" b="1"/>
            </a:lvl1pPr>
          </a:lstStyle>
          <a:p>
            <a:r>
              <a:rPr lang="cs-CZ" smtClean="0"/>
              <a:t>Kliknutím lze upravit styl.</a:t>
            </a:r>
            <a:endParaRPr lang="cs-CZ" dirty="0"/>
          </a:p>
        </p:txBody>
      </p:sp>
      <p:sp>
        <p:nvSpPr>
          <p:cNvPr id="3" name="Zástupný symbol pro obsah 2"/>
          <p:cNvSpPr>
            <a:spLocks noGrp="1"/>
          </p:cNvSpPr>
          <p:nvPr>
            <p:ph idx="1"/>
          </p:nvPr>
        </p:nvSpPr>
        <p:spPr>
          <a:xfrm>
            <a:off x="4355976" y="980728"/>
            <a:ext cx="4330824" cy="5145435"/>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1331640" y="2060848"/>
            <a:ext cx="2952328" cy="40429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B7EB6AC8-06AB-4941-8A2A-EE536C6760BF}" type="slidenum">
              <a:rPr lang="cs-CZ" smtClean="0"/>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267744" y="4797152"/>
            <a:ext cx="5486400" cy="720080"/>
          </a:xfrm>
        </p:spPr>
        <p:txBody>
          <a:bodyPr anchor="b"/>
          <a:lstStyle>
            <a:lvl1pPr algn="l">
              <a:defRPr sz="2000" b="1"/>
            </a:lvl1pPr>
          </a:lstStyle>
          <a:p>
            <a:r>
              <a:rPr lang="cs-CZ" smtClean="0"/>
              <a:t>Kliknutím lze upravit styl.</a:t>
            </a:r>
            <a:endParaRPr lang="cs-CZ" dirty="0"/>
          </a:p>
        </p:txBody>
      </p:sp>
      <p:sp>
        <p:nvSpPr>
          <p:cNvPr id="3" name="Zástupný symbol pro obrázek 2"/>
          <p:cNvSpPr>
            <a:spLocks noGrp="1"/>
          </p:cNvSpPr>
          <p:nvPr>
            <p:ph type="pic" idx="1"/>
          </p:nvPr>
        </p:nvSpPr>
        <p:spPr>
          <a:xfrm>
            <a:off x="2267744" y="836712"/>
            <a:ext cx="5486400" cy="39604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dirty="0"/>
          </a:p>
        </p:txBody>
      </p:sp>
      <p:sp>
        <p:nvSpPr>
          <p:cNvPr id="4" name="Zástupný symbol pro text 3"/>
          <p:cNvSpPr>
            <a:spLocks noGrp="1"/>
          </p:cNvSpPr>
          <p:nvPr>
            <p:ph type="body" sz="half" idx="2"/>
          </p:nvPr>
        </p:nvSpPr>
        <p:spPr>
          <a:xfrm>
            <a:off x="2267744" y="5517231"/>
            <a:ext cx="5486400" cy="6549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A3A07DEC-E9D4-4DA7-8C17-E9AE73F0280E}" type="slidenum">
              <a:rPr lang="cs-CZ" smtClean="0"/>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ulka">
    <p:spTree>
      <p:nvGrpSpPr>
        <p:cNvPr id="1" name=""/>
        <p:cNvGrpSpPr/>
        <p:nvPr/>
      </p:nvGrpSpPr>
      <p:grpSpPr>
        <a:xfrm>
          <a:off x="0" y="0"/>
          <a:ext cx="0" cy="0"/>
          <a:chOff x="0" y="0"/>
          <a:chExt cx="0" cy="0"/>
        </a:xfrm>
      </p:grpSpPr>
      <p:sp>
        <p:nvSpPr>
          <p:cNvPr id="9" name="Nadpis 1"/>
          <p:cNvSpPr>
            <a:spLocks noGrp="1"/>
          </p:cNvSpPr>
          <p:nvPr>
            <p:ph type="title"/>
          </p:nvPr>
        </p:nvSpPr>
        <p:spPr>
          <a:xfrm>
            <a:off x="1725880" y="4005063"/>
            <a:ext cx="7166600" cy="1584177"/>
          </a:xfrm>
        </p:spPr>
        <p:txBody>
          <a:bodyPr anchor="t"/>
          <a:lstStyle>
            <a:lvl1pPr algn="l">
              <a:defRPr sz="3500" b="1" cap="none">
                <a:solidFill>
                  <a:schemeClr val="accent1"/>
                </a:solidFill>
                <a:latin typeface="+mj-lt"/>
                <a:cs typeface="Arial" pitchFamily="34" charset="0"/>
              </a:defRPr>
            </a:lvl1pPr>
          </a:lstStyle>
          <a:p>
            <a:r>
              <a:rPr lang="cs-CZ" smtClean="0"/>
              <a:t>Kliknutím lze upravit styl.</a:t>
            </a:r>
            <a:endParaRPr lang="cs-CZ" dirty="0"/>
          </a:p>
        </p:txBody>
      </p:sp>
      <p:sp>
        <p:nvSpPr>
          <p:cNvPr id="10" name="Zástupný symbol pro text 2"/>
          <p:cNvSpPr>
            <a:spLocks noGrp="1"/>
          </p:cNvSpPr>
          <p:nvPr>
            <p:ph type="body" idx="1"/>
          </p:nvPr>
        </p:nvSpPr>
        <p:spPr>
          <a:xfrm>
            <a:off x="1725880" y="1988840"/>
            <a:ext cx="7166600" cy="1872208"/>
          </a:xfrm>
        </p:spPr>
        <p:txBody>
          <a:bodyPr anchor="b"/>
          <a:lstStyle>
            <a:lvl1pPr marL="0" indent="0">
              <a:buNone/>
              <a:defRPr sz="2000">
                <a:solidFill>
                  <a:schemeClr val="tx1">
                    <a:tint val="75000"/>
                  </a:schemeClr>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6" name="Zástupný symbol pro datum 3"/>
          <p:cNvSpPr>
            <a:spLocks noGrp="1"/>
          </p:cNvSpPr>
          <p:nvPr>
            <p:ph type="dt" sz="half" idx="10"/>
          </p:nvPr>
        </p:nvSpPr>
        <p:spPr/>
        <p:txBody>
          <a:bodyPr/>
          <a:lstStyle>
            <a:lvl1pPr>
              <a:defRPr/>
            </a:lvl1pPr>
          </a:lstStyle>
          <a:p>
            <a:pPr>
              <a:defRPr/>
            </a:pPr>
            <a:endParaRPr lang="cs-CZ"/>
          </a:p>
        </p:txBody>
      </p:sp>
      <p:sp>
        <p:nvSpPr>
          <p:cNvPr id="7" name="Zástupný symbol pro zápatí 4"/>
          <p:cNvSpPr>
            <a:spLocks noGrp="1"/>
          </p:cNvSpPr>
          <p:nvPr>
            <p:ph type="ftr" sz="quarter" idx="11"/>
          </p:nvPr>
        </p:nvSpPr>
        <p:spPr/>
        <p:txBody>
          <a:bodyPr/>
          <a:lstStyle>
            <a:lvl1pPr>
              <a:defRPr dirty="0"/>
            </a:lvl1pPr>
          </a:lstStyle>
          <a:p>
            <a:pPr>
              <a:defRPr/>
            </a:pPr>
            <a:endParaRPr lang="cs-CZ"/>
          </a:p>
        </p:txBody>
      </p:sp>
      <p:sp>
        <p:nvSpPr>
          <p:cNvPr id="8" name="Zástupný symbol pro číslo snímku 5"/>
          <p:cNvSpPr>
            <a:spLocks noGrp="1"/>
          </p:cNvSpPr>
          <p:nvPr>
            <p:ph type="sldNum" sz="quarter" idx="12"/>
          </p:nvPr>
        </p:nvSpPr>
        <p:spPr/>
        <p:txBody>
          <a:bodyPr/>
          <a:lstStyle>
            <a:lvl1pPr>
              <a:defRPr/>
            </a:lvl1pPr>
          </a:lstStyle>
          <a:p>
            <a:pPr>
              <a:defRPr/>
            </a:pPr>
            <a:fld id="{35CFAE24-86FE-47AD-B5F9-EB18ADE43695}" type="slidenum">
              <a:rPr lang="cs-CZ" smtClean="0"/>
              <a:pPr>
                <a:defRPr/>
              </a:pPr>
              <a:t>‹#›</a:t>
            </a:fld>
            <a:endParaRPr lang="cs-CZ"/>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905000" y="228600"/>
            <a:ext cx="7086600" cy="14478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661988" y="1905000"/>
            <a:ext cx="7772400" cy="4114800"/>
          </a:xfrm>
        </p:spPr>
        <p:txBody>
          <a:bodyPr/>
          <a:lstStyle/>
          <a:p>
            <a:pPr lvl="0"/>
            <a:endParaRPr lang="cs-CZ"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cs-CZ"/>
          </a:p>
        </p:txBody>
      </p:sp>
      <p:sp>
        <p:nvSpPr>
          <p:cNvPr id="5" name="Rectangle 15"/>
          <p:cNvSpPr>
            <a:spLocks noGrp="1" noChangeArrowheads="1"/>
          </p:cNvSpPr>
          <p:nvPr>
            <p:ph type="ftr" sz="quarter" idx="11"/>
          </p:nvPr>
        </p:nvSpPr>
        <p:spPr>
          <a:ln/>
        </p:spPr>
        <p:txBody>
          <a:bodyPr/>
          <a:lstStyle>
            <a:lvl1pPr>
              <a:defRPr/>
            </a:lvl1pPr>
          </a:lstStyle>
          <a:p>
            <a:pPr>
              <a:defRPr/>
            </a:pPr>
            <a:endParaRPr lang="cs-CZ"/>
          </a:p>
        </p:txBody>
      </p:sp>
      <p:sp>
        <p:nvSpPr>
          <p:cNvPr id="6" name="Rectangle 16"/>
          <p:cNvSpPr>
            <a:spLocks noGrp="1" noChangeArrowheads="1"/>
          </p:cNvSpPr>
          <p:nvPr>
            <p:ph type="sldNum" sz="quarter" idx="12"/>
          </p:nvPr>
        </p:nvSpPr>
        <p:spPr>
          <a:ln/>
        </p:spPr>
        <p:txBody>
          <a:bodyPr/>
          <a:lstStyle>
            <a:lvl1pPr>
              <a:defRPr/>
            </a:lvl1pPr>
          </a:lstStyle>
          <a:p>
            <a:pPr>
              <a:defRPr/>
            </a:pPr>
            <a:fld id="{1AC1C582-E678-476F-8AD0-6111DF40CD3D}" type="slidenum">
              <a:rPr lang="cs-CZ"/>
              <a:pPr>
                <a:defRPr/>
              </a:pPr>
              <a:t>‹#›</a:t>
            </a:fld>
            <a:endParaRPr lang="cs-CZ"/>
          </a:p>
        </p:txBody>
      </p:sp>
    </p:spTree>
    <p:extLst>
      <p:ext uri="{BB962C8B-B14F-4D97-AF65-F5344CB8AC3E}">
        <p14:creationId xmlns:p14="http://schemas.microsoft.com/office/powerpoint/2010/main" val="371302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jednořádkový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Autofit/>
          </a:bodyPr>
          <a:lstStyle>
            <a:lvl1pPr>
              <a:defRPr sz="3500"/>
            </a:lvl1pPr>
          </a:lstStyle>
          <a:p>
            <a:r>
              <a:rPr lang="cs-CZ" smtClean="0"/>
              <a:t>Kliknutím lze upravit styl.</a:t>
            </a:r>
            <a:endParaRPr lang="cs-CZ"/>
          </a:p>
        </p:txBody>
      </p:sp>
      <p:sp>
        <p:nvSpPr>
          <p:cNvPr id="3" name="Zástupný symbol pro obsah 2"/>
          <p:cNvSpPr>
            <a:spLocks noGrp="1"/>
          </p:cNvSpPr>
          <p:nvPr>
            <p:ph idx="1"/>
          </p:nvPr>
        </p:nvSpPr>
        <p:spPr>
          <a:xfrm>
            <a:off x="1331640" y="1772816"/>
            <a:ext cx="7355160" cy="4536504"/>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35CFAE24-86FE-47AD-B5F9-EB18ADE43695}" type="slidenum">
              <a:rPr lang="cs-CZ" smtClean="0"/>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dvouřádkový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331640" y="908720"/>
            <a:ext cx="7355160" cy="1152128"/>
          </a:xfrm>
        </p:spPr>
        <p:txBody>
          <a:bodyPr anchor="t">
            <a:noAutofit/>
          </a:bodyPr>
          <a:lstStyle>
            <a:lvl1pPr>
              <a:defRPr sz="3500"/>
            </a:lvl1pPr>
          </a:lstStyle>
          <a:p>
            <a:r>
              <a:rPr lang="cs-CZ" dirty="0" smtClean="0"/>
              <a:t>Klepnutím lze upravit styl předlohy dvouřádkových nadpisů.</a:t>
            </a:r>
            <a:endParaRPr lang="cs-CZ" dirty="0"/>
          </a:p>
        </p:txBody>
      </p:sp>
      <p:sp>
        <p:nvSpPr>
          <p:cNvPr id="3" name="Zástupný symbol pro obsah 2"/>
          <p:cNvSpPr>
            <a:spLocks noGrp="1"/>
          </p:cNvSpPr>
          <p:nvPr>
            <p:ph idx="1"/>
          </p:nvPr>
        </p:nvSpPr>
        <p:spPr>
          <a:xfrm>
            <a:off x="1331640" y="2204864"/>
            <a:ext cx="7355160" cy="410445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35CFAE24-86FE-47AD-B5F9-EB18ADE43695}" type="slidenum">
              <a:rPr lang="cs-CZ" smtClean="0"/>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331640" y="1700808"/>
            <a:ext cx="3528392" cy="453650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5004048" y="1700808"/>
            <a:ext cx="3682752" cy="453650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50E6DE75-1130-4499-99C2-FFC5518C6D5D}" type="slidenum">
              <a:rPr lang="cs-CZ" smtClean="0"/>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z nadpisu">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31640" y="980728"/>
            <a:ext cx="7355160" cy="532859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35CFAE24-86FE-47AD-B5F9-EB18ADE43695}" type="slidenum">
              <a:rPr lang="cs-CZ" smtClean="0"/>
              <a:pPr>
                <a:defRPr/>
              </a:pPr>
              <a:t>‹#›</a:t>
            </a:fld>
            <a:endParaRPr lang="cs-CZ"/>
          </a:p>
        </p:txBody>
      </p:sp>
    </p:spTree>
    <p:extLst>
      <p:ext uri="{BB962C8B-B14F-4D97-AF65-F5344CB8AC3E}">
        <p14:creationId xmlns:p14="http://schemas.microsoft.com/office/powerpoint/2010/main" val="3688760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jednořádkový">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datum 2"/>
          <p:cNvSpPr>
            <a:spLocks noGrp="1"/>
          </p:cNvSpPr>
          <p:nvPr>
            <p:ph type="dt" sz="half" idx="10"/>
          </p:nvPr>
        </p:nvSpPr>
        <p:spPr/>
        <p:txBody>
          <a:bodyPr/>
          <a:lstStyle/>
          <a:p>
            <a:pPr>
              <a:defRPr/>
            </a:pPr>
            <a:endParaRPr lang="cs-CZ"/>
          </a:p>
        </p:txBody>
      </p:sp>
      <p:sp>
        <p:nvSpPr>
          <p:cNvPr id="4" name="Zástupný symbol pro zápatí 3"/>
          <p:cNvSpPr>
            <a:spLocks noGrp="1"/>
          </p:cNvSpPr>
          <p:nvPr>
            <p:ph type="ftr" sz="quarter" idx="11"/>
          </p:nvPr>
        </p:nvSpPr>
        <p:spPr/>
        <p:txBody>
          <a:bodyPr/>
          <a:lstStyle/>
          <a:p>
            <a:pPr>
              <a:defRPr/>
            </a:pPr>
            <a:endParaRPr lang="cs-CZ"/>
          </a:p>
        </p:txBody>
      </p:sp>
      <p:sp>
        <p:nvSpPr>
          <p:cNvPr id="5" name="Zástupný symbol pro číslo snímku 4"/>
          <p:cNvSpPr>
            <a:spLocks noGrp="1"/>
          </p:cNvSpPr>
          <p:nvPr>
            <p:ph type="sldNum" sz="quarter" idx="12"/>
          </p:nvPr>
        </p:nvSpPr>
        <p:spPr/>
        <p:txBody>
          <a:bodyPr/>
          <a:lstStyle/>
          <a:p>
            <a:pPr>
              <a:defRPr/>
            </a:pPr>
            <a:fld id="{35CFAE24-86FE-47AD-B5F9-EB18ADE43695}" type="slidenum">
              <a:rPr lang="cs-CZ" smtClean="0"/>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ouze nadpis dvouřádkový">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331640" y="908720"/>
            <a:ext cx="7355160" cy="1152128"/>
          </a:xfrm>
        </p:spPr>
        <p:txBody>
          <a:bodyPr/>
          <a:lstStyle>
            <a:lvl1pPr>
              <a:defRPr/>
            </a:lvl1pPr>
          </a:lstStyle>
          <a:p>
            <a:r>
              <a:rPr lang="cs-CZ" dirty="0" smtClean="0"/>
              <a:t>Klepnutím lze upravit styl předlohy dvouřádkových nadpisů.</a:t>
            </a:r>
            <a:endParaRPr lang="cs-CZ" dirty="0"/>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35CFAE24-86FE-47AD-B5F9-EB18ADE43695}" type="slidenum">
              <a:rPr lang="cs-CZ" smtClean="0"/>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cs-CZ"/>
          </a:p>
        </p:txBody>
      </p:sp>
      <p:sp>
        <p:nvSpPr>
          <p:cNvPr id="3" name="Zástupný symbol pro zápatí 2"/>
          <p:cNvSpPr>
            <a:spLocks noGrp="1"/>
          </p:cNvSpPr>
          <p:nvPr>
            <p:ph type="ftr" sz="quarter" idx="11"/>
          </p:nvPr>
        </p:nvSpPr>
        <p:spPr/>
        <p:txBody>
          <a:bodyPr/>
          <a:lstStyle/>
          <a:p>
            <a:pPr>
              <a:defRPr/>
            </a:pPr>
            <a:endParaRPr lang="cs-CZ"/>
          </a:p>
        </p:txBody>
      </p:sp>
      <p:sp>
        <p:nvSpPr>
          <p:cNvPr id="4" name="Zástupný symbol pro číslo snímku 3"/>
          <p:cNvSpPr>
            <a:spLocks noGrp="1"/>
          </p:cNvSpPr>
          <p:nvPr>
            <p:ph type="sldNum" sz="quarter" idx="12"/>
          </p:nvPr>
        </p:nvSpPr>
        <p:spPr/>
        <p:txBody>
          <a:bodyPr/>
          <a:lstStyle/>
          <a:p>
            <a:pPr>
              <a:defRPr/>
            </a:pPr>
            <a:fld id="{B6125C57-EBA4-4C22-898F-2069D9FC9231}" type="slidenum">
              <a:rPr lang="cs-CZ" smtClean="0"/>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íl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l="-3000" r="-3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331640" y="908720"/>
            <a:ext cx="7355160" cy="627117"/>
          </a:xfrm>
          <a:prstGeom prst="rect">
            <a:avLst/>
          </a:prstGeom>
        </p:spPr>
        <p:txBody>
          <a:bodyPr vert="horz" lIns="91440" tIns="45720" rIns="91440" bIns="45720" rtlCol="0" anchor="t">
            <a:no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1331640" y="1844824"/>
            <a:ext cx="7355160" cy="4281339"/>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1691680" y="6356350"/>
            <a:ext cx="1656184"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pPr>
              <a:defRPr/>
            </a:pPr>
            <a:endParaRPr lang="cs-CZ"/>
          </a:p>
        </p:txBody>
      </p:sp>
      <p:sp>
        <p:nvSpPr>
          <p:cNvPr id="5" name="Zástupný symbol pro zápatí 4"/>
          <p:cNvSpPr>
            <a:spLocks noGrp="1"/>
          </p:cNvSpPr>
          <p:nvPr>
            <p:ph type="ftr" sz="quarter" idx="3"/>
          </p:nvPr>
        </p:nvSpPr>
        <p:spPr>
          <a:xfrm>
            <a:off x="3707904" y="6356350"/>
            <a:ext cx="2736304"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804248" y="6356350"/>
            <a:ext cx="1882552"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pPr>
              <a:defRPr/>
            </a:pPr>
            <a:fld id="{35CFAE24-86FE-47AD-B5F9-EB18ADE43695}" type="slidenum">
              <a:rPr lang="cs-CZ" smtClean="0"/>
              <a:pPr>
                <a:defRPr/>
              </a:pPr>
              <a:t>‹#›</a:t>
            </a:fld>
            <a:endParaRPr lang="cs-CZ"/>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400" rtl="0" eaLnBrk="1" latinLnBrk="0" hangingPunct="1">
        <a:spcBef>
          <a:spcPct val="0"/>
        </a:spcBef>
        <a:buNone/>
        <a:defRPr sz="3500" b="1" kern="1200">
          <a:solidFill>
            <a:schemeClr val="accent1"/>
          </a:solidFill>
          <a:latin typeface="+mj-lt"/>
          <a:ea typeface="+mj-ea"/>
          <a:cs typeface="Arial" pitchFamily="34" charset="0"/>
        </a:defRPr>
      </a:lvl1pPr>
    </p:titleStyle>
    <p:bodyStyle>
      <a:lvl1pPr marL="266700" indent="-266700" algn="l" defTabSz="914400" rtl="0" eaLnBrk="1" latinLnBrk="0" hangingPunct="1">
        <a:spcBef>
          <a:spcPct val="20000"/>
        </a:spcBef>
        <a:buFontTx/>
        <a:buBlip>
          <a:blip r:embed="rId16"/>
        </a:buBlip>
        <a:defRPr sz="3200" kern="1200">
          <a:solidFill>
            <a:schemeClr val="tx1"/>
          </a:solidFill>
          <a:latin typeface="+mn-lt"/>
          <a:ea typeface="+mn-ea"/>
          <a:cs typeface="Arial" pitchFamily="34" charset="0"/>
        </a:defRPr>
      </a:lvl1pPr>
      <a:lvl2pPr marL="541338" indent="-274638" algn="l" defTabSz="914400" rtl="0" eaLnBrk="1" latinLnBrk="0" hangingPunct="1">
        <a:spcBef>
          <a:spcPct val="20000"/>
        </a:spcBef>
        <a:buFont typeface="Arial" pitchFamily="34" charset="0"/>
        <a:buChar char="–"/>
        <a:defRPr sz="3000" kern="1200">
          <a:solidFill>
            <a:schemeClr val="bg2">
              <a:lumMod val="25000"/>
            </a:schemeClr>
          </a:solidFill>
          <a:latin typeface="+mn-lt"/>
          <a:ea typeface="+mn-ea"/>
          <a:cs typeface="Arial" pitchFamily="34" charset="0"/>
        </a:defRPr>
      </a:lvl2pPr>
      <a:lvl3pPr marL="808038" indent="-2667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Arial" pitchFamily="34" charset="0"/>
        </a:defRPr>
      </a:lvl3pPr>
      <a:lvl4pPr marL="985838" indent="-1778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Arial" pitchFamily="34" charset="0"/>
        </a:defRPr>
      </a:lvl4pPr>
      <a:lvl5pPr marL="1163638" indent="-1778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E:\PREDNASK\obr9.gif" TargetMode="External"/><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file:///E:\PREDNASK\obr8.gif"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acc.umu.se/~zqad/cats/1201444013-7442DSC00049.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cs-CZ" altLang="cs-CZ" sz="3600" smtClean="0"/>
              <a:t>Patofyziologie gastrointestinálního systému – vybrané aspekty</a:t>
            </a:r>
          </a:p>
        </p:txBody>
      </p:sp>
      <p:sp>
        <p:nvSpPr>
          <p:cNvPr id="3" name="Podnadpis 2"/>
          <p:cNvSpPr>
            <a:spLocks noGrp="1"/>
          </p:cNvSpPr>
          <p:nvPr>
            <p:ph type="subTitle" idx="1"/>
          </p:nvPr>
        </p:nvSpPr>
        <p:spPr/>
        <p:txBody>
          <a:bodyPr/>
          <a:lstStyle/>
          <a:p>
            <a:r>
              <a:rPr lang="cs-CZ"/>
              <a:t>doc. MUDr. Julie Bienertová Vašků, Ph.D.</a:t>
            </a:r>
          </a:p>
          <a:p>
            <a:r>
              <a:rPr lang="cs-CZ"/>
              <a:t>Ústav patologické fyziologie LF </a:t>
            </a:r>
            <a:r>
              <a:rPr lang="cs-CZ" smtClean="0"/>
              <a:t>MU</a:t>
            </a:r>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Osa „</a:t>
            </a:r>
            <a:r>
              <a:rPr lang="cs-CZ" smtClean="0"/>
              <a:t>mozek–střevo</a:t>
            </a:r>
            <a:r>
              <a:rPr lang="cs-CZ"/>
              <a:t>“ a jeho </a:t>
            </a:r>
            <a:r>
              <a:rPr lang="cs-CZ" smtClean="0"/>
              <a:t>složky</a:t>
            </a:r>
            <a:endParaRPr lang="cs-CZ"/>
          </a:p>
        </p:txBody>
      </p:sp>
      <p:sp>
        <p:nvSpPr>
          <p:cNvPr id="42" name="Zástupný symbol pro text 5"/>
          <p:cNvSpPr txBox="1">
            <a:spLocks/>
          </p:cNvSpPr>
          <p:nvPr/>
        </p:nvSpPr>
        <p:spPr>
          <a:xfrm>
            <a:off x="1475656" y="6525343"/>
            <a:ext cx="7691903" cy="341387"/>
          </a:xfrm>
          <a:prstGeom prst="rect">
            <a:avLst/>
          </a:prstGeom>
        </p:spPr>
        <p:txBody>
          <a:bodyPr vert="horz" lIns="91440" tIns="45720" rIns="91440" bIns="45720" rtlCol="0">
            <a:normAutofit lnSpcReduction="10000"/>
          </a:bodyPr>
          <a:lstStyle>
            <a:lvl1pPr marL="266700" indent="-266700" algn="l" defTabSz="914400" rtl="0" eaLnBrk="1" latinLnBrk="0" hangingPunct="1">
              <a:spcBef>
                <a:spcPct val="20000"/>
              </a:spcBef>
              <a:buFontTx/>
              <a:buBlip>
                <a:blip r:embed="rId2"/>
              </a:buBlip>
              <a:defRPr sz="3200" kern="1200">
                <a:solidFill>
                  <a:schemeClr val="tx1"/>
                </a:solidFill>
                <a:latin typeface="+mn-lt"/>
                <a:ea typeface="+mn-ea"/>
                <a:cs typeface="Arial" pitchFamily="34" charset="0"/>
              </a:defRPr>
            </a:lvl1pPr>
            <a:lvl2pPr marL="541338" indent="-274638" algn="l" defTabSz="914400" rtl="0" eaLnBrk="1" latinLnBrk="0" hangingPunct="1">
              <a:spcBef>
                <a:spcPct val="20000"/>
              </a:spcBef>
              <a:buFont typeface="Arial" pitchFamily="34" charset="0"/>
              <a:buChar char="–"/>
              <a:defRPr sz="3000" kern="1200">
                <a:solidFill>
                  <a:schemeClr val="bg2">
                    <a:lumMod val="25000"/>
                  </a:schemeClr>
                </a:solidFill>
                <a:latin typeface="+mn-lt"/>
                <a:ea typeface="+mn-ea"/>
                <a:cs typeface="Arial" pitchFamily="34" charset="0"/>
              </a:defRPr>
            </a:lvl2pPr>
            <a:lvl3pPr marL="808038" indent="-2667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Arial" pitchFamily="34" charset="0"/>
              </a:defRPr>
            </a:lvl3pPr>
            <a:lvl4pPr marL="985838" indent="-1778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Arial" pitchFamily="34" charset="0"/>
              </a:defRPr>
            </a:lvl4pPr>
            <a:lvl5pPr marL="1163638" indent="-1778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fontAlgn="auto">
              <a:spcAft>
                <a:spcPts val="0"/>
              </a:spcAft>
              <a:buNone/>
            </a:pPr>
            <a:r>
              <a:rPr kumimoji="0" lang="cs-CZ" sz="1800" smtClean="0"/>
              <a:t>Podle: </a:t>
            </a:r>
            <a:r>
              <a:rPr kumimoji="0" lang="en-GB" sz="1800">
                <a:solidFill>
                  <a:schemeClr val="accent3"/>
                </a:solidFill>
              </a:rPr>
              <a:t>Kontureka et al., 2008</a:t>
            </a:r>
          </a:p>
        </p:txBody>
      </p:sp>
      <p:pic>
        <p:nvPicPr>
          <p:cNvPr id="5" name="Zástupný symbol pro obsah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1913" y="2157261"/>
            <a:ext cx="7354887" cy="376744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1331640" y="3501008"/>
            <a:ext cx="7488832" cy="3240360"/>
          </a:xfrm>
        </p:spPr>
        <p:txBody>
          <a:bodyPr>
            <a:normAutofit fontScale="92500" lnSpcReduction="20000"/>
          </a:bodyPr>
          <a:lstStyle/>
          <a:p>
            <a:r>
              <a:rPr lang="cs-CZ"/>
              <a:t>Slizniční obrana je zajištěna </a:t>
            </a:r>
            <a:r>
              <a:rPr lang="cs-CZ" b="1" smtClean="0"/>
              <a:t>produkcí</a:t>
            </a:r>
            <a:r>
              <a:rPr lang="cs-CZ" smtClean="0"/>
              <a:t> </a:t>
            </a:r>
            <a:r>
              <a:rPr lang="cs-CZ"/>
              <a:t>kyseliny, hlenu a bikarbonátů sekretovanými sliznicí. </a:t>
            </a:r>
          </a:p>
          <a:p>
            <a:r>
              <a:rPr lang="cs-CZ"/>
              <a:t>Epitel je velmi </a:t>
            </a:r>
            <a:r>
              <a:rPr lang="cs-CZ" b="1"/>
              <a:t>resistentní</a:t>
            </a:r>
            <a:r>
              <a:rPr lang="cs-CZ"/>
              <a:t> vůči kyselinám a pepsinu; má vysoké reparační schopnosti.</a:t>
            </a:r>
          </a:p>
          <a:p>
            <a:r>
              <a:rPr lang="cs-CZ"/>
              <a:t>Senzorické aferentní axony jsou citlivé na kyselost a mohou rychle zvýšit </a:t>
            </a:r>
            <a:r>
              <a:rPr lang="cs-CZ" b="1"/>
              <a:t>průtok</a:t>
            </a:r>
            <a:r>
              <a:rPr lang="cs-CZ"/>
              <a:t> sliznicí</a:t>
            </a:r>
          </a:p>
          <a:p>
            <a:r>
              <a:rPr lang="cs-CZ"/>
              <a:t>Imunocyty uvolňují</a:t>
            </a:r>
          </a:p>
          <a:p>
            <a:pPr marL="731838" lvl="1" indent="-457200">
              <a:buFont typeface="+mj-lt"/>
              <a:buAutoNum type="arabicPeriod"/>
            </a:pPr>
            <a:r>
              <a:rPr lang="cs-CZ" smtClean="0"/>
              <a:t>Vazoaktivní </a:t>
            </a:r>
            <a:r>
              <a:rPr lang="cs-CZ"/>
              <a:t>a chemotaktické </a:t>
            </a:r>
            <a:r>
              <a:rPr lang="cs-CZ" smtClean="0"/>
              <a:t>faktory</a:t>
            </a:r>
          </a:p>
          <a:p>
            <a:pPr marL="884238" lvl="2" indent="-342900"/>
            <a:r>
              <a:rPr lang="cs-CZ" b="1" smtClean="0"/>
              <a:t>zánětlivá </a:t>
            </a:r>
            <a:r>
              <a:rPr lang="cs-CZ" b="1"/>
              <a:t>odpověď na </a:t>
            </a:r>
            <a:r>
              <a:rPr lang="cs-CZ" b="1" smtClean="0"/>
              <a:t>poškození</a:t>
            </a:r>
            <a:endParaRPr lang="cs-CZ" b="1"/>
          </a:p>
          <a:p>
            <a:pPr marL="731838" lvl="1" indent="-457200">
              <a:buFont typeface="+mj-lt"/>
              <a:buAutoNum type="arabicPeriod"/>
            </a:pPr>
            <a:r>
              <a:rPr lang="cs-CZ" smtClean="0"/>
              <a:t>Růstové faktory</a:t>
            </a:r>
          </a:p>
          <a:p>
            <a:pPr marL="884238" lvl="2" indent="-342900"/>
            <a:r>
              <a:rPr lang="cs-CZ" b="1" smtClean="0"/>
              <a:t>hojení </a:t>
            </a:r>
            <a:r>
              <a:rPr lang="cs-CZ" smtClean="0"/>
              <a:t>defektů</a:t>
            </a:r>
            <a:endParaRPr lang="cs-CZ"/>
          </a:p>
        </p:txBody>
      </p:sp>
      <p:pic>
        <p:nvPicPr>
          <p:cNvPr id="7" name="Picture 5" descr="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936312" y="620688"/>
            <a:ext cx="4011952" cy="259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cs-CZ" altLang="cs-CZ" smtClean="0"/>
              <a:t>Účast duodenální sliznice při neutralizaci kyselého obsahu žaludku</a:t>
            </a:r>
          </a:p>
        </p:txBody>
      </p:sp>
      <p:sp>
        <p:nvSpPr>
          <p:cNvPr id="64515" name="Rectangle 3"/>
          <p:cNvSpPr>
            <a:spLocks noGrp="1" noChangeArrowheads="1"/>
          </p:cNvSpPr>
          <p:nvPr>
            <p:ph idx="1"/>
          </p:nvPr>
        </p:nvSpPr>
        <p:spPr/>
        <p:txBody>
          <a:bodyPr/>
          <a:lstStyle/>
          <a:p>
            <a:r>
              <a:rPr lang="cs-CZ" smtClean="0"/>
              <a:t>Sliznice duodena obsahuje Brunnerovy žlázky, které sekretují alkalický produkt –mucus (hlen). </a:t>
            </a:r>
          </a:p>
          <a:p>
            <a:r>
              <a:rPr lang="cs-CZ" smtClean="0"/>
              <a:t>Ten společně s pankreatickými a biliárními sekrety neutralizuje kyselou žaludeční sekreci ze žaludku.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25798-06-f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7958531" cy="455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p:cNvSpPr txBox="1">
            <a:spLocks noChangeArrowheads="1"/>
          </p:cNvSpPr>
          <p:nvPr/>
        </p:nvSpPr>
        <p:spPr bwMode="auto">
          <a:xfrm>
            <a:off x="8099159" y="4700785"/>
            <a:ext cx="9348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cs-CZ" altLang="cs-CZ">
                <a:latin typeface="+mj-lt"/>
              </a:rPr>
              <a:t>CCK2-R)</a:t>
            </a:r>
          </a:p>
        </p:txBody>
      </p:sp>
      <p:sp>
        <p:nvSpPr>
          <p:cNvPr id="15364" name="Text Box 6"/>
          <p:cNvSpPr txBox="1">
            <a:spLocks noChangeArrowheads="1"/>
          </p:cNvSpPr>
          <p:nvPr/>
        </p:nvSpPr>
        <p:spPr bwMode="auto">
          <a:xfrm>
            <a:off x="7404738" y="4690916"/>
            <a:ext cx="6944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cs-CZ" altLang="cs-CZ">
                <a:latin typeface="+mj-lt"/>
              </a:rPr>
              <a:t>M3-R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a:t>Sekrece HCl </a:t>
            </a:r>
            <a:r>
              <a:rPr lang="cs-CZ" smtClean="0"/>
              <a:t>žaludeční </a:t>
            </a:r>
            <a:r>
              <a:rPr lang="cs-CZ"/>
              <a:t>parietální </a:t>
            </a:r>
            <a:r>
              <a:rPr lang="cs-CZ" smtClean="0"/>
              <a:t>buňkou</a:t>
            </a:r>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913" y="2237571"/>
            <a:ext cx="7354887" cy="4038621"/>
          </a:xfrm>
        </p:spPr>
      </p:pic>
    </p:spTree>
    <p:extLst>
      <p:ext uri="{BB962C8B-B14F-4D97-AF65-F5344CB8AC3E}">
        <p14:creationId xmlns:p14="http://schemas.microsoft.com/office/powerpoint/2010/main" val="2267133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a:t>Faktory ovlivňující vznik peptického  vředu </a:t>
            </a:r>
          </a:p>
        </p:txBody>
      </p:sp>
      <p:graphicFrame>
        <p:nvGraphicFramePr>
          <p:cNvPr id="51202" name="Group 2"/>
          <p:cNvGraphicFramePr>
            <a:graphicFrameLocks noGrp="1"/>
          </p:cNvGraphicFramePr>
          <p:nvPr>
            <p:ph idx="1"/>
            <p:extLst>
              <p:ext uri="{D42A27DB-BD31-4B8C-83A1-F6EECF244321}">
                <p14:modId xmlns:p14="http://schemas.microsoft.com/office/powerpoint/2010/main" val="587130870"/>
              </p:ext>
            </p:extLst>
          </p:nvPr>
        </p:nvGraphicFramePr>
        <p:xfrm>
          <a:off x="1331913" y="2205038"/>
          <a:ext cx="7354887" cy="4356000"/>
        </p:xfrm>
        <a:graphic>
          <a:graphicData uri="http://schemas.openxmlformats.org/drawingml/2006/table">
            <a:tbl>
              <a:tblPr/>
              <a:tblGrid>
                <a:gridCol w="3600127"/>
                <a:gridCol w="3754760"/>
              </a:tblGrid>
              <a:tr h="468000">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cs-CZ" sz="1600" b="1" i="0" u="none" strike="noStrike" cap="none" normalizeH="0" baseline="0" smtClean="0">
                          <a:ln>
                            <a:noFill/>
                          </a:ln>
                          <a:solidFill>
                            <a:schemeClr val="tx1"/>
                          </a:solidFill>
                          <a:effectLst/>
                          <a:latin typeface="+mj-lt"/>
                          <a:cs typeface="Arial" charset="0"/>
                        </a:rPr>
                        <a:t>Agresivní faktory</a:t>
                      </a:r>
                      <a:endParaRPr kumimoji="0" lang="cs-CZ" sz="1600" b="1" i="0"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cs-CZ" sz="1600" b="1" i="0" u="none" strike="noStrike" cap="none" normalizeH="0" baseline="0" smtClean="0">
                          <a:ln>
                            <a:noFill/>
                          </a:ln>
                          <a:solidFill>
                            <a:schemeClr val="tx1"/>
                          </a:solidFill>
                          <a:effectLst/>
                          <a:latin typeface="+mj-lt"/>
                          <a:cs typeface="Arial" charset="0"/>
                        </a:rPr>
                        <a:t>Protektivní faktory</a:t>
                      </a:r>
                      <a:endParaRPr kumimoji="0" lang="cs-CZ" sz="1600" b="1" i="0"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648000">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cs-CZ" sz="1600" b="0" i="0" u="none" strike="noStrike" cap="none" normalizeH="0" baseline="0" smtClean="0">
                          <a:ln>
                            <a:noFill/>
                          </a:ln>
                          <a:solidFill>
                            <a:schemeClr val="tx1"/>
                          </a:solidFill>
                          <a:effectLst/>
                          <a:latin typeface="+mj-lt"/>
                          <a:cs typeface="Arial" charset="0"/>
                        </a:rPr>
                        <a:t>acidopeptický účinek žaludeční šťávy</a:t>
                      </a:r>
                      <a:endParaRPr kumimoji="0" lang="cs-CZ" sz="1600" b="0" i="0"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cs-CZ" sz="1600" b="0" i="0" u="none" strike="noStrike" cap="none" normalizeH="0" baseline="0" smtClean="0">
                          <a:ln>
                            <a:noFill/>
                          </a:ln>
                          <a:solidFill>
                            <a:schemeClr val="tx1"/>
                          </a:solidFill>
                          <a:effectLst/>
                          <a:latin typeface="+mj-lt"/>
                          <a:cs typeface="Arial" charset="0"/>
                        </a:rPr>
                        <a:t>normální skladba a množství žaludečního hlenu</a:t>
                      </a:r>
                      <a:endParaRPr kumimoji="0" lang="cs-CZ" sz="1600" b="0" i="0"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00">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cs-CZ" sz="1600" b="0" i="1" u="none" strike="noStrike" cap="none" normalizeH="0" baseline="0" smtClean="0">
                          <a:ln>
                            <a:noFill/>
                          </a:ln>
                          <a:solidFill>
                            <a:schemeClr val="tx1"/>
                          </a:solidFill>
                          <a:effectLst/>
                          <a:latin typeface="+mj-lt"/>
                          <a:cs typeface="Arial" charset="0"/>
                        </a:rPr>
                        <a:t>H. pylori</a:t>
                      </a:r>
                      <a:endParaRPr kumimoji="0" lang="cs-CZ" sz="1600" b="0" i="1"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cs-CZ" sz="1600" b="0" i="0" u="none" strike="noStrike" cap="none" normalizeH="0" baseline="0" smtClean="0">
                          <a:ln>
                            <a:noFill/>
                          </a:ln>
                          <a:solidFill>
                            <a:schemeClr val="tx1"/>
                          </a:solidFill>
                          <a:effectLst/>
                          <a:latin typeface="+mj-lt"/>
                          <a:cs typeface="Arial" charset="0"/>
                        </a:rPr>
                        <a:t>intaktní mikrocirkulace v žaludeční sliznici</a:t>
                      </a:r>
                      <a:endParaRPr kumimoji="0" lang="cs-CZ" sz="1600" b="0" i="0"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00">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cs-CZ" sz="1600" b="0" i="0" u="none" strike="noStrike" cap="none" normalizeH="0" baseline="0" smtClean="0">
                          <a:ln>
                            <a:noFill/>
                          </a:ln>
                          <a:solidFill>
                            <a:schemeClr val="tx1"/>
                          </a:solidFill>
                          <a:effectLst/>
                          <a:latin typeface="+mj-lt"/>
                          <a:cs typeface="Arial" charset="0"/>
                        </a:rPr>
                        <a:t>ulcerogenní vliv některých léků</a:t>
                      </a:r>
                      <a:endParaRPr kumimoji="0" lang="cs-CZ" sz="1600" b="0" i="0"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cs-CZ" sz="1600" b="0" i="0" u="none" strike="noStrike" cap="none" normalizeH="0" baseline="0" smtClean="0">
                          <a:ln>
                            <a:noFill/>
                          </a:ln>
                          <a:solidFill>
                            <a:schemeClr val="tx1"/>
                          </a:solidFill>
                          <a:effectLst/>
                          <a:latin typeface="+mj-lt"/>
                          <a:cs typeface="Arial" charset="0"/>
                        </a:rPr>
                        <a:t>alkalická sekrece bikarbonátů v žaludeční šťávě</a:t>
                      </a:r>
                      <a:endParaRPr kumimoji="0" lang="cs-CZ" sz="1600" b="0" i="0"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00">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cs-CZ" sz="1600" b="0" i="0" u="none" strike="noStrike" cap="none" normalizeH="0" baseline="0" smtClean="0">
                          <a:ln>
                            <a:noFill/>
                          </a:ln>
                          <a:solidFill>
                            <a:schemeClr val="tx1"/>
                          </a:solidFill>
                          <a:effectLst/>
                          <a:latin typeface="+mj-lt"/>
                          <a:cs typeface="Arial" charset="0"/>
                        </a:rPr>
                        <a:t>škodlivý vliv duodenálního sekretu při duodenogastrickém refluxu</a:t>
                      </a:r>
                      <a:endParaRPr kumimoji="0" lang="cs-CZ" sz="1600" b="0" i="0"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cs-CZ" sz="1600" b="0" i="0" u="none" strike="noStrike" cap="none" normalizeH="0" baseline="0" smtClean="0">
                          <a:ln>
                            <a:noFill/>
                          </a:ln>
                          <a:solidFill>
                            <a:schemeClr val="tx1"/>
                          </a:solidFill>
                          <a:effectLst/>
                          <a:latin typeface="+mj-lt"/>
                          <a:cs typeface="Arial" charset="0"/>
                        </a:rPr>
                        <a:t>regenerační schopnost buněk žaludečního epitelu</a:t>
                      </a:r>
                      <a:endParaRPr kumimoji="0" lang="cs-CZ" sz="1600" b="0" i="0"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00">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cs-CZ" sz="1600" b="0" i="0" u="none" strike="noStrike" cap="none" normalizeH="0" baseline="0" smtClean="0">
                          <a:ln>
                            <a:noFill/>
                          </a:ln>
                          <a:solidFill>
                            <a:schemeClr val="tx1"/>
                          </a:solidFill>
                          <a:effectLst/>
                          <a:latin typeface="+mj-lt"/>
                          <a:cs typeface="Arial" charset="0"/>
                        </a:rPr>
                        <a:t>kouření</a:t>
                      </a:r>
                      <a:endParaRPr kumimoji="0" lang="cs-CZ" sz="1600" b="0" i="0"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cs-CZ" sz="1600" b="0" i="0" u="none" strike="noStrike" cap="none" normalizeH="0" baseline="0" smtClean="0">
                          <a:ln>
                            <a:noFill/>
                          </a:ln>
                          <a:solidFill>
                            <a:schemeClr val="tx1"/>
                          </a:solidFill>
                          <a:effectLst/>
                          <a:latin typeface="+mj-lt"/>
                          <a:cs typeface="Arial" charset="0"/>
                        </a:rPr>
                        <a:t>normální sekrece endogenních prostaglandinů</a:t>
                      </a:r>
                      <a:endParaRPr kumimoji="0" lang="cs-CZ" sz="1600" b="0" i="0"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00">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cs-CZ" sz="1600" b="0" i="0" u="none" strike="noStrike" cap="none" normalizeH="0" baseline="0" smtClean="0">
                          <a:ln>
                            <a:noFill/>
                          </a:ln>
                          <a:solidFill>
                            <a:schemeClr val="tx1"/>
                          </a:solidFill>
                          <a:effectLst/>
                          <a:latin typeface="+mj-lt"/>
                          <a:cs typeface="Arial" charset="0"/>
                        </a:rPr>
                        <a:t>porucha mikrocirkulace ve sliznici a submukóze</a:t>
                      </a:r>
                      <a:endParaRPr kumimoji="0" lang="cs-CZ" sz="1600" b="0" i="0"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cs-CZ" sz="1600" b="0" i="0" u="none" strike="noStrike" cap="none" normalizeH="0" baseline="0" smtClean="0">
                          <a:ln>
                            <a:noFill/>
                          </a:ln>
                          <a:solidFill>
                            <a:schemeClr val="tx1"/>
                          </a:solidFill>
                          <a:effectLst/>
                          <a:latin typeface="+mj-lt"/>
                          <a:cs typeface="Arial" charset="0"/>
                        </a:rPr>
                        <a:t> </a:t>
                      </a:r>
                      <a:endParaRPr kumimoji="0" lang="cs-CZ" sz="1600" b="0" i="0" u="none" strike="noStrike" cap="none" normalizeH="0" baseline="0" smtClean="0">
                        <a:ln>
                          <a:noFill/>
                        </a:ln>
                        <a:solidFill>
                          <a:schemeClr val="tx1"/>
                        </a:solidFill>
                        <a:effectLst/>
                        <a:latin typeface="+mj-lt"/>
                      </a:endParaRPr>
                    </a:p>
                  </a:txBody>
                  <a:tcPr marL="86089" marR="860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Zástupný symbol pro text 5"/>
          <p:cNvSpPr txBox="1">
            <a:spLocks/>
          </p:cNvSpPr>
          <p:nvPr/>
        </p:nvSpPr>
        <p:spPr>
          <a:xfrm>
            <a:off x="1475656" y="6525343"/>
            <a:ext cx="7691903" cy="341387"/>
          </a:xfrm>
          <a:prstGeom prst="rect">
            <a:avLst/>
          </a:prstGeom>
        </p:spPr>
        <p:txBody>
          <a:bodyPr vert="horz" lIns="91440" tIns="45720" rIns="91440" bIns="45720" rtlCol="0">
            <a:normAutofit lnSpcReduction="10000"/>
          </a:bodyPr>
          <a:lstStyle>
            <a:lvl1pPr marL="266700" indent="-266700" algn="l" defTabSz="914400" rtl="0" eaLnBrk="1" latinLnBrk="0" hangingPunct="1">
              <a:spcBef>
                <a:spcPct val="20000"/>
              </a:spcBef>
              <a:buFontTx/>
              <a:buBlip>
                <a:blip r:embed="rId2"/>
              </a:buBlip>
              <a:defRPr sz="3200" kern="1200">
                <a:solidFill>
                  <a:schemeClr val="tx1"/>
                </a:solidFill>
                <a:latin typeface="+mn-lt"/>
                <a:ea typeface="+mn-ea"/>
                <a:cs typeface="Arial" pitchFamily="34" charset="0"/>
              </a:defRPr>
            </a:lvl1pPr>
            <a:lvl2pPr marL="541338" indent="-274638" algn="l" defTabSz="914400" rtl="0" eaLnBrk="1" latinLnBrk="0" hangingPunct="1">
              <a:spcBef>
                <a:spcPct val="20000"/>
              </a:spcBef>
              <a:buFont typeface="Arial" pitchFamily="34" charset="0"/>
              <a:buChar char="–"/>
              <a:defRPr sz="3000" kern="1200">
                <a:solidFill>
                  <a:schemeClr val="bg2">
                    <a:lumMod val="25000"/>
                  </a:schemeClr>
                </a:solidFill>
                <a:latin typeface="+mn-lt"/>
                <a:ea typeface="+mn-ea"/>
                <a:cs typeface="Arial" pitchFamily="34" charset="0"/>
              </a:defRPr>
            </a:lvl2pPr>
            <a:lvl3pPr marL="808038" indent="-2667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Arial" pitchFamily="34" charset="0"/>
              </a:defRPr>
            </a:lvl3pPr>
            <a:lvl4pPr marL="985838" indent="-1778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Arial" pitchFamily="34" charset="0"/>
              </a:defRPr>
            </a:lvl4pPr>
            <a:lvl5pPr marL="1163638" indent="-1778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fontAlgn="auto">
              <a:spcAft>
                <a:spcPts val="0"/>
              </a:spcAft>
              <a:buNone/>
            </a:pPr>
            <a:r>
              <a:rPr kumimoji="0" lang="cs-CZ" sz="1800" smtClean="0"/>
              <a:t>Podle: </a:t>
            </a:r>
            <a:r>
              <a:rPr kumimoji="0" lang="en-GB" sz="1800">
                <a:solidFill>
                  <a:schemeClr val="accent3"/>
                </a:solidFill>
              </a:rPr>
              <a:t>Walace et al., 2008</a:t>
            </a:r>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2301" y="1340768"/>
            <a:ext cx="7644500" cy="4440051"/>
          </a:xfrm>
        </p:spPr>
      </p:pic>
    </p:spTree>
    <p:extLst>
      <p:ext uri="{BB962C8B-B14F-4D97-AF65-F5344CB8AC3E}">
        <p14:creationId xmlns:p14="http://schemas.microsoft.com/office/powerpoint/2010/main" val="4179303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tLang="cs-CZ" smtClean="0"/>
              <a:t>A</a:t>
            </a:r>
            <a:r>
              <a:rPr lang="cs-CZ" altLang="cs-CZ" smtClean="0"/>
              <a:t>kutní peptický vřed</a:t>
            </a:r>
          </a:p>
        </p:txBody>
      </p:sp>
      <p:sp>
        <p:nvSpPr>
          <p:cNvPr id="19459" name="Rectangle 3"/>
          <p:cNvSpPr>
            <a:spLocks noGrp="1" noChangeArrowheads="1"/>
          </p:cNvSpPr>
          <p:nvPr>
            <p:ph idx="1"/>
          </p:nvPr>
        </p:nvSpPr>
        <p:spPr/>
        <p:txBody>
          <a:bodyPr>
            <a:normAutofit/>
          </a:bodyPr>
          <a:lstStyle/>
          <a:p>
            <a:r>
              <a:rPr lang="cs-CZ" altLang="cs-CZ" smtClean="0"/>
              <a:t>Zasahuje jen do sliznice a podslizniční oblasti</a:t>
            </a:r>
            <a:endParaRPr lang="en-GB" altLang="cs-CZ" smtClean="0"/>
          </a:p>
          <a:p>
            <a:r>
              <a:rPr lang="en-GB" altLang="cs-CZ" smtClean="0"/>
              <a:t>Typic</a:t>
            </a:r>
            <a:r>
              <a:rPr lang="cs-CZ" altLang="cs-CZ" smtClean="0"/>
              <a:t>ky malý</a:t>
            </a:r>
            <a:r>
              <a:rPr lang="en-GB" altLang="cs-CZ" smtClean="0"/>
              <a:t> (&lt;1cm)</a:t>
            </a:r>
          </a:p>
          <a:p>
            <a:r>
              <a:rPr lang="cs-CZ" altLang="cs-CZ" smtClean="0"/>
              <a:t>Jeden nebo více</a:t>
            </a:r>
            <a:endParaRPr lang="en-GB" altLang="cs-CZ" smtClean="0"/>
          </a:p>
          <a:p>
            <a:r>
              <a:rPr lang="cs-CZ" altLang="cs-CZ" smtClean="0"/>
              <a:t>Různá lokalizace</a:t>
            </a:r>
            <a:endParaRPr lang="en-GB" altLang="cs-CZ" smtClean="0"/>
          </a:p>
          <a:p>
            <a:r>
              <a:rPr lang="cs-CZ" altLang="cs-CZ" smtClean="0"/>
              <a:t>Obvykle kompletní zhojení</a:t>
            </a:r>
            <a:endParaRPr lang="en-GB" altLang="cs-CZ" smtClean="0"/>
          </a:p>
          <a:p>
            <a:r>
              <a:rPr lang="cs-CZ" altLang="cs-CZ" smtClean="0"/>
              <a:t>Fatální v případě eroze velké cévy (krvácení)</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ltLang="cs-CZ" smtClean="0"/>
              <a:t>Chronic</a:t>
            </a:r>
            <a:r>
              <a:rPr lang="cs-CZ" altLang="cs-CZ" smtClean="0"/>
              <a:t>ký peptický vřed</a:t>
            </a:r>
          </a:p>
        </p:txBody>
      </p:sp>
      <p:sp>
        <p:nvSpPr>
          <p:cNvPr id="20483" name="Rectangle 3"/>
          <p:cNvSpPr>
            <a:spLocks noGrp="1" noChangeArrowheads="1"/>
          </p:cNvSpPr>
          <p:nvPr>
            <p:ph idx="1"/>
          </p:nvPr>
        </p:nvSpPr>
        <p:spPr/>
        <p:txBody>
          <a:bodyPr>
            <a:normAutofit fontScale="92500" lnSpcReduction="20000"/>
          </a:bodyPr>
          <a:lstStyle/>
          <a:p>
            <a:r>
              <a:rPr lang="cs-CZ" altLang="cs-CZ" smtClean="0"/>
              <a:t>Celá stěna </a:t>
            </a:r>
            <a:r>
              <a:rPr lang="en-GB" altLang="cs-CZ" smtClean="0"/>
              <a:t>(2–2</a:t>
            </a:r>
            <a:r>
              <a:rPr lang="cs-CZ" altLang="cs-CZ" smtClean="0"/>
              <a:t>,</a:t>
            </a:r>
            <a:r>
              <a:rPr lang="en-GB" altLang="cs-CZ" smtClean="0"/>
              <a:t>5 cm)</a:t>
            </a:r>
          </a:p>
          <a:p>
            <a:r>
              <a:rPr lang="cs-CZ" altLang="cs-CZ" smtClean="0"/>
              <a:t>Obvykle jen jeden</a:t>
            </a:r>
            <a:endParaRPr lang="en-GB" altLang="cs-CZ" smtClean="0"/>
          </a:p>
          <a:p>
            <a:r>
              <a:rPr lang="cs-CZ" altLang="cs-CZ" smtClean="0"/>
              <a:t>Častější v oblati pyloru</a:t>
            </a:r>
            <a:endParaRPr lang="en-GB" altLang="cs-CZ" smtClean="0"/>
          </a:p>
          <a:p>
            <a:r>
              <a:rPr lang="cs-CZ" altLang="cs-CZ" smtClean="0"/>
              <a:t>Typicky nespecifické chronické zánětlivé leze, přítonost granulační tkáně a fibrózní jizvy</a:t>
            </a:r>
          </a:p>
          <a:p>
            <a:r>
              <a:rPr lang="cs-CZ" altLang="cs-CZ" smtClean="0"/>
              <a:t>Perforace – </a:t>
            </a:r>
            <a:r>
              <a:rPr lang="en-GB" altLang="cs-CZ" smtClean="0"/>
              <a:t>peritonitis</a:t>
            </a:r>
          </a:p>
          <a:p>
            <a:r>
              <a:rPr lang="cs-CZ" altLang="cs-CZ" smtClean="0"/>
              <a:t>Eroze cév – krvácení</a:t>
            </a:r>
          </a:p>
          <a:p>
            <a:r>
              <a:rPr lang="cs-CZ" altLang="cs-CZ" smtClean="0"/>
              <a:t>Eroze okolních orgánů</a:t>
            </a:r>
            <a:r>
              <a:rPr lang="en-GB" altLang="cs-CZ" smtClean="0"/>
              <a:t> </a:t>
            </a:r>
            <a:r>
              <a:rPr lang="cs-CZ" altLang="cs-CZ" smtClean="0"/>
              <a:t>(</a:t>
            </a:r>
            <a:r>
              <a:rPr lang="en-GB" altLang="cs-CZ" smtClean="0"/>
              <a:t>pan</a:t>
            </a:r>
            <a:r>
              <a:rPr lang="cs-CZ" altLang="cs-CZ" smtClean="0"/>
              <a:t>k</a:t>
            </a:r>
            <a:r>
              <a:rPr lang="en-GB" altLang="cs-CZ" smtClean="0"/>
              <a:t>reas, </a:t>
            </a:r>
            <a:r>
              <a:rPr lang="cs-CZ" altLang="cs-CZ" smtClean="0"/>
              <a:t>játra, colon transversum).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cs-CZ" altLang="cs-CZ" smtClean="0"/>
              <a:t>Symptomy vředové choroby</a:t>
            </a:r>
            <a:endParaRPr lang="en-GB" altLang="cs-CZ" smtClean="0"/>
          </a:p>
        </p:txBody>
      </p:sp>
      <p:sp>
        <p:nvSpPr>
          <p:cNvPr id="21507" name="Rectangle 3"/>
          <p:cNvSpPr>
            <a:spLocks noGrp="1" noChangeArrowheads="1"/>
          </p:cNvSpPr>
          <p:nvPr>
            <p:ph idx="1"/>
          </p:nvPr>
        </p:nvSpPr>
        <p:spPr/>
        <p:txBody>
          <a:bodyPr>
            <a:normAutofit fontScale="77500" lnSpcReduction="20000"/>
          </a:bodyPr>
          <a:lstStyle/>
          <a:p>
            <a:r>
              <a:rPr lang="en-GB" altLang="cs-CZ" smtClean="0"/>
              <a:t>Žaludeční vřed vyvolá svíravé bolesti v nadbřišku nejčastěji do 2 hodin</a:t>
            </a:r>
            <a:r>
              <a:rPr lang="cs-CZ" altLang="cs-CZ" smtClean="0"/>
              <a:t> </a:t>
            </a:r>
            <a:r>
              <a:rPr lang="en-GB" altLang="cs-CZ" smtClean="0"/>
              <a:t>od posledního jídla, kdežto při onemocnění dvanáctníkovým vředem </a:t>
            </a:r>
            <a:r>
              <a:rPr lang="cs-CZ" altLang="cs-CZ" smtClean="0"/>
              <a:t>se objevuje maximální bolest</a:t>
            </a:r>
            <a:r>
              <a:rPr lang="en-GB" altLang="cs-CZ" smtClean="0"/>
              <a:t> teprve 2 až 4 hodiny po jídle. Nebezpečný nadbytek kyseliny chlorovodíkové v žaludku se může projevit i </a:t>
            </a:r>
            <a:r>
              <a:rPr lang="en-GB" altLang="cs-CZ" b="1" smtClean="0"/>
              <a:t>pálením žáhy </a:t>
            </a:r>
            <a:r>
              <a:rPr lang="en-GB" altLang="cs-CZ" smtClean="0"/>
              <a:t>a pocitem kyselosti v ústech při větším stresu nebo po vydatném obědě.</a:t>
            </a:r>
          </a:p>
          <a:p>
            <a:r>
              <a:rPr lang="en-GB" altLang="cs-CZ" smtClean="0"/>
              <a:t>Obtíže většinou probíhají dlouhodobě a vyskytují se často typicky </a:t>
            </a:r>
            <a:r>
              <a:rPr lang="en-GB" altLang="cs-CZ" b="1" smtClean="0"/>
              <a:t>na jaře a na podzim</a:t>
            </a:r>
            <a:r>
              <a:rPr lang="en-GB" altLang="cs-CZ" smtClean="0"/>
              <a:t>. Nutno dodat, že obtíže málokdy odpovídají skutečnému rozsahu vředu. Obrovský žaludeční vřed může být náhodným nálezem u člověka, který nikdy bolestmi břicha netrpěl.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cs-CZ" altLang="cs-CZ" smtClean="0"/>
              <a:t>Patofyziologie GIT</a:t>
            </a:r>
          </a:p>
        </p:txBody>
      </p:sp>
      <p:sp>
        <p:nvSpPr>
          <p:cNvPr id="4099" name="Rectangle 3"/>
          <p:cNvSpPr>
            <a:spLocks noGrp="1" noChangeArrowheads="1"/>
          </p:cNvSpPr>
          <p:nvPr>
            <p:ph idx="1"/>
          </p:nvPr>
        </p:nvSpPr>
        <p:spPr/>
        <p:txBody>
          <a:bodyPr/>
          <a:lstStyle/>
          <a:p>
            <a:r>
              <a:rPr lang="cs-CZ" altLang="cs-CZ" smtClean="0"/>
              <a:t>Iritace / malfunkce</a:t>
            </a:r>
          </a:p>
          <a:p>
            <a:pPr lvl="1"/>
            <a:r>
              <a:rPr lang="cs-CZ" altLang="cs-CZ" smtClean="0"/>
              <a:t>zvracení </a:t>
            </a:r>
            <a:r>
              <a:rPr lang="en-GB" altLang="cs-CZ" smtClean="0"/>
              <a:t>/ </a:t>
            </a:r>
            <a:r>
              <a:rPr lang="cs-CZ" altLang="cs-CZ" smtClean="0"/>
              <a:t>průjem</a:t>
            </a:r>
            <a:endParaRPr lang="en-GB" altLang="cs-CZ" smtClean="0"/>
          </a:p>
          <a:p>
            <a:r>
              <a:rPr lang="cs-CZ" altLang="cs-CZ" smtClean="0"/>
              <a:t>Při prolongaci</a:t>
            </a:r>
            <a:endParaRPr lang="cs-CZ" altLang="cs-CZ"/>
          </a:p>
          <a:p>
            <a:pPr lvl="1"/>
            <a:r>
              <a:rPr lang="cs-CZ" altLang="cs-CZ" smtClean="0"/>
              <a:t>dehydratace, iontová dysbalance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altLang="cs-CZ" smtClean="0"/>
              <a:t>Symptomy vředové choroby</a:t>
            </a:r>
            <a:endParaRPr lang="en-GB" altLang="cs-CZ" smtClean="0"/>
          </a:p>
        </p:txBody>
      </p:sp>
      <p:sp>
        <p:nvSpPr>
          <p:cNvPr id="22531" name="Rectangle 3"/>
          <p:cNvSpPr>
            <a:spLocks noGrp="1" noChangeArrowheads="1"/>
          </p:cNvSpPr>
          <p:nvPr>
            <p:ph idx="1"/>
          </p:nvPr>
        </p:nvSpPr>
        <p:spPr/>
        <p:txBody>
          <a:bodyPr>
            <a:normAutofit fontScale="77500" lnSpcReduction="20000"/>
          </a:bodyPr>
          <a:lstStyle/>
          <a:p>
            <a:r>
              <a:rPr lang="en-GB" altLang="cs-CZ" smtClean="0"/>
              <a:t>Vředová choroba může způsobovat i vážné zdravotní komplikace, které se projeví náhle a dramaticky. Pokračující vřed někdy naruší stěnu cévy a způsobí tak </a:t>
            </a:r>
            <a:r>
              <a:rPr lang="en-GB" altLang="cs-CZ" b="1" smtClean="0"/>
              <a:t>závažné krvácení do zažívacího traktu</a:t>
            </a:r>
            <a:r>
              <a:rPr lang="en-GB" altLang="cs-CZ" smtClean="0"/>
              <a:t>. Objevuje se černá typicky zapáchající průjmovitá stolice s obsahem natrávené krve, tzv. </a:t>
            </a:r>
            <a:r>
              <a:rPr lang="en-GB" altLang="cs-CZ" b="1" smtClean="0"/>
              <a:t>meléna</a:t>
            </a:r>
            <a:r>
              <a:rPr lang="en-GB" altLang="cs-CZ" smtClean="0"/>
              <a:t>. </a:t>
            </a:r>
            <a:r>
              <a:rPr lang="cs-CZ" altLang="cs-CZ" smtClean="0"/>
              <a:t>Někdy dochází také ke zvracení krve</a:t>
            </a:r>
            <a:r>
              <a:rPr lang="en-GB" altLang="cs-CZ" smtClean="0"/>
              <a:t>. Ztráty krve jsou provázeny slabostí, bledostí a opocením.</a:t>
            </a:r>
          </a:p>
          <a:p>
            <a:r>
              <a:rPr lang="en-GB" altLang="cs-CZ" smtClean="0"/>
              <a:t>Pokud vřed prohlodá celou stěnu žaludku, </a:t>
            </a:r>
            <a:r>
              <a:rPr lang="cs-CZ" altLang="cs-CZ" smtClean="0"/>
              <a:t>rozvine se n</a:t>
            </a:r>
            <a:r>
              <a:rPr lang="en-GB" altLang="cs-CZ" smtClean="0"/>
              <a:t>áhle krut</a:t>
            </a:r>
            <a:r>
              <a:rPr lang="cs-CZ" altLang="cs-CZ" smtClean="0"/>
              <a:t>á</a:t>
            </a:r>
            <a:r>
              <a:rPr lang="en-GB" altLang="cs-CZ" smtClean="0"/>
              <a:t> bodav</a:t>
            </a:r>
            <a:r>
              <a:rPr lang="cs-CZ" altLang="cs-CZ" smtClean="0"/>
              <a:t>á</a:t>
            </a:r>
            <a:r>
              <a:rPr lang="en-GB" altLang="cs-CZ" smtClean="0"/>
              <a:t> bolest v nadbřišku vystřelující do zad a rychle se šířící na celé břicho. Stejně jako krvácení do zažívacího traktu vyžaduje i tato komplikace okamžitý převoz do nemocnice.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Etiopatogeneze </a:t>
            </a:r>
            <a:r>
              <a:rPr lang="cs-CZ" smtClean="0"/>
              <a:t>žaludečního</a:t>
            </a:r>
            <a:br>
              <a:rPr lang="cs-CZ" smtClean="0"/>
            </a:br>
            <a:r>
              <a:rPr lang="cs-CZ" smtClean="0"/>
              <a:t>a dvanáctníkového vředu</a:t>
            </a:r>
            <a:endParaRPr lang="cs-CZ"/>
          </a:p>
        </p:txBody>
      </p:sp>
      <p:pic>
        <p:nvPicPr>
          <p:cNvPr id="5" name="Zástupný symbol pro obsah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700808"/>
            <a:ext cx="5949421" cy="5040560"/>
          </a:xfrm>
        </p:spPr>
      </p:pic>
    </p:spTree>
    <p:extLst>
      <p:ext uri="{BB962C8B-B14F-4D97-AF65-F5344CB8AC3E}">
        <p14:creationId xmlns:p14="http://schemas.microsoft.com/office/powerpoint/2010/main" val="2442075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cs-CZ" altLang="cs-CZ" smtClean="0"/>
              <a:t>Helicobacter pylori</a:t>
            </a:r>
          </a:p>
        </p:txBody>
      </p:sp>
      <p:sp>
        <p:nvSpPr>
          <p:cNvPr id="24579" name="Rectangle 3"/>
          <p:cNvSpPr>
            <a:spLocks noGrp="1" noChangeArrowheads="1"/>
          </p:cNvSpPr>
          <p:nvPr>
            <p:ph idx="1"/>
          </p:nvPr>
        </p:nvSpPr>
        <p:spPr/>
        <p:txBody>
          <a:bodyPr>
            <a:normAutofit fontScale="92500" lnSpcReduction="20000"/>
          </a:bodyPr>
          <a:lstStyle/>
          <a:p>
            <a:r>
              <a:rPr lang="cs-CZ" altLang="cs-CZ" smtClean="0"/>
              <a:t>Vysoce úspěšný lidský mikrobiální patogen, který infikuje žaludek u více než poloviny světové populace.</a:t>
            </a:r>
          </a:p>
          <a:p>
            <a:r>
              <a:rPr lang="cs-CZ" altLang="cs-CZ" smtClean="0"/>
              <a:t>Indukuje chronickou gastritidu, peptické vředy a méně často i rakovinu žaludku. </a:t>
            </a:r>
          </a:p>
          <a:p>
            <a:r>
              <a:rPr lang="cs-CZ" altLang="cs-CZ" smtClean="0"/>
              <a:t>Klíčovým patogenetickým momentem kancerogeneze ve vztahu k </a:t>
            </a:r>
            <a:r>
              <a:rPr lang="cs-CZ" altLang="cs-CZ" i="1" smtClean="0"/>
              <a:t>H. pylori  </a:t>
            </a:r>
            <a:r>
              <a:rPr lang="cs-CZ" altLang="cs-CZ" smtClean="0"/>
              <a:t>je zřejmě </a:t>
            </a:r>
            <a:r>
              <a:rPr lang="cs-CZ" altLang="cs-CZ" b="1" smtClean="0"/>
              <a:t>chronická nerovnováha  mezi apoptózou a  proliferací epiteliálních buněk </a:t>
            </a:r>
          </a:p>
          <a:p>
            <a:r>
              <a:rPr lang="cs-CZ" altLang="cs-CZ" smtClean="0"/>
              <a:t>Rozhodující pro epiteliální proliferaci je hustota kolonizace </a:t>
            </a:r>
            <a:r>
              <a:rPr lang="cs-CZ" altLang="cs-CZ" i="1" smtClean="0"/>
              <a:t>H. pylori</a:t>
            </a:r>
            <a:r>
              <a:rPr lang="cs-CZ" altLang="cs-CZ" smtClean="0"/>
              <a:t>.  </a:t>
            </a:r>
          </a:p>
          <a:p>
            <a:endParaRPr lang="cs-CZ" altLang="cs-CZ"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altLang="cs-CZ" smtClean="0"/>
              <a:t>Helicobacter pylori</a:t>
            </a:r>
          </a:p>
        </p:txBody>
      </p:sp>
      <p:sp>
        <p:nvSpPr>
          <p:cNvPr id="25603" name="Rectangle 3"/>
          <p:cNvSpPr>
            <a:spLocks noGrp="1" noChangeArrowheads="1"/>
          </p:cNvSpPr>
          <p:nvPr>
            <p:ph idx="1"/>
          </p:nvPr>
        </p:nvSpPr>
        <p:spPr/>
        <p:txBody>
          <a:bodyPr>
            <a:normAutofit fontScale="62500" lnSpcReduction="20000"/>
          </a:bodyPr>
          <a:lstStyle/>
          <a:p>
            <a:r>
              <a:rPr lang="cs-CZ" altLang="cs-CZ" smtClean="0"/>
              <a:t>Bakterie G-typu, spirálního tvaru, produkující ureázu. </a:t>
            </a:r>
          </a:p>
          <a:p>
            <a:r>
              <a:rPr lang="cs-CZ" altLang="cs-CZ" smtClean="0"/>
              <a:t>Známa kompletní genomická sekvence. </a:t>
            </a:r>
          </a:p>
          <a:p>
            <a:r>
              <a:rPr lang="cs-CZ" altLang="cs-CZ" smtClean="0"/>
              <a:t>Nachází se v oblasti antra a v oblastech gastrické metaplazie v duodénu. </a:t>
            </a:r>
          </a:p>
          <a:p>
            <a:r>
              <a:rPr lang="cs-CZ" altLang="cs-CZ" i="1" smtClean="0"/>
              <a:t>H. pylori </a:t>
            </a:r>
            <a:r>
              <a:rPr lang="cs-CZ" altLang="cs-CZ" smtClean="0"/>
              <a:t>se nachází nejčastěji pod slizniční vrstvou, kde specificky adheruje k epiteliálním buňkám. </a:t>
            </a:r>
          </a:p>
          <a:p>
            <a:r>
              <a:rPr lang="cs-CZ" altLang="cs-CZ" smtClean="0"/>
              <a:t>Ke kolonizaci v kyselém prostředí žaludeční sliznice dochází, protože: </a:t>
            </a:r>
          </a:p>
          <a:p>
            <a:r>
              <a:rPr lang="cs-CZ" altLang="cs-CZ" smtClean="0"/>
              <a:t>Opouzdřený bičík umožňuje </a:t>
            </a:r>
            <a:r>
              <a:rPr lang="cs-CZ" altLang="cs-CZ" i="1" smtClean="0"/>
              <a:t>H. pylori  </a:t>
            </a:r>
            <a:r>
              <a:rPr lang="cs-CZ" altLang="cs-CZ" smtClean="0"/>
              <a:t>pohybovat se rychle z kyselého povrchu přes slizniční vrstvu, kde je pH vyšší (mutované organismy nejsou tak rychlé a nejsou schopny kolonizace). </a:t>
            </a:r>
          </a:p>
          <a:p>
            <a:r>
              <a:rPr lang="cs-CZ" altLang="cs-CZ" smtClean="0"/>
              <a:t>Akutní infekci provází přechodná hypochlorhydrie. </a:t>
            </a:r>
          </a:p>
          <a:p>
            <a:r>
              <a:rPr lang="cs-CZ" altLang="cs-CZ" i="1" smtClean="0"/>
              <a:t>H. pylori </a:t>
            </a:r>
            <a:r>
              <a:rPr lang="cs-CZ" altLang="cs-CZ" smtClean="0"/>
              <a:t>produkuje ureázu. Vznikající amoniak neutralizuje HCl. </a:t>
            </a:r>
          </a:p>
          <a:p>
            <a:r>
              <a:rPr lang="cs-CZ" altLang="cs-CZ" i="1" smtClean="0"/>
              <a:t>H. pylori </a:t>
            </a:r>
            <a:r>
              <a:rPr lang="cs-CZ" altLang="cs-CZ" smtClean="0"/>
              <a:t>ovlivňuje protonovou pumpu.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Průkaz Helicobaktera pylori</a:t>
            </a:r>
            <a:br>
              <a:rPr lang="cs-CZ"/>
            </a:br>
            <a:endParaRPr lang="cs-CZ"/>
          </a:p>
        </p:txBody>
      </p:sp>
      <p:pic>
        <p:nvPicPr>
          <p:cNvPr id="26626" name="Picture 4" descr="S25798-06-f1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563433" y="1773238"/>
            <a:ext cx="4891846" cy="453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cs-CZ" altLang="cs-CZ" sz="2800" smtClean="0"/>
              <a:t>Důležité kroky v patogeneze nemocí žaludku, které jsou spojeny s Helicobacter pylori </a:t>
            </a:r>
          </a:p>
        </p:txBody>
      </p:sp>
      <p:sp>
        <p:nvSpPr>
          <p:cNvPr id="28675" name="Rectangle 3"/>
          <p:cNvSpPr>
            <a:spLocks noGrp="1" noChangeArrowheads="1"/>
          </p:cNvSpPr>
          <p:nvPr>
            <p:ph idx="1"/>
          </p:nvPr>
        </p:nvSpPr>
        <p:spPr/>
        <p:txBody>
          <a:bodyPr>
            <a:normAutofit fontScale="62500" lnSpcReduction="20000"/>
          </a:bodyPr>
          <a:lstStyle/>
          <a:p>
            <a:r>
              <a:rPr lang="cs-CZ" altLang="cs-CZ" smtClean="0"/>
              <a:t>Pro kolonizaci žaludeční sliznice </a:t>
            </a:r>
            <a:r>
              <a:rPr lang="cs-CZ" altLang="cs-CZ" i="1" smtClean="0"/>
              <a:t>H. pylori  </a:t>
            </a:r>
            <a:r>
              <a:rPr lang="cs-CZ" altLang="cs-CZ" smtClean="0"/>
              <a:t>je podstatná přítomnost ureázy a motilita.</a:t>
            </a:r>
          </a:p>
          <a:p>
            <a:pPr marL="514350" indent="-514350">
              <a:buFont typeface="+mj-lt"/>
              <a:buAutoNum type="alphaLcParenR"/>
            </a:pPr>
            <a:r>
              <a:rPr lang="cs-CZ" altLang="cs-CZ" b="1" smtClean="0"/>
              <a:t>Motilitu</a:t>
            </a:r>
            <a:r>
              <a:rPr lang="cs-CZ" altLang="cs-CZ" smtClean="0"/>
              <a:t> </a:t>
            </a:r>
            <a:r>
              <a:rPr lang="cs-CZ" altLang="cs-CZ" i="1" smtClean="0"/>
              <a:t>H. pylori </a:t>
            </a:r>
            <a:r>
              <a:rPr lang="cs-CZ" altLang="cs-CZ" smtClean="0"/>
              <a:t>je možno řídit chemotaktickými gradienty, vytvářenými  ureou, bikarbonáty nebo hladinami pH. </a:t>
            </a:r>
          </a:p>
          <a:p>
            <a:pPr marL="514350" indent="-514350">
              <a:buFont typeface="+mj-lt"/>
              <a:buAutoNum type="alphaLcParenR"/>
            </a:pPr>
            <a:r>
              <a:rPr lang="cs-CZ" altLang="cs-CZ" smtClean="0"/>
              <a:t>Některé bakterie adherují na epitel a ovlivňují </a:t>
            </a:r>
            <a:r>
              <a:rPr lang="cs-CZ" altLang="cs-CZ" b="1" smtClean="0"/>
              <a:t>signální transdukci</a:t>
            </a:r>
            <a:r>
              <a:rPr lang="cs-CZ" altLang="cs-CZ" smtClean="0"/>
              <a:t>, což vede</a:t>
            </a:r>
          </a:p>
          <a:p>
            <a:pPr marL="514350" indent="-514350">
              <a:buFont typeface="+mj-lt"/>
              <a:buAutoNum type="alphaLcParenR"/>
            </a:pPr>
            <a:r>
              <a:rPr lang="cs-CZ" altLang="cs-CZ" b="1"/>
              <a:t>K</a:t>
            </a:r>
            <a:r>
              <a:rPr lang="cs-CZ" altLang="cs-CZ" b="1" smtClean="0"/>
              <a:t> cytoskeletální přestavbě </a:t>
            </a:r>
            <a:r>
              <a:rPr lang="cs-CZ" altLang="cs-CZ" smtClean="0"/>
              <a:t>a tvorbě „patky“. Ta má za následek pohlcení bakterií, polymerizace aktinu a tyrosinovou fosforylaci buněčných proteinů hostitele. </a:t>
            </a:r>
          </a:p>
          <a:p>
            <a:pPr marL="514350" indent="-514350">
              <a:buFont typeface="+mj-lt"/>
              <a:buAutoNum type="alphaLcParenR"/>
            </a:pPr>
            <a:r>
              <a:rPr lang="cs-CZ" altLang="cs-CZ" b="1" smtClean="0"/>
              <a:t>Toxin VacA a ureáza </a:t>
            </a:r>
            <a:r>
              <a:rPr lang="cs-CZ" altLang="cs-CZ" smtClean="0"/>
              <a:t>způsobují cytotoxické poškození žaludečního epitelu a bakterie (cagA+ kmeny) stimulují NF- </a:t>
            </a:r>
            <a:r>
              <a:rPr lang="cs-CZ" altLang="cs-CZ" smtClean="0">
                <a:sym typeface="Symbol" pitchFamily="18" charset="2"/>
              </a:rPr>
              <a:t></a:t>
            </a:r>
            <a:r>
              <a:rPr lang="cs-CZ" altLang="cs-CZ" smtClean="0"/>
              <a:t>B a uvolnění zánětlivých mediátorů (IL-8), což vede k atrakci makrofágů a neutrofilů.</a:t>
            </a:r>
          </a:p>
          <a:p>
            <a:pPr marL="514350" indent="-514350">
              <a:buFont typeface="+mj-lt"/>
              <a:buAutoNum type="alphaLcParenR"/>
            </a:pPr>
            <a:r>
              <a:rPr lang="cs-CZ" altLang="cs-CZ" smtClean="0"/>
              <a:t>Tento buněčný infiltrát v l. propria způsobuje zánětlivou reakci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Zástupný symbol pro text 5"/>
          <p:cNvSpPr txBox="1">
            <a:spLocks/>
          </p:cNvSpPr>
          <p:nvPr/>
        </p:nvSpPr>
        <p:spPr>
          <a:xfrm>
            <a:off x="1475656" y="6525343"/>
            <a:ext cx="7691903" cy="341387"/>
          </a:xfrm>
          <a:prstGeom prst="rect">
            <a:avLst/>
          </a:prstGeom>
        </p:spPr>
        <p:txBody>
          <a:bodyPr vert="horz" lIns="91440" tIns="45720" rIns="91440" bIns="45720" rtlCol="0">
            <a:normAutofit lnSpcReduction="10000"/>
          </a:bodyPr>
          <a:lstStyle>
            <a:lvl1pPr marL="266700" indent="-266700" algn="l" defTabSz="914400" rtl="0" eaLnBrk="1" latinLnBrk="0" hangingPunct="1">
              <a:spcBef>
                <a:spcPct val="20000"/>
              </a:spcBef>
              <a:buFontTx/>
              <a:buBlip>
                <a:blip r:embed="rId2"/>
              </a:buBlip>
              <a:defRPr sz="3200" kern="1200">
                <a:solidFill>
                  <a:schemeClr val="tx1"/>
                </a:solidFill>
                <a:latin typeface="+mn-lt"/>
                <a:ea typeface="+mn-ea"/>
                <a:cs typeface="Arial" pitchFamily="34" charset="0"/>
              </a:defRPr>
            </a:lvl1pPr>
            <a:lvl2pPr marL="541338" indent="-274638" algn="l" defTabSz="914400" rtl="0" eaLnBrk="1" latinLnBrk="0" hangingPunct="1">
              <a:spcBef>
                <a:spcPct val="20000"/>
              </a:spcBef>
              <a:buFont typeface="Arial" pitchFamily="34" charset="0"/>
              <a:buChar char="–"/>
              <a:defRPr sz="3000" kern="1200">
                <a:solidFill>
                  <a:schemeClr val="bg2">
                    <a:lumMod val="25000"/>
                  </a:schemeClr>
                </a:solidFill>
                <a:latin typeface="+mn-lt"/>
                <a:ea typeface="+mn-ea"/>
                <a:cs typeface="Arial" pitchFamily="34" charset="0"/>
              </a:defRPr>
            </a:lvl2pPr>
            <a:lvl3pPr marL="808038" indent="-2667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Arial" pitchFamily="34" charset="0"/>
              </a:defRPr>
            </a:lvl3pPr>
            <a:lvl4pPr marL="985838" indent="-1778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Arial" pitchFamily="34" charset="0"/>
              </a:defRPr>
            </a:lvl4pPr>
            <a:lvl5pPr marL="1163638" indent="-1778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fontAlgn="auto">
              <a:spcAft>
                <a:spcPts val="0"/>
              </a:spcAft>
              <a:buNone/>
            </a:pPr>
            <a:r>
              <a:rPr kumimoji="0" lang="cs-CZ" sz="1800" smtClean="0"/>
              <a:t>Podle: </a:t>
            </a:r>
            <a:r>
              <a:rPr kumimoji="0" lang="en-GB" sz="1800">
                <a:solidFill>
                  <a:schemeClr val="accent3"/>
                </a:solidFill>
              </a:rPr>
              <a:t>Kontureka et al., 2008</a:t>
            </a:r>
          </a:p>
        </p:txBody>
      </p:sp>
      <p:pic>
        <p:nvPicPr>
          <p:cNvPr id="3" name="Zástupný symbol pro obsah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1913" y="1252602"/>
            <a:ext cx="7354887" cy="4784595"/>
          </a:xfrm>
        </p:spPr>
      </p:pic>
    </p:spTree>
    <p:extLst>
      <p:ext uri="{BB962C8B-B14F-4D97-AF65-F5344CB8AC3E}">
        <p14:creationId xmlns:p14="http://schemas.microsoft.com/office/powerpoint/2010/main" val="3829780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cs-CZ" altLang="cs-CZ" smtClean="0"/>
              <a:t>Helicobacter pylori</a:t>
            </a:r>
          </a:p>
        </p:txBody>
      </p:sp>
      <p:sp>
        <p:nvSpPr>
          <p:cNvPr id="30723" name="Rectangle 3"/>
          <p:cNvSpPr>
            <a:spLocks noGrp="1" noChangeArrowheads="1"/>
          </p:cNvSpPr>
          <p:nvPr>
            <p:ph idx="1"/>
          </p:nvPr>
        </p:nvSpPr>
        <p:spPr/>
        <p:txBody>
          <a:bodyPr>
            <a:normAutofit fontScale="92500"/>
          </a:bodyPr>
          <a:lstStyle/>
          <a:p>
            <a:r>
              <a:rPr lang="cs-CZ" altLang="cs-CZ" smtClean="0"/>
              <a:t>Předpokládá se, že </a:t>
            </a:r>
            <a:r>
              <a:rPr lang="cs-CZ" altLang="cs-CZ" i="1" smtClean="0"/>
              <a:t>H. pylori </a:t>
            </a:r>
            <a:r>
              <a:rPr lang="cs-CZ" altLang="cs-CZ" smtClean="0"/>
              <a:t>má ve své ekologické nice limitovanou dodávku živin. </a:t>
            </a:r>
          </a:p>
          <a:p>
            <a:r>
              <a:rPr lang="cs-CZ" altLang="cs-CZ" smtClean="0"/>
              <a:t>Růst </a:t>
            </a:r>
            <a:r>
              <a:rPr lang="cs-CZ" altLang="cs-CZ" i="1" smtClean="0"/>
              <a:t>H. pylori </a:t>
            </a:r>
            <a:r>
              <a:rPr lang="cs-CZ" altLang="cs-CZ" smtClean="0"/>
              <a:t>může proto favorizovat destrukce tkání indukovaná ROS. </a:t>
            </a:r>
          </a:p>
          <a:p>
            <a:r>
              <a:rPr lang="cs-CZ" altLang="cs-CZ" i="1" smtClean="0"/>
              <a:t>H. pylori </a:t>
            </a:r>
            <a:r>
              <a:rPr lang="cs-CZ" altLang="cs-CZ" smtClean="0"/>
              <a:t>indukuje neutrofilní infiltraci a inhibuje fagocytózu. </a:t>
            </a:r>
          </a:p>
          <a:p>
            <a:r>
              <a:rPr lang="cs-CZ" altLang="cs-CZ" smtClean="0"/>
              <a:t>Prerekvizitou pro bakteriální přežití je schopnost uniknout destrukci neutrofily, čili </a:t>
            </a:r>
            <a:r>
              <a:rPr lang="cs-CZ" altLang="cs-CZ" b="1" smtClean="0"/>
              <a:t>schopnost uniknout fagocytóze</a:t>
            </a:r>
            <a:r>
              <a:rPr lang="cs-CZ" altLang="cs-CZ"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cs-CZ" altLang="cs-CZ" smtClean="0"/>
              <a:t>Střevní zánětlivá onemocnění (IBD)</a:t>
            </a:r>
          </a:p>
        </p:txBody>
      </p:sp>
      <p:sp>
        <p:nvSpPr>
          <p:cNvPr id="31747" name="Rectangle 3"/>
          <p:cNvSpPr>
            <a:spLocks noGrp="1" noChangeArrowheads="1"/>
          </p:cNvSpPr>
          <p:nvPr>
            <p:ph idx="1"/>
          </p:nvPr>
        </p:nvSpPr>
        <p:spPr/>
        <p:txBody>
          <a:bodyPr>
            <a:normAutofit fontScale="92500" lnSpcReduction="20000"/>
          </a:bodyPr>
          <a:lstStyle/>
          <a:p>
            <a:r>
              <a:rPr lang="cs-CZ" altLang="cs-CZ" smtClean="0"/>
              <a:t>Jsou chronická idiopatická zánětlivá onemocnění tenkého nebo tlustého střeva, charakterizovaná rektálním krvácením, závažným průjmem, bolestí břicha, horečkou a úbytkem hmotnosti.  </a:t>
            </a:r>
          </a:p>
          <a:p>
            <a:r>
              <a:rPr lang="cs-CZ" altLang="cs-CZ" smtClean="0"/>
              <a:t>Patogeneza:</a:t>
            </a:r>
          </a:p>
          <a:p>
            <a:pPr lvl="1"/>
            <a:r>
              <a:rPr lang="cs-CZ" altLang="cs-CZ" smtClean="0"/>
              <a:t>multifaktoriální, interakce genetických, imunitních faktorů a faktorů prostředí.</a:t>
            </a:r>
          </a:p>
          <a:p>
            <a:r>
              <a:rPr lang="cs-CZ" altLang="cs-CZ" smtClean="0"/>
              <a:t>Hlavní zastupci:</a:t>
            </a:r>
          </a:p>
          <a:p>
            <a:pPr lvl="1"/>
            <a:r>
              <a:rPr lang="cs-CZ" altLang="cs-CZ" smtClean="0"/>
              <a:t>Ulcerózní kolitida</a:t>
            </a:r>
          </a:p>
          <a:p>
            <a:pPr lvl="1"/>
            <a:r>
              <a:rPr lang="cs-CZ" altLang="cs-CZ" smtClean="0"/>
              <a:t>Crohnova nemoc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smtClean="0"/>
              <a:t>Zvracení</a:t>
            </a:r>
          </a:p>
        </p:txBody>
      </p:sp>
      <p:sp>
        <p:nvSpPr>
          <p:cNvPr id="5123" name="Rectangle 3"/>
          <p:cNvSpPr>
            <a:spLocks noGrp="1" noChangeArrowheads="1"/>
          </p:cNvSpPr>
          <p:nvPr>
            <p:ph idx="1"/>
          </p:nvPr>
        </p:nvSpPr>
        <p:spPr/>
        <p:txBody>
          <a:bodyPr>
            <a:normAutofit fontScale="55000" lnSpcReduction="20000"/>
          </a:bodyPr>
          <a:lstStyle/>
          <a:p>
            <a:r>
              <a:rPr lang="en-GB" altLang="cs-CZ" smtClean="0"/>
              <a:t>diaphragm + abdominal muscles contract </a:t>
            </a:r>
          </a:p>
          <a:p>
            <a:pPr marL="0" indent="0">
              <a:buNone/>
            </a:pPr>
            <a:r>
              <a:rPr lang="en-GB" altLang="cs-CZ" smtClean="0"/>
              <a:t>	</a:t>
            </a:r>
            <a:r>
              <a:rPr lang="en-GB" altLang="cs-CZ" smtClean="0">
                <a:sym typeface="Symbol" pitchFamily="18" charset="2"/>
              </a:rPr>
              <a:t></a:t>
            </a:r>
          </a:p>
          <a:p>
            <a:r>
              <a:rPr lang="en-GB" altLang="cs-CZ" smtClean="0">
                <a:sym typeface="Symbol" pitchFamily="18" charset="2"/>
              </a:rPr>
              <a:t></a:t>
            </a:r>
            <a:r>
              <a:rPr lang="en-GB" altLang="cs-CZ" smtClean="0"/>
              <a:t> abdominal pressure  </a:t>
            </a:r>
          </a:p>
          <a:p>
            <a:pPr marL="0" indent="0">
              <a:buNone/>
            </a:pPr>
            <a:r>
              <a:rPr lang="en-GB" altLang="cs-CZ" smtClean="0"/>
              <a:t>	</a:t>
            </a:r>
            <a:r>
              <a:rPr lang="en-GB" altLang="cs-CZ" smtClean="0">
                <a:sym typeface="Symbol" pitchFamily="18" charset="2"/>
              </a:rPr>
              <a:t></a:t>
            </a:r>
          </a:p>
          <a:p>
            <a:r>
              <a:rPr lang="en-GB" altLang="cs-CZ" smtClean="0">
                <a:sym typeface="Symbol" pitchFamily="18" charset="2"/>
              </a:rPr>
              <a:t></a:t>
            </a:r>
            <a:r>
              <a:rPr lang="en-GB" altLang="cs-CZ" smtClean="0"/>
              <a:t> gastric pressure  </a:t>
            </a:r>
          </a:p>
          <a:p>
            <a:pPr marL="0" indent="0">
              <a:buNone/>
            </a:pPr>
            <a:r>
              <a:rPr lang="en-GB" altLang="cs-CZ" smtClean="0"/>
              <a:t>	</a:t>
            </a:r>
            <a:r>
              <a:rPr lang="en-GB" altLang="cs-CZ" smtClean="0">
                <a:sym typeface="Symbol" pitchFamily="18" charset="2"/>
              </a:rPr>
              <a:t></a:t>
            </a:r>
            <a:endParaRPr lang="en-GB" altLang="cs-CZ" smtClean="0"/>
          </a:p>
          <a:p>
            <a:r>
              <a:rPr lang="en-GB" altLang="cs-CZ" smtClean="0"/>
              <a:t>forces LOS open </a:t>
            </a:r>
          </a:p>
          <a:p>
            <a:pPr marL="0" indent="0">
              <a:buNone/>
            </a:pPr>
            <a:r>
              <a:rPr lang="en-GB" altLang="cs-CZ" smtClean="0"/>
              <a:t>	</a:t>
            </a:r>
            <a:r>
              <a:rPr lang="en-GB" altLang="cs-CZ" smtClean="0">
                <a:sym typeface="Symbol" pitchFamily="18" charset="2"/>
              </a:rPr>
              <a:t></a:t>
            </a:r>
            <a:endParaRPr lang="en-GB" altLang="cs-CZ" smtClean="0"/>
          </a:p>
          <a:p>
            <a:r>
              <a:rPr lang="en-GB" altLang="cs-CZ" smtClean="0"/>
              <a:t>reflux of gastric contents  </a:t>
            </a:r>
            <a:r>
              <a:rPr lang="en-GB" altLang="cs-CZ" smtClean="0">
                <a:sym typeface="Symbol" pitchFamily="18" charset="2"/>
              </a:rPr>
              <a:t></a:t>
            </a:r>
            <a:r>
              <a:rPr lang="en-GB" altLang="cs-CZ" smtClean="0"/>
              <a:t>  </a:t>
            </a:r>
            <a:r>
              <a:rPr lang="en-GB" altLang="cs-CZ" b="1" smtClean="0"/>
              <a:t>mouth </a:t>
            </a:r>
          </a:p>
          <a:p>
            <a:r>
              <a:rPr lang="en-GB" altLang="cs-CZ" smtClean="0"/>
              <a:t>usually preceded by pallor &amp; </a:t>
            </a:r>
            <a:r>
              <a:rPr lang="en-GB" altLang="cs-CZ" smtClean="0">
                <a:sym typeface="Symbol" pitchFamily="18" charset="2"/>
              </a:rPr>
              <a:t></a:t>
            </a:r>
            <a:r>
              <a:rPr lang="en-GB" altLang="cs-CZ" smtClean="0"/>
              <a:t>ed saliva</a:t>
            </a:r>
          </a:p>
          <a:p>
            <a:r>
              <a:rPr lang="en-GB" altLang="cs-CZ" smtClean="0"/>
              <a:t>vomiting reflex:</a:t>
            </a:r>
            <a:endParaRPr lang="cs-CZ" altLang="cs-CZ" smtClean="0"/>
          </a:p>
          <a:p>
            <a:pPr lvl="1"/>
            <a:r>
              <a:rPr lang="en-GB" altLang="cs-CZ" smtClean="0"/>
              <a:t>controlled by </a:t>
            </a:r>
            <a:r>
              <a:rPr lang="en-GB" altLang="cs-CZ" b="1" smtClean="0"/>
              <a:t>vomiting centre </a:t>
            </a:r>
            <a:r>
              <a:rPr lang="en-GB" altLang="cs-CZ" smtClean="0"/>
              <a:t>in medulla oblongata</a:t>
            </a:r>
            <a:endParaRPr lang="cs-CZ" altLang="cs-CZ" smtClean="0"/>
          </a:p>
          <a:p>
            <a:pPr lvl="1"/>
            <a:r>
              <a:rPr lang="en-GB" altLang="cs-CZ" smtClean="0"/>
              <a:t>triggered by sensory input from GIT </a:t>
            </a:r>
          </a:p>
          <a:p>
            <a:pPr lvl="1"/>
            <a:r>
              <a:rPr lang="en-GB" altLang="cs-CZ" smtClean="0"/>
              <a:t>sends signal to cerebral cortex  </a:t>
            </a:r>
            <a:r>
              <a:rPr lang="en-GB" altLang="cs-CZ" smtClean="0">
                <a:sym typeface="Symbol" pitchFamily="18" charset="2"/>
              </a:rPr>
              <a:t></a:t>
            </a:r>
            <a:r>
              <a:rPr lang="en-GB" altLang="cs-CZ" smtClean="0"/>
              <a:t> </a:t>
            </a:r>
            <a:r>
              <a:rPr lang="en-GB" altLang="cs-CZ" b="1" smtClean="0"/>
              <a:t>nausea</a:t>
            </a:r>
          </a:p>
          <a:p>
            <a:r>
              <a:rPr lang="en-GB" altLang="cs-CZ" smtClean="0"/>
              <a:t>often a direct method of ridding upper GIT of irritants</a:t>
            </a:r>
          </a:p>
          <a:p>
            <a:r>
              <a:rPr lang="en-GB" altLang="cs-CZ" smtClean="0"/>
              <a:t>chronic vomiting </a:t>
            </a:r>
            <a:r>
              <a:rPr lang="en-GB" altLang="cs-CZ" smtClean="0">
                <a:sym typeface="Symbol" pitchFamily="18" charset="2"/>
              </a:rPr>
              <a:t></a:t>
            </a:r>
            <a:r>
              <a:rPr lang="en-GB" altLang="cs-CZ" smtClean="0"/>
              <a:t> loss of fluid, electrolytes, essential nutrients etc.</a:t>
            </a:r>
            <a:endParaRPr lang="cs-CZ" altLang="cs-CZ"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cs-CZ" altLang="cs-CZ" smtClean="0"/>
              <a:t>Etiopatogeneza IBD</a:t>
            </a:r>
          </a:p>
        </p:txBody>
      </p:sp>
      <p:sp>
        <p:nvSpPr>
          <p:cNvPr id="32771" name="Rectangle 3"/>
          <p:cNvSpPr>
            <a:spLocks noGrp="1" noChangeArrowheads="1"/>
          </p:cNvSpPr>
          <p:nvPr>
            <p:ph idx="1"/>
          </p:nvPr>
        </p:nvSpPr>
        <p:spPr/>
        <p:txBody>
          <a:bodyPr>
            <a:normAutofit fontScale="70000" lnSpcReduction="20000"/>
          </a:bodyPr>
          <a:lstStyle/>
          <a:p>
            <a:r>
              <a:rPr lang="cs-CZ" altLang="cs-CZ" smtClean="0"/>
              <a:t>Dochází k disrupci střevní epiteliální bariéry neznámými mechanismy.</a:t>
            </a:r>
          </a:p>
          <a:p>
            <a:r>
              <a:rPr lang="cs-CZ" altLang="cs-CZ" smtClean="0"/>
              <a:t>Integrita epiteliální bariéry je dána apikálním junkčním komplexem, tvořeným  tight junction (TJ) a adherens junction (AJ) mezi epiteliálními buňkami. Tento komplex je u IBD alterován.</a:t>
            </a:r>
          </a:p>
          <a:p>
            <a:r>
              <a:rPr lang="cs-CZ" altLang="cs-CZ" smtClean="0"/>
              <a:t>Vyšetření slizničních biopsií ze střevní stěny pacientů s IBD ukázalo, že dochází ke zmizení klíčových proteinů tight junctions (occludin, JAM1, ZO1, claudin 1) a proteinů  AJ (E-cadherin, beta-catenin) z intercelulárních spojení.</a:t>
            </a:r>
          </a:p>
          <a:p>
            <a:r>
              <a:rPr lang="cs-CZ" altLang="cs-CZ" smtClean="0"/>
              <a:t>Ze studií in vitro, zdá se, vyplývá, že dysrupce epiteliální bariéry je spjata s internalizací transmembránových bílkovin tight junctions JAM1, ocdudinu a  claudinů ¼, ke které dochází mechanismem  endocytózy, modulované snad hladinami kalcia.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cs-CZ" altLang="cs-CZ" smtClean="0"/>
              <a:t>Crohnova nemoc</a:t>
            </a:r>
          </a:p>
        </p:txBody>
      </p:sp>
      <p:sp>
        <p:nvSpPr>
          <p:cNvPr id="33795" name="Rectangle 3"/>
          <p:cNvSpPr>
            <a:spLocks noGrp="1" noChangeArrowheads="1"/>
          </p:cNvSpPr>
          <p:nvPr>
            <p:ph idx="1"/>
          </p:nvPr>
        </p:nvSpPr>
        <p:spPr/>
        <p:txBody>
          <a:bodyPr>
            <a:normAutofit lnSpcReduction="10000"/>
          </a:bodyPr>
          <a:lstStyle/>
          <a:p>
            <a:r>
              <a:rPr lang="cs-CZ" altLang="cs-CZ" smtClean="0"/>
              <a:t>Je výsledkem abnormální imunitní odpovědi střevní sliznice na jeden nebo více rizikových faktorů prostředí u lidí s predisponující genetickou variantou, např. mutacemi v CARD15. </a:t>
            </a:r>
          </a:p>
          <a:p>
            <a:r>
              <a:rPr lang="cs-CZ" altLang="cs-CZ" smtClean="0"/>
              <a:t>Zvýšené familiární riziko ve vztahu k západnímu stylu života, dietě, bakteriím (psychrotropní),  domácí hygieně (ledničky!!!  – „cold chain hypothesis“).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cs-CZ" altLang="cs-CZ" smtClean="0"/>
              <a:t>Psychrotropní bakterie</a:t>
            </a:r>
            <a:br>
              <a:rPr lang="cs-CZ" altLang="cs-CZ" smtClean="0"/>
            </a:br>
            <a:endParaRPr lang="cs-CZ" altLang="cs-CZ" smtClean="0"/>
          </a:p>
        </p:txBody>
      </p:sp>
      <p:sp>
        <p:nvSpPr>
          <p:cNvPr id="34819" name="Rectangle 3"/>
          <p:cNvSpPr>
            <a:spLocks noGrp="1" noChangeArrowheads="1"/>
          </p:cNvSpPr>
          <p:nvPr>
            <p:ph idx="1"/>
          </p:nvPr>
        </p:nvSpPr>
        <p:spPr/>
        <p:txBody>
          <a:bodyPr>
            <a:normAutofit lnSpcReduction="10000"/>
          </a:bodyPr>
          <a:lstStyle/>
          <a:p>
            <a:r>
              <a:rPr lang="cs-CZ" altLang="cs-CZ" i="1" smtClean="0"/>
              <a:t>Listeria monocytogenes</a:t>
            </a:r>
          </a:p>
          <a:p>
            <a:r>
              <a:rPr lang="cs-CZ" altLang="cs-CZ" i="1" smtClean="0"/>
              <a:t>Yersinia enterocolitica</a:t>
            </a:r>
          </a:p>
          <a:p>
            <a:r>
              <a:rPr lang="cs-CZ" altLang="cs-CZ" i="1" smtClean="0"/>
              <a:t>Clostridium botulinum</a:t>
            </a:r>
          </a:p>
          <a:p>
            <a:r>
              <a:rPr lang="cs-CZ" altLang="cs-CZ" i="1" smtClean="0"/>
              <a:t>Bacillus cereus</a:t>
            </a:r>
          </a:p>
          <a:p>
            <a:endParaRPr lang="cs-CZ" altLang="cs-CZ" smtClean="0"/>
          </a:p>
          <a:p>
            <a:r>
              <a:rPr lang="cs-CZ" altLang="cs-CZ" i="1" smtClean="0"/>
              <a:t>Yersinia sp</a:t>
            </a:r>
            <a:r>
              <a:rPr lang="cs-CZ" altLang="cs-CZ" smtClean="0"/>
              <a:t>. prokázána PCR metodou ve dvou studiích ze střevních bipsií pacientů s Crohnovou chorobou. </a:t>
            </a:r>
            <a:r>
              <a:rPr lang="cs-CZ" altLang="cs-CZ" i="1" smtClean="0"/>
              <a:t>Y</a:t>
            </a:r>
            <a:r>
              <a:rPr lang="cs-CZ" altLang="cs-CZ" smtClean="0"/>
              <a:t>. produkuje </a:t>
            </a:r>
            <a:r>
              <a:rPr lang="cs-CZ" altLang="cs-CZ" b="1" smtClean="0"/>
              <a:t>ureázu, HSP</a:t>
            </a:r>
            <a:r>
              <a:rPr lang="cs-CZ" altLang="cs-CZ" smtClean="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cs-CZ" altLang="cs-CZ" smtClean="0"/>
              <a:t>Incidence Crohnovy choroby</a:t>
            </a:r>
          </a:p>
        </p:txBody>
      </p:sp>
      <p:sp>
        <p:nvSpPr>
          <p:cNvPr id="35843" name="Rectangle 3"/>
          <p:cNvSpPr>
            <a:spLocks noGrp="1" noChangeArrowheads="1"/>
          </p:cNvSpPr>
          <p:nvPr>
            <p:ph idx="1"/>
          </p:nvPr>
        </p:nvSpPr>
        <p:spPr/>
        <p:txBody>
          <a:bodyPr>
            <a:normAutofit fontScale="85000" lnSpcReduction="10000"/>
          </a:bodyPr>
          <a:lstStyle/>
          <a:p>
            <a:r>
              <a:rPr lang="cs-CZ" altLang="cs-CZ" smtClean="0"/>
              <a:t>Prostorové predispozice ke vzniku lézí: Léze se objevují  v místech s vysokou hustotou lymfoidních folikulů.</a:t>
            </a:r>
          </a:p>
          <a:p>
            <a:r>
              <a:rPr lang="cs-CZ" altLang="cs-CZ" smtClean="0"/>
              <a:t>Nejvyšší incidence Crohnovy choroby v tenkém střevě ve třetí dekádě, 5–10 let po dosažení maximální denzity Peyerových plak v tenkém střevě, což zřejmě odpovídá chronické infekci.   </a:t>
            </a:r>
          </a:p>
          <a:p>
            <a:r>
              <a:rPr lang="cs-CZ" altLang="cs-CZ" smtClean="0"/>
              <a:t>Incidence v tlustém střevě nezávislá na věku (rozptýlené lymfoidní folikuly, nepodléhající podstatnější variaci v hustotě v průběhu života).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r>
              <a:rPr lang="cs-CZ" altLang="cs-CZ" smtClean="0"/>
              <a:t>Genetický podklad CN</a:t>
            </a:r>
          </a:p>
        </p:txBody>
      </p:sp>
      <p:sp>
        <p:nvSpPr>
          <p:cNvPr id="36867" name="Rectangle 5"/>
          <p:cNvSpPr>
            <a:spLocks noGrp="1" noChangeArrowheads="1"/>
          </p:cNvSpPr>
          <p:nvPr>
            <p:ph idx="1"/>
          </p:nvPr>
        </p:nvSpPr>
        <p:spPr/>
        <p:txBody>
          <a:bodyPr>
            <a:normAutofit fontScale="85000" lnSpcReduction="10000"/>
          </a:bodyPr>
          <a:lstStyle/>
          <a:p>
            <a:r>
              <a:rPr lang="cs-CZ" altLang="cs-CZ" smtClean="0"/>
              <a:t>3 mutace v  genu CARD15</a:t>
            </a:r>
          </a:p>
          <a:p>
            <a:pPr lvl="1"/>
            <a:r>
              <a:rPr lang="cs-CZ" altLang="cs-CZ" smtClean="0"/>
              <a:t>G702R</a:t>
            </a:r>
          </a:p>
          <a:p>
            <a:pPr lvl="1"/>
            <a:r>
              <a:rPr lang="cs-CZ" altLang="cs-CZ" smtClean="0"/>
              <a:t>R908W</a:t>
            </a:r>
          </a:p>
          <a:p>
            <a:pPr lvl="1"/>
            <a:r>
              <a:rPr lang="cs-CZ" altLang="cs-CZ" smtClean="0"/>
              <a:t>1007FS </a:t>
            </a:r>
          </a:p>
          <a:p>
            <a:r>
              <a:rPr lang="cs-CZ" altLang="cs-CZ" smtClean="0"/>
              <a:t>Ve středověku zřejmě vedly k selektivní výhodě v průběhu morových epidemií, protože mutované varianty reagovaly silněji proti </a:t>
            </a:r>
            <a:r>
              <a:rPr lang="cs-CZ" altLang="cs-CZ" i="1" smtClean="0"/>
              <a:t>Y. pestis</a:t>
            </a:r>
            <a:r>
              <a:rPr lang="cs-CZ" altLang="cs-CZ" smtClean="0"/>
              <a:t>. </a:t>
            </a:r>
          </a:p>
          <a:p>
            <a:r>
              <a:rPr lang="cs-CZ" altLang="cs-CZ" smtClean="0"/>
              <a:t>Po vytlačení </a:t>
            </a:r>
            <a:r>
              <a:rPr lang="cs-CZ" altLang="cs-CZ" i="1" smtClean="0"/>
              <a:t>Y. pestis </a:t>
            </a:r>
            <a:r>
              <a:rPr lang="cs-CZ" altLang="cs-CZ" smtClean="0"/>
              <a:t>a jejímu nahrazení méně virulentními kmeny </a:t>
            </a:r>
            <a:r>
              <a:rPr lang="cs-CZ" altLang="cs-CZ" i="1" smtClean="0"/>
              <a:t>Y. psudotubeculosis </a:t>
            </a:r>
            <a:r>
              <a:rPr lang="cs-CZ" altLang="cs-CZ" smtClean="0"/>
              <a:t>a </a:t>
            </a:r>
            <a:r>
              <a:rPr lang="cs-CZ" altLang="cs-CZ" i="1" smtClean="0"/>
              <a:t>Y. enterocolica</a:t>
            </a:r>
            <a:r>
              <a:rPr lang="cs-CZ" altLang="cs-CZ" smtClean="0"/>
              <a:t> možná neadekvátní imunitní odpověď těchto variant?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ltLang="cs-CZ" smtClean="0"/>
              <a:t>PERITONITIS</a:t>
            </a:r>
            <a:endParaRPr lang="cs-CZ" altLang="cs-CZ" smtClean="0"/>
          </a:p>
        </p:txBody>
      </p:sp>
      <p:sp>
        <p:nvSpPr>
          <p:cNvPr id="37891" name="Rectangle 3"/>
          <p:cNvSpPr>
            <a:spLocks noGrp="1" noChangeArrowheads="1"/>
          </p:cNvSpPr>
          <p:nvPr>
            <p:ph idx="1"/>
          </p:nvPr>
        </p:nvSpPr>
        <p:spPr/>
        <p:txBody>
          <a:bodyPr/>
          <a:lstStyle/>
          <a:p>
            <a:r>
              <a:rPr lang="cs-CZ" altLang="cs-CZ" smtClean="0"/>
              <a:t>Perforace zaníceného orgánu dutiny břišní</a:t>
            </a:r>
            <a:r>
              <a:rPr lang="en-GB" altLang="cs-CZ" smtClean="0"/>
              <a:t> (a</a:t>
            </a:r>
            <a:r>
              <a:rPr lang="cs-CZ" altLang="cs-CZ" smtClean="0"/>
              <a:t>k</a:t>
            </a:r>
            <a:r>
              <a:rPr lang="en-GB" altLang="cs-CZ" smtClean="0"/>
              <a:t>ut</a:t>
            </a:r>
            <a:r>
              <a:rPr lang="cs-CZ" altLang="cs-CZ" smtClean="0"/>
              <a:t>ní</a:t>
            </a:r>
            <a:r>
              <a:rPr lang="en-GB" altLang="cs-CZ" smtClean="0"/>
              <a:t> apendicitis)</a:t>
            </a:r>
          </a:p>
          <a:p>
            <a:r>
              <a:rPr lang="cs-CZ" altLang="cs-CZ" smtClean="0"/>
              <a:t>Může být</a:t>
            </a:r>
            <a:r>
              <a:rPr lang="en-GB" altLang="cs-CZ" smtClean="0"/>
              <a:t>: </a:t>
            </a:r>
          </a:p>
          <a:p>
            <a:pPr lvl="1"/>
            <a:r>
              <a:rPr lang="en-GB" altLang="cs-CZ" b="1" smtClean="0"/>
              <a:t>lo</a:t>
            </a:r>
            <a:r>
              <a:rPr lang="cs-CZ" altLang="cs-CZ" b="1" smtClean="0"/>
              <a:t>kální</a:t>
            </a:r>
          </a:p>
          <a:p>
            <a:pPr lvl="2"/>
            <a:r>
              <a:rPr lang="en-GB" altLang="cs-CZ" smtClean="0"/>
              <a:t>lo</a:t>
            </a:r>
            <a:r>
              <a:rPr lang="cs-CZ" altLang="cs-CZ" smtClean="0"/>
              <a:t>kální fibrózní adheze</a:t>
            </a:r>
            <a:endParaRPr lang="en-GB" altLang="cs-CZ" smtClean="0"/>
          </a:p>
          <a:p>
            <a:pPr lvl="1"/>
            <a:r>
              <a:rPr lang="en-GB" altLang="cs-CZ" b="1" smtClean="0"/>
              <a:t>generali</a:t>
            </a:r>
            <a:r>
              <a:rPr lang="cs-CZ" altLang="cs-CZ" b="1" smtClean="0"/>
              <a:t>zovaná</a:t>
            </a:r>
          </a:p>
          <a:p>
            <a:pPr lvl="2"/>
            <a:r>
              <a:rPr lang="cs-CZ" altLang="cs-CZ" smtClean="0"/>
              <a:t>horečka, septikémie, smrt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cs-CZ" altLang="cs-CZ" smtClean="0"/>
              <a:t>Patogeneze</a:t>
            </a:r>
          </a:p>
        </p:txBody>
      </p:sp>
      <p:sp>
        <p:nvSpPr>
          <p:cNvPr id="38915" name="Rectangle 3"/>
          <p:cNvSpPr>
            <a:spLocks noGrp="1" noChangeArrowheads="1"/>
          </p:cNvSpPr>
          <p:nvPr>
            <p:ph idx="1"/>
          </p:nvPr>
        </p:nvSpPr>
        <p:spPr/>
        <p:txBody>
          <a:bodyPr>
            <a:normAutofit fontScale="92500" lnSpcReduction="10000"/>
          </a:bodyPr>
          <a:lstStyle/>
          <a:p>
            <a:r>
              <a:rPr lang="cs-CZ" altLang="cs-CZ" smtClean="0"/>
              <a:t>Zánět orgánu dutiny břišní</a:t>
            </a:r>
            <a:r>
              <a:rPr lang="en-GB" altLang="cs-CZ" smtClean="0"/>
              <a:t> / </a:t>
            </a:r>
            <a:r>
              <a:rPr lang="cs-CZ" altLang="cs-CZ" smtClean="0"/>
              <a:t>břišní poranění</a:t>
            </a:r>
            <a:r>
              <a:rPr lang="en-GB" altLang="cs-CZ" smtClean="0"/>
              <a:t>  </a:t>
            </a:r>
          </a:p>
          <a:p>
            <a:pPr marL="0" indent="0">
              <a:buNone/>
            </a:pPr>
            <a:r>
              <a:rPr lang="en-GB" altLang="cs-CZ" smtClean="0"/>
              <a:t>		</a:t>
            </a:r>
            <a:r>
              <a:rPr lang="en-GB" altLang="cs-CZ" smtClean="0">
                <a:sym typeface="Symbol" pitchFamily="18" charset="2"/>
              </a:rPr>
              <a:t></a:t>
            </a:r>
            <a:endParaRPr lang="en-GB" altLang="cs-CZ" smtClean="0"/>
          </a:p>
          <a:p>
            <a:r>
              <a:rPr lang="cs-CZ" altLang="cs-CZ" smtClean="0"/>
              <a:t>Zánět peritonea</a:t>
            </a:r>
            <a:endParaRPr lang="en-GB" altLang="cs-CZ" smtClean="0"/>
          </a:p>
          <a:p>
            <a:pPr marL="0" indent="0">
              <a:buNone/>
            </a:pPr>
            <a:r>
              <a:rPr lang="en-GB" altLang="cs-CZ" smtClean="0"/>
              <a:t>		</a:t>
            </a:r>
            <a:r>
              <a:rPr lang="en-GB" altLang="cs-CZ" smtClean="0">
                <a:sym typeface="Symbol" pitchFamily="18" charset="2"/>
              </a:rPr>
              <a:t></a:t>
            </a:r>
            <a:r>
              <a:rPr lang="en-GB" altLang="cs-CZ" smtClean="0"/>
              <a:t>				</a:t>
            </a:r>
          </a:p>
          <a:p>
            <a:r>
              <a:rPr lang="cs-CZ" altLang="cs-CZ" smtClean="0"/>
              <a:t>Fibrózní exsudát se formuje na povrchu peritonea</a:t>
            </a:r>
            <a:endParaRPr lang="en-GB" altLang="cs-CZ" smtClean="0"/>
          </a:p>
          <a:p>
            <a:pPr marL="0" indent="0">
              <a:buNone/>
            </a:pPr>
            <a:r>
              <a:rPr lang="en-GB" altLang="cs-CZ" smtClean="0"/>
              <a:t>		</a:t>
            </a:r>
            <a:r>
              <a:rPr lang="en-GB" altLang="cs-CZ" smtClean="0">
                <a:sym typeface="Symbol" pitchFamily="18" charset="2"/>
              </a:rPr>
              <a:t></a:t>
            </a:r>
            <a:endParaRPr lang="en-GB" altLang="cs-CZ" smtClean="0"/>
          </a:p>
          <a:p>
            <a:r>
              <a:rPr lang="cs-CZ" altLang="cs-CZ" smtClean="0"/>
              <a:t>Kolem leze se vytváří fibrinový val –</a:t>
            </a:r>
            <a:r>
              <a:rPr lang="en-GB" altLang="cs-CZ" smtClean="0"/>
              <a:t> </a:t>
            </a:r>
            <a:r>
              <a:rPr lang="en-GB" altLang="cs-CZ" b="1" smtClean="0"/>
              <a:t>absces / </a:t>
            </a:r>
            <a:r>
              <a:rPr lang="cs-CZ" altLang="cs-CZ" b="1" smtClean="0"/>
              <a:t>srůsty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Vztahy mezi zánětem a rakovinou</a:t>
            </a:r>
          </a:p>
        </p:txBody>
      </p:sp>
      <p:pic>
        <p:nvPicPr>
          <p:cNvPr id="5" name="Zástupný symbol pro obsah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0415" y="1773238"/>
            <a:ext cx="6917883" cy="4535487"/>
          </a:xfrm>
        </p:spPr>
      </p:pic>
    </p:spTree>
    <p:extLst>
      <p:ext uri="{BB962C8B-B14F-4D97-AF65-F5344CB8AC3E}">
        <p14:creationId xmlns:p14="http://schemas.microsoft.com/office/powerpoint/2010/main" val="4133896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Vztahy mezi zánětem a </a:t>
            </a:r>
            <a:r>
              <a:rPr lang="cs-CZ" smtClean="0"/>
              <a:t>rakovinou</a:t>
            </a:r>
            <a:endParaRPr lang="cs-CZ"/>
          </a:p>
        </p:txBody>
      </p:sp>
      <p:pic>
        <p:nvPicPr>
          <p:cNvPr id="7" name="Picture 2" descr="JEM99161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96501" y="1773238"/>
            <a:ext cx="7025711"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p:cNvSpPr/>
          <p:nvPr/>
        </p:nvSpPr>
        <p:spPr>
          <a:xfrm>
            <a:off x="5004048" y="6000209"/>
            <a:ext cx="3890809" cy="369332"/>
          </a:xfrm>
          <a:prstGeom prst="rect">
            <a:avLst/>
          </a:prstGeom>
        </p:spPr>
        <p:txBody>
          <a:bodyPr wrap="none">
            <a:spAutoFit/>
          </a:bodyPr>
          <a:lstStyle/>
          <a:p>
            <a:r>
              <a:rPr lang="cs-CZ" smtClean="0">
                <a:latin typeface="+mj-lt"/>
              </a:rPr>
              <a:t>macrophage migration inhibitory factor </a:t>
            </a:r>
            <a:endParaRPr lang="cs-CZ">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592138" y="594836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endParaRPr kumimoji="0" lang="en-GB" altLang="cs-CZ" sz="1400">
              <a:latin typeface="Arial" charset="0"/>
            </a:endParaRPr>
          </a:p>
        </p:txBody>
      </p:sp>
      <p:sp>
        <p:nvSpPr>
          <p:cNvPr id="41988" name="Rectangle 4"/>
          <p:cNvSpPr>
            <a:spLocks noChangeArrowheads="1"/>
          </p:cNvSpPr>
          <p:nvPr/>
        </p:nvSpPr>
        <p:spPr bwMode="auto">
          <a:xfrm>
            <a:off x="0" y="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kumimoji="0" lang="cs-CZ" altLang="cs-CZ">
                <a:latin typeface="Arial" charset="0"/>
              </a:rPr>
              <a:t> </a:t>
            </a:r>
          </a:p>
        </p:txBody>
      </p:sp>
      <p:sp>
        <p:nvSpPr>
          <p:cNvPr id="41990" name="Text Box 6"/>
          <p:cNvSpPr txBox="1">
            <a:spLocks noChangeArrowheads="1"/>
          </p:cNvSpPr>
          <p:nvPr/>
        </p:nvSpPr>
        <p:spPr bwMode="auto">
          <a:xfrm>
            <a:off x="5848350" y="573246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endParaRPr kumimoji="0" lang="en-GB" altLang="cs-CZ" sz="1400">
              <a:latin typeface="Arial" charset="0"/>
            </a:endParaRPr>
          </a:p>
        </p:txBody>
      </p:sp>
      <p:sp>
        <p:nvSpPr>
          <p:cNvPr id="2" name="Nadpis 1"/>
          <p:cNvSpPr>
            <a:spLocks noGrp="1"/>
          </p:cNvSpPr>
          <p:nvPr>
            <p:ph type="title"/>
          </p:nvPr>
        </p:nvSpPr>
        <p:spPr/>
        <p:txBody>
          <a:bodyPr/>
          <a:lstStyle/>
          <a:p>
            <a:r>
              <a:rPr lang="cs-CZ"/>
              <a:t>Patofyziologické mechanismy spojující obezitu a gastrointestinální </a:t>
            </a:r>
            <a:r>
              <a:rPr lang="cs-CZ" smtClean="0"/>
              <a:t>trakt</a:t>
            </a:r>
            <a:endParaRPr lang="cs-CZ"/>
          </a:p>
        </p:txBody>
      </p:sp>
      <p:sp>
        <p:nvSpPr>
          <p:cNvPr id="10" name="Zástupný symbol pro text 5"/>
          <p:cNvSpPr txBox="1">
            <a:spLocks/>
          </p:cNvSpPr>
          <p:nvPr/>
        </p:nvSpPr>
        <p:spPr>
          <a:xfrm>
            <a:off x="1475656" y="6525343"/>
            <a:ext cx="7691903" cy="341387"/>
          </a:xfrm>
          <a:prstGeom prst="rect">
            <a:avLst/>
          </a:prstGeom>
        </p:spPr>
        <p:txBody>
          <a:bodyPr vert="horz" lIns="91440" tIns="45720" rIns="91440" bIns="45720" rtlCol="0">
            <a:normAutofit lnSpcReduction="10000"/>
          </a:bodyPr>
          <a:lstStyle>
            <a:lvl1pPr marL="266700" indent="-266700" algn="l" defTabSz="914400" rtl="0" eaLnBrk="1" latinLnBrk="0" hangingPunct="1">
              <a:spcBef>
                <a:spcPct val="20000"/>
              </a:spcBef>
              <a:buFontTx/>
              <a:buBlip>
                <a:blip r:embed="rId3"/>
              </a:buBlip>
              <a:defRPr sz="3200" kern="1200">
                <a:solidFill>
                  <a:schemeClr val="tx1"/>
                </a:solidFill>
                <a:latin typeface="+mn-lt"/>
                <a:ea typeface="+mn-ea"/>
                <a:cs typeface="Arial" pitchFamily="34" charset="0"/>
              </a:defRPr>
            </a:lvl1pPr>
            <a:lvl2pPr marL="541338" indent="-274638" algn="l" defTabSz="914400" rtl="0" eaLnBrk="1" latinLnBrk="0" hangingPunct="1">
              <a:spcBef>
                <a:spcPct val="20000"/>
              </a:spcBef>
              <a:buFont typeface="Arial" pitchFamily="34" charset="0"/>
              <a:buChar char="–"/>
              <a:defRPr sz="3000" kern="1200">
                <a:solidFill>
                  <a:schemeClr val="bg2">
                    <a:lumMod val="25000"/>
                  </a:schemeClr>
                </a:solidFill>
                <a:latin typeface="+mn-lt"/>
                <a:ea typeface="+mn-ea"/>
                <a:cs typeface="Arial" pitchFamily="34" charset="0"/>
              </a:defRPr>
            </a:lvl2pPr>
            <a:lvl3pPr marL="808038" indent="-2667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Arial" pitchFamily="34" charset="0"/>
              </a:defRPr>
            </a:lvl3pPr>
            <a:lvl4pPr marL="985838" indent="-1778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Arial" pitchFamily="34" charset="0"/>
              </a:defRPr>
            </a:lvl4pPr>
            <a:lvl5pPr marL="1163638" indent="-1778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fontAlgn="auto">
              <a:spcAft>
                <a:spcPts val="0"/>
              </a:spcAft>
              <a:buNone/>
            </a:pPr>
            <a:r>
              <a:rPr kumimoji="0" lang="cs-CZ" sz="1800" smtClean="0"/>
              <a:t>Podle: </a:t>
            </a:r>
            <a:r>
              <a:rPr kumimoji="0" lang="en-GB" sz="1800">
                <a:solidFill>
                  <a:schemeClr val="accent3"/>
                </a:solidFill>
              </a:rPr>
              <a:t>John BJ, </a:t>
            </a:r>
            <a:r>
              <a:rPr kumimoji="0" lang="en-GB" sz="1800" smtClean="0">
                <a:solidFill>
                  <a:schemeClr val="accent3"/>
                </a:solidFill>
              </a:rPr>
              <a:t>2006</a:t>
            </a:r>
            <a:endParaRPr kumimoji="0" lang="en-GB" sz="1800">
              <a:solidFill>
                <a:schemeClr val="accent3"/>
              </a:solidFill>
            </a:endParaRPr>
          </a:p>
        </p:txBody>
      </p:sp>
      <p:pic>
        <p:nvPicPr>
          <p:cNvPr id="7" name="Zástupný symbol pro obsah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96568" y="2205038"/>
            <a:ext cx="4825576" cy="4103687"/>
          </a:xfrm>
        </p:spPr>
      </p:pic>
    </p:spTree>
    <p:extLst>
      <p:ext uri="{BB962C8B-B14F-4D97-AF65-F5344CB8AC3E}">
        <p14:creationId xmlns:p14="http://schemas.microsoft.com/office/powerpoint/2010/main" val="4255188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cs-CZ" altLang="cs-CZ" smtClean="0"/>
              <a:t>Průjem</a:t>
            </a:r>
          </a:p>
        </p:txBody>
      </p:sp>
      <p:sp>
        <p:nvSpPr>
          <p:cNvPr id="6147" name="Rectangle 3"/>
          <p:cNvSpPr>
            <a:spLocks noGrp="1" noChangeArrowheads="1"/>
          </p:cNvSpPr>
          <p:nvPr>
            <p:ph idx="1"/>
          </p:nvPr>
        </p:nvSpPr>
        <p:spPr/>
        <p:txBody>
          <a:bodyPr>
            <a:normAutofit fontScale="55000" lnSpcReduction="20000"/>
          </a:bodyPr>
          <a:lstStyle/>
          <a:p>
            <a:r>
              <a:rPr lang="en-GB" altLang="cs-CZ" smtClean="0"/>
              <a:t>diarrhoea </a:t>
            </a:r>
            <a:r>
              <a:rPr lang="cs-CZ" altLang="cs-CZ" smtClean="0"/>
              <a:t>:</a:t>
            </a:r>
          </a:p>
          <a:p>
            <a:pPr lvl="1"/>
            <a:r>
              <a:rPr lang="en-GB" altLang="cs-CZ" smtClean="0">
                <a:sym typeface="Symbol" pitchFamily="18" charset="2"/>
              </a:rPr>
              <a:t></a:t>
            </a:r>
            <a:r>
              <a:rPr lang="en-GB" altLang="cs-CZ" smtClean="0"/>
              <a:t>ed fluidity and volume of faeces; </a:t>
            </a:r>
          </a:p>
          <a:p>
            <a:pPr lvl="1"/>
            <a:r>
              <a:rPr lang="en-GB" altLang="cs-CZ" smtClean="0">
                <a:sym typeface="Symbol" pitchFamily="18" charset="2"/>
              </a:rPr>
              <a:t></a:t>
            </a:r>
            <a:r>
              <a:rPr lang="en-GB" altLang="cs-CZ" smtClean="0"/>
              <a:t>ed  frequency of defaecation</a:t>
            </a:r>
          </a:p>
          <a:p>
            <a:r>
              <a:rPr lang="cs-CZ" altLang="cs-CZ" smtClean="0"/>
              <a:t>E</a:t>
            </a:r>
            <a:r>
              <a:rPr lang="en-GB" altLang="cs-CZ" smtClean="0"/>
              <a:t>ssential cause</a:t>
            </a:r>
            <a:r>
              <a:rPr lang="cs-CZ" altLang="cs-CZ" smtClean="0"/>
              <a:t>s</a:t>
            </a:r>
            <a:r>
              <a:rPr lang="en-GB" altLang="cs-CZ" smtClean="0"/>
              <a:t>:	</a:t>
            </a:r>
            <a:endParaRPr lang="cs-CZ" altLang="cs-CZ" smtClean="0"/>
          </a:p>
          <a:p>
            <a:pPr lvl="1"/>
            <a:r>
              <a:rPr lang="en-GB" altLang="cs-CZ" smtClean="0">
                <a:sym typeface="Symbol" pitchFamily="18" charset="2"/>
              </a:rPr>
              <a:t></a:t>
            </a:r>
            <a:r>
              <a:rPr lang="en-GB" altLang="cs-CZ" smtClean="0"/>
              <a:t>ed colonic volume  </a:t>
            </a:r>
            <a:r>
              <a:rPr lang="en-GB" altLang="cs-CZ" smtClean="0">
                <a:sym typeface="Symbol" pitchFamily="18" charset="2"/>
              </a:rPr>
              <a:t></a:t>
            </a:r>
            <a:r>
              <a:rPr lang="en-GB" altLang="cs-CZ" smtClean="0"/>
              <a:t>  distension  </a:t>
            </a:r>
            <a:r>
              <a:rPr lang="en-GB" altLang="cs-CZ" smtClean="0">
                <a:sym typeface="Symbol" pitchFamily="18" charset="2"/>
              </a:rPr>
              <a:t></a:t>
            </a:r>
            <a:r>
              <a:rPr lang="en-GB" altLang="cs-CZ" smtClean="0"/>
              <a:t>  defaecation reflex</a:t>
            </a:r>
          </a:p>
          <a:p>
            <a:pPr lvl="1"/>
            <a:r>
              <a:rPr lang="en-GB" altLang="cs-CZ" smtClean="0"/>
              <a:t>fluid volume </a:t>
            </a:r>
            <a:r>
              <a:rPr lang="en-GB" altLang="cs-CZ" smtClean="0">
                <a:sym typeface="Symbol" pitchFamily="18" charset="2"/>
              </a:rPr>
              <a:t></a:t>
            </a:r>
            <a:r>
              <a:rPr lang="en-GB" altLang="cs-CZ" smtClean="0"/>
              <a:t>es due to:</a:t>
            </a:r>
            <a:r>
              <a:rPr lang="cs-CZ" altLang="cs-CZ" smtClean="0"/>
              <a:t> </a:t>
            </a:r>
            <a:r>
              <a:rPr lang="en-GB" altLang="cs-CZ" smtClean="0"/>
              <a:t>irritation </a:t>
            </a:r>
            <a:r>
              <a:rPr lang="en-GB" altLang="cs-CZ" smtClean="0">
                <a:sym typeface="Symbol" pitchFamily="18" charset="2"/>
              </a:rPr>
              <a:t></a:t>
            </a:r>
            <a:r>
              <a:rPr lang="en-GB" altLang="cs-CZ" smtClean="0"/>
              <a:t> H2O secretion into colon</a:t>
            </a:r>
          </a:p>
          <a:p>
            <a:pPr lvl="2"/>
            <a:r>
              <a:rPr lang="en-GB" altLang="cs-CZ" smtClean="0"/>
              <a:t>e.g. bacterial infections</a:t>
            </a:r>
          </a:p>
          <a:p>
            <a:pPr lvl="2"/>
            <a:r>
              <a:rPr lang="cs-CZ" altLang="cs-CZ" smtClean="0"/>
              <a:t>l</a:t>
            </a:r>
            <a:r>
              <a:rPr lang="en-GB" altLang="cs-CZ" smtClean="0"/>
              <a:t>axatives</a:t>
            </a:r>
          </a:p>
          <a:p>
            <a:pPr lvl="2"/>
            <a:r>
              <a:rPr lang="en-GB" altLang="cs-CZ" smtClean="0"/>
              <a:t>some GI tumours</a:t>
            </a:r>
            <a:endParaRPr lang="en-GB" altLang="cs-CZ" smtClean="0">
              <a:sym typeface="Symbol" pitchFamily="18" charset="2"/>
            </a:endParaRPr>
          </a:p>
          <a:p>
            <a:pPr lvl="1"/>
            <a:r>
              <a:rPr lang="en-GB" altLang="cs-CZ" smtClean="0">
                <a:sym typeface="Symbol" pitchFamily="18" charset="2"/>
              </a:rPr>
              <a:t></a:t>
            </a:r>
            <a:r>
              <a:rPr lang="en-GB" altLang="cs-CZ" smtClean="0"/>
              <a:t>ed osmotic pressure</a:t>
            </a:r>
            <a:endParaRPr lang="cs-CZ" altLang="cs-CZ" smtClean="0"/>
          </a:p>
          <a:p>
            <a:pPr lvl="2"/>
            <a:r>
              <a:rPr lang="en-GB" altLang="cs-CZ" smtClean="0"/>
              <a:t>e.g. impaired digestion/absorption</a:t>
            </a:r>
            <a:endParaRPr lang="en-GB" altLang="cs-CZ" smtClean="0">
              <a:sym typeface="Symbol" pitchFamily="18" charset="2"/>
            </a:endParaRPr>
          </a:p>
          <a:p>
            <a:pPr lvl="1"/>
            <a:r>
              <a:rPr lang="en-GB" altLang="cs-CZ" smtClean="0">
                <a:sym typeface="Symbol" pitchFamily="18" charset="2"/>
              </a:rPr>
              <a:t></a:t>
            </a:r>
            <a:r>
              <a:rPr lang="en-GB" altLang="cs-CZ" smtClean="0"/>
              <a:t>ed H</a:t>
            </a:r>
            <a:r>
              <a:rPr lang="en-GB" altLang="cs-CZ" baseline="-25000" smtClean="0"/>
              <a:t>2</a:t>
            </a:r>
            <a:r>
              <a:rPr lang="en-GB" altLang="cs-CZ" smtClean="0"/>
              <a:t>O absorption</a:t>
            </a:r>
            <a:endParaRPr lang="cs-CZ" altLang="cs-CZ" smtClean="0"/>
          </a:p>
          <a:p>
            <a:pPr lvl="2"/>
            <a:r>
              <a:rPr lang="en-GB" altLang="cs-CZ" smtClean="0"/>
              <a:t>e.g.malabsorptive disorders</a:t>
            </a:r>
          </a:p>
          <a:p>
            <a:r>
              <a:rPr lang="en-GB" altLang="cs-CZ" smtClean="0"/>
              <a:t>consequences if severe/chronic:	</a:t>
            </a:r>
            <a:endParaRPr lang="cs-CZ" altLang="cs-CZ" smtClean="0"/>
          </a:p>
          <a:p>
            <a:pPr lvl="1"/>
            <a:r>
              <a:rPr lang="en-GB" altLang="cs-CZ" smtClean="0"/>
              <a:t>H</a:t>
            </a:r>
            <a:r>
              <a:rPr lang="en-GB" altLang="cs-CZ" baseline="-25000" smtClean="0"/>
              <a:t>2</a:t>
            </a:r>
            <a:r>
              <a:rPr lang="en-GB" altLang="cs-CZ" smtClean="0"/>
              <a:t>O loss </a:t>
            </a:r>
            <a:r>
              <a:rPr lang="en-GB" altLang="cs-CZ" smtClean="0">
                <a:sym typeface="Symbol" pitchFamily="18" charset="2"/>
              </a:rPr>
              <a:t></a:t>
            </a:r>
            <a:r>
              <a:rPr lang="en-GB" altLang="cs-CZ" smtClean="0"/>
              <a:t> dehydration</a:t>
            </a:r>
            <a:r>
              <a:rPr lang="cs-CZ" altLang="cs-CZ" smtClean="0"/>
              <a:t>, </a:t>
            </a:r>
          </a:p>
          <a:p>
            <a:pPr lvl="1"/>
            <a:r>
              <a:rPr lang="cs-CZ" altLang="cs-CZ" smtClean="0"/>
              <a:t>HC</a:t>
            </a:r>
            <a:r>
              <a:rPr lang="en-GB" altLang="cs-CZ" smtClean="0"/>
              <a:t>O</a:t>
            </a:r>
            <a:r>
              <a:rPr lang="en-GB" altLang="cs-CZ" baseline="-25000" smtClean="0"/>
              <a:t>3</a:t>
            </a:r>
            <a:r>
              <a:rPr lang="en-GB" altLang="cs-CZ" baseline="30000" smtClean="0"/>
              <a:t>-</a:t>
            </a:r>
            <a:r>
              <a:rPr lang="en-GB" altLang="cs-CZ" smtClean="0"/>
              <a:t> loss</a:t>
            </a:r>
            <a:r>
              <a:rPr lang="cs-CZ" altLang="cs-CZ" smtClean="0"/>
              <a:t> </a:t>
            </a:r>
            <a:r>
              <a:rPr lang="en-GB" altLang="cs-CZ" smtClean="0">
                <a:sym typeface="Symbol" pitchFamily="18" charset="2"/>
              </a:rPr>
              <a:t></a:t>
            </a:r>
            <a:r>
              <a:rPr lang="en-GB" altLang="cs-CZ" smtClean="0"/>
              <a:t> acidosis</a:t>
            </a:r>
          </a:p>
          <a:p>
            <a:pPr lvl="1"/>
            <a:r>
              <a:rPr lang="en-GB" altLang="cs-CZ" smtClean="0"/>
              <a:t>major cause of death world-wide</a:t>
            </a:r>
            <a:r>
              <a:rPr lang="cs-CZ" altLang="cs-CZ" smtClean="0"/>
              <a:t> </a:t>
            </a:r>
            <a:r>
              <a:rPr lang="en-GB" altLang="cs-CZ" smtClean="0"/>
              <a:t>(bacterial &amp; viral infections)</a:t>
            </a:r>
            <a:endParaRPr lang="cs-CZ" altLang="cs-CZ"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PREDNASK\obr9.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Clonal progressing of tumor cells</a:t>
            </a:r>
          </a:p>
        </p:txBody>
      </p:sp>
      <p:sp>
        <p:nvSpPr>
          <p:cNvPr id="3" name="Zástupný symbol pro obsah 2"/>
          <p:cNvSpPr>
            <a:spLocks noGrp="1"/>
          </p:cNvSpPr>
          <p:nvPr>
            <p:ph idx="1"/>
          </p:nvPr>
        </p:nvSpPr>
        <p:spPr>
          <a:xfrm>
            <a:off x="1331640" y="1772816"/>
            <a:ext cx="7355160" cy="2032454"/>
          </a:xfrm>
        </p:spPr>
        <p:txBody>
          <a:bodyPr>
            <a:normAutofit fontScale="62500" lnSpcReduction="20000"/>
          </a:bodyPr>
          <a:lstStyle/>
          <a:p>
            <a:pPr marL="514350" indent="-514350">
              <a:buFont typeface="+mj-lt"/>
              <a:buAutoNum type="arabicPeriod"/>
            </a:pPr>
            <a:r>
              <a:rPr lang="en-US" smtClean="0"/>
              <a:t>Mutation </a:t>
            </a:r>
            <a:endParaRPr lang="en-US"/>
          </a:p>
          <a:p>
            <a:pPr marL="514350" indent="-514350">
              <a:buFont typeface="+mj-lt"/>
              <a:buAutoNum type="arabicPeriod"/>
            </a:pPr>
            <a:r>
              <a:rPr lang="en-US"/>
              <a:t>Cells with mutation 1 and 2 gradually  overgrow  and/or displace cells with only mutation 1. </a:t>
            </a:r>
          </a:p>
          <a:p>
            <a:pPr marL="514350" indent="-514350">
              <a:buFont typeface="+mj-lt"/>
              <a:buAutoNum type="arabicPeriod"/>
            </a:pPr>
            <a:r>
              <a:rPr lang="en-US"/>
              <a:t>Next mutations cause the growth of more and more aggressive populations of the cells. </a:t>
            </a:r>
          </a:p>
          <a:p>
            <a:pPr marL="514350" indent="-514350">
              <a:buFont typeface="+mj-lt"/>
              <a:buAutoNum type="arabicPeriod"/>
            </a:pPr>
            <a:r>
              <a:rPr lang="en-US"/>
              <a:t>Subclonal genetic heterogenity of the tumor is a recoil of the progressing  development of the </a:t>
            </a:r>
            <a:r>
              <a:rPr lang="en-US" smtClean="0"/>
              <a:t>tumor</a:t>
            </a:r>
            <a:endParaRPr lang="en-US"/>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3860464"/>
            <a:ext cx="6264696" cy="2952912"/>
          </a:xfrm>
          <a:prstGeom prst="rect">
            <a:avLst/>
          </a:prstGeom>
        </p:spPr>
      </p:pic>
    </p:spTree>
    <p:extLst>
      <p:ext uri="{BB962C8B-B14F-4D97-AF65-F5344CB8AC3E}">
        <p14:creationId xmlns:p14="http://schemas.microsoft.com/office/powerpoint/2010/main" val="1800692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smtClean="0"/>
              <a:t>Mutace somatických buněk: sporadický kolorektální karcinom</a:t>
            </a:r>
            <a:endParaRPr lang="cs-CZ"/>
          </a:p>
        </p:txBody>
      </p:sp>
      <p:pic>
        <p:nvPicPr>
          <p:cNvPr id="11" name="Picture 5" descr="nature07943-f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466685" y="2060848"/>
            <a:ext cx="6993747"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ástupný symbol pro obsah 7"/>
          <p:cNvSpPr>
            <a:spLocks noGrp="1"/>
          </p:cNvSpPr>
          <p:nvPr>
            <p:ph sz="half" idx="2"/>
          </p:nvPr>
        </p:nvSpPr>
        <p:spPr>
          <a:xfrm>
            <a:off x="1115616" y="5013176"/>
            <a:ext cx="7416824" cy="1224136"/>
          </a:xfrm>
        </p:spPr>
        <p:txBody>
          <a:bodyPr>
            <a:normAutofit fontScale="92500" lnSpcReduction="10000"/>
          </a:bodyPr>
          <a:lstStyle/>
          <a:p>
            <a:r>
              <a:rPr lang="en-US"/>
              <a:t>The lineage of mitotic cell divisions from the fertilized egg to a single cell within a cancer showing the timing of the somatic mutations  acquired by the cancer cell and the processes that contribute to them</a:t>
            </a:r>
            <a:r>
              <a:rPr lang="en-US" smtClean="0"/>
              <a:t>.</a:t>
            </a:r>
            <a:endParaRPr lang="en-US"/>
          </a:p>
        </p:txBody>
      </p:sp>
      <p:sp>
        <p:nvSpPr>
          <p:cNvPr id="17" name="Zástupný symbol pro text 5"/>
          <p:cNvSpPr txBox="1">
            <a:spLocks/>
          </p:cNvSpPr>
          <p:nvPr/>
        </p:nvSpPr>
        <p:spPr>
          <a:xfrm>
            <a:off x="1475656" y="6525343"/>
            <a:ext cx="7691903" cy="341387"/>
          </a:xfrm>
          <a:prstGeom prst="rect">
            <a:avLst/>
          </a:prstGeom>
        </p:spPr>
        <p:txBody>
          <a:bodyPr vert="horz" lIns="91440" tIns="45720" rIns="91440" bIns="45720" rtlCol="0">
            <a:normAutofit lnSpcReduction="10000"/>
          </a:bodyPr>
          <a:lstStyle>
            <a:lvl1pPr marL="266700" indent="-266700" algn="l" defTabSz="914400" rtl="0" eaLnBrk="1" latinLnBrk="0" hangingPunct="1">
              <a:spcBef>
                <a:spcPct val="20000"/>
              </a:spcBef>
              <a:buFontTx/>
              <a:buBlip>
                <a:blip r:embed="rId3"/>
              </a:buBlip>
              <a:defRPr sz="3200" kern="1200">
                <a:solidFill>
                  <a:schemeClr val="tx1"/>
                </a:solidFill>
                <a:latin typeface="+mn-lt"/>
                <a:ea typeface="+mn-ea"/>
                <a:cs typeface="Arial" pitchFamily="34" charset="0"/>
              </a:defRPr>
            </a:lvl1pPr>
            <a:lvl2pPr marL="541338" indent="-274638" algn="l" defTabSz="914400" rtl="0" eaLnBrk="1" latinLnBrk="0" hangingPunct="1">
              <a:spcBef>
                <a:spcPct val="20000"/>
              </a:spcBef>
              <a:buFont typeface="Arial" pitchFamily="34" charset="0"/>
              <a:buChar char="–"/>
              <a:defRPr sz="3000" kern="1200">
                <a:solidFill>
                  <a:schemeClr val="bg2">
                    <a:lumMod val="25000"/>
                  </a:schemeClr>
                </a:solidFill>
                <a:latin typeface="+mn-lt"/>
                <a:ea typeface="+mn-ea"/>
                <a:cs typeface="Arial" pitchFamily="34" charset="0"/>
              </a:defRPr>
            </a:lvl2pPr>
            <a:lvl3pPr marL="808038" indent="-2667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Arial" pitchFamily="34" charset="0"/>
              </a:defRPr>
            </a:lvl3pPr>
            <a:lvl4pPr marL="985838" indent="-1778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Arial" pitchFamily="34" charset="0"/>
              </a:defRPr>
            </a:lvl4pPr>
            <a:lvl5pPr marL="1163638" indent="-1778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fontAlgn="auto">
              <a:spcAft>
                <a:spcPts val="0"/>
              </a:spcAft>
              <a:buNone/>
            </a:pPr>
            <a:r>
              <a:rPr kumimoji="0" lang="cs-CZ" sz="1800" smtClean="0"/>
              <a:t>Zdroj: </a:t>
            </a:r>
            <a:r>
              <a:rPr kumimoji="0" lang="en-GB" sz="1800">
                <a:solidFill>
                  <a:schemeClr val="accent3"/>
                </a:solidFill>
              </a:rPr>
              <a:t>MR Stratton et al. Nature 458, 719–724 (2009) </a:t>
            </a:r>
            <a:r>
              <a:rPr kumimoji="0" lang="en-GB" sz="1800" smtClean="0">
                <a:solidFill>
                  <a:schemeClr val="accent3"/>
                </a:solidFill>
              </a:rPr>
              <a:t>doi:10.1038/nature07943</a:t>
            </a:r>
            <a:endParaRPr kumimoji="0" lang="en-GB" sz="1800">
              <a:solidFill>
                <a:schemeClr val="accent3"/>
              </a:solidFill>
            </a:endParaRPr>
          </a:p>
        </p:txBody>
      </p:sp>
      <p:pic>
        <p:nvPicPr>
          <p:cNvPr id="18" name="Picture 4" descr="nature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6009481"/>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nature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6009481"/>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Nadpis 11"/>
          <p:cNvSpPr>
            <a:spLocks noGrp="1"/>
          </p:cNvSpPr>
          <p:nvPr>
            <p:ph type="title"/>
          </p:nvPr>
        </p:nvSpPr>
        <p:spPr/>
        <p:txBody>
          <a:bodyPr/>
          <a:lstStyle/>
          <a:p>
            <a:r>
              <a:rPr lang="cs-CZ" sz="2800" smtClean="0"/>
              <a:t>Somatické mutace v individuálním genomu pacienta s kolorektálním karcinomem</a:t>
            </a:r>
            <a:endParaRPr lang="cs-CZ" sz="2800"/>
          </a:p>
        </p:txBody>
      </p:sp>
      <p:sp>
        <p:nvSpPr>
          <p:cNvPr id="6" name="Zástupný symbol pro text 5"/>
          <p:cNvSpPr>
            <a:spLocks noGrp="1"/>
          </p:cNvSpPr>
          <p:nvPr>
            <p:ph type="body" idx="4294967295"/>
          </p:nvPr>
        </p:nvSpPr>
        <p:spPr>
          <a:xfrm>
            <a:off x="1475656" y="6525343"/>
            <a:ext cx="7691903" cy="341387"/>
          </a:xfrm>
        </p:spPr>
        <p:txBody>
          <a:bodyPr>
            <a:normAutofit lnSpcReduction="10000"/>
          </a:bodyPr>
          <a:lstStyle/>
          <a:p>
            <a:pPr marL="0" lvl="1" indent="0" algn="r">
              <a:buNone/>
            </a:pPr>
            <a:r>
              <a:rPr lang="cs-CZ" sz="1800" smtClean="0"/>
              <a:t>Zdroj: </a:t>
            </a:r>
            <a:r>
              <a:rPr lang="en-GB" sz="1800" smtClean="0">
                <a:solidFill>
                  <a:schemeClr val="accent3"/>
                </a:solidFill>
              </a:rPr>
              <a:t>MR </a:t>
            </a:r>
            <a:r>
              <a:rPr lang="en-GB" sz="1800">
                <a:solidFill>
                  <a:schemeClr val="accent3"/>
                </a:solidFill>
              </a:rPr>
              <a:t>Stratton </a:t>
            </a:r>
            <a:r>
              <a:rPr lang="en-GB" altLang="zh-CN" sz="1800">
                <a:solidFill>
                  <a:schemeClr val="accent3"/>
                </a:solidFill>
              </a:rPr>
              <a:t>et al. </a:t>
            </a:r>
            <a:r>
              <a:rPr lang="en-GB" sz="1800">
                <a:solidFill>
                  <a:schemeClr val="accent3"/>
                </a:solidFill>
              </a:rPr>
              <a:t>Nature 458, </a:t>
            </a:r>
            <a:r>
              <a:rPr lang="en-GB" sz="1800" smtClean="0">
                <a:solidFill>
                  <a:schemeClr val="accent3"/>
                </a:solidFill>
              </a:rPr>
              <a:t>719</a:t>
            </a:r>
            <a:r>
              <a:rPr lang="cs-CZ" sz="1800" smtClean="0">
                <a:solidFill>
                  <a:schemeClr val="accent3"/>
                </a:solidFill>
              </a:rPr>
              <a:t>–</a:t>
            </a:r>
            <a:r>
              <a:rPr lang="en-GB" sz="1800" smtClean="0">
                <a:solidFill>
                  <a:schemeClr val="accent3"/>
                </a:solidFill>
              </a:rPr>
              <a:t>724 </a:t>
            </a:r>
            <a:r>
              <a:rPr lang="en-GB" sz="1800">
                <a:solidFill>
                  <a:schemeClr val="accent3"/>
                </a:solidFill>
              </a:rPr>
              <a:t>(</a:t>
            </a:r>
            <a:r>
              <a:rPr lang="en-GB" sz="1800" smtClean="0">
                <a:solidFill>
                  <a:schemeClr val="accent3"/>
                </a:solidFill>
              </a:rPr>
              <a:t>2009)</a:t>
            </a:r>
            <a:r>
              <a:rPr lang="cs-CZ" sz="1800" smtClean="0">
                <a:solidFill>
                  <a:schemeClr val="accent3"/>
                </a:solidFill>
              </a:rPr>
              <a:t> </a:t>
            </a:r>
            <a:r>
              <a:rPr lang="en-GB" sz="1800" smtClean="0">
                <a:solidFill>
                  <a:schemeClr val="accent3"/>
                </a:solidFill>
              </a:rPr>
              <a:t>doi:10.1038/nature07943</a:t>
            </a:r>
            <a:endParaRPr lang="en-GB" sz="1800">
              <a:solidFill>
                <a:schemeClr val="accent3"/>
              </a:solidFill>
            </a:endParaRPr>
          </a:p>
        </p:txBody>
      </p:sp>
      <p:pic>
        <p:nvPicPr>
          <p:cNvPr id="13" name="Picture 5" descr="nature07943-f2"/>
          <p:cNvPicPr>
            <a:picLocks noGrp="1" noChangeAspect="1" noChangeArrowheads="1"/>
          </p:cNvPicPr>
          <p:nvPr>
            <p:ph idx="1"/>
          </p:nvPr>
        </p:nvPicPr>
        <p:blipFill>
          <a:blip r:embed="rId3" cstate="print">
            <a:lum bright="20000"/>
            <a:extLst>
              <a:ext uri="{28A0092B-C50C-407E-A947-70E740481C1C}">
                <a14:useLocalDpi xmlns:a14="http://schemas.microsoft.com/office/drawing/2010/main" val="0"/>
              </a:ext>
            </a:extLst>
          </a:blip>
          <a:stretch>
            <a:fillRect/>
          </a:stretch>
        </p:blipFill>
        <p:spPr>
          <a:xfrm>
            <a:off x="1969897" y="1819593"/>
            <a:ext cx="5626439" cy="4705751"/>
          </a:xfrm>
        </p:spPr>
      </p:pic>
    </p:spTree>
    <p:extLst>
      <p:ext uri="{BB962C8B-B14F-4D97-AF65-F5344CB8AC3E}">
        <p14:creationId xmlns:p14="http://schemas.microsoft.com/office/powerpoint/2010/main" val="21107683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PREDNASK\obr8.gif"/>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1977640" y="692696"/>
            <a:ext cx="6122752"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sz="half" idx="1"/>
          </p:nvPr>
        </p:nvSpPr>
        <p:spPr>
          <a:xfrm>
            <a:off x="1187624" y="3645024"/>
            <a:ext cx="7488832" cy="2952328"/>
          </a:xfrm>
        </p:spPr>
        <p:txBody>
          <a:bodyPr>
            <a:normAutofit fontScale="77500" lnSpcReduction="20000"/>
          </a:bodyPr>
          <a:lstStyle/>
          <a:p>
            <a:r>
              <a:rPr lang="en-US"/>
              <a:t>The major functional domains of the p53 protein are shown, including the N-terminal transactivation domains, the central sequence-specific DNA-binding domain and the C-terminal regulatory domain. </a:t>
            </a:r>
          </a:p>
          <a:p>
            <a:r>
              <a:rPr lang="en-US"/>
              <a:t>p53 is subject to numerous post-transcriptional modifications, including phosphorylation, acetylation, methylation and modification with ubiquitin-like proteins, that can affect the function and stability of p53. Phosphatases, de-acetylases and de-ubiquitylating enzymes have been identified that can reverse most of these modifications. </a:t>
            </a:r>
          </a:p>
          <a:p>
            <a:r>
              <a:rPr lang="en-US"/>
              <a:t>Most of the point mutations found in naturally occurring cancers occur in the central DNA-binding domain, and the position of the hotspots for these mutations are indicated by the orange lightning bolts. The p53-related proteins p63 and p73 show a similar overall structure, although some isoforms of these p53 relatives also contain a C-terminal </a:t>
            </a:r>
            <a:r>
              <a:rPr lang="en-US" smtClean="0"/>
              <a:t>sterile-motif </a:t>
            </a:r>
            <a:r>
              <a:rPr lang="en-US"/>
              <a:t>(SAM) domain. </a:t>
            </a:r>
          </a:p>
        </p:txBody>
      </p:sp>
      <p:pic>
        <p:nvPicPr>
          <p:cNvPr id="10" name="Picture 2" descr="nrm2147-f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051720" y="657941"/>
            <a:ext cx="5616624" cy="29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cs-CZ" altLang="cs-CZ" smtClean="0"/>
              <a:t>Metabolické efekty p53</a:t>
            </a:r>
          </a:p>
        </p:txBody>
      </p:sp>
      <p:pic>
        <p:nvPicPr>
          <p:cNvPr id="49155" name="Picture 3" descr="p53-metabolism"/>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89796" y="1820594"/>
            <a:ext cx="4130476" cy="4560733"/>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879475" y="4097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endParaRPr kumimoji="0" lang="cs-CZ" altLang="cs-CZ">
              <a:latin typeface="Arial" charset="0"/>
            </a:endParaRPr>
          </a:p>
        </p:txBody>
      </p:sp>
      <p:sp>
        <p:nvSpPr>
          <p:cNvPr id="6" name="Zástupný symbol pro obsah 5"/>
          <p:cNvSpPr>
            <a:spLocks noGrp="1"/>
          </p:cNvSpPr>
          <p:nvPr>
            <p:ph sz="half" idx="2"/>
          </p:nvPr>
        </p:nvSpPr>
        <p:spPr>
          <a:xfrm>
            <a:off x="971550" y="4365104"/>
            <a:ext cx="7715250" cy="2304256"/>
          </a:xfrm>
        </p:spPr>
        <p:txBody>
          <a:bodyPr>
            <a:normAutofit/>
          </a:bodyPr>
          <a:lstStyle/>
          <a:p>
            <a:r>
              <a:rPr lang="cs-CZ"/>
              <a:t>Jako odpověď na nutriční stres může být p53 aktivován AMP kinázou (AMPK), což podpoří přežití buňky prostřednictvím aktivace inhibitoru  cyclin-dependentní kinázy p21. p53 </a:t>
            </a:r>
            <a:r>
              <a:rPr lang="cs-CZ" smtClean="0"/>
              <a:t>dále </a:t>
            </a:r>
            <a:r>
              <a:rPr lang="cs-CZ"/>
              <a:t>reguluje respiraci </a:t>
            </a:r>
            <a:r>
              <a:rPr lang="cs-CZ" smtClean="0"/>
              <a:t>buňky </a:t>
            </a:r>
            <a:r>
              <a:rPr lang="cs-CZ"/>
              <a:t>prostřednictvím aktivace SCO2 nebo snužováním hladin ROS prostřednictvím  TIGAR (p53-inducible glycolysis and apoptosis regulator) nebo sestrinů</a:t>
            </a:r>
            <a:r>
              <a:rPr lang="cs-CZ" smtClean="0"/>
              <a:t>.</a:t>
            </a:r>
            <a:endParaRPr lang="cs-CZ"/>
          </a:p>
        </p:txBody>
      </p:sp>
      <p:pic>
        <p:nvPicPr>
          <p:cNvPr id="10" name="Picture 2" descr="nrm2147-f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88358" y="908720"/>
            <a:ext cx="5851994"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1043608" y="4077071"/>
            <a:ext cx="7848872" cy="2376263"/>
          </a:xfrm>
        </p:spPr>
        <p:txBody>
          <a:bodyPr>
            <a:noAutofit/>
          </a:bodyPr>
          <a:lstStyle/>
          <a:p>
            <a:r>
              <a:rPr lang="en-US" sz="1800"/>
              <a:t>Mice that are wild-type for p53 primarily use aerobic respiration for the production of ATP, a more efficient way to generate energy for physical activity than glycolysisp53 regulates the energy metabolism by transcription of SCO2, promoting the assembly of the cytochrome c oxidase complex (COXII). In mice with homozygous deletion of p53, the level of SCO2 is low, thereby preventing COXII assembly and concomitant decreased aerobic respiration, promoting the switch to glycolysis. Glycolytic energy production is not sufficient to generate ATP for prolonged exercise, resulting in premature exhaustion</a:t>
            </a:r>
            <a:r>
              <a:rPr lang="en-US" sz="1800" smtClean="0"/>
              <a:t>.</a:t>
            </a:r>
            <a:endParaRPr lang="en-US" sz="1800"/>
          </a:p>
        </p:txBody>
      </p:sp>
      <p:pic>
        <p:nvPicPr>
          <p:cNvPr id="7" name="Picture 2" descr="Ima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19672" y="828066"/>
            <a:ext cx="6768752" cy="31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ástupný symbol pro text 5"/>
          <p:cNvSpPr txBox="1">
            <a:spLocks/>
          </p:cNvSpPr>
          <p:nvPr/>
        </p:nvSpPr>
        <p:spPr>
          <a:xfrm>
            <a:off x="683568" y="6453335"/>
            <a:ext cx="8483991" cy="413395"/>
          </a:xfrm>
          <a:prstGeom prst="rect">
            <a:avLst/>
          </a:prstGeom>
        </p:spPr>
        <p:txBody>
          <a:bodyPr vert="horz" lIns="91440" tIns="45720" rIns="91440" bIns="45720" rtlCol="0">
            <a:noAutofit/>
          </a:bodyPr>
          <a:lstStyle>
            <a:lvl1pPr marL="266700" indent="-266700" algn="l" defTabSz="914400" rtl="0" eaLnBrk="1" latinLnBrk="0" hangingPunct="1">
              <a:spcBef>
                <a:spcPct val="20000"/>
              </a:spcBef>
              <a:buFontTx/>
              <a:buBlip>
                <a:blip r:embed="rId3"/>
              </a:buBlip>
              <a:defRPr sz="3200" kern="1200">
                <a:solidFill>
                  <a:schemeClr val="tx1"/>
                </a:solidFill>
                <a:latin typeface="+mn-lt"/>
                <a:ea typeface="+mn-ea"/>
                <a:cs typeface="Arial" pitchFamily="34" charset="0"/>
              </a:defRPr>
            </a:lvl1pPr>
            <a:lvl2pPr marL="541338" indent="-274638" algn="l" defTabSz="914400" rtl="0" eaLnBrk="1" latinLnBrk="0" hangingPunct="1">
              <a:spcBef>
                <a:spcPct val="20000"/>
              </a:spcBef>
              <a:buFont typeface="Arial" pitchFamily="34" charset="0"/>
              <a:buChar char="–"/>
              <a:defRPr sz="3000" kern="1200">
                <a:solidFill>
                  <a:schemeClr val="bg2">
                    <a:lumMod val="25000"/>
                  </a:schemeClr>
                </a:solidFill>
                <a:latin typeface="+mn-lt"/>
                <a:ea typeface="+mn-ea"/>
                <a:cs typeface="Arial" pitchFamily="34" charset="0"/>
              </a:defRPr>
            </a:lvl2pPr>
            <a:lvl3pPr marL="808038" indent="-2667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Arial" pitchFamily="34" charset="0"/>
              </a:defRPr>
            </a:lvl3pPr>
            <a:lvl4pPr marL="985838" indent="-1778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Arial" pitchFamily="34" charset="0"/>
              </a:defRPr>
            </a:lvl4pPr>
            <a:lvl5pPr marL="1163638" indent="-1778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fontAlgn="auto">
              <a:spcAft>
                <a:spcPts val="0"/>
              </a:spcAft>
              <a:buNone/>
            </a:pPr>
            <a:r>
              <a:rPr kumimoji="0" lang="cs-CZ" sz="1400" smtClean="0"/>
              <a:t>Zdroj: </a:t>
            </a:r>
            <a:r>
              <a:rPr kumimoji="0" lang="en-GB" sz="1400">
                <a:solidFill>
                  <a:schemeClr val="accent3"/>
                </a:solidFill>
              </a:rPr>
              <a:t>Kruse JP, Gu W. p53 aerobics: the major tumor suppressor fuels your workout. Cell Metab. 2006 Jul;4(1):1-3.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Děkuji vám za pozornost</a:t>
            </a:r>
            <a:br>
              <a:rPr lang="cs-CZ"/>
            </a:br>
            <a:endParaRPr lang="cs-CZ"/>
          </a:p>
        </p:txBody>
      </p:sp>
      <p:pic>
        <p:nvPicPr>
          <p:cNvPr id="6" name="Picture 5" descr="1201444013-7442DSC00049">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08549" y="1773238"/>
            <a:ext cx="340161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altLang="cs-CZ" smtClean="0"/>
              <a:t>Zácpa</a:t>
            </a:r>
          </a:p>
        </p:txBody>
      </p:sp>
      <p:sp>
        <p:nvSpPr>
          <p:cNvPr id="7171" name="Rectangle 3"/>
          <p:cNvSpPr>
            <a:spLocks noGrp="1" noChangeArrowheads="1"/>
          </p:cNvSpPr>
          <p:nvPr>
            <p:ph idx="1"/>
          </p:nvPr>
        </p:nvSpPr>
        <p:spPr/>
        <p:txBody>
          <a:bodyPr>
            <a:normAutofit/>
          </a:bodyPr>
          <a:lstStyle/>
          <a:p>
            <a:r>
              <a:rPr lang="en-GB" altLang="cs-CZ" smtClean="0"/>
              <a:t>infrequent or difficulty in defaecation</a:t>
            </a:r>
          </a:p>
          <a:p>
            <a:r>
              <a:rPr lang="en-GB" altLang="cs-CZ" smtClean="0"/>
              <a:t>may be due to:</a:t>
            </a:r>
            <a:endParaRPr lang="cs-CZ" altLang="cs-CZ" smtClean="0"/>
          </a:p>
          <a:p>
            <a:pPr lvl="1"/>
            <a:r>
              <a:rPr lang="en-GB" altLang="cs-CZ" smtClean="0"/>
              <a:t>low fibre diet</a:t>
            </a:r>
          </a:p>
          <a:p>
            <a:pPr lvl="1"/>
            <a:r>
              <a:rPr lang="en-GB" altLang="cs-CZ" smtClean="0">
                <a:sym typeface="Symbol" pitchFamily="18" charset="2"/>
              </a:rPr>
              <a:t></a:t>
            </a:r>
            <a:r>
              <a:rPr lang="en-GB" altLang="cs-CZ" smtClean="0"/>
              <a:t>ed intestinal motility</a:t>
            </a:r>
          </a:p>
          <a:p>
            <a:pPr lvl="1"/>
            <a:r>
              <a:rPr lang="en-GB" altLang="cs-CZ" smtClean="0"/>
              <a:t>impaired rectal reflexes</a:t>
            </a:r>
          </a:p>
          <a:p>
            <a:pPr lvl="1"/>
            <a:r>
              <a:rPr lang="en-GB" altLang="cs-CZ" smtClean="0"/>
              <a:t>lack of exercise</a:t>
            </a:r>
          </a:p>
          <a:p>
            <a:pPr lvl="1"/>
            <a:r>
              <a:rPr lang="en-GB" altLang="cs-CZ" smtClean="0"/>
              <a:t>inadequate fluid intake</a:t>
            </a:r>
          </a:p>
          <a:p>
            <a:pPr lvl="1"/>
            <a:r>
              <a:rPr lang="en-GB" altLang="cs-CZ" smtClean="0"/>
              <a:t>emotions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zlaz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00063"/>
            <a:ext cx="3810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altLang="cs-CZ" smtClean="0"/>
              <a:t>Slizniční bariéra žaludku</a:t>
            </a:r>
          </a:p>
        </p:txBody>
      </p:sp>
      <p:sp>
        <p:nvSpPr>
          <p:cNvPr id="9219" name="Rectangle 3"/>
          <p:cNvSpPr>
            <a:spLocks noGrp="1" noChangeArrowheads="1"/>
          </p:cNvSpPr>
          <p:nvPr>
            <p:ph idx="1"/>
          </p:nvPr>
        </p:nvSpPr>
        <p:spPr/>
        <p:txBody>
          <a:bodyPr>
            <a:normAutofit fontScale="47500" lnSpcReduction="20000"/>
          </a:bodyPr>
          <a:lstStyle/>
          <a:p>
            <a:r>
              <a:rPr lang="cs-CZ" altLang="cs-CZ" smtClean="0"/>
              <a:t>Sliznice žaludku, zejména podél  velké kurvatury, se skládá do tenkých záhybů. </a:t>
            </a:r>
          </a:p>
          <a:p>
            <a:r>
              <a:rPr lang="cs-CZ" altLang="cs-CZ" smtClean="0"/>
              <a:t>Horní dvě třetiny žaludku obsahují </a:t>
            </a:r>
            <a:r>
              <a:rPr lang="cs-CZ" altLang="cs-CZ" b="1" smtClean="0"/>
              <a:t>parietální buňky </a:t>
            </a:r>
            <a:r>
              <a:rPr lang="cs-CZ" altLang="cs-CZ" smtClean="0"/>
              <a:t>(sekrece HCl) a </a:t>
            </a:r>
            <a:r>
              <a:rPr lang="cs-CZ" altLang="cs-CZ" b="1" smtClean="0"/>
              <a:t>hlavní buňky</a:t>
            </a:r>
            <a:r>
              <a:rPr lang="cs-CZ" altLang="cs-CZ" smtClean="0"/>
              <a:t>, které sekretují pepsinogen (který zahajuje proteolýzu). </a:t>
            </a:r>
          </a:p>
          <a:p>
            <a:r>
              <a:rPr lang="cs-CZ" altLang="cs-CZ" smtClean="0"/>
              <a:t>Antrum obsahuje </a:t>
            </a:r>
            <a:r>
              <a:rPr lang="cs-CZ" altLang="cs-CZ" b="1" smtClean="0"/>
              <a:t>buňky sekretující mucin </a:t>
            </a:r>
            <a:r>
              <a:rPr lang="cs-CZ" altLang="cs-CZ" smtClean="0"/>
              <a:t>a  </a:t>
            </a:r>
            <a:r>
              <a:rPr lang="cs-CZ" altLang="cs-CZ" b="1" smtClean="0"/>
              <a:t>G buňky</a:t>
            </a:r>
            <a:r>
              <a:rPr lang="cs-CZ" altLang="cs-CZ" smtClean="0"/>
              <a:t>, které vylučují (a skladují) gastrin (G17 a G34 podle počtu aminokyselin). Gastrin uvolňuje histamin z buněk podobných enterochromafinním buňkám (ECL buňky). Na úrovni signálních cest vstupuje do interakce s histaminem a acetylcholinem při stimulaci parietálních buněk.  </a:t>
            </a:r>
          </a:p>
          <a:p>
            <a:r>
              <a:rPr lang="cs-CZ" altLang="cs-CZ" b="1" smtClean="0"/>
              <a:t>Gr-buňky</a:t>
            </a:r>
            <a:r>
              <a:rPr lang="cs-CZ" altLang="cs-CZ" smtClean="0"/>
              <a:t> produkující ghrelin</a:t>
            </a:r>
          </a:p>
          <a:p>
            <a:r>
              <a:rPr lang="cs-CZ" altLang="cs-CZ" smtClean="0"/>
              <a:t>Specializované antrální </a:t>
            </a:r>
            <a:r>
              <a:rPr lang="cs-CZ" altLang="cs-CZ" b="1" smtClean="0"/>
              <a:t>D-buňky</a:t>
            </a:r>
            <a:r>
              <a:rPr lang="cs-CZ" altLang="cs-CZ" smtClean="0"/>
              <a:t> produkují somatostatin (inhibuje sekreci HCl přímo přes uvolňování gastrinu z G buněk i nepřímo prostřednictvím inhibice histaminu s ECL buněk). </a:t>
            </a:r>
          </a:p>
          <a:p>
            <a:r>
              <a:rPr lang="cs-CZ" altLang="cs-CZ" b="1" smtClean="0"/>
              <a:t>Enterochromafinní buňky </a:t>
            </a:r>
            <a:r>
              <a:rPr lang="cs-CZ" altLang="cs-CZ" smtClean="0"/>
              <a:t>– částečně produkují ANP. Ten ovlivňuje produkci somatostatinu. </a:t>
            </a:r>
          </a:p>
          <a:p>
            <a:r>
              <a:rPr lang="cs-CZ" altLang="cs-CZ" b="1" smtClean="0"/>
              <a:t>Enteroendokrinní</a:t>
            </a:r>
            <a:r>
              <a:rPr lang="cs-CZ" altLang="cs-CZ" smtClean="0"/>
              <a:t> (část z enterochromafinních buněk)- produkují melatonin z L-tryptofanu. Melatonin funguje jako silný antioxidant-přímo vychytává ROS a RNS (volné dusíkové radikály) a podporuje syntézu antioxidačních enzymů)  </a:t>
            </a:r>
          </a:p>
          <a:p>
            <a:r>
              <a:rPr lang="cs-CZ" altLang="cs-CZ" b="1" smtClean="0"/>
              <a:t>Buňky sekretující mucin – </a:t>
            </a:r>
            <a:r>
              <a:rPr lang="cs-CZ" altLang="cs-CZ" smtClean="0"/>
              <a:t>produkují hlen a bikarbonáty, které jsou  vázány v mukózovém gelu. Ten se skládá z mucinů (glykoproteiny).  </a:t>
            </a:r>
          </a:p>
          <a:p>
            <a:r>
              <a:rPr lang="cs-CZ" altLang="cs-CZ" smtClean="0"/>
              <a:t>Slizniční bariéra, tvořená povrchovými membránami slizničních buněk a hlenem chrání vnitřní povrch žaludku před poškozením alkoholem,  NSAID a žlučovými solemi. </a:t>
            </a:r>
          </a:p>
          <a:p>
            <a:r>
              <a:rPr lang="cs-CZ" altLang="cs-CZ" smtClean="0"/>
              <a:t>Prostaglandiny stimulují sekreci hlenu. Jejich syntéza je inhibována NSAID (inhibitory cyklooxygenázy) a kortizolem (inhibitor PLA2).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altLang="cs-CZ" smtClean="0"/>
              <a:t>Inervace žaludeční sliznice</a:t>
            </a:r>
          </a:p>
        </p:txBody>
      </p:sp>
      <p:sp>
        <p:nvSpPr>
          <p:cNvPr id="10243" name="Rectangle 3"/>
          <p:cNvSpPr>
            <a:spLocks noGrp="1" noChangeArrowheads="1"/>
          </p:cNvSpPr>
          <p:nvPr>
            <p:ph idx="1"/>
          </p:nvPr>
        </p:nvSpPr>
        <p:spPr/>
        <p:txBody>
          <a:bodyPr>
            <a:normAutofit fontScale="62500" lnSpcReduction="20000"/>
          </a:bodyPr>
          <a:lstStyle/>
          <a:p>
            <a:r>
              <a:rPr lang="cs-CZ" altLang="cs-CZ" smtClean="0"/>
              <a:t>Intramurální neurony tvořící nervovou síť (enterický nervový systém-ENS). Ten tvoří dva plexy</a:t>
            </a:r>
          </a:p>
          <a:p>
            <a:pPr marL="781050" lvl="1" indent="-514350">
              <a:buFont typeface="+mj-lt"/>
              <a:buAutoNum type="arabicPeriod"/>
            </a:pPr>
            <a:r>
              <a:rPr lang="cs-CZ" altLang="cs-CZ" i="1" smtClean="0"/>
              <a:t>Plexus myentericus </a:t>
            </a:r>
            <a:r>
              <a:rPr lang="cs-CZ" altLang="cs-CZ" smtClean="0"/>
              <a:t>(„malý mozek“ – 100 mil neuronů, pracujících částečně nezávisle na CNS-mezi longitudinální a cirkulární svalovinou-reguluje motilitu). Kooperace se sympatikem a parasympatikem – tvorba osy „mozek-střevo“  </a:t>
            </a:r>
          </a:p>
          <a:p>
            <a:pPr marL="781050" lvl="1" indent="-514350">
              <a:buFont typeface="+mj-lt"/>
              <a:buAutoNum type="arabicPeriod"/>
            </a:pPr>
            <a:r>
              <a:rPr lang="cs-CZ" altLang="cs-CZ" i="1" smtClean="0"/>
              <a:t>Plexus submucosus </a:t>
            </a:r>
            <a:r>
              <a:rPr lang="cs-CZ" altLang="cs-CZ" smtClean="0"/>
              <a:t>(podslizniční umístění, řízení mikrocirkulace, sekrece a absorbce)</a:t>
            </a:r>
          </a:p>
          <a:p>
            <a:r>
              <a:rPr lang="cs-CZ" altLang="cs-CZ" smtClean="0"/>
              <a:t>Externí autonomní nervstvo</a:t>
            </a:r>
          </a:p>
          <a:p>
            <a:pPr lvl="1"/>
            <a:r>
              <a:rPr lang="cs-CZ" altLang="cs-CZ" smtClean="0"/>
              <a:t>10 % eferentních axonů fungujících jako preganglionární cholinergní neurony, tvořící synpse s neurony enterického nervového systému. Postganglionární neurony ENS utilizují neurotransmitery:</a:t>
            </a:r>
          </a:p>
          <a:p>
            <a:pPr lvl="2"/>
            <a:r>
              <a:rPr lang="cs-CZ" altLang="cs-CZ" smtClean="0"/>
              <a:t>Gastrin releasing peptide (GRP)</a:t>
            </a:r>
          </a:p>
          <a:p>
            <a:pPr lvl="2"/>
            <a:r>
              <a:rPr lang="cs-CZ" altLang="cs-CZ" smtClean="0"/>
              <a:t>Vazoaktivní intestinální peptine (VIP)</a:t>
            </a:r>
          </a:p>
          <a:p>
            <a:pPr lvl="2"/>
            <a:r>
              <a:rPr lang="cs-CZ" altLang="cs-CZ" smtClean="0"/>
              <a:t>Hypofyzární peptid aktivující adenylát cyklázu (PACAP)</a:t>
            </a:r>
          </a:p>
          <a:p>
            <a:pPr lvl="2"/>
            <a:r>
              <a:rPr lang="cs-CZ" altLang="cs-CZ" smtClean="0"/>
              <a:t>Substance 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altLang="cs-CZ" smtClean="0"/>
              <a:t>Inervace žaludeční sliznice</a:t>
            </a:r>
          </a:p>
        </p:txBody>
      </p:sp>
      <p:sp>
        <p:nvSpPr>
          <p:cNvPr id="11267" name="Rectangle 3"/>
          <p:cNvSpPr>
            <a:spLocks noGrp="1" noChangeArrowheads="1"/>
          </p:cNvSpPr>
          <p:nvPr>
            <p:ph idx="1"/>
          </p:nvPr>
        </p:nvSpPr>
        <p:spPr/>
        <p:txBody>
          <a:bodyPr/>
          <a:lstStyle/>
          <a:p>
            <a:r>
              <a:rPr lang="cs-CZ" altLang="cs-CZ" smtClean="0"/>
              <a:t>Tyto neurotransmitery působí</a:t>
            </a:r>
          </a:p>
          <a:p>
            <a:r>
              <a:rPr lang="cs-CZ" altLang="cs-CZ" smtClean="0"/>
              <a:t>Přímo na parietální buňky (Ach)</a:t>
            </a:r>
          </a:p>
          <a:p>
            <a:r>
              <a:rPr lang="cs-CZ" altLang="cs-CZ" smtClean="0"/>
              <a:t>Nepřímo přes ovlivnění uvolnění:</a:t>
            </a:r>
          </a:p>
          <a:p>
            <a:pPr lvl="1"/>
            <a:r>
              <a:rPr lang="cs-CZ" altLang="cs-CZ" smtClean="0"/>
              <a:t>Gastrinu z G buněk</a:t>
            </a:r>
          </a:p>
          <a:p>
            <a:pPr lvl="1"/>
            <a:r>
              <a:rPr lang="cs-CZ" altLang="cs-CZ" smtClean="0"/>
              <a:t>Histaminu z ECL buněk</a:t>
            </a:r>
          </a:p>
          <a:p>
            <a:pPr lvl="1"/>
            <a:r>
              <a:rPr lang="cs-CZ" altLang="cs-CZ" smtClean="0"/>
              <a:t>Ghrelinu z Gr buněk</a:t>
            </a:r>
          </a:p>
          <a:p>
            <a:pPr lvl="1"/>
            <a:r>
              <a:rPr lang="cs-CZ" altLang="cs-CZ" smtClean="0"/>
              <a:t>ANP a melatoninu z EC a EE buněk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zelenooranzova-light-zuzena">
  <a:themeElements>
    <a:clrScheme name="Sablona Zeleno-oranzova">
      <a:dk1>
        <a:sysClr val="windowText" lastClr="000000"/>
      </a:dk1>
      <a:lt1>
        <a:sysClr val="window" lastClr="FFFFFF"/>
      </a:lt1>
      <a:dk2>
        <a:srgbClr val="336600"/>
      </a:dk2>
      <a:lt2>
        <a:srgbClr val="EEECE1"/>
      </a:lt2>
      <a:accent1>
        <a:srgbClr val="D7810F"/>
      </a:accent1>
      <a:accent2>
        <a:srgbClr val="9854D0"/>
      </a:accent2>
      <a:accent3>
        <a:srgbClr val="009900"/>
      </a:accent3>
      <a:accent4>
        <a:srgbClr val="5DA5A9"/>
      </a:accent4>
      <a:accent5>
        <a:srgbClr val="CC9900"/>
      </a:accent5>
      <a:accent6>
        <a:srgbClr val="B12929"/>
      </a:accent6>
      <a:hlink>
        <a:srgbClr val="009900"/>
      </a:hlink>
      <a:folHlink>
        <a:srgbClr val="3366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sablona</Template>
  <TotalTime>1331</TotalTime>
  <Words>2231</Words>
  <Application>Microsoft Office PowerPoint</Application>
  <PresentationFormat>Předvádění na obrazovce (4:3)</PresentationFormat>
  <Paragraphs>237</Paragraphs>
  <Slides>49</Slides>
  <Notes>1</Notes>
  <HiddenSlides>0</HiddenSlides>
  <MMClips>0</MMClips>
  <ScaleCrop>false</ScaleCrop>
  <HeadingPairs>
    <vt:vector size="4" baseType="variant">
      <vt:variant>
        <vt:lpstr>Motiv</vt:lpstr>
      </vt:variant>
      <vt:variant>
        <vt:i4>1</vt:i4>
      </vt:variant>
      <vt:variant>
        <vt:lpstr>Nadpisy snímků</vt:lpstr>
      </vt:variant>
      <vt:variant>
        <vt:i4>49</vt:i4>
      </vt:variant>
    </vt:vector>
  </HeadingPairs>
  <TitlesOfParts>
    <vt:vector size="50" baseType="lpstr">
      <vt:lpstr>zelenooranzova-light-zuzena</vt:lpstr>
      <vt:lpstr>Patofyziologie gastrointestinálního systému – vybrané aspekty</vt:lpstr>
      <vt:lpstr>Patofyziologie GIT</vt:lpstr>
      <vt:lpstr>Zvracení</vt:lpstr>
      <vt:lpstr>Průjem</vt:lpstr>
      <vt:lpstr>Zácpa</vt:lpstr>
      <vt:lpstr>Prezentace aplikace PowerPoint</vt:lpstr>
      <vt:lpstr>Slizniční bariéra žaludku</vt:lpstr>
      <vt:lpstr>Inervace žaludeční sliznice</vt:lpstr>
      <vt:lpstr>Inervace žaludeční sliznice</vt:lpstr>
      <vt:lpstr>Osa „mozek–střevo“ a jeho složky</vt:lpstr>
      <vt:lpstr>Prezentace aplikace PowerPoint</vt:lpstr>
      <vt:lpstr>Účast duodenální sliznice při neutralizaci kyselého obsahu žaludku</vt:lpstr>
      <vt:lpstr>Prezentace aplikace PowerPoint</vt:lpstr>
      <vt:lpstr>Sekrece HCl žaludeční parietální buňkou</vt:lpstr>
      <vt:lpstr>Faktory ovlivňující vznik peptického  vředu </vt:lpstr>
      <vt:lpstr>Prezentace aplikace PowerPoint</vt:lpstr>
      <vt:lpstr>Akutní peptický vřed</vt:lpstr>
      <vt:lpstr>Chronický peptický vřed</vt:lpstr>
      <vt:lpstr>Symptomy vředové choroby</vt:lpstr>
      <vt:lpstr>Symptomy vředové choroby</vt:lpstr>
      <vt:lpstr>Etiopatogeneze žaludečního a dvanáctníkového vředu</vt:lpstr>
      <vt:lpstr>Helicobacter pylori</vt:lpstr>
      <vt:lpstr>Helicobacter pylori</vt:lpstr>
      <vt:lpstr>Průkaz Helicobaktera pylori </vt:lpstr>
      <vt:lpstr>Prezentace aplikace PowerPoint</vt:lpstr>
      <vt:lpstr>Důležité kroky v patogeneze nemocí žaludku, které jsou spojeny s Helicobacter pylori </vt:lpstr>
      <vt:lpstr>Prezentace aplikace PowerPoint</vt:lpstr>
      <vt:lpstr>Helicobacter pylori</vt:lpstr>
      <vt:lpstr>Střevní zánětlivá onemocnění (IBD)</vt:lpstr>
      <vt:lpstr>Etiopatogeneza IBD</vt:lpstr>
      <vt:lpstr>Crohnova nemoc</vt:lpstr>
      <vt:lpstr>Psychrotropní bakterie </vt:lpstr>
      <vt:lpstr>Incidence Crohnovy choroby</vt:lpstr>
      <vt:lpstr>Genetický podklad CN</vt:lpstr>
      <vt:lpstr>PERITONITIS</vt:lpstr>
      <vt:lpstr>Patogeneze</vt:lpstr>
      <vt:lpstr>Vztahy mezi zánětem a rakovinou</vt:lpstr>
      <vt:lpstr>Vztahy mezi zánětem a rakovinou</vt:lpstr>
      <vt:lpstr>Patofyziologické mechanismy spojující obezitu a gastrointestinální trakt</vt:lpstr>
      <vt:lpstr>Prezentace aplikace PowerPoint</vt:lpstr>
      <vt:lpstr>Clonal progressing of tumor cells</vt:lpstr>
      <vt:lpstr>Mutace somatických buněk: sporadický kolorektální karcinom</vt:lpstr>
      <vt:lpstr>Somatické mutace v individuálním genomu pacienta s kolorektálním karcinomem</vt:lpstr>
      <vt:lpstr>Prezentace aplikace PowerPoint</vt:lpstr>
      <vt:lpstr>Prezentace aplikace PowerPoint</vt:lpstr>
      <vt:lpstr>Metabolické efekty p53</vt:lpstr>
      <vt:lpstr>Prezentace aplikace PowerPoint</vt:lpstr>
      <vt:lpstr>Prezentace aplikace PowerPoint</vt:lpstr>
      <vt:lpstr>Děkuji vám za pozornost </vt:lpstr>
    </vt:vector>
  </TitlesOfParts>
  <Company>lf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dc:creator>
  <cp:lastModifiedBy>Ada</cp:lastModifiedBy>
  <cp:revision>95</cp:revision>
  <dcterms:created xsi:type="dcterms:W3CDTF">2004-03-01T11:56:00Z</dcterms:created>
  <dcterms:modified xsi:type="dcterms:W3CDTF">2014-06-07T20:09:33Z</dcterms:modified>
</cp:coreProperties>
</file>