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9" r:id="rId2"/>
  </p:sldMasterIdLst>
  <p:notesMasterIdLst>
    <p:notesMasterId r:id="rId60"/>
  </p:notesMasterIdLst>
  <p:sldIdLst>
    <p:sldId id="256" r:id="rId3"/>
    <p:sldId id="382" r:id="rId4"/>
    <p:sldId id="416" r:id="rId5"/>
    <p:sldId id="417" r:id="rId6"/>
    <p:sldId id="396" r:id="rId7"/>
    <p:sldId id="282" r:id="rId8"/>
    <p:sldId id="284" r:id="rId9"/>
    <p:sldId id="285"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92" r:id="rId24"/>
    <p:sldId id="393" r:id="rId25"/>
    <p:sldId id="394" r:id="rId26"/>
    <p:sldId id="341" r:id="rId27"/>
    <p:sldId id="397" r:id="rId28"/>
    <p:sldId id="390" r:id="rId29"/>
    <p:sldId id="391" r:id="rId30"/>
    <p:sldId id="435" r:id="rId31"/>
    <p:sldId id="436" r:id="rId32"/>
    <p:sldId id="437" r:id="rId33"/>
    <p:sldId id="438" r:id="rId34"/>
    <p:sldId id="339" r:id="rId35"/>
    <p:sldId id="383" r:id="rId36"/>
    <p:sldId id="384" r:id="rId37"/>
    <p:sldId id="386" r:id="rId38"/>
    <p:sldId id="385" r:id="rId39"/>
    <p:sldId id="401" r:id="rId40"/>
    <p:sldId id="402" r:id="rId41"/>
    <p:sldId id="418" r:id="rId42"/>
    <p:sldId id="419" r:id="rId43"/>
    <p:sldId id="44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3" r:id="rId57"/>
    <p:sldId id="434" r:id="rId58"/>
    <p:sldId id="439" r:id="rId5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85274" autoAdjust="0"/>
  </p:normalViewPr>
  <p:slideViewPr>
    <p:cSldViewPr snapToGrid="0">
      <p:cViewPr varScale="1">
        <p:scale>
          <a:sx n="115" d="100"/>
          <a:sy n="115" d="100"/>
        </p:scale>
        <p:origin x="-15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04BD8-4F19-4BBA-AB8A-441DAB7528EF}" type="datetimeFigureOut">
              <a:rPr lang="cs-CZ" smtClean="0"/>
              <a:t>7.6.2014</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B536A-C8D4-44C2-9F62-FF01623A3D32}" type="slidenum">
              <a:rPr lang="cs-CZ" smtClean="0"/>
              <a:t>‹#›</a:t>
            </a:fld>
            <a:endParaRPr lang="cs-CZ"/>
          </a:p>
        </p:txBody>
      </p:sp>
    </p:spTree>
    <p:extLst>
      <p:ext uri="{BB962C8B-B14F-4D97-AF65-F5344CB8AC3E}">
        <p14:creationId xmlns:p14="http://schemas.microsoft.com/office/powerpoint/2010/main" val="71421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640E76F-415D-483D-A8D7-713972DEE974}" type="slidenum">
              <a:rPr lang="cs-CZ"/>
              <a:pPr/>
              <a:t>22</a:t>
            </a:fld>
            <a:endParaRPr lang="cs-CZ"/>
          </a:p>
        </p:txBody>
      </p:sp>
      <p:sp>
        <p:nvSpPr>
          <p:cNvPr id="19458" name="Rectangle 2"/>
          <p:cNvSpPr>
            <a:spLocks noGrp="1" noRot="1" noChangeAspect="1" noChangeArrowheads="1" noTextEdit="1"/>
          </p:cNvSpPr>
          <p:nvPr>
            <p:ph type="sldImg"/>
          </p:nvPr>
        </p:nvSpPr>
        <p:spPr>
          <a:xfrm>
            <a:off x="1371600" y="1143000"/>
            <a:ext cx="4114800" cy="3086100"/>
          </a:xfrm>
          <a:ln/>
        </p:spPr>
      </p:sp>
      <p:sp>
        <p:nvSpPr>
          <p:cNvPr id="19459" name="Rectangle 3"/>
          <p:cNvSpPr>
            <a:spLocks noGrp="1" noChangeArrowheads="1"/>
          </p:cNvSpPr>
          <p:nvPr>
            <p:ph type="body" idx="1"/>
          </p:nvPr>
        </p:nvSpPr>
        <p:spPr/>
        <p:txBody>
          <a:bodyPr/>
          <a:lstStyle/>
          <a:p>
            <a:r>
              <a:rPr lang="cs-CZ"/>
              <a:t>Placenta vzniká spojením chorion frondosum, která tvoří pars fetalis placentae a decidua basalis, která tvoří pars materna placentae. Choriové klky jsou složeny ze stromatu, tvořeného řídkým rosolovitým vazivem, v němž probíhají větve fetálních cév. Ve vazivu jsou roztroušeny Hofbauerovy buňky nepravidelného tvaru. Jsou to makrofágy hojné ve stromatu klků v 1. měsících gravidity, později jich ubývá. Na povrchu jsou klky kryty syncytiotrofoblastem, pod kt. je 1 vrtsva cytotrofoblastu, zv. též buňky Langhansovy. Vývoj choriových klků</a:t>
            </a:r>
          </a:p>
        </p:txBody>
      </p:sp>
    </p:spTree>
    <p:extLst>
      <p:ext uri="{BB962C8B-B14F-4D97-AF65-F5344CB8AC3E}">
        <p14:creationId xmlns:p14="http://schemas.microsoft.com/office/powerpoint/2010/main" val="355205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66D284C-2A35-4C37-A349-6CDB72ED91CA}" type="slidenum">
              <a:rPr lang="cs-CZ"/>
              <a:pPr/>
              <a:t>23</a:t>
            </a:fld>
            <a:endParaRPr lang="cs-CZ"/>
          </a:p>
        </p:txBody>
      </p:sp>
      <p:sp>
        <p:nvSpPr>
          <p:cNvPr id="20482" name="Rectangle 2"/>
          <p:cNvSpPr>
            <a:spLocks noGrp="1" noRot="1" noChangeAspect="1" noChangeArrowheads="1" noTextEdit="1"/>
          </p:cNvSpPr>
          <p:nvPr>
            <p:ph type="sldImg"/>
          </p:nvPr>
        </p:nvSpPr>
        <p:spPr>
          <a:xfrm>
            <a:off x="1371600" y="1143000"/>
            <a:ext cx="4114800" cy="3086100"/>
          </a:xfrm>
          <a:ln/>
        </p:spPr>
      </p:sp>
      <p:sp>
        <p:nvSpPr>
          <p:cNvPr id="20483" name="Rectangle 3"/>
          <p:cNvSpPr>
            <a:spLocks noGrp="1" noChangeArrowheads="1"/>
          </p:cNvSpPr>
          <p:nvPr>
            <p:ph type="body" idx="1"/>
          </p:nvPr>
        </p:nvSpPr>
        <p:spPr/>
        <p:txBody>
          <a:bodyPr/>
          <a:lstStyle/>
          <a:p>
            <a:r>
              <a:rPr lang="cs-CZ"/>
              <a:t>Pars materna se označuje jako bazální ploténka, která je složena z vrstvy velkých deciduálních buněk, okrsky cytotrofoblastu a masami fibrinoidu. Deciduální buňky mají nepravidelně ovoidní tvar a obsahují velké množství enzymů- hlavně nespecifickou esterázu a kyselou fosfatázu. Buňky placentárních sept, ostrůvků cytotrofoblastu, povrchových vrstev bazální ploténky podléhají hyalinní degeneraci a mění se v masy fibrinoidu. Podle lokalizace rozeznáváme 3 druhy fibrinoidu: 1. Nitabuchův – na povrchu bazální ploténky. 2. Rohrův – na choriových klcích v intervilozních prostorech, 3. Langhansův – na spodní ploše choriové membrány obrácené do intervilozního prostoru.</a:t>
            </a:r>
          </a:p>
        </p:txBody>
      </p:sp>
    </p:spTree>
    <p:extLst>
      <p:ext uri="{BB962C8B-B14F-4D97-AF65-F5344CB8AC3E}">
        <p14:creationId xmlns:p14="http://schemas.microsoft.com/office/powerpoint/2010/main" val="33338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5B4FC15-2517-464B-B05C-42D89D247594}" type="slidenum">
              <a:rPr lang="cs-CZ"/>
              <a:pPr/>
              <a:t>24</a:t>
            </a:fld>
            <a:endParaRPr lang="cs-CZ"/>
          </a:p>
        </p:txBody>
      </p:sp>
      <p:sp>
        <p:nvSpPr>
          <p:cNvPr id="21506" name="Rectangle 2"/>
          <p:cNvSpPr>
            <a:spLocks noGrp="1" noRot="1" noChangeAspect="1" noChangeArrowheads="1" noTextEdit="1"/>
          </p:cNvSpPr>
          <p:nvPr>
            <p:ph type="sldImg"/>
          </p:nvPr>
        </p:nvSpPr>
        <p:spPr>
          <a:xfrm>
            <a:off x="1371600" y="1143000"/>
            <a:ext cx="4114800" cy="3086100"/>
          </a:xfrm>
          <a:ln/>
        </p:spPr>
      </p:sp>
      <p:sp>
        <p:nvSpPr>
          <p:cNvPr id="21507" name="Rectangle 3"/>
          <p:cNvSpPr>
            <a:spLocks noGrp="1" noChangeArrowheads="1"/>
          </p:cNvSpPr>
          <p:nvPr>
            <p:ph type="body" idx="1"/>
          </p:nvPr>
        </p:nvSpPr>
        <p:spPr/>
        <p:txBody>
          <a:bodyPr/>
          <a:lstStyle/>
          <a:p>
            <a:r>
              <a:rPr lang="cs-CZ"/>
              <a:t>Pars fetalis je tvořena choriovou ploténkou a placentárními klky. Ch. membrána je tvořena řídkým rosolovitým vazivem, kterém probíhají větve pupečních cév. Povrch je kryt amniovým epitelem, vnitřní plocha syncytiotrofoblastem.Na amniové ploše placenty se upíná pupečník, nejčastěji uprostřed – insertio centralis nebo excentricky – insertio marginalis. Placentární klky rozdělujeme na úponové- zakotvené v bazální ploténce a volné – bohatě rozvětvené v intervilozních prostorech. Okrsek placenty zahrnující oblast většího úponového klku se nazývá kotyledon. Jednotlivé kotyledony jsou od sebe neúplně odděleny přepážkami, zvanými placentární septa</a:t>
            </a:r>
            <a:r>
              <a:rPr lang="cs-CZ" smtClean="0"/>
              <a:t>. </a:t>
            </a:r>
            <a:endParaRPr lang="cs-CZ"/>
          </a:p>
        </p:txBody>
      </p:sp>
    </p:spTree>
    <p:extLst>
      <p:ext uri="{BB962C8B-B14F-4D97-AF65-F5344CB8AC3E}">
        <p14:creationId xmlns:p14="http://schemas.microsoft.com/office/powerpoint/2010/main" val="2268964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91680" y="4077072"/>
            <a:ext cx="6984776" cy="1296144"/>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1691680" y="2780928"/>
            <a:ext cx="6984776" cy="1224136"/>
          </a:xfrm>
        </p:spPr>
        <p:txBody>
          <a:bodyPr anchor="b"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4" name="Zástupný symbol pro datum 3"/>
          <p:cNvSpPr>
            <a:spLocks noGrp="1"/>
          </p:cNvSpPr>
          <p:nvPr>
            <p:ph type="dt" sz="half" idx="10"/>
          </p:nvPr>
        </p:nvSpPr>
        <p:spPr/>
        <p:txBody>
          <a:bodyPr/>
          <a:lstStyle/>
          <a:p>
            <a:fld id="{B0709FAC-F4F0-43EE-B6EA-905A02AB753D}" type="datetimeFigureOut">
              <a:rPr lang="cs-CZ" smtClean="0"/>
              <a:t>7.6.2014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330DF3-0630-41F6-A5E9-2495C3B5865F}" type="slidenum">
              <a:rPr lang="cs-CZ" smtClean="0"/>
              <a:t>‹#›</a:t>
            </a:fld>
            <a:endParaRPr lang="cs-CZ"/>
          </a:p>
        </p:txBody>
      </p:sp>
      <p:sp>
        <p:nvSpPr>
          <p:cNvPr id="7" name="TextovéPole 6"/>
          <p:cNvSpPr txBox="1"/>
          <p:nvPr/>
        </p:nvSpPr>
        <p:spPr>
          <a:xfrm>
            <a:off x="5854700" y="5759477"/>
            <a:ext cx="3038475" cy="477837"/>
          </a:xfrm>
          <a:prstGeom prst="rect">
            <a:avLst/>
          </a:prstGeom>
          <a:noFill/>
        </p:spPr>
        <p:txBody>
          <a:bodyPr anchor="ctr"/>
          <a:lstStyle/>
          <a:p>
            <a:pPr fontAlgn="auto">
              <a:spcBef>
                <a:spcPts val="0"/>
              </a:spcBef>
              <a:spcAft>
                <a:spcPts val="300"/>
              </a:spcAft>
              <a:defRPr/>
            </a:pPr>
            <a:r>
              <a:rPr lang="cs-CZ" sz="900" b="1" dirty="0" smtClean="0">
                <a:solidFill>
                  <a:schemeClr val="bg1">
                    <a:lumMod val="50000"/>
                  </a:schemeClr>
                </a:solidFill>
                <a:latin typeface="Arial" charset="0"/>
              </a:rPr>
              <a:t>CZ.1.07/2.2.00/28.0041</a:t>
            </a:r>
            <a:r>
              <a:rPr lang="cs-CZ" sz="1000" b="1" dirty="0" smtClean="0">
                <a:solidFill>
                  <a:schemeClr val="bg1">
                    <a:lumMod val="50000"/>
                  </a:schemeClr>
                </a:solidFill>
                <a:latin typeface="Arial" charset="0"/>
              </a:rPr>
              <a:t> </a:t>
            </a:r>
          </a:p>
          <a:p>
            <a:pPr rtl="0"/>
            <a:r>
              <a:rPr lang="cs-CZ" sz="800" kern="1200" baseline="0" dirty="0" smtClean="0">
                <a:solidFill>
                  <a:schemeClr val="bg1">
                    <a:lumMod val="50000"/>
                  </a:schemeClr>
                </a:solidFill>
                <a:latin typeface="Arial" pitchFamily="34" charset="0"/>
                <a:ea typeface="+mn-ea"/>
                <a:cs typeface="+mn-cs"/>
              </a:rPr>
              <a:t>Centrum interaktivních a multimediálních studijních opor</a:t>
            </a:r>
          </a:p>
          <a:p>
            <a:pPr rtl="0"/>
            <a:r>
              <a:rPr lang="cs-CZ" sz="800" kern="1200" baseline="0" dirty="0" smtClean="0">
                <a:solidFill>
                  <a:schemeClr val="bg1">
                    <a:lumMod val="50000"/>
                  </a:schemeClr>
                </a:solidFill>
                <a:latin typeface="Arial" pitchFamily="34" charset="0"/>
                <a:ea typeface="+mn-ea"/>
                <a:cs typeface="+mn-cs"/>
              </a:rPr>
              <a:t>pro inovaci výuky a efektivní učení</a:t>
            </a:r>
            <a:endParaRPr lang="cs-CZ" sz="800" baseline="0" dirty="0">
              <a:solidFill>
                <a:schemeClr val="bg1">
                  <a:lumMod val="50000"/>
                </a:schemeClr>
              </a:solidFill>
              <a:latin typeface="+mn-lt"/>
            </a:endParaRPr>
          </a:p>
        </p:txBody>
      </p:sp>
      <p:pic>
        <p:nvPicPr>
          <p:cNvPr id="8" name="Obrázek 7" descr="horiz_full_logolink.png"/>
          <p:cNvPicPr>
            <a:picLocks noChangeAspect="1"/>
          </p:cNvPicPr>
          <p:nvPr/>
        </p:nvPicPr>
        <p:blipFill>
          <a:blip r:embed="rId2" cstate="print"/>
          <a:srcRect/>
          <a:stretch>
            <a:fillRect/>
          </a:stretch>
        </p:blipFill>
        <p:spPr bwMode="auto">
          <a:xfrm>
            <a:off x="1781176" y="5675315"/>
            <a:ext cx="3702050" cy="6191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íl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331640" y="980728"/>
            <a:ext cx="2952328" cy="1008112"/>
          </a:xfrm>
        </p:spPr>
        <p:txBody>
          <a:bodyPr anchor="b"/>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4355976" y="980730"/>
            <a:ext cx="4330824" cy="5145435"/>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1331640" y="2060850"/>
            <a:ext cx="2952328" cy="40429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0709FAC-F4F0-43EE-B6EA-905A02AB753D}" type="datetimeFigureOut">
              <a:rPr lang="cs-CZ" smtClean="0"/>
              <a:t>7.6.2014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267744" y="4797152"/>
            <a:ext cx="5486400" cy="720080"/>
          </a:xfrm>
        </p:spPr>
        <p:txBody>
          <a:bodyPr anchor="b"/>
          <a:lstStyle>
            <a:lvl1pPr algn="l">
              <a:defRPr sz="2000" b="1"/>
            </a:lvl1pPr>
          </a:lstStyle>
          <a:p>
            <a:r>
              <a:rPr lang="cs-CZ" smtClean="0"/>
              <a:t>Kliknutím lze upravit styl.</a:t>
            </a:r>
            <a:endParaRPr lang="cs-CZ" dirty="0"/>
          </a:p>
        </p:txBody>
      </p:sp>
      <p:sp>
        <p:nvSpPr>
          <p:cNvPr id="3" name="Zástupný symbol pro obrázek 2"/>
          <p:cNvSpPr>
            <a:spLocks noGrp="1"/>
          </p:cNvSpPr>
          <p:nvPr>
            <p:ph type="pic" idx="1"/>
          </p:nvPr>
        </p:nvSpPr>
        <p:spPr>
          <a:xfrm>
            <a:off x="2267744" y="836714"/>
            <a:ext cx="5486400" cy="39604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2267744" y="5517233"/>
            <a:ext cx="5486400" cy="654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0709FAC-F4F0-43EE-B6EA-905A02AB753D}" type="datetimeFigureOut">
              <a:rPr lang="cs-CZ" smtClean="0"/>
              <a:t>7.6.2014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ulka">
    <p:spTree>
      <p:nvGrpSpPr>
        <p:cNvPr id="1" name=""/>
        <p:cNvGrpSpPr/>
        <p:nvPr/>
      </p:nvGrpSpPr>
      <p:grpSpPr>
        <a:xfrm>
          <a:off x="0" y="0"/>
          <a:ext cx="0" cy="0"/>
          <a:chOff x="0" y="0"/>
          <a:chExt cx="0" cy="0"/>
        </a:xfrm>
      </p:grpSpPr>
      <p:sp>
        <p:nvSpPr>
          <p:cNvPr id="9" name="Nadpis 1"/>
          <p:cNvSpPr>
            <a:spLocks noGrp="1"/>
          </p:cNvSpPr>
          <p:nvPr>
            <p:ph type="title"/>
          </p:nvPr>
        </p:nvSpPr>
        <p:spPr>
          <a:xfrm>
            <a:off x="1725880" y="4005065"/>
            <a:ext cx="7166600" cy="1584177"/>
          </a:xfrm>
        </p:spPr>
        <p:txBody>
          <a:bodyPr anchor="t"/>
          <a:lstStyle>
            <a:lvl1pPr algn="l">
              <a:defRPr sz="3500" b="1" cap="none">
                <a:solidFill>
                  <a:schemeClr val="accent1"/>
                </a:solidFill>
                <a:latin typeface="+mj-lt"/>
                <a:cs typeface="Arial" pitchFamily="34" charset="0"/>
              </a:defRPr>
            </a:lvl1pPr>
          </a:lstStyle>
          <a:p>
            <a:r>
              <a:rPr lang="cs-CZ" smtClean="0"/>
              <a:t>Kliknutím lze upravit styl.</a:t>
            </a:r>
            <a:endParaRPr lang="cs-CZ" dirty="0"/>
          </a:p>
        </p:txBody>
      </p:sp>
      <p:sp>
        <p:nvSpPr>
          <p:cNvPr id="10" name="Zástupný symbol pro text 2"/>
          <p:cNvSpPr>
            <a:spLocks noGrp="1"/>
          </p:cNvSpPr>
          <p:nvPr>
            <p:ph type="body" idx="1"/>
          </p:nvPr>
        </p:nvSpPr>
        <p:spPr>
          <a:xfrm>
            <a:off x="1725880" y="1988840"/>
            <a:ext cx="7166600" cy="1872208"/>
          </a:xfrm>
        </p:spPr>
        <p:txBody>
          <a:bodyPr anchor="b"/>
          <a:lstStyle>
            <a:lvl1pPr marL="0" indent="0">
              <a:buNone/>
              <a:defRPr sz="2000">
                <a:solidFill>
                  <a:schemeClr val="tx1">
                    <a:tint val="75000"/>
                  </a:schemeClr>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6" name="Zástupný symbol pro datum 3"/>
          <p:cNvSpPr>
            <a:spLocks noGrp="1"/>
          </p:cNvSpPr>
          <p:nvPr>
            <p:ph type="dt" sz="half" idx="10"/>
          </p:nvPr>
        </p:nvSpPr>
        <p:spPr/>
        <p:txBody>
          <a:bodyPr/>
          <a:lstStyle>
            <a:lvl1pPr>
              <a:defRPr/>
            </a:lvl1pPr>
          </a:lstStyle>
          <a:p>
            <a:fld id="{B0709FAC-F4F0-43EE-B6EA-905A02AB753D}" type="datetimeFigureOut">
              <a:rPr lang="cs-CZ" smtClean="0"/>
              <a:t>7.6.2014</a:t>
            </a:fld>
            <a:endParaRPr lang="cs-CZ"/>
          </a:p>
        </p:txBody>
      </p:sp>
      <p:sp>
        <p:nvSpPr>
          <p:cNvPr id="7" name="Zástupný symbol pro zápatí 4"/>
          <p:cNvSpPr>
            <a:spLocks noGrp="1"/>
          </p:cNvSpPr>
          <p:nvPr>
            <p:ph type="ftr" sz="quarter" idx="11"/>
          </p:nvPr>
        </p:nvSpPr>
        <p:spPr/>
        <p:txBody>
          <a:bodyPr/>
          <a:lstStyle>
            <a:lvl1pPr>
              <a:defRPr dirty="0"/>
            </a:lvl1pPr>
          </a:lstStyle>
          <a:p>
            <a:endParaRPr lang="cs-CZ"/>
          </a:p>
        </p:txBody>
      </p:sp>
      <p:sp>
        <p:nvSpPr>
          <p:cNvPr id="8" name="Zástupný symbol pro číslo snímku 5"/>
          <p:cNvSpPr>
            <a:spLocks noGrp="1"/>
          </p:cNvSpPr>
          <p:nvPr>
            <p:ph type="sldNum" sz="quarter" idx="12"/>
          </p:nvPr>
        </p:nvSpPr>
        <p:spPr/>
        <p:txBody>
          <a:bodyPr/>
          <a:lstStyle>
            <a:lvl1pPr>
              <a:defRPr/>
            </a:lvl1pPr>
          </a:lstStyle>
          <a:p>
            <a:fld id="{32330DF3-0630-41F6-A5E9-2495C3B5865F}" type="slidenum">
              <a:rPr lang="cs-CZ" smtClean="0"/>
              <a:t>‹#›</a:t>
            </a:fld>
            <a:endParaRPr lang="cs-CZ"/>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2"/>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2"/>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en-US"/>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05E6BF97-E38A-4747-8EE3-55864BD12C4B}" type="slidenum">
              <a:rPr lang="en-US"/>
              <a:pPr/>
              <a:t>‹#›</a:t>
            </a:fld>
            <a:endParaRPr lang="en-US"/>
          </a:p>
        </p:txBody>
      </p:sp>
    </p:spTree>
    <p:extLst>
      <p:ext uri="{BB962C8B-B14F-4D97-AF65-F5344CB8AC3E}">
        <p14:creationId xmlns:p14="http://schemas.microsoft.com/office/powerpoint/2010/main" val="35309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600202"/>
            <a:ext cx="8229600" cy="4525963"/>
          </a:xfrm>
        </p:spPr>
        <p:txBody>
          <a:bodyPr/>
          <a:lstStyle/>
          <a:p>
            <a:endParaRPr lang="cs-CZ"/>
          </a:p>
        </p:txBody>
      </p:sp>
      <p:sp>
        <p:nvSpPr>
          <p:cNvPr id="4" name="Zástupný symbol pro datum 3"/>
          <p:cNvSpPr>
            <a:spLocks noGrp="1"/>
          </p:cNvSpPr>
          <p:nvPr>
            <p:ph type="dt" sz="half" idx="10"/>
          </p:nvPr>
        </p:nvSpPr>
        <p:spPr>
          <a:xfrm>
            <a:off x="457200" y="6245225"/>
            <a:ext cx="2133600" cy="476250"/>
          </a:xfrm>
        </p:spPr>
        <p:txBody>
          <a:bodyPr/>
          <a:lstStyle>
            <a:lvl1pPr>
              <a:defRPr/>
            </a:lvl1pPr>
          </a:lstStyle>
          <a:p>
            <a:endParaRPr lang="en-US"/>
          </a:p>
        </p:txBody>
      </p:sp>
      <p:sp>
        <p:nvSpPr>
          <p:cNvPr id="5" name="Zástupný symbol pro zápatí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Zástupný symbol pro číslo snímku 5"/>
          <p:cNvSpPr>
            <a:spLocks noGrp="1"/>
          </p:cNvSpPr>
          <p:nvPr>
            <p:ph type="sldNum" sz="quarter" idx="12"/>
          </p:nvPr>
        </p:nvSpPr>
        <p:spPr>
          <a:xfrm>
            <a:off x="6553200" y="6245225"/>
            <a:ext cx="2133600" cy="476250"/>
          </a:xfrm>
        </p:spPr>
        <p:txBody>
          <a:bodyPr/>
          <a:lstStyle>
            <a:lvl1pPr>
              <a:defRPr/>
            </a:lvl1pPr>
          </a:lstStyle>
          <a:p>
            <a:fld id="{F09CA62A-C3DF-4E17-A30C-EA01DEA108F4}" type="slidenum">
              <a:rPr lang="en-US"/>
              <a:pPr/>
              <a:t>‹#›</a:t>
            </a:fld>
            <a:endParaRPr lang="en-US"/>
          </a:p>
        </p:txBody>
      </p:sp>
    </p:spTree>
    <p:extLst>
      <p:ext uri="{BB962C8B-B14F-4D97-AF65-F5344CB8AC3E}">
        <p14:creationId xmlns:p14="http://schemas.microsoft.com/office/powerpoint/2010/main" val="214343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91680" y="4077072"/>
            <a:ext cx="6984776" cy="1296144"/>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1691680" y="2780928"/>
            <a:ext cx="6984776" cy="1224136"/>
          </a:xfrm>
        </p:spPr>
        <p:txBody>
          <a:bodyPr anchor="b"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4" name="Zástupný symbol pro datum 3"/>
          <p:cNvSpPr>
            <a:spLocks noGrp="1"/>
          </p:cNvSpPr>
          <p:nvPr>
            <p:ph type="dt" sz="half" idx="10"/>
          </p:nvPr>
        </p:nvSpPr>
        <p:spPr/>
        <p:txBody>
          <a:bodyPr/>
          <a:lstStyle/>
          <a:p>
            <a:fld id="{B0709FAC-F4F0-43EE-B6EA-905A02AB753D}" type="datetimeFigureOut">
              <a:rPr lang="cs-CZ" smtClean="0"/>
              <a:t>7.6.2014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330DF3-0630-41F6-A5E9-2495C3B5865F}" type="slidenum">
              <a:rPr lang="cs-CZ" smtClean="0"/>
              <a:t>‹#›</a:t>
            </a:fld>
            <a:endParaRPr lang="cs-CZ"/>
          </a:p>
        </p:txBody>
      </p:sp>
      <p:sp>
        <p:nvSpPr>
          <p:cNvPr id="7" name="TextovéPole 6"/>
          <p:cNvSpPr txBox="1"/>
          <p:nvPr/>
        </p:nvSpPr>
        <p:spPr>
          <a:xfrm>
            <a:off x="5854700" y="5759477"/>
            <a:ext cx="3038475" cy="477837"/>
          </a:xfrm>
          <a:prstGeom prst="rect">
            <a:avLst/>
          </a:prstGeom>
          <a:noFill/>
        </p:spPr>
        <p:txBody>
          <a:bodyPr anchor="ctr"/>
          <a:lstStyle/>
          <a:p>
            <a:pPr fontAlgn="auto">
              <a:spcBef>
                <a:spcPts val="0"/>
              </a:spcBef>
              <a:spcAft>
                <a:spcPts val="300"/>
              </a:spcAft>
              <a:defRPr/>
            </a:pPr>
            <a:r>
              <a:rPr lang="cs-CZ" sz="900" b="1" dirty="0" smtClean="0">
                <a:solidFill>
                  <a:schemeClr val="bg1">
                    <a:lumMod val="50000"/>
                  </a:schemeClr>
                </a:solidFill>
                <a:latin typeface="Arial" charset="0"/>
              </a:rPr>
              <a:t>CZ.1.07/2.2.00/28.0041</a:t>
            </a:r>
            <a:r>
              <a:rPr lang="cs-CZ" sz="1000" b="1" dirty="0" smtClean="0">
                <a:solidFill>
                  <a:schemeClr val="bg1">
                    <a:lumMod val="50000"/>
                  </a:schemeClr>
                </a:solidFill>
                <a:latin typeface="Arial" charset="0"/>
              </a:rPr>
              <a:t> </a:t>
            </a:r>
          </a:p>
          <a:p>
            <a:pPr rtl="0"/>
            <a:r>
              <a:rPr lang="cs-CZ" sz="800" kern="1200" baseline="0" dirty="0" smtClean="0">
                <a:solidFill>
                  <a:schemeClr val="bg1">
                    <a:lumMod val="50000"/>
                  </a:schemeClr>
                </a:solidFill>
                <a:latin typeface="Arial" pitchFamily="34" charset="0"/>
                <a:ea typeface="+mn-ea"/>
                <a:cs typeface="+mn-cs"/>
              </a:rPr>
              <a:t>Centrum interaktivních a multimediálních studijních opor</a:t>
            </a:r>
          </a:p>
          <a:p>
            <a:pPr rtl="0"/>
            <a:r>
              <a:rPr lang="cs-CZ" sz="800" kern="1200" baseline="0" dirty="0" smtClean="0">
                <a:solidFill>
                  <a:schemeClr val="bg1">
                    <a:lumMod val="50000"/>
                  </a:schemeClr>
                </a:solidFill>
                <a:latin typeface="Arial" pitchFamily="34" charset="0"/>
                <a:ea typeface="+mn-ea"/>
                <a:cs typeface="+mn-cs"/>
              </a:rPr>
              <a:t>pro inovaci výuky a efektivní učení</a:t>
            </a:r>
            <a:endParaRPr lang="cs-CZ" sz="800" baseline="0" dirty="0">
              <a:solidFill>
                <a:schemeClr val="bg1">
                  <a:lumMod val="50000"/>
                </a:schemeClr>
              </a:solidFill>
              <a:latin typeface="+mn-lt"/>
            </a:endParaRPr>
          </a:p>
        </p:txBody>
      </p:sp>
      <p:pic>
        <p:nvPicPr>
          <p:cNvPr id="8" name="Obrázek 7" descr="horiz_full_logolink.png"/>
          <p:cNvPicPr>
            <a:picLocks noChangeAspect="1"/>
          </p:cNvPicPr>
          <p:nvPr/>
        </p:nvPicPr>
        <p:blipFill>
          <a:blip r:embed="rId2" cstate="print"/>
          <a:srcRect/>
          <a:stretch>
            <a:fillRect/>
          </a:stretch>
        </p:blipFill>
        <p:spPr bwMode="auto">
          <a:xfrm>
            <a:off x="1781176" y="5675315"/>
            <a:ext cx="3702050" cy="619125"/>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Nadpis jednořádkový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Autofit/>
          </a:bodyPr>
          <a:lstStyle>
            <a:lvl1pPr>
              <a:defRPr sz="3500"/>
            </a:lvl1pPr>
          </a:lstStyle>
          <a:p>
            <a:r>
              <a:rPr lang="cs-CZ" smtClean="0"/>
              <a:t>Kliknutím lze upravit styl.</a:t>
            </a:r>
            <a:endParaRPr lang="cs-CZ"/>
          </a:p>
        </p:txBody>
      </p:sp>
      <p:sp>
        <p:nvSpPr>
          <p:cNvPr id="3" name="Zástupný symbol pro obsah 2"/>
          <p:cNvSpPr>
            <a:spLocks noGrp="1"/>
          </p:cNvSpPr>
          <p:nvPr>
            <p:ph idx="1"/>
          </p:nvPr>
        </p:nvSpPr>
        <p:spPr>
          <a:xfrm>
            <a:off x="1331640" y="1772816"/>
            <a:ext cx="7355160" cy="453650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B0709FAC-F4F0-43EE-B6EA-905A02AB753D}" type="datetimeFigureOut">
              <a:rPr lang="cs-CZ" smtClean="0"/>
              <a:t>7.6.2014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dvouřádkový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331640" y="908720"/>
            <a:ext cx="7355160" cy="1152128"/>
          </a:xfrm>
        </p:spPr>
        <p:txBody>
          <a:bodyPr anchor="t">
            <a:noAutofit/>
          </a:bodyPr>
          <a:lstStyle>
            <a:lvl1pPr>
              <a:defRPr sz="3500"/>
            </a:lvl1pPr>
          </a:lstStyle>
          <a:p>
            <a:r>
              <a:rPr lang="cs-CZ" dirty="0" smtClean="0"/>
              <a:t>Klepnutím lze upravit styl předlohy dvouřádkových nadpisů.</a:t>
            </a:r>
            <a:endParaRPr lang="cs-CZ" dirty="0"/>
          </a:p>
        </p:txBody>
      </p:sp>
      <p:sp>
        <p:nvSpPr>
          <p:cNvPr id="3" name="Zástupný symbol pro obsah 2"/>
          <p:cNvSpPr>
            <a:spLocks noGrp="1"/>
          </p:cNvSpPr>
          <p:nvPr>
            <p:ph idx="1"/>
          </p:nvPr>
        </p:nvSpPr>
        <p:spPr>
          <a:xfrm>
            <a:off x="1331640" y="2204864"/>
            <a:ext cx="7355160" cy="410445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B0709FAC-F4F0-43EE-B6EA-905A02AB753D}" type="datetimeFigureOut">
              <a:rPr lang="cs-CZ" smtClean="0"/>
              <a:t>7.6.2014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331641" y="1700808"/>
            <a:ext cx="3528392" cy="453650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5004048" y="1700808"/>
            <a:ext cx="3682752" cy="453650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fld id="{B0709FAC-F4F0-43EE-B6EA-905A02AB753D}" type="datetimeFigureOut">
              <a:rPr lang="cs-CZ" smtClean="0"/>
              <a:t>7.6.2014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jednořádkový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Autofit/>
          </a:bodyPr>
          <a:lstStyle>
            <a:lvl1pPr>
              <a:defRPr sz="3500"/>
            </a:lvl1pPr>
          </a:lstStyle>
          <a:p>
            <a:r>
              <a:rPr lang="cs-CZ" smtClean="0"/>
              <a:t>Kliknutím lze upravit styl.</a:t>
            </a:r>
            <a:endParaRPr lang="cs-CZ"/>
          </a:p>
        </p:txBody>
      </p:sp>
      <p:sp>
        <p:nvSpPr>
          <p:cNvPr id="3" name="Zástupný symbol pro obsah 2"/>
          <p:cNvSpPr>
            <a:spLocks noGrp="1"/>
          </p:cNvSpPr>
          <p:nvPr>
            <p:ph idx="1"/>
          </p:nvPr>
        </p:nvSpPr>
        <p:spPr>
          <a:xfrm>
            <a:off x="1331640" y="1772816"/>
            <a:ext cx="7355160" cy="4536504"/>
          </a:xfrm>
        </p:spPr>
        <p:txBody>
          <a:bodyPr/>
          <a:lstStyle>
            <a:lvl2pPr>
              <a:defRPr sz="3000"/>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B0709FAC-F4F0-43EE-B6EA-905A02AB753D}" type="datetimeFigureOut">
              <a:rPr lang="cs-CZ" smtClean="0"/>
              <a:t>7.6.2014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ez nadpisu">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31640" y="980728"/>
            <a:ext cx="7355160" cy="532859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B0709FAC-F4F0-43EE-B6EA-905A02AB753D}" type="datetimeFigureOut">
              <a:rPr lang="cs-CZ" smtClean="0"/>
              <a:t>7.6.2014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330DF3-0630-41F6-A5E9-2495C3B5865F}" type="slidenum">
              <a:rPr lang="cs-CZ" smtClean="0"/>
              <a:t>‹#›</a:t>
            </a:fld>
            <a:endParaRPr lang="cs-CZ"/>
          </a:p>
        </p:txBody>
      </p:sp>
    </p:spTree>
    <p:extLst>
      <p:ext uri="{BB962C8B-B14F-4D97-AF65-F5344CB8AC3E}">
        <p14:creationId xmlns:p14="http://schemas.microsoft.com/office/powerpoint/2010/main" val="3688760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ouze nadpis jednořádkový">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datum 2"/>
          <p:cNvSpPr>
            <a:spLocks noGrp="1"/>
          </p:cNvSpPr>
          <p:nvPr>
            <p:ph type="dt" sz="half" idx="10"/>
          </p:nvPr>
        </p:nvSpPr>
        <p:spPr/>
        <p:txBody>
          <a:bodyPr/>
          <a:lstStyle/>
          <a:p>
            <a:fld id="{B0709FAC-F4F0-43EE-B6EA-905A02AB753D}" type="datetimeFigureOut">
              <a:rPr lang="cs-CZ" smtClean="0"/>
              <a:t>7.6.2014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ouze nadpis dvouřádkový">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331640" y="908720"/>
            <a:ext cx="7355160" cy="1152128"/>
          </a:xfrm>
        </p:spPr>
        <p:txBody>
          <a:bodyPr/>
          <a:lstStyle>
            <a:lvl1pPr>
              <a:defRPr/>
            </a:lvl1pPr>
          </a:lstStyle>
          <a:p>
            <a:r>
              <a:rPr lang="cs-CZ" dirty="0" smtClean="0"/>
              <a:t>Klepnutím lze upravit styl předlohy dvouřádkových nadpisů.</a:t>
            </a:r>
            <a:endParaRPr lang="cs-CZ" dirty="0"/>
          </a:p>
        </p:txBody>
      </p:sp>
      <p:sp>
        <p:nvSpPr>
          <p:cNvPr id="4" name="Zástupný symbol pro datum 3"/>
          <p:cNvSpPr>
            <a:spLocks noGrp="1"/>
          </p:cNvSpPr>
          <p:nvPr>
            <p:ph type="dt" sz="half" idx="10"/>
          </p:nvPr>
        </p:nvSpPr>
        <p:spPr/>
        <p:txBody>
          <a:bodyPr/>
          <a:lstStyle/>
          <a:p>
            <a:fld id="{B0709FAC-F4F0-43EE-B6EA-905A02AB753D}" type="datetimeFigureOut">
              <a:rPr lang="cs-CZ" smtClean="0"/>
              <a:t>7.6.2014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0709FAC-F4F0-43EE-B6EA-905A02AB753D}" type="datetimeFigureOut">
              <a:rPr lang="cs-CZ" smtClean="0"/>
              <a:t>7.6.2014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íl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331640" y="980728"/>
            <a:ext cx="2952328" cy="1008112"/>
          </a:xfrm>
        </p:spPr>
        <p:txBody>
          <a:bodyPr anchor="b"/>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4355976" y="980730"/>
            <a:ext cx="4330824" cy="5145435"/>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1331640" y="2060850"/>
            <a:ext cx="2952328" cy="40429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0709FAC-F4F0-43EE-B6EA-905A02AB753D}" type="datetimeFigureOut">
              <a:rPr lang="cs-CZ" smtClean="0"/>
              <a:t>7.6.2014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267744" y="4797152"/>
            <a:ext cx="5486400" cy="720080"/>
          </a:xfrm>
        </p:spPr>
        <p:txBody>
          <a:bodyPr anchor="b"/>
          <a:lstStyle>
            <a:lvl1pPr algn="l">
              <a:defRPr sz="2000" b="1"/>
            </a:lvl1pPr>
          </a:lstStyle>
          <a:p>
            <a:r>
              <a:rPr lang="cs-CZ" smtClean="0"/>
              <a:t>Kliknutím lze upravit styl.</a:t>
            </a:r>
            <a:endParaRPr lang="cs-CZ" dirty="0"/>
          </a:p>
        </p:txBody>
      </p:sp>
      <p:sp>
        <p:nvSpPr>
          <p:cNvPr id="3" name="Zástupný symbol pro obrázek 2"/>
          <p:cNvSpPr>
            <a:spLocks noGrp="1"/>
          </p:cNvSpPr>
          <p:nvPr>
            <p:ph type="pic" idx="1"/>
          </p:nvPr>
        </p:nvSpPr>
        <p:spPr>
          <a:xfrm>
            <a:off x="2267744" y="836714"/>
            <a:ext cx="5486400" cy="39604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2267744" y="5517233"/>
            <a:ext cx="5486400" cy="654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0709FAC-F4F0-43EE-B6EA-905A02AB753D}" type="datetimeFigureOut">
              <a:rPr lang="cs-CZ" smtClean="0"/>
              <a:t>7.6.2014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ulka">
    <p:spTree>
      <p:nvGrpSpPr>
        <p:cNvPr id="1" name=""/>
        <p:cNvGrpSpPr/>
        <p:nvPr/>
      </p:nvGrpSpPr>
      <p:grpSpPr>
        <a:xfrm>
          <a:off x="0" y="0"/>
          <a:ext cx="0" cy="0"/>
          <a:chOff x="0" y="0"/>
          <a:chExt cx="0" cy="0"/>
        </a:xfrm>
      </p:grpSpPr>
      <p:sp>
        <p:nvSpPr>
          <p:cNvPr id="9" name="Nadpis 1"/>
          <p:cNvSpPr>
            <a:spLocks noGrp="1"/>
          </p:cNvSpPr>
          <p:nvPr>
            <p:ph type="title"/>
          </p:nvPr>
        </p:nvSpPr>
        <p:spPr>
          <a:xfrm>
            <a:off x="1725880" y="4005065"/>
            <a:ext cx="7166600" cy="1584177"/>
          </a:xfrm>
        </p:spPr>
        <p:txBody>
          <a:bodyPr anchor="t"/>
          <a:lstStyle>
            <a:lvl1pPr algn="l">
              <a:defRPr sz="3500" b="1" cap="none">
                <a:solidFill>
                  <a:schemeClr val="accent1"/>
                </a:solidFill>
                <a:latin typeface="+mj-lt"/>
                <a:cs typeface="Arial" pitchFamily="34" charset="0"/>
              </a:defRPr>
            </a:lvl1pPr>
          </a:lstStyle>
          <a:p>
            <a:r>
              <a:rPr lang="cs-CZ" smtClean="0"/>
              <a:t>Kliknutím lze upravit styl.</a:t>
            </a:r>
            <a:endParaRPr lang="cs-CZ" dirty="0"/>
          </a:p>
        </p:txBody>
      </p:sp>
      <p:sp>
        <p:nvSpPr>
          <p:cNvPr id="10" name="Zástupný symbol pro text 2"/>
          <p:cNvSpPr>
            <a:spLocks noGrp="1"/>
          </p:cNvSpPr>
          <p:nvPr>
            <p:ph type="body" idx="1"/>
          </p:nvPr>
        </p:nvSpPr>
        <p:spPr>
          <a:xfrm>
            <a:off x="1725880" y="1988840"/>
            <a:ext cx="7166600" cy="1872208"/>
          </a:xfrm>
        </p:spPr>
        <p:txBody>
          <a:bodyPr anchor="b"/>
          <a:lstStyle>
            <a:lvl1pPr marL="0" indent="0">
              <a:buNone/>
              <a:defRPr sz="2000">
                <a:solidFill>
                  <a:schemeClr val="tx1">
                    <a:tint val="75000"/>
                  </a:schemeClr>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6" name="Zástupný symbol pro datum 3"/>
          <p:cNvSpPr>
            <a:spLocks noGrp="1"/>
          </p:cNvSpPr>
          <p:nvPr>
            <p:ph type="dt" sz="half" idx="10"/>
          </p:nvPr>
        </p:nvSpPr>
        <p:spPr/>
        <p:txBody>
          <a:bodyPr/>
          <a:lstStyle>
            <a:lvl1pPr>
              <a:defRPr/>
            </a:lvl1pPr>
          </a:lstStyle>
          <a:p>
            <a:fld id="{B0709FAC-F4F0-43EE-B6EA-905A02AB753D}" type="datetimeFigureOut">
              <a:rPr lang="cs-CZ" smtClean="0"/>
              <a:t>7.6.2014</a:t>
            </a:fld>
            <a:endParaRPr lang="cs-CZ"/>
          </a:p>
        </p:txBody>
      </p:sp>
      <p:sp>
        <p:nvSpPr>
          <p:cNvPr id="7" name="Zástupný symbol pro zápatí 4"/>
          <p:cNvSpPr>
            <a:spLocks noGrp="1"/>
          </p:cNvSpPr>
          <p:nvPr>
            <p:ph type="ftr" sz="quarter" idx="11"/>
          </p:nvPr>
        </p:nvSpPr>
        <p:spPr/>
        <p:txBody>
          <a:bodyPr/>
          <a:lstStyle>
            <a:lvl1pPr>
              <a:defRPr dirty="0"/>
            </a:lvl1pPr>
          </a:lstStyle>
          <a:p>
            <a:endParaRPr lang="cs-CZ"/>
          </a:p>
        </p:txBody>
      </p:sp>
      <p:sp>
        <p:nvSpPr>
          <p:cNvPr id="8" name="Zástupný symbol pro číslo snímku 5"/>
          <p:cNvSpPr>
            <a:spLocks noGrp="1"/>
          </p:cNvSpPr>
          <p:nvPr>
            <p:ph type="sldNum" sz="quarter" idx="12"/>
          </p:nvPr>
        </p:nvSpPr>
        <p:spPr/>
        <p:txBody>
          <a:bodyPr/>
          <a:lstStyle>
            <a:lvl1pPr>
              <a:defRPr/>
            </a:lvl1pPr>
          </a:lstStyle>
          <a:p>
            <a:fld id="{32330DF3-0630-41F6-A5E9-2495C3B5865F}" type="slidenum">
              <a:rPr lang="cs-CZ" smtClean="0"/>
              <a:t>‹#›</a:t>
            </a:fld>
            <a:endParaRPr lang="cs-CZ"/>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2"/>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2"/>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en-US"/>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05E6BF97-E38A-4747-8EE3-55864BD12C4B}" type="slidenum">
              <a:rPr lang="en-US"/>
              <a:pPr/>
              <a:t>‹#›</a:t>
            </a:fld>
            <a:endParaRPr lang="en-US"/>
          </a:p>
        </p:txBody>
      </p:sp>
    </p:spTree>
    <p:extLst>
      <p:ext uri="{BB962C8B-B14F-4D97-AF65-F5344CB8AC3E}">
        <p14:creationId xmlns:p14="http://schemas.microsoft.com/office/powerpoint/2010/main" val="353099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600202"/>
            <a:ext cx="8229600" cy="4525963"/>
          </a:xfrm>
        </p:spPr>
        <p:txBody>
          <a:bodyPr/>
          <a:lstStyle/>
          <a:p>
            <a:endParaRPr lang="cs-CZ"/>
          </a:p>
        </p:txBody>
      </p:sp>
      <p:sp>
        <p:nvSpPr>
          <p:cNvPr id="4" name="Zástupný symbol pro datum 3"/>
          <p:cNvSpPr>
            <a:spLocks noGrp="1"/>
          </p:cNvSpPr>
          <p:nvPr>
            <p:ph type="dt" sz="half" idx="10"/>
          </p:nvPr>
        </p:nvSpPr>
        <p:spPr>
          <a:xfrm>
            <a:off x="457200" y="6245225"/>
            <a:ext cx="2133600" cy="476250"/>
          </a:xfrm>
        </p:spPr>
        <p:txBody>
          <a:bodyPr/>
          <a:lstStyle>
            <a:lvl1pPr>
              <a:defRPr/>
            </a:lvl1pPr>
          </a:lstStyle>
          <a:p>
            <a:endParaRPr lang="en-US"/>
          </a:p>
        </p:txBody>
      </p:sp>
      <p:sp>
        <p:nvSpPr>
          <p:cNvPr id="5" name="Zástupný symbol pro zápatí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Zástupný symbol pro číslo snímku 5"/>
          <p:cNvSpPr>
            <a:spLocks noGrp="1"/>
          </p:cNvSpPr>
          <p:nvPr>
            <p:ph type="sldNum" sz="quarter" idx="12"/>
          </p:nvPr>
        </p:nvSpPr>
        <p:spPr>
          <a:xfrm>
            <a:off x="6553200" y="6245225"/>
            <a:ext cx="2133600" cy="476250"/>
          </a:xfrm>
        </p:spPr>
        <p:txBody>
          <a:bodyPr/>
          <a:lstStyle>
            <a:lvl1pPr>
              <a:defRPr/>
            </a:lvl1pPr>
          </a:lstStyle>
          <a:p>
            <a:fld id="{F09CA62A-C3DF-4E17-A30C-EA01DEA108F4}" type="slidenum">
              <a:rPr lang="en-US"/>
              <a:pPr/>
              <a:t>‹#›</a:t>
            </a:fld>
            <a:endParaRPr lang="en-US"/>
          </a:p>
        </p:txBody>
      </p:sp>
    </p:spTree>
    <p:extLst>
      <p:ext uri="{BB962C8B-B14F-4D97-AF65-F5344CB8AC3E}">
        <p14:creationId xmlns:p14="http://schemas.microsoft.com/office/powerpoint/2010/main" val="214343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dvouřádkový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331640" y="908720"/>
            <a:ext cx="7355160" cy="1152128"/>
          </a:xfrm>
        </p:spPr>
        <p:txBody>
          <a:bodyPr anchor="t">
            <a:noAutofit/>
          </a:bodyPr>
          <a:lstStyle>
            <a:lvl1pPr>
              <a:defRPr sz="3500"/>
            </a:lvl1pPr>
          </a:lstStyle>
          <a:p>
            <a:r>
              <a:rPr lang="cs-CZ" dirty="0" smtClean="0"/>
              <a:t>Klepnutím lze upravit styl předlohy dvouřádkových nadpisů.</a:t>
            </a:r>
            <a:endParaRPr lang="cs-CZ" dirty="0"/>
          </a:p>
        </p:txBody>
      </p:sp>
      <p:sp>
        <p:nvSpPr>
          <p:cNvPr id="3" name="Zástupný symbol pro obsah 2"/>
          <p:cNvSpPr>
            <a:spLocks noGrp="1"/>
          </p:cNvSpPr>
          <p:nvPr>
            <p:ph idx="1"/>
          </p:nvPr>
        </p:nvSpPr>
        <p:spPr>
          <a:xfrm>
            <a:off x="1331640" y="2204864"/>
            <a:ext cx="7355160" cy="410445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B0709FAC-F4F0-43EE-B6EA-905A02AB753D}" type="datetimeFigureOut">
              <a:rPr lang="cs-CZ" smtClean="0"/>
              <a:t>7.6.2014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331641" y="1700808"/>
            <a:ext cx="3528392" cy="453650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5004048" y="1700808"/>
            <a:ext cx="3682752" cy="453650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fld id="{B0709FAC-F4F0-43EE-B6EA-905A02AB753D}" type="datetimeFigureOut">
              <a:rPr lang="cs-CZ" smtClean="0"/>
              <a:t>7.6.2014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odstavce + dvouřádkový">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31640" y="980728"/>
            <a:ext cx="3600400"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331640" y="1988841"/>
            <a:ext cx="3600400" cy="413732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148064" y="980728"/>
            <a:ext cx="3538736"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148064" y="1988841"/>
            <a:ext cx="3538736" cy="413732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p:txBody>
          <a:bodyPr/>
          <a:lstStyle/>
          <a:p>
            <a:fld id="{B0709FAC-F4F0-43EE-B6EA-905A02AB753D}" type="datetimeFigureOut">
              <a:rPr lang="cs-CZ" smtClean="0"/>
              <a:t>7.6.2014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1331640" y="1700808"/>
            <a:ext cx="3600400" cy="639762"/>
          </a:xfrm>
        </p:spPr>
        <p:txBody>
          <a:bodyPr anchor="b">
            <a:noAutofit/>
          </a:bodyPr>
          <a:lstStyle>
            <a:lvl1pPr marL="0" indent="0">
              <a:buNone/>
              <a:defRPr sz="22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331640" y="2420889"/>
            <a:ext cx="3600400" cy="370527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148064" y="1700808"/>
            <a:ext cx="3538736" cy="639762"/>
          </a:xfrm>
        </p:spPr>
        <p:txBody>
          <a:bodyPr anchor="b">
            <a:noAutofit/>
          </a:bodyPr>
          <a:lstStyle>
            <a:lvl1pPr marL="0" indent="0">
              <a:buNone/>
              <a:defRPr sz="22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148064" y="2420889"/>
            <a:ext cx="3538736" cy="370527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p:txBody>
          <a:bodyPr/>
          <a:lstStyle/>
          <a:p>
            <a:fld id="{B0709FAC-F4F0-43EE-B6EA-905A02AB753D}" type="datetimeFigureOut">
              <a:rPr lang="cs-CZ" smtClean="0"/>
              <a:t>7.6.2014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jednořádkový">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datum 2"/>
          <p:cNvSpPr>
            <a:spLocks noGrp="1"/>
          </p:cNvSpPr>
          <p:nvPr>
            <p:ph type="dt" sz="half" idx="10"/>
          </p:nvPr>
        </p:nvSpPr>
        <p:spPr/>
        <p:txBody>
          <a:bodyPr/>
          <a:lstStyle/>
          <a:p>
            <a:fld id="{B0709FAC-F4F0-43EE-B6EA-905A02AB753D}" type="datetimeFigureOut">
              <a:rPr lang="cs-CZ" smtClean="0"/>
              <a:t>7.6.2014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ouze nadpis dvouřádkový">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331640" y="908720"/>
            <a:ext cx="7355160" cy="1152128"/>
          </a:xfrm>
        </p:spPr>
        <p:txBody>
          <a:bodyPr/>
          <a:lstStyle>
            <a:lvl1pPr>
              <a:defRPr/>
            </a:lvl1pPr>
          </a:lstStyle>
          <a:p>
            <a:r>
              <a:rPr lang="cs-CZ" dirty="0" smtClean="0"/>
              <a:t>Klepnutím lze upravit styl předlohy dvouřádkových nadpisů.</a:t>
            </a:r>
            <a:endParaRPr lang="cs-CZ" dirty="0"/>
          </a:p>
        </p:txBody>
      </p:sp>
      <p:sp>
        <p:nvSpPr>
          <p:cNvPr id="4" name="Zástupný symbol pro datum 3"/>
          <p:cNvSpPr>
            <a:spLocks noGrp="1"/>
          </p:cNvSpPr>
          <p:nvPr>
            <p:ph type="dt" sz="half" idx="10"/>
          </p:nvPr>
        </p:nvSpPr>
        <p:spPr/>
        <p:txBody>
          <a:bodyPr/>
          <a:lstStyle/>
          <a:p>
            <a:fld id="{B0709FAC-F4F0-43EE-B6EA-905A02AB753D}" type="datetimeFigureOut">
              <a:rPr lang="cs-CZ" smtClean="0"/>
              <a:t>7.6.2014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0709FAC-F4F0-43EE-B6EA-905A02AB753D}" type="datetimeFigureOut">
              <a:rPr lang="cs-CZ" smtClean="0"/>
              <a:t>7.6.2014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2330DF3-0630-41F6-A5E9-2495C3B5865F}"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3000" r="-3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331640" y="908722"/>
            <a:ext cx="7355160" cy="627117"/>
          </a:xfrm>
          <a:prstGeom prst="rect">
            <a:avLst/>
          </a:prstGeom>
        </p:spPr>
        <p:txBody>
          <a:bodyPr vert="horz" lIns="91440" tIns="45720" rIns="91440" bIns="45720" rtlCol="0" anchor="t">
            <a:no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1331640" y="1844826"/>
            <a:ext cx="7355160" cy="4281339"/>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1691681" y="6356352"/>
            <a:ext cx="1656184"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B0709FAC-F4F0-43EE-B6EA-905A02AB753D}" type="datetimeFigureOut">
              <a:rPr lang="cs-CZ" smtClean="0"/>
              <a:t>7.6.2014</a:t>
            </a:fld>
            <a:endParaRPr lang="cs-CZ"/>
          </a:p>
        </p:txBody>
      </p:sp>
      <p:sp>
        <p:nvSpPr>
          <p:cNvPr id="5" name="Zástupný symbol pro zápatí 4"/>
          <p:cNvSpPr>
            <a:spLocks noGrp="1"/>
          </p:cNvSpPr>
          <p:nvPr>
            <p:ph type="ftr" sz="quarter" idx="3"/>
          </p:nvPr>
        </p:nvSpPr>
        <p:spPr>
          <a:xfrm>
            <a:off x="3707904" y="6356352"/>
            <a:ext cx="2736304"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cs-CZ"/>
          </a:p>
        </p:txBody>
      </p:sp>
      <p:sp>
        <p:nvSpPr>
          <p:cNvPr id="6" name="Zástupný symbol pro číslo snímku 5"/>
          <p:cNvSpPr>
            <a:spLocks noGrp="1"/>
          </p:cNvSpPr>
          <p:nvPr>
            <p:ph type="sldNum" sz="quarter" idx="4"/>
          </p:nvPr>
        </p:nvSpPr>
        <p:spPr>
          <a:xfrm>
            <a:off x="6804249" y="6356352"/>
            <a:ext cx="1882552"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32330DF3-0630-41F6-A5E9-2495C3B5865F}"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xStyles>
    <p:titleStyle>
      <a:lvl1pPr algn="l" defTabSz="914400" rtl="0" eaLnBrk="1" latinLnBrk="0" hangingPunct="1">
        <a:spcBef>
          <a:spcPct val="0"/>
        </a:spcBef>
        <a:buNone/>
        <a:defRPr sz="3500" b="1" kern="1200">
          <a:solidFill>
            <a:schemeClr val="accent1"/>
          </a:solidFill>
          <a:latin typeface="+mj-lt"/>
          <a:ea typeface="+mj-ea"/>
          <a:cs typeface="Arial" pitchFamily="34" charset="0"/>
        </a:defRPr>
      </a:lvl1pPr>
    </p:titleStyle>
    <p:bodyStyle>
      <a:lvl1pPr marL="266700" indent="-266700" algn="l" defTabSz="914400" rtl="0" eaLnBrk="1" latinLnBrk="0" hangingPunct="1">
        <a:spcBef>
          <a:spcPct val="20000"/>
        </a:spcBef>
        <a:buFontTx/>
        <a:buBlip>
          <a:blip r:embed="rId18"/>
        </a:buBlip>
        <a:defRPr sz="3200" kern="1200">
          <a:solidFill>
            <a:schemeClr val="tx1"/>
          </a:solidFill>
          <a:latin typeface="+mn-lt"/>
          <a:ea typeface="+mn-ea"/>
          <a:cs typeface="Arial" pitchFamily="34" charset="0"/>
        </a:defRPr>
      </a:lvl1pPr>
      <a:lvl2pPr marL="541338" indent="-274638" algn="l" defTabSz="914400" rtl="0" eaLnBrk="1" latinLnBrk="0" hangingPunct="1">
        <a:spcBef>
          <a:spcPct val="20000"/>
        </a:spcBef>
        <a:buFont typeface="Arial" pitchFamily="34" charset="0"/>
        <a:buChar char="–"/>
        <a:defRPr sz="3200" kern="1200">
          <a:solidFill>
            <a:schemeClr val="bg2">
              <a:lumMod val="25000"/>
            </a:schemeClr>
          </a:solidFill>
          <a:latin typeface="+mn-lt"/>
          <a:ea typeface="+mn-ea"/>
          <a:cs typeface="Arial" pitchFamily="34" charset="0"/>
        </a:defRPr>
      </a:lvl2pPr>
      <a:lvl3pPr marL="808038" indent="-2667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Arial" pitchFamily="34" charset="0"/>
        </a:defRPr>
      </a:lvl3pPr>
      <a:lvl4pPr marL="985838" indent="-1778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4pPr>
      <a:lvl5pPr marL="1163638" indent="-1778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3000" r="-3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331640" y="908722"/>
            <a:ext cx="7355160" cy="627117"/>
          </a:xfrm>
          <a:prstGeom prst="rect">
            <a:avLst/>
          </a:prstGeom>
        </p:spPr>
        <p:txBody>
          <a:bodyPr vert="horz" lIns="91440" tIns="45720" rIns="91440" bIns="45720" rtlCol="0" anchor="t">
            <a:no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1331640" y="1844826"/>
            <a:ext cx="7355160" cy="4281339"/>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1691681" y="6356352"/>
            <a:ext cx="1656184"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B0709FAC-F4F0-43EE-B6EA-905A02AB753D}" type="datetimeFigureOut">
              <a:rPr lang="cs-CZ" smtClean="0"/>
              <a:t>7.6.2014</a:t>
            </a:fld>
            <a:endParaRPr lang="cs-CZ"/>
          </a:p>
        </p:txBody>
      </p:sp>
      <p:sp>
        <p:nvSpPr>
          <p:cNvPr id="5" name="Zástupný symbol pro zápatí 4"/>
          <p:cNvSpPr>
            <a:spLocks noGrp="1"/>
          </p:cNvSpPr>
          <p:nvPr>
            <p:ph type="ftr" sz="quarter" idx="3"/>
          </p:nvPr>
        </p:nvSpPr>
        <p:spPr>
          <a:xfrm>
            <a:off x="3707904" y="6356352"/>
            <a:ext cx="2736304"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cs-CZ"/>
          </a:p>
        </p:txBody>
      </p:sp>
      <p:sp>
        <p:nvSpPr>
          <p:cNvPr id="6" name="Zástupný symbol pro číslo snímku 5"/>
          <p:cNvSpPr>
            <a:spLocks noGrp="1"/>
          </p:cNvSpPr>
          <p:nvPr>
            <p:ph type="sldNum" sz="quarter" idx="4"/>
          </p:nvPr>
        </p:nvSpPr>
        <p:spPr>
          <a:xfrm>
            <a:off x="6804249" y="6356352"/>
            <a:ext cx="1882552"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32330DF3-0630-41F6-A5E9-2495C3B5865F}"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914400" rtl="0" eaLnBrk="1" latinLnBrk="0" hangingPunct="1">
        <a:spcBef>
          <a:spcPct val="0"/>
        </a:spcBef>
        <a:buNone/>
        <a:defRPr sz="3500" b="1" kern="1200">
          <a:solidFill>
            <a:schemeClr val="accent1"/>
          </a:solidFill>
          <a:latin typeface="+mj-lt"/>
          <a:ea typeface="+mj-ea"/>
          <a:cs typeface="Arial" pitchFamily="34" charset="0"/>
        </a:defRPr>
      </a:lvl1pPr>
    </p:titleStyle>
    <p:bodyStyle>
      <a:lvl1pPr marL="266700" indent="-266700" algn="l" defTabSz="914400" rtl="0" eaLnBrk="1" latinLnBrk="0" hangingPunct="1">
        <a:spcBef>
          <a:spcPct val="20000"/>
        </a:spcBef>
        <a:buFontTx/>
        <a:buBlip>
          <a:blip r:embed="rId17"/>
        </a:buBlip>
        <a:defRPr sz="3200" kern="1200">
          <a:solidFill>
            <a:schemeClr val="tx1"/>
          </a:solidFill>
          <a:latin typeface="+mn-lt"/>
          <a:ea typeface="+mn-ea"/>
          <a:cs typeface="Arial" pitchFamily="34" charset="0"/>
        </a:defRPr>
      </a:lvl1pPr>
      <a:lvl2pPr marL="541338" indent="-274638" algn="l" defTabSz="914400" rtl="0" eaLnBrk="1" latinLnBrk="0" hangingPunct="1">
        <a:spcBef>
          <a:spcPct val="20000"/>
        </a:spcBef>
        <a:buFont typeface="Arial" pitchFamily="34" charset="0"/>
        <a:buChar char="–"/>
        <a:defRPr sz="3000" kern="1200">
          <a:solidFill>
            <a:schemeClr val="bg2">
              <a:lumMod val="25000"/>
            </a:schemeClr>
          </a:solidFill>
          <a:latin typeface="+mn-lt"/>
          <a:ea typeface="+mn-ea"/>
          <a:cs typeface="Arial" pitchFamily="34" charset="0"/>
        </a:defRPr>
      </a:lvl2pPr>
      <a:lvl3pPr marL="808038" indent="-2667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Arial" pitchFamily="34" charset="0"/>
        </a:defRPr>
      </a:lvl3pPr>
      <a:lvl4pPr marL="985838" indent="-1778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4pPr>
      <a:lvl5pPr marL="1163638" indent="-1778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olorado.edu/intphys/Class/IPHY3430-200/image/18-12.jpg"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Patofyziologie fetoplacentární jednotky</a:t>
            </a:r>
            <a:endParaRPr lang="cs-CZ" dirty="0"/>
          </a:p>
        </p:txBody>
      </p:sp>
      <p:sp>
        <p:nvSpPr>
          <p:cNvPr id="5" name="Podnadpis 4"/>
          <p:cNvSpPr>
            <a:spLocks noGrp="1"/>
          </p:cNvSpPr>
          <p:nvPr>
            <p:ph type="subTitle" idx="1"/>
          </p:nvPr>
        </p:nvSpPr>
        <p:spPr/>
        <p:txBody>
          <a:bodyPr/>
          <a:lstStyle/>
          <a:p>
            <a:r>
              <a:rPr lang="cs-CZ"/>
              <a:t>doc. MUDr. Julie Bienertová Vašků, Ph.D.</a:t>
            </a:r>
          </a:p>
          <a:p>
            <a:r>
              <a:rPr lang="cs-CZ"/>
              <a:t>Ústav patologické fyziologie LF MU</a:t>
            </a:r>
          </a:p>
        </p:txBody>
      </p:sp>
    </p:spTree>
    <p:extLst>
      <p:ext uri="{BB962C8B-B14F-4D97-AF65-F5344CB8AC3E}">
        <p14:creationId xmlns:p14="http://schemas.microsoft.com/office/powerpoint/2010/main" val="2660511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027"/>
          <p:cNvSpPr>
            <a:spLocks noGrp="1" noChangeArrowheads="1"/>
          </p:cNvSpPr>
          <p:nvPr>
            <p:ph type="title"/>
          </p:nvPr>
        </p:nvSpPr>
        <p:spPr/>
        <p:txBody>
          <a:bodyPr/>
          <a:lstStyle/>
          <a:p>
            <a:r>
              <a:rPr lang="cs-CZ" smtClean="0"/>
              <a:t>Rýhování a tvorba blastocysty</a:t>
            </a:r>
            <a:endParaRPr lang="en-US" dirty="0"/>
          </a:p>
        </p:txBody>
      </p:sp>
      <p:sp>
        <p:nvSpPr>
          <p:cNvPr id="106498" name="Rectangle 1026"/>
          <p:cNvSpPr>
            <a:spLocks noGrp="1" noChangeArrowheads="1"/>
          </p:cNvSpPr>
          <p:nvPr>
            <p:ph idx="1"/>
          </p:nvPr>
        </p:nvSpPr>
        <p:spPr/>
        <p:txBody>
          <a:bodyPr/>
          <a:lstStyle/>
          <a:p>
            <a:r>
              <a:rPr lang="cs-CZ" smtClean="0"/>
              <a:t>Řada buněčných dělení, kdy se dále dělí cytoplazma zygoty</a:t>
            </a:r>
            <a:endParaRPr lang="en-US" smtClean="0"/>
          </a:p>
          <a:p>
            <a:pPr lvl="1"/>
            <a:r>
              <a:rPr lang="en-US" smtClean="0"/>
              <a:t>Tro</a:t>
            </a:r>
            <a:r>
              <a:rPr lang="cs-CZ" smtClean="0"/>
              <a:t>f</a:t>
            </a:r>
            <a:r>
              <a:rPr lang="en-US" smtClean="0"/>
              <a:t>oblast – </a:t>
            </a:r>
            <a:r>
              <a:rPr lang="cs-CZ" smtClean="0"/>
              <a:t>vnější vrstva buněk</a:t>
            </a:r>
            <a:endParaRPr lang="en-US" smtClean="0"/>
          </a:p>
          <a:p>
            <a:pPr lvl="1"/>
            <a:r>
              <a:rPr lang="cs-CZ" smtClean="0"/>
              <a:t>Vnitřní buněčná masa</a:t>
            </a:r>
            <a:r>
              <a:rPr lang="en-US" smtClean="0"/>
              <a:t> – </a:t>
            </a:r>
            <a:r>
              <a:rPr lang="cs-CZ" smtClean="0"/>
              <a:t>shluk buněk na jednom konci blastocysty</a:t>
            </a:r>
            <a:endParaRPr lang="en-US" dirty="0"/>
          </a:p>
        </p:txBody>
      </p:sp>
    </p:spTree>
    <p:extLst>
      <p:ext uri="{BB962C8B-B14F-4D97-AF65-F5344CB8AC3E}">
        <p14:creationId xmlns:p14="http://schemas.microsoft.com/office/powerpoint/2010/main" val="1597264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1" descr="29-02_1.jpg                                                    00000941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913" y="1056899"/>
            <a:ext cx="7354887" cy="517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02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title"/>
          </p:nvPr>
        </p:nvSpPr>
        <p:spPr/>
        <p:txBody>
          <a:bodyPr/>
          <a:lstStyle/>
          <a:p>
            <a:r>
              <a:rPr lang="cs-CZ" smtClean="0"/>
              <a:t>Implantace</a:t>
            </a:r>
            <a:endParaRPr lang="en-US" dirty="0"/>
          </a:p>
        </p:txBody>
      </p:sp>
      <p:sp>
        <p:nvSpPr>
          <p:cNvPr id="108546" name="Rectangle 2"/>
          <p:cNvSpPr>
            <a:spLocks noGrp="1" noChangeArrowheads="1"/>
          </p:cNvSpPr>
          <p:nvPr>
            <p:ph idx="1"/>
          </p:nvPr>
        </p:nvSpPr>
        <p:spPr/>
        <p:txBody>
          <a:bodyPr>
            <a:normAutofit lnSpcReduction="10000"/>
          </a:bodyPr>
          <a:lstStyle/>
          <a:p>
            <a:r>
              <a:rPr lang="cs-CZ" smtClean="0"/>
              <a:t>Přibližně za 7 dní po oplození</a:t>
            </a:r>
            <a:endParaRPr lang="en-US" smtClean="0"/>
          </a:p>
          <a:p>
            <a:r>
              <a:rPr lang="cs-CZ" smtClean="0"/>
              <a:t>Trofoblast se zvětšuje a šíří</a:t>
            </a:r>
            <a:endParaRPr lang="en-US" smtClean="0"/>
          </a:p>
          <a:p>
            <a:pPr lvl="1"/>
            <a:r>
              <a:rPr lang="cs-CZ" smtClean="0"/>
              <a:t>Mateřská krev vtéká do otevřených lakun</a:t>
            </a:r>
            <a:endParaRPr lang="en-US" smtClean="0"/>
          </a:p>
          <a:p>
            <a:r>
              <a:rPr lang="en-US" smtClean="0"/>
              <a:t>Gastrula</a:t>
            </a:r>
            <a:r>
              <a:rPr lang="cs-CZ" smtClean="0"/>
              <a:t>ce</a:t>
            </a:r>
            <a:endParaRPr lang="en-US" smtClean="0"/>
          </a:p>
          <a:p>
            <a:pPr lvl="1"/>
            <a:r>
              <a:rPr lang="cs-CZ" smtClean="0"/>
              <a:t>Embryonální terčík složený z následujících vrstev:</a:t>
            </a:r>
            <a:endParaRPr lang="en-US" smtClean="0"/>
          </a:p>
          <a:p>
            <a:pPr lvl="2"/>
            <a:r>
              <a:rPr lang="en-US" smtClean="0"/>
              <a:t>Endoderm</a:t>
            </a:r>
          </a:p>
          <a:p>
            <a:pPr lvl="2"/>
            <a:r>
              <a:rPr lang="en-US" smtClean="0"/>
              <a:t>Mesoderm</a:t>
            </a:r>
          </a:p>
          <a:p>
            <a:pPr lvl="2"/>
            <a:r>
              <a:rPr lang="en-US" smtClean="0"/>
              <a:t>E</a:t>
            </a:r>
            <a:r>
              <a:rPr lang="cs-CZ" smtClean="0"/>
              <a:t>k</a:t>
            </a:r>
            <a:r>
              <a:rPr lang="en-US" smtClean="0"/>
              <a:t>toderm</a:t>
            </a:r>
            <a:endParaRPr lang="en-US" dirty="0"/>
          </a:p>
        </p:txBody>
      </p:sp>
    </p:spTree>
    <p:extLst>
      <p:ext uri="{BB962C8B-B14F-4D97-AF65-F5344CB8AC3E}">
        <p14:creationId xmlns:p14="http://schemas.microsoft.com/office/powerpoint/2010/main" val="917845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29-03_1.jpg                                                    00000941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94401" y="981075"/>
            <a:ext cx="4829911" cy="532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975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6" name="Rectangle 6"/>
          <p:cNvSpPr>
            <a:spLocks noGrp="1" noChangeArrowheads="1"/>
          </p:cNvSpPr>
          <p:nvPr>
            <p:ph type="title"/>
          </p:nvPr>
        </p:nvSpPr>
        <p:spPr/>
        <p:txBody>
          <a:bodyPr/>
          <a:lstStyle/>
          <a:p>
            <a:r>
              <a:rPr lang="cs-CZ" smtClean="0"/>
              <a:t>Vnitřní buněčná masa a gastrulace</a:t>
            </a:r>
            <a:endParaRPr lang="en-US" dirty="0"/>
          </a:p>
        </p:txBody>
      </p:sp>
      <p:pic>
        <p:nvPicPr>
          <p:cNvPr id="9" name="Picture 7" descr="&#10;29-04ab_1.jpg                                                  00000941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913" y="2119517"/>
            <a:ext cx="7354887" cy="384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548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title"/>
          </p:nvPr>
        </p:nvSpPr>
        <p:spPr/>
        <p:txBody>
          <a:bodyPr/>
          <a:lstStyle/>
          <a:p>
            <a:r>
              <a:rPr lang="cs-CZ" smtClean="0"/>
              <a:t>Zárodečné vrstvy</a:t>
            </a:r>
            <a:endParaRPr lang="en-US" dirty="0"/>
          </a:p>
        </p:txBody>
      </p:sp>
      <p:sp>
        <p:nvSpPr>
          <p:cNvPr id="111618" name="Rectangle 2"/>
          <p:cNvSpPr>
            <a:spLocks noGrp="1" noChangeArrowheads="1"/>
          </p:cNvSpPr>
          <p:nvPr>
            <p:ph idx="1"/>
          </p:nvPr>
        </p:nvSpPr>
        <p:spPr/>
        <p:txBody>
          <a:bodyPr>
            <a:normAutofit fontScale="92500"/>
          </a:bodyPr>
          <a:lstStyle/>
          <a:p>
            <a:r>
              <a:rPr lang="en-US" smtClean="0"/>
              <a:t>Gastrula</a:t>
            </a:r>
            <a:r>
              <a:rPr lang="cs-CZ" smtClean="0"/>
              <a:t>ce</a:t>
            </a:r>
            <a:endParaRPr lang="en-US" smtClean="0"/>
          </a:p>
          <a:p>
            <a:pPr lvl="1"/>
            <a:r>
              <a:rPr lang="cs-CZ" smtClean="0"/>
              <a:t>Kolem dvanáctého dne buňky začínají migrovat do primitivního proužku</a:t>
            </a:r>
            <a:endParaRPr lang="en-US" smtClean="0"/>
          </a:p>
          <a:p>
            <a:pPr lvl="1"/>
            <a:r>
              <a:rPr lang="cs-CZ" smtClean="0"/>
              <a:t>A vytvářejí tři zárodečné vrstvy</a:t>
            </a:r>
            <a:endParaRPr lang="en-US" smtClean="0"/>
          </a:p>
          <a:p>
            <a:r>
              <a:rPr lang="cs-CZ" smtClean="0"/>
              <a:t>Tři základní zárodečné vrstvy</a:t>
            </a:r>
            <a:r>
              <a:rPr lang="en-US" smtClean="0"/>
              <a:t>:</a:t>
            </a:r>
          </a:p>
          <a:p>
            <a:pPr lvl="1"/>
            <a:r>
              <a:rPr lang="en-US" smtClean="0"/>
              <a:t>E</a:t>
            </a:r>
            <a:r>
              <a:rPr lang="cs-CZ" smtClean="0"/>
              <a:t>k</a:t>
            </a:r>
            <a:r>
              <a:rPr lang="en-US" smtClean="0"/>
              <a:t>toderm – </a:t>
            </a:r>
            <a:r>
              <a:rPr lang="cs-CZ" smtClean="0"/>
              <a:t>povrchové buňky, které nemigrují</a:t>
            </a:r>
            <a:endParaRPr lang="en-US" smtClean="0"/>
          </a:p>
          <a:p>
            <a:pPr lvl="1"/>
            <a:r>
              <a:rPr lang="en-US" smtClean="0"/>
              <a:t>Endoderm – </a:t>
            </a:r>
            <a:r>
              <a:rPr lang="cs-CZ" smtClean="0"/>
              <a:t>buňky přivrácené k blastocoele</a:t>
            </a:r>
            <a:endParaRPr lang="en-US" smtClean="0"/>
          </a:p>
          <a:p>
            <a:pPr lvl="1"/>
            <a:r>
              <a:rPr lang="en-US" smtClean="0"/>
              <a:t>Mesoderm – </a:t>
            </a:r>
            <a:r>
              <a:rPr lang="cs-CZ" smtClean="0"/>
              <a:t>buňky migrující mezi endodermem a ektodermem</a:t>
            </a:r>
            <a:endParaRPr lang="en-US" dirty="0"/>
          </a:p>
        </p:txBody>
      </p:sp>
    </p:spTree>
    <p:extLst>
      <p:ext uri="{BB962C8B-B14F-4D97-AF65-F5344CB8AC3E}">
        <p14:creationId xmlns:p14="http://schemas.microsoft.com/office/powerpoint/2010/main" val="3621699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r>
              <a:rPr lang="cs-CZ" smtClean="0"/>
              <a:t>Extraembryonální membrány</a:t>
            </a:r>
            <a:endParaRPr lang="en-US" dirty="0"/>
          </a:p>
        </p:txBody>
      </p:sp>
      <p:sp>
        <p:nvSpPr>
          <p:cNvPr id="112642" name="Rectangle 2"/>
          <p:cNvSpPr>
            <a:spLocks noGrp="1" noChangeArrowheads="1"/>
          </p:cNvSpPr>
          <p:nvPr>
            <p:ph idx="1"/>
          </p:nvPr>
        </p:nvSpPr>
        <p:spPr/>
        <p:txBody>
          <a:bodyPr/>
          <a:lstStyle/>
          <a:p>
            <a:r>
              <a:rPr lang="cs-CZ"/>
              <a:t>Č</a:t>
            </a:r>
            <a:r>
              <a:rPr lang="cs-CZ" smtClean="0"/>
              <a:t>tyři extraembryonální membrány</a:t>
            </a:r>
            <a:endParaRPr lang="en-US" smtClean="0"/>
          </a:p>
          <a:p>
            <a:pPr lvl="1"/>
            <a:r>
              <a:rPr lang="cs-CZ" smtClean="0"/>
              <a:t>Žloutkový váček</a:t>
            </a:r>
            <a:endParaRPr lang="en-US" smtClean="0"/>
          </a:p>
          <a:p>
            <a:pPr lvl="1"/>
            <a:r>
              <a:rPr lang="en-US" smtClean="0"/>
              <a:t>Amnion</a:t>
            </a:r>
          </a:p>
          <a:p>
            <a:pPr lvl="1"/>
            <a:r>
              <a:rPr lang="en-US" smtClean="0"/>
              <a:t>Allantois</a:t>
            </a:r>
          </a:p>
          <a:p>
            <a:pPr lvl="1"/>
            <a:r>
              <a:rPr lang="en-US" smtClean="0"/>
              <a:t>Chorion</a:t>
            </a:r>
            <a:endParaRPr lang="en-US" dirty="0"/>
          </a:p>
        </p:txBody>
      </p:sp>
    </p:spTree>
    <p:extLst>
      <p:ext uri="{BB962C8B-B14F-4D97-AF65-F5344CB8AC3E}">
        <p14:creationId xmlns:p14="http://schemas.microsoft.com/office/powerpoint/2010/main" val="1999799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9" name="Rectangle 5"/>
          <p:cNvSpPr>
            <a:spLocks noGrp="1" noChangeArrowheads="1"/>
          </p:cNvSpPr>
          <p:nvPr>
            <p:ph type="title"/>
          </p:nvPr>
        </p:nvSpPr>
        <p:spPr/>
        <p:txBody>
          <a:bodyPr/>
          <a:lstStyle/>
          <a:p>
            <a:r>
              <a:rPr lang="cs-CZ" smtClean="0"/>
              <a:t>Extraembryonální membrány</a:t>
            </a:r>
            <a:endParaRPr lang="en-US" dirty="0"/>
          </a:p>
        </p:txBody>
      </p:sp>
      <p:pic>
        <p:nvPicPr>
          <p:cNvPr id="8" name="Picture 7" descr="&#10;29-05ab_1.jpg                                                  00000941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913" y="2496455"/>
            <a:ext cx="7354887" cy="308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6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dissolve">
                                      <p:cBhvr>
                                        <p:cTn id="7"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9" name="Rectangle 5"/>
          <p:cNvSpPr>
            <a:spLocks noGrp="1" noChangeArrowheads="1"/>
          </p:cNvSpPr>
          <p:nvPr>
            <p:ph type="title"/>
          </p:nvPr>
        </p:nvSpPr>
        <p:spPr/>
        <p:txBody>
          <a:bodyPr/>
          <a:lstStyle/>
          <a:p>
            <a:r>
              <a:rPr lang="cs-CZ" smtClean="0"/>
              <a:t>Tvorba placenty</a:t>
            </a:r>
            <a:endParaRPr lang="en-US" dirty="0"/>
          </a:p>
        </p:txBody>
      </p:sp>
      <p:pic>
        <p:nvPicPr>
          <p:cNvPr id="8" name="Picture 7" descr="&#10;29-05cd_1.jpg                                                  00000941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6416" y="1773238"/>
            <a:ext cx="6525880" cy="453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4869"/>
                                        </p:tgtEl>
                                        <p:attrNameLst>
                                          <p:attrName>style.visibility</p:attrName>
                                        </p:attrNameLst>
                                      </p:cBhvr>
                                      <p:to>
                                        <p:strVal val="visible"/>
                                      </p:to>
                                    </p:set>
                                    <p:animEffect transition="in" filter="dissolve">
                                      <p:cBhvr>
                                        <p:cTn id="7" dur="500"/>
                                        <p:tgtEl>
                                          <p:spTgt spid="16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3" name="Rectangle 5"/>
          <p:cNvSpPr>
            <a:spLocks noGrp="1" noChangeArrowheads="1"/>
          </p:cNvSpPr>
          <p:nvPr>
            <p:ph type="title"/>
          </p:nvPr>
        </p:nvSpPr>
        <p:spPr/>
        <p:txBody>
          <a:bodyPr/>
          <a:lstStyle/>
          <a:p>
            <a:r>
              <a:rPr lang="cs-CZ" smtClean="0"/>
              <a:t>Tvorba placenty 2</a:t>
            </a:r>
            <a:endParaRPr lang="en-US" dirty="0"/>
          </a:p>
        </p:txBody>
      </p:sp>
      <p:pic>
        <p:nvPicPr>
          <p:cNvPr id="8" name="Picture 7" descr="29-05e_1.jpg                                                   00000941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1945" y="1773238"/>
            <a:ext cx="3814822" cy="453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39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dissolve">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7785" y="981075"/>
            <a:ext cx="3303143" cy="5327650"/>
          </a:xfrm>
          <a:prstGeom prst="rect">
            <a:avLst/>
          </a:prstGeom>
        </p:spPr>
      </p:pic>
    </p:spTree>
    <p:extLst>
      <p:ext uri="{BB962C8B-B14F-4D97-AF65-F5344CB8AC3E}">
        <p14:creationId xmlns:p14="http://schemas.microsoft.com/office/powerpoint/2010/main" val="211011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1027"/>
          <p:cNvSpPr>
            <a:spLocks noGrp="1" noChangeArrowheads="1"/>
          </p:cNvSpPr>
          <p:nvPr>
            <p:ph type="title"/>
          </p:nvPr>
        </p:nvSpPr>
        <p:spPr/>
        <p:txBody>
          <a:bodyPr/>
          <a:lstStyle/>
          <a:p>
            <a:r>
              <a:rPr lang="cs-CZ" smtClean="0"/>
              <a:t>Anatomie embrya</a:t>
            </a:r>
            <a:endParaRPr lang="en-US" dirty="0"/>
          </a:p>
        </p:txBody>
      </p:sp>
      <p:sp>
        <p:nvSpPr>
          <p:cNvPr id="168962" name="Rectangle 1026"/>
          <p:cNvSpPr>
            <a:spLocks noGrp="1" noChangeArrowheads="1"/>
          </p:cNvSpPr>
          <p:nvPr>
            <p:ph idx="1"/>
          </p:nvPr>
        </p:nvSpPr>
        <p:spPr/>
        <p:txBody>
          <a:bodyPr/>
          <a:lstStyle/>
          <a:p>
            <a:r>
              <a:rPr lang="cs-CZ" smtClean="0"/>
              <a:t>Žloutkový váček</a:t>
            </a:r>
            <a:endParaRPr lang="en-US" smtClean="0"/>
          </a:p>
          <a:p>
            <a:pPr lvl="1"/>
            <a:r>
              <a:rPr lang="cs-CZ" smtClean="0"/>
              <a:t>Významné místo tvorby krevních buněk</a:t>
            </a:r>
            <a:endParaRPr lang="en-US" smtClean="0"/>
          </a:p>
          <a:p>
            <a:r>
              <a:rPr lang="en-US" smtClean="0"/>
              <a:t>Amnion</a:t>
            </a:r>
          </a:p>
          <a:p>
            <a:pPr lvl="1"/>
            <a:r>
              <a:rPr lang="cs-CZ" smtClean="0"/>
              <a:t>Obklopuje tekutinu, která obklopuje em</a:t>
            </a:r>
            <a:r>
              <a:rPr lang="en-US" smtClean="0"/>
              <a:t>bryo</a:t>
            </a:r>
          </a:p>
          <a:p>
            <a:r>
              <a:rPr lang="en-US" smtClean="0"/>
              <a:t>Allantois</a:t>
            </a:r>
          </a:p>
          <a:p>
            <a:pPr lvl="1"/>
            <a:r>
              <a:rPr lang="cs-CZ" smtClean="0"/>
              <a:t>Močový měchýř</a:t>
            </a:r>
            <a:endParaRPr lang="en-US" smtClean="0"/>
          </a:p>
          <a:p>
            <a:r>
              <a:rPr lang="en-US" smtClean="0"/>
              <a:t>Chorion</a:t>
            </a:r>
            <a:endParaRPr lang="en-US" dirty="0"/>
          </a:p>
        </p:txBody>
      </p:sp>
    </p:spTree>
    <p:extLst>
      <p:ext uri="{BB962C8B-B14F-4D97-AF65-F5344CB8AC3E}">
        <p14:creationId xmlns:p14="http://schemas.microsoft.com/office/powerpoint/2010/main" val="4135696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3D struktura placenty</a:t>
            </a:r>
            <a:endParaRPr lang="cs-CZ" dirty="0"/>
          </a:p>
        </p:txBody>
      </p:sp>
      <p:pic>
        <p:nvPicPr>
          <p:cNvPr id="8" name="Picture 6" descr="29-06a_1.jpg                                                   00000941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495" y="1773238"/>
            <a:ext cx="5445723" cy="453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87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cs-CZ" smtClean="0"/>
              <a:t>Vývoj placenty</a:t>
            </a:r>
            <a:endParaRPr lang="cs-CZ"/>
          </a:p>
        </p:txBody>
      </p:sp>
      <p:sp>
        <p:nvSpPr>
          <p:cNvPr id="3075" name="Rectangle 3"/>
          <p:cNvSpPr>
            <a:spLocks noGrp="1" noChangeArrowheads="1"/>
          </p:cNvSpPr>
          <p:nvPr>
            <p:ph idx="1"/>
          </p:nvPr>
        </p:nvSpPr>
        <p:spPr/>
        <p:txBody>
          <a:bodyPr>
            <a:normAutofit fontScale="77500" lnSpcReduction="20000"/>
          </a:bodyPr>
          <a:lstStyle/>
          <a:p>
            <a:r>
              <a:rPr lang="cs-CZ" smtClean="0"/>
              <a:t>Vzniká spojením:</a:t>
            </a:r>
          </a:p>
          <a:p>
            <a:pPr marL="514350" indent="-514350">
              <a:buFont typeface="+mj-lt"/>
              <a:buAutoNum type="arabicPeriod"/>
            </a:pPr>
            <a:r>
              <a:rPr lang="cs-CZ" b="1" smtClean="0"/>
              <a:t>chorion frondosum </a:t>
            </a:r>
            <a:r>
              <a:rPr lang="cs-CZ" smtClean="0"/>
              <a:t>– tvoří pars fetalis placentae</a:t>
            </a:r>
          </a:p>
          <a:p>
            <a:pPr marL="514350" indent="-514350">
              <a:buFont typeface="+mj-lt"/>
              <a:buAutoNum type="arabicPeriod"/>
            </a:pPr>
            <a:r>
              <a:rPr lang="cs-CZ" b="1" smtClean="0"/>
              <a:t>decidua basalis </a:t>
            </a:r>
            <a:r>
              <a:rPr lang="cs-CZ" smtClean="0"/>
              <a:t>– tvoří pars materna placentae</a:t>
            </a:r>
          </a:p>
          <a:p>
            <a:r>
              <a:rPr lang="cs-CZ" smtClean="0"/>
              <a:t>tvořena choriovou ploténkou, choriovými klky a bazální ploténkou</a:t>
            </a:r>
          </a:p>
          <a:p>
            <a:pPr marL="0" indent="0">
              <a:buNone/>
            </a:pPr>
            <a:endParaRPr lang="cs-CZ" smtClean="0"/>
          </a:p>
          <a:p>
            <a:r>
              <a:rPr lang="cs-CZ" smtClean="0"/>
              <a:t>Vznik choriových klků:</a:t>
            </a:r>
          </a:p>
          <a:p>
            <a:pPr marL="514350" indent="-514350">
              <a:buFont typeface="+mj-lt"/>
              <a:buAutoNum type="alphaLcParenR"/>
            </a:pPr>
            <a:r>
              <a:rPr lang="cs-CZ" b="1" smtClean="0"/>
              <a:t>primární</a:t>
            </a:r>
            <a:r>
              <a:rPr lang="cs-CZ" smtClean="0"/>
              <a:t>: vz. 2. týden po implantaci syncytiotrofoblastu</a:t>
            </a:r>
          </a:p>
          <a:p>
            <a:pPr marL="514350" indent="-514350">
              <a:buFont typeface="+mj-lt"/>
              <a:buAutoNum type="alphaLcParenR"/>
            </a:pPr>
            <a:r>
              <a:rPr lang="cs-CZ" b="1" smtClean="0"/>
              <a:t>sekundární</a:t>
            </a:r>
            <a:r>
              <a:rPr lang="cs-CZ" smtClean="0"/>
              <a:t>: vz. prorůstáním extraembryonálního mezodermu</a:t>
            </a:r>
          </a:p>
          <a:p>
            <a:pPr marL="514350" indent="-514350">
              <a:buFont typeface="+mj-lt"/>
              <a:buAutoNum type="alphaLcParenR"/>
            </a:pPr>
            <a:r>
              <a:rPr lang="cs-CZ" b="1" smtClean="0"/>
              <a:t>terciární</a:t>
            </a:r>
            <a:r>
              <a:rPr lang="cs-CZ" smtClean="0"/>
              <a:t>: obsahují krevní kapiláry fetálního oběhu</a:t>
            </a:r>
            <a:endParaRPr lang="cs-CZ"/>
          </a:p>
        </p:txBody>
      </p:sp>
    </p:spTree>
    <p:extLst>
      <p:ext uri="{BB962C8B-B14F-4D97-AF65-F5344CB8AC3E}">
        <p14:creationId xmlns:p14="http://schemas.microsoft.com/office/powerpoint/2010/main" val="2283981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smtClean="0"/>
              <a:t>Placenta od 4. měsíce</a:t>
            </a:r>
            <a:endParaRPr lang="cs-CZ"/>
          </a:p>
        </p:txBody>
      </p:sp>
      <p:sp>
        <p:nvSpPr>
          <p:cNvPr id="4099" name="Rectangle 3"/>
          <p:cNvSpPr>
            <a:spLocks noGrp="1" noChangeArrowheads="1"/>
          </p:cNvSpPr>
          <p:nvPr>
            <p:ph idx="1"/>
          </p:nvPr>
        </p:nvSpPr>
        <p:spPr/>
        <p:txBody>
          <a:bodyPr>
            <a:normAutofit fontScale="62500" lnSpcReduction="20000"/>
          </a:bodyPr>
          <a:lstStyle/>
          <a:p>
            <a:r>
              <a:rPr lang="cs-CZ" b="1" smtClean="0"/>
              <a:t>Pars materna </a:t>
            </a:r>
            <a:r>
              <a:rPr lang="cs-CZ" smtClean="0"/>
              <a:t>je tvořena bazální ploténkou</a:t>
            </a:r>
          </a:p>
          <a:p>
            <a:r>
              <a:rPr lang="cs-CZ" b="1" smtClean="0"/>
              <a:t>Bazální ploténka </a:t>
            </a:r>
            <a:r>
              <a:rPr lang="cs-CZ" smtClean="0"/>
              <a:t>je složena z deciduálních buněk, okrsky cytotrofoblastu a masami fibrinoidu</a:t>
            </a:r>
          </a:p>
          <a:p>
            <a:r>
              <a:rPr lang="cs-CZ" b="1" smtClean="0"/>
              <a:t>Deciduální buňky</a:t>
            </a:r>
            <a:r>
              <a:rPr lang="cs-CZ" smtClean="0"/>
              <a:t>:</a:t>
            </a:r>
          </a:p>
          <a:p>
            <a:pPr lvl="1"/>
            <a:r>
              <a:rPr lang="cs-CZ" smtClean="0"/>
              <a:t>nepravidelně ovoidní tvar</a:t>
            </a:r>
          </a:p>
          <a:p>
            <a:pPr lvl="1"/>
            <a:r>
              <a:rPr lang="cs-CZ" smtClean="0"/>
              <a:t>obsahují četné enzymy, hl. nespecifickou esterázu a kyselou fosfatázu</a:t>
            </a:r>
          </a:p>
          <a:p>
            <a:r>
              <a:rPr lang="cs-CZ" b="1" smtClean="0"/>
              <a:t>Fibrinoid</a:t>
            </a:r>
            <a:r>
              <a:rPr lang="cs-CZ" smtClean="0"/>
              <a:t>:</a:t>
            </a:r>
            <a:endParaRPr lang="cs-CZ" b="1"/>
          </a:p>
          <a:p>
            <a:pPr lvl="1"/>
            <a:r>
              <a:rPr lang="cs-CZ" smtClean="0"/>
              <a:t>hyalinní degenerací zaniklé buňky placentárních sept, povrchových vrstev bazální ploténky a plazmoditrofoblastu</a:t>
            </a:r>
          </a:p>
          <a:p>
            <a:pPr lvl="1"/>
            <a:r>
              <a:rPr lang="cs-CZ" smtClean="0"/>
              <a:t>Tvoří se již v 1. měsíci gravidity</a:t>
            </a:r>
          </a:p>
          <a:p>
            <a:pPr lvl="1"/>
            <a:r>
              <a:rPr lang="cs-CZ" smtClean="0"/>
              <a:t>Podle lokalizace rozeznáváme: </a:t>
            </a:r>
          </a:p>
          <a:p>
            <a:pPr marL="1055688" lvl="2" indent="-514350">
              <a:buFont typeface="+mj-lt"/>
              <a:buAutoNum type="arabicPeriod"/>
            </a:pPr>
            <a:r>
              <a:rPr lang="cs-CZ" smtClean="0"/>
              <a:t>Nitabuchův – na povrchu bazální ploténky</a:t>
            </a:r>
          </a:p>
          <a:p>
            <a:pPr marL="1055688" lvl="2" indent="-514350">
              <a:buFont typeface="+mj-lt"/>
              <a:buAutoNum type="arabicPeriod"/>
            </a:pPr>
            <a:r>
              <a:rPr lang="cs-CZ" smtClean="0"/>
              <a:t>Rohrův – na choriových klcích v intervilozních prostorech</a:t>
            </a:r>
          </a:p>
          <a:p>
            <a:pPr marL="1055688" lvl="2" indent="-514350">
              <a:buFont typeface="+mj-lt"/>
              <a:buAutoNum type="arabicPeriod"/>
            </a:pPr>
            <a:r>
              <a:rPr lang="cs-CZ" smtClean="0"/>
              <a:t>Langhansův – na spodní ploše choriové membrány </a:t>
            </a:r>
            <a:endParaRPr lang="cs-CZ"/>
          </a:p>
        </p:txBody>
      </p:sp>
    </p:spTree>
    <p:extLst>
      <p:ext uri="{BB962C8B-B14F-4D97-AF65-F5344CB8AC3E}">
        <p14:creationId xmlns:p14="http://schemas.microsoft.com/office/powerpoint/2010/main" val="1961902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smtClean="0"/>
              <a:t>Pars fetalis	 </a:t>
            </a:r>
            <a:br>
              <a:rPr lang="cs-CZ" smtClean="0"/>
            </a:br>
            <a:endParaRPr lang="cs-CZ"/>
          </a:p>
        </p:txBody>
      </p:sp>
      <p:sp>
        <p:nvSpPr>
          <p:cNvPr id="5125" name="Rectangle 5"/>
          <p:cNvSpPr>
            <a:spLocks noGrp="1" noChangeArrowheads="1"/>
          </p:cNvSpPr>
          <p:nvPr>
            <p:ph idx="1"/>
          </p:nvPr>
        </p:nvSpPr>
        <p:spPr/>
        <p:txBody>
          <a:bodyPr>
            <a:normAutofit fontScale="70000" lnSpcReduction="20000"/>
          </a:bodyPr>
          <a:lstStyle/>
          <a:p>
            <a:r>
              <a:rPr lang="cs-CZ" smtClean="0"/>
              <a:t>Je </a:t>
            </a:r>
            <a:r>
              <a:rPr lang="cs-CZ"/>
              <a:t>tvořena choriovou ploténkou a </a:t>
            </a:r>
            <a:r>
              <a:rPr lang="cs-CZ" smtClean="0"/>
              <a:t>placentárními klky</a:t>
            </a:r>
            <a:endParaRPr lang="cs-CZ"/>
          </a:p>
          <a:p>
            <a:r>
              <a:rPr lang="cs-CZ" b="1" smtClean="0"/>
              <a:t>Choriová ploténka</a:t>
            </a:r>
            <a:r>
              <a:rPr lang="cs-CZ" smtClean="0"/>
              <a:t>: </a:t>
            </a:r>
          </a:p>
          <a:p>
            <a:pPr lvl="1"/>
            <a:r>
              <a:rPr lang="cs-CZ" smtClean="0"/>
              <a:t>povrch kryt amniovým epitelem, vnitřní plocha syncytiotrofoblaste</a:t>
            </a:r>
          </a:p>
          <a:p>
            <a:pPr lvl="1"/>
            <a:r>
              <a:rPr lang="cs-CZ" smtClean="0"/>
              <a:t>tvořena řídkým rosolovitým vazivem, v němž probíhají větve pupečních cév</a:t>
            </a:r>
          </a:p>
          <a:p>
            <a:pPr lvl="1"/>
            <a:r>
              <a:rPr lang="cs-CZ" smtClean="0"/>
              <a:t>na amniové straně se upíná pupečník, uprostřed – insertio centralis n. excentricky – insertio marginalis</a:t>
            </a:r>
          </a:p>
          <a:p>
            <a:r>
              <a:rPr lang="cs-CZ" smtClean="0"/>
              <a:t>Mezi bazální a choriovou ploténkou se nachází intervilózní prostor, do kterého vybíhají </a:t>
            </a:r>
            <a:r>
              <a:rPr lang="cs-CZ" b="1" smtClean="0"/>
              <a:t>choriové klky </a:t>
            </a:r>
            <a:r>
              <a:rPr lang="cs-CZ" smtClean="0"/>
              <a:t>a v kterém cirkuluje mateřská krev</a:t>
            </a:r>
          </a:p>
          <a:p>
            <a:r>
              <a:rPr lang="cs-CZ" smtClean="0"/>
              <a:t>Choriové klky</a:t>
            </a:r>
          </a:p>
          <a:p>
            <a:pPr lvl="1"/>
            <a:r>
              <a:rPr lang="cs-CZ" smtClean="0"/>
              <a:t>volné – vznášejí se v intervilózních prostorech	</a:t>
            </a:r>
          </a:p>
          <a:p>
            <a:pPr lvl="1"/>
            <a:r>
              <a:rPr lang="cs-CZ" smtClean="0"/>
              <a:t>úponové – zakotvené v bazální ploténce</a:t>
            </a:r>
            <a:endParaRPr lang="cs-CZ"/>
          </a:p>
        </p:txBody>
      </p:sp>
    </p:spTree>
    <p:extLst>
      <p:ext uri="{BB962C8B-B14F-4D97-AF65-F5344CB8AC3E}">
        <p14:creationId xmlns:p14="http://schemas.microsoft.com/office/powerpoint/2010/main" val="3759174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cs-CZ" smtClean="0"/>
              <a:t>Charakteristické vlastnosti fetoplacentárního oběhu</a:t>
            </a:r>
            <a:endParaRPr lang="en-US" dirty="0"/>
          </a:p>
        </p:txBody>
      </p:sp>
      <p:sp>
        <p:nvSpPr>
          <p:cNvPr id="6147" name="Rectangle 3"/>
          <p:cNvSpPr>
            <a:spLocks noGrp="1" noRot="1" noChangeArrowheads="1"/>
          </p:cNvSpPr>
          <p:nvPr>
            <p:ph idx="1"/>
          </p:nvPr>
        </p:nvSpPr>
        <p:spPr/>
        <p:txBody>
          <a:bodyPr>
            <a:normAutofit fontScale="92500" lnSpcReduction="10000"/>
          </a:bodyPr>
          <a:lstStyle/>
          <a:p>
            <a:r>
              <a:rPr lang="cs-CZ" smtClean="0"/>
              <a:t>Paralelní uspořádání dvou arteriálních systému a odpovídajících komor</a:t>
            </a:r>
            <a:endParaRPr lang="en-US" smtClean="0"/>
          </a:p>
          <a:p>
            <a:r>
              <a:rPr lang="cs-CZ" smtClean="0"/>
              <a:t>Mísení venózního návratu a preferenčního toku krve</a:t>
            </a:r>
            <a:r>
              <a:rPr lang="en-US" smtClean="0"/>
              <a:t>.</a:t>
            </a:r>
          </a:p>
          <a:p>
            <a:r>
              <a:rPr lang="cs-CZ" smtClean="0"/>
              <a:t>Vysoký odpor a nízký průtok plicní cirkulací</a:t>
            </a:r>
            <a:endParaRPr lang="en-US" smtClean="0"/>
          </a:p>
          <a:p>
            <a:r>
              <a:rPr lang="cs-CZ" smtClean="0"/>
              <a:t>Nízký odpor a vysoký průtok placentární cirkulací</a:t>
            </a:r>
            <a:r>
              <a:rPr lang="en-US" smtClean="0"/>
              <a:t>.</a:t>
            </a:r>
          </a:p>
          <a:p>
            <a:r>
              <a:rPr lang="cs-CZ" smtClean="0"/>
              <a:t>Přítomnost shuntů</a:t>
            </a:r>
            <a:r>
              <a:rPr lang="en-US" smtClean="0"/>
              <a:t>. </a:t>
            </a:r>
            <a:endParaRPr lang="en-US" dirty="0"/>
          </a:p>
        </p:txBody>
      </p:sp>
    </p:spTree>
    <p:extLst>
      <p:ext uri="{BB962C8B-B14F-4D97-AF65-F5344CB8AC3E}">
        <p14:creationId xmlns:p14="http://schemas.microsoft.com/office/powerpoint/2010/main" val="2106118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smtClean="0"/>
              <a:t>Rozdíl fetální a adultní cirkulace</a:t>
            </a:r>
            <a:endParaRPr lang="en-US" dirty="0"/>
          </a:p>
        </p:txBody>
      </p:sp>
      <p:sp>
        <p:nvSpPr>
          <p:cNvPr id="11267" name="Rectangle 3"/>
          <p:cNvSpPr>
            <a:spLocks noGrp="1" noChangeArrowheads="1"/>
          </p:cNvSpPr>
          <p:nvPr>
            <p:ph idx="1"/>
          </p:nvPr>
        </p:nvSpPr>
        <p:spPr/>
        <p:txBody>
          <a:bodyPr>
            <a:normAutofit fontScale="62500" lnSpcReduction="20000"/>
          </a:bodyPr>
          <a:lstStyle/>
          <a:p>
            <a:r>
              <a:rPr lang="cs-CZ" smtClean="0"/>
              <a:t>1. rozdíl</a:t>
            </a:r>
            <a:endParaRPr lang="en-US" smtClean="0"/>
          </a:p>
          <a:p>
            <a:pPr lvl="1"/>
            <a:r>
              <a:rPr lang="cs-CZ" smtClean="0"/>
              <a:t>Přítomnost shuntů, které umožňují průchod krve okolo pravé komory a plicní cirkulace přímo do levé komory </a:t>
            </a:r>
          </a:p>
          <a:p>
            <a:pPr lvl="1"/>
            <a:r>
              <a:rPr lang="en-US" smtClean="0"/>
              <a:t>3 shunt</a:t>
            </a:r>
            <a:r>
              <a:rPr lang="cs-CZ" smtClean="0"/>
              <a:t>y</a:t>
            </a:r>
            <a:endParaRPr lang="en-US" smtClean="0"/>
          </a:p>
          <a:p>
            <a:pPr lvl="2"/>
            <a:r>
              <a:rPr lang="en-US" smtClean="0"/>
              <a:t>Ductus venosus</a:t>
            </a:r>
          </a:p>
          <a:p>
            <a:pPr lvl="2"/>
            <a:r>
              <a:rPr lang="en-US" smtClean="0"/>
              <a:t>Foramen ovale </a:t>
            </a:r>
          </a:p>
          <a:p>
            <a:pPr lvl="2"/>
            <a:r>
              <a:rPr lang="en-US" smtClean="0"/>
              <a:t>Ductus arteriosus</a:t>
            </a:r>
            <a:endParaRPr lang="cs-CZ" smtClean="0"/>
          </a:p>
          <a:p>
            <a:r>
              <a:rPr lang="cs-CZ"/>
              <a:t>2. rozdíl</a:t>
            </a:r>
            <a:endParaRPr lang="en-US"/>
          </a:p>
          <a:p>
            <a:pPr lvl="1"/>
            <a:r>
              <a:rPr lang="cs-CZ"/>
              <a:t>Komory fetální srdce pracují paralelně vůči dospělému srdci matky</a:t>
            </a:r>
            <a:r>
              <a:rPr lang="en-US" smtClean="0"/>
              <a:t>.</a:t>
            </a:r>
            <a:endParaRPr lang="cs-CZ"/>
          </a:p>
          <a:p>
            <a:r>
              <a:rPr lang="cs-CZ"/>
              <a:t>Srdeční výdej plodu je asi 3krát vyšší než u dospělého člověk v klidu</a:t>
            </a:r>
            <a:r>
              <a:rPr lang="en-US"/>
              <a:t>.</a:t>
            </a:r>
          </a:p>
          <a:p>
            <a:pPr lvl="1"/>
            <a:r>
              <a:rPr lang="cs-CZ"/>
              <a:t>To kompenzuje nízký obsah</a:t>
            </a:r>
            <a:r>
              <a:rPr lang="en-US"/>
              <a:t> O</a:t>
            </a:r>
            <a:r>
              <a:rPr lang="en-US" baseline="-25000"/>
              <a:t>2</a:t>
            </a:r>
            <a:r>
              <a:rPr lang="en-US"/>
              <a:t> </a:t>
            </a:r>
            <a:r>
              <a:rPr lang="cs-CZ"/>
              <a:t>ve fetální krvi</a:t>
            </a:r>
            <a:endParaRPr lang="en-US"/>
          </a:p>
          <a:p>
            <a:pPr lvl="1"/>
            <a:r>
              <a:rPr lang="cs-CZ"/>
              <a:t>Je toho dosaženo jednak </a:t>
            </a:r>
            <a:r>
              <a:rPr lang="en-US"/>
              <a:t>↑ </a:t>
            </a:r>
            <a:r>
              <a:rPr lang="cs-CZ"/>
              <a:t>tepové frekvence a jednak </a:t>
            </a:r>
            <a:r>
              <a:rPr lang="en-US"/>
              <a:t>↓ </a:t>
            </a:r>
            <a:r>
              <a:rPr lang="cs-CZ"/>
              <a:t>periferní </a:t>
            </a:r>
            <a:r>
              <a:rPr lang="cs-CZ" smtClean="0"/>
              <a:t>rezistence</a:t>
            </a:r>
          </a:p>
          <a:p>
            <a:pPr lvl="2"/>
            <a:endParaRPr lang="en-US" dirty="0"/>
          </a:p>
        </p:txBody>
      </p:sp>
    </p:spTree>
    <p:extLst>
      <p:ext uri="{BB962C8B-B14F-4D97-AF65-F5344CB8AC3E}">
        <p14:creationId xmlns:p14="http://schemas.microsoft.com/office/powerpoint/2010/main" val="705063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smtClean="0"/>
              <a:t>Základy cévního systému</a:t>
            </a:r>
            <a:endParaRPr lang="cs-CZ"/>
          </a:p>
        </p:txBody>
      </p:sp>
      <p:sp>
        <p:nvSpPr>
          <p:cNvPr id="22531" name="Rectangle 3"/>
          <p:cNvSpPr>
            <a:spLocks noGrp="1" noChangeArrowheads="1"/>
          </p:cNvSpPr>
          <p:nvPr>
            <p:ph idx="1"/>
          </p:nvPr>
        </p:nvSpPr>
        <p:spPr/>
        <p:txBody>
          <a:bodyPr>
            <a:normAutofit fontScale="77500" lnSpcReduction="20000"/>
          </a:bodyPr>
          <a:lstStyle/>
          <a:p>
            <a:r>
              <a:rPr lang="cs-CZ" smtClean="0"/>
              <a:t>v raných stádiích zajištuje výživu syncytiotrofoblast</a:t>
            </a:r>
          </a:p>
          <a:p>
            <a:r>
              <a:rPr lang="cs-CZ" smtClean="0"/>
              <a:t>po vzniku primárního mezodermu a extraembryonálního célomu vzniká krevní oběh (4. týden vývoje zárodku)</a:t>
            </a:r>
          </a:p>
          <a:p>
            <a:r>
              <a:rPr lang="cs-CZ" smtClean="0"/>
              <a:t>18. den vývoje: vz. krevních ostrůvků</a:t>
            </a:r>
          </a:p>
          <a:p>
            <a:pPr lvl="1"/>
            <a:r>
              <a:rPr lang="cs-CZ" smtClean="0"/>
              <a:t>angioblasty – b. endotelové</a:t>
            </a:r>
          </a:p>
          <a:p>
            <a:pPr lvl="1"/>
            <a:r>
              <a:rPr lang="cs-CZ" smtClean="0"/>
              <a:t>hemoblasty – primitivní embryonální krvinky</a:t>
            </a:r>
          </a:p>
          <a:p>
            <a:r>
              <a:rPr lang="cs-CZ" smtClean="0"/>
              <a:t>proliferace endotelu krevních ostrůvků – vytvoření kapilární sítě – vz. </a:t>
            </a:r>
            <a:r>
              <a:rPr lang="cs-CZ" b="1" smtClean="0"/>
              <a:t>primitivního krevního oběhu</a:t>
            </a:r>
          </a:p>
          <a:p>
            <a:r>
              <a:rPr lang="cs-CZ" smtClean="0"/>
              <a:t>primitivní krevní oběh se skládá z primitivního oběhu embryonálního, 2 oběhů extraembryonálních, žloutkového a pupečního</a:t>
            </a:r>
            <a:endParaRPr lang="cs-CZ"/>
          </a:p>
        </p:txBody>
      </p:sp>
    </p:spTree>
    <p:extLst>
      <p:ext uri="{BB962C8B-B14F-4D97-AF65-F5344CB8AC3E}">
        <p14:creationId xmlns:p14="http://schemas.microsoft.com/office/powerpoint/2010/main" val="2772955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t>Intraembryonální a </a:t>
            </a:r>
            <a:r>
              <a:rPr lang="cs-CZ" smtClean="0"/>
              <a:t>extraembryonální oběh</a:t>
            </a:r>
            <a:endParaRPr lang="cs-CZ"/>
          </a:p>
        </p:txBody>
      </p:sp>
      <p:sp>
        <p:nvSpPr>
          <p:cNvPr id="23555" name="Rectangle 3"/>
          <p:cNvSpPr>
            <a:spLocks noGrp="1" noChangeArrowheads="1"/>
          </p:cNvSpPr>
          <p:nvPr>
            <p:ph idx="1"/>
          </p:nvPr>
        </p:nvSpPr>
        <p:spPr/>
        <p:txBody>
          <a:bodyPr>
            <a:normAutofit fontScale="92500" lnSpcReduction="10000"/>
          </a:bodyPr>
          <a:lstStyle/>
          <a:p>
            <a:r>
              <a:rPr lang="cs-CZ" b="1" smtClean="0"/>
              <a:t>Intraembryonální oběh</a:t>
            </a:r>
            <a:endParaRPr lang="cs-CZ" b="1"/>
          </a:p>
          <a:p>
            <a:pPr lvl="1"/>
            <a:r>
              <a:rPr lang="cs-CZ" smtClean="0"/>
              <a:t>Tvořen dorzálními a ventrálními aortami</a:t>
            </a:r>
          </a:p>
          <a:p>
            <a:pPr lvl="1"/>
            <a:r>
              <a:rPr lang="cs-CZ" smtClean="0"/>
              <a:t>Žilní část je tvořena párovými vv. cardinales anteriores et posteriores – spojení v ductus Cuvieri</a:t>
            </a:r>
          </a:p>
          <a:p>
            <a:r>
              <a:rPr lang="cs-CZ" b="1" smtClean="0"/>
              <a:t>Extraembryonální oběh</a:t>
            </a:r>
          </a:p>
          <a:p>
            <a:pPr lvl="1"/>
            <a:r>
              <a:rPr lang="cs-CZ" smtClean="0"/>
              <a:t>tvořen cévami omphalomesenterickými (a. et v. omphalomesenterica) a cévami umbilikálními (aa. et vv. umbilicales)</a:t>
            </a:r>
          </a:p>
          <a:p>
            <a:endParaRPr lang="cs-CZ" smtClean="0"/>
          </a:p>
          <a:p>
            <a:endParaRPr lang="cs-CZ" smtClean="0"/>
          </a:p>
          <a:p>
            <a:endParaRPr lang="cs-CZ" smtClean="0"/>
          </a:p>
          <a:p>
            <a:endParaRPr lang="cs-CZ" dirty="0"/>
          </a:p>
        </p:txBody>
      </p:sp>
    </p:spTree>
    <p:extLst>
      <p:ext uri="{BB962C8B-B14F-4D97-AF65-F5344CB8AC3E}">
        <p14:creationId xmlns:p14="http://schemas.microsoft.com/office/powerpoint/2010/main" val="452443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smtClean="0"/>
              <a:t>Fetální krev</a:t>
            </a:r>
            <a:endParaRPr lang="en-US" dirty="0"/>
          </a:p>
        </p:txBody>
      </p:sp>
      <p:sp>
        <p:nvSpPr>
          <p:cNvPr id="21507" name="Rectangle 3"/>
          <p:cNvSpPr>
            <a:spLocks noGrp="1" noChangeArrowheads="1"/>
          </p:cNvSpPr>
          <p:nvPr>
            <p:ph idx="1"/>
          </p:nvPr>
        </p:nvSpPr>
        <p:spPr/>
        <p:txBody>
          <a:bodyPr/>
          <a:lstStyle/>
          <a:p>
            <a:r>
              <a:rPr lang="cs-CZ" smtClean="0"/>
              <a:t>Objem fetální krve</a:t>
            </a:r>
            <a:endParaRPr lang="en-US" smtClean="0"/>
          </a:p>
          <a:p>
            <a:pPr lvl="1"/>
            <a:r>
              <a:rPr lang="cs-CZ" smtClean="0"/>
              <a:t>Průměrně </a:t>
            </a:r>
            <a:r>
              <a:rPr lang="en-US" smtClean="0"/>
              <a:t>80 ml/kg </a:t>
            </a:r>
            <a:r>
              <a:rPr lang="cs-CZ" smtClean="0"/>
              <a:t>tělesné hmotnosti při porodu v termínu</a:t>
            </a:r>
            <a:endParaRPr lang="en-US" smtClean="0"/>
          </a:p>
          <a:p>
            <a:pPr lvl="1"/>
            <a:r>
              <a:rPr lang="cs-CZ" smtClean="0"/>
              <a:t>Placenta obsahuje </a:t>
            </a:r>
            <a:r>
              <a:rPr lang="en-US" smtClean="0"/>
              <a:t>45 ml/kg </a:t>
            </a:r>
            <a:r>
              <a:rPr lang="cs-CZ" smtClean="0"/>
              <a:t>hmotnosti</a:t>
            </a:r>
            <a:endParaRPr lang="en-US" smtClean="0"/>
          </a:p>
          <a:p>
            <a:pPr lvl="1"/>
            <a:r>
              <a:rPr lang="cs-CZ" smtClean="0"/>
              <a:t>Fetoplacentární objem krve při porodu je tedy cca</a:t>
            </a:r>
            <a:r>
              <a:rPr lang="en-US" smtClean="0"/>
              <a:t>. 125 ml/kg </a:t>
            </a:r>
            <a:r>
              <a:rPr lang="cs-CZ" smtClean="0"/>
              <a:t>hmotnosti fétu</a:t>
            </a:r>
            <a:endParaRPr lang="en-US" dirty="0"/>
          </a:p>
        </p:txBody>
      </p:sp>
    </p:spTree>
    <p:extLst>
      <p:ext uri="{BB962C8B-B14F-4D97-AF65-F5344CB8AC3E}">
        <p14:creationId xmlns:p14="http://schemas.microsoft.com/office/powerpoint/2010/main" val="3120858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F</a:t>
            </a:r>
            <a:r>
              <a:rPr lang="en-US" smtClean="0"/>
              <a:t>etoplacent</a:t>
            </a:r>
            <a:r>
              <a:rPr lang="cs-CZ" smtClean="0"/>
              <a:t>ární jednotka</a:t>
            </a:r>
            <a:endParaRPr lang="cs-CZ" dirty="0"/>
          </a:p>
        </p:txBody>
      </p:sp>
      <p:sp>
        <p:nvSpPr>
          <p:cNvPr id="3" name="Zástupný symbol pro obsah 2"/>
          <p:cNvSpPr>
            <a:spLocks noGrp="1"/>
          </p:cNvSpPr>
          <p:nvPr>
            <p:ph idx="1"/>
          </p:nvPr>
        </p:nvSpPr>
        <p:spPr/>
        <p:txBody>
          <a:bodyPr>
            <a:normAutofit fontScale="62500" lnSpcReduction="20000"/>
          </a:bodyPr>
          <a:lstStyle/>
          <a:p>
            <a:r>
              <a:rPr lang="cs-CZ" smtClean="0"/>
              <a:t>Fetoplacentární jednotka se skládá z </a:t>
            </a:r>
            <a:r>
              <a:rPr lang="cs-CZ" b="1" smtClean="0"/>
              <a:t>placenty</a:t>
            </a:r>
            <a:r>
              <a:rPr lang="cs-CZ" smtClean="0"/>
              <a:t>, </a:t>
            </a:r>
            <a:r>
              <a:rPr lang="cs-CZ" b="1" smtClean="0"/>
              <a:t>nadledvin plodu </a:t>
            </a:r>
            <a:r>
              <a:rPr lang="cs-CZ" smtClean="0"/>
              <a:t>a </a:t>
            </a:r>
            <a:r>
              <a:rPr lang="cs-CZ" b="1" smtClean="0"/>
              <a:t>jater plodu</a:t>
            </a:r>
            <a:r>
              <a:rPr lang="cs-CZ" smtClean="0"/>
              <a:t>. Jedná se o interaktivní endokrinní entitu</a:t>
            </a:r>
            <a:r>
              <a:rPr lang="en-US" smtClean="0"/>
              <a:t>. </a:t>
            </a:r>
            <a:endParaRPr lang="cs-CZ" smtClean="0"/>
          </a:p>
          <a:p>
            <a:r>
              <a:rPr lang="cs-CZ" smtClean="0"/>
              <a:t>V této jednotce jsou nadledviny fétu primárním zdrojem dehydro</a:t>
            </a:r>
            <a:r>
              <a:rPr lang="en-US" smtClean="0"/>
              <a:t>epiandrosteron</a:t>
            </a:r>
            <a:r>
              <a:rPr lang="cs-CZ" smtClean="0"/>
              <a:t>u. Ten je dále metabolizován fetálními játry a placentou na široké spektrum estrogenů</a:t>
            </a:r>
            <a:r>
              <a:rPr lang="en-US" smtClean="0"/>
              <a:t>. </a:t>
            </a:r>
            <a:endParaRPr lang="cs-CZ" smtClean="0"/>
          </a:p>
          <a:p>
            <a:r>
              <a:rPr lang="cs-CZ" smtClean="0"/>
              <a:t>Existuje několik nemocí, které mohou postihnout fetální i mateřské nadledviny během těhotenství.</a:t>
            </a:r>
            <a:r>
              <a:rPr lang="en-US" smtClean="0"/>
              <a:t> </a:t>
            </a:r>
            <a:r>
              <a:rPr lang="cs-CZ" smtClean="0"/>
              <a:t>Nejčastěji se jedná o deficit</a:t>
            </a:r>
            <a:r>
              <a:rPr lang="en-US" smtClean="0"/>
              <a:t> </a:t>
            </a:r>
            <a:r>
              <a:rPr lang="en-US" b="1" smtClean="0"/>
              <a:t>steroid 21-hydroxyl</a:t>
            </a:r>
            <a:r>
              <a:rPr lang="cs-CZ" b="1" smtClean="0"/>
              <a:t>ázy</a:t>
            </a:r>
            <a:r>
              <a:rPr lang="en-US" smtClean="0"/>
              <a:t>, </a:t>
            </a:r>
            <a:r>
              <a:rPr lang="cs-CZ" smtClean="0"/>
              <a:t>což vede k abnormalitám v sexuálním vývoji a může vést až k ohrožení života novorozence.</a:t>
            </a:r>
          </a:p>
          <a:p>
            <a:r>
              <a:rPr lang="cs-CZ"/>
              <a:t>Těhotenství je poznamenáno akteracemi v několika endokrinních systémech, zejména systému renin–angiotenzin–aldosteron a systému </a:t>
            </a:r>
            <a:r>
              <a:rPr lang="cs-CZ" smtClean="0"/>
              <a:t>hypothalamus–hypofýza</a:t>
            </a:r>
            <a:r>
              <a:rPr lang="cs-CZ"/>
              <a:t>–</a:t>
            </a:r>
            <a:r>
              <a:rPr lang="cs-CZ" smtClean="0"/>
              <a:t>nadledvina</a:t>
            </a:r>
            <a:r>
              <a:rPr lang="cs-CZ"/>
              <a:t>.</a:t>
            </a:r>
            <a:r>
              <a:rPr lang="en-US" smtClean="0"/>
              <a:t> </a:t>
            </a:r>
            <a:endParaRPr lang="cs-CZ" smtClean="0"/>
          </a:p>
          <a:p>
            <a:r>
              <a:rPr lang="cs-CZ" smtClean="0"/>
              <a:t>Maternální abnormality jsou asociovány s markantním rizikem maternální morbidity a mortality. Naštěstí jsou raritní.</a:t>
            </a:r>
            <a:r>
              <a:rPr lang="en-US" smtClean="0"/>
              <a:t> </a:t>
            </a:r>
            <a:endParaRPr lang="cs-CZ" dirty="0"/>
          </a:p>
        </p:txBody>
      </p:sp>
    </p:spTree>
    <p:extLst>
      <p:ext uri="{BB962C8B-B14F-4D97-AF65-F5344CB8AC3E}">
        <p14:creationId xmlns:p14="http://schemas.microsoft.com/office/powerpoint/2010/main" val="4132119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smtClean="0"/>
              <a:t>Fetální krev</a:t>
            </a:r>
            <a:endParaRPr lang="en-US" dirty="0"/>
          </a:p>
        </p:txBody>
      </p:sp>
      <p:sp>
        <p:nvSpPr>
          <p:cNvPr id="7" name="Zástupný symbol pro obsah 6"/>
          <p:cNvSpPr>
            <a:spLocks noGrp="1"/>
          </p:cNvSpPr>
          <p:nvPr>
            <p:ph idx="1"/>
          </p:nvPr>
        </p:nvSpPr>
        <p:spPr>
          <a:xfrm>
            <a:off x="1331640" y="1772816"/>
            <a:ext cx="7355160" cy="576684"/>
          </a:xfrm>
        </p:spPr>
        <p:txBody>
          <a:bodyPr>
            <a:normAutofit lnSpcReduction="10000"/>
          </a:bodyPr>
          <a:lstStyle/>
          <a:p>
            <a:r>
              <a:rPr lang="cs-CZ" i="1"/>
              <a:t>Fetální </a:t>
            </a:r>
            <a:r>
              <a:rPr lang="cs-CZ" i="1" smtClean="0"/>
              <a:t>hemoglobin</a:t>
            </a:r>
            <a:endParaRPr lang="en-US" i="1"/>
          </a:p>
        </p:txBody>
      </p:sp>
      <p:graphicFrame>
        <p:nvGraphicFramePr>
          <p:cNvPr id="11" name="Group 48"/>
          <p:cNvGraphicFramePr>
            <a:graphicFrameLocks/>
          </p:cNvGraphicFramePr>
          <p:nvPr>
            <p:extLst>
              <p:ext uri="{D42A27DB-BD31-4B8C-83A1-F6EECF244321}">
                <p14:modId xmlns:p14="http://schemas.microsoft.com/office/powerpoint/2010/main" val="1659671315"/>
              </p:ext>
            </p:extLst>
          </p:nvPr>
        </p:nvGraphicFramePr>
        <p:xfrm>
          <a:off x="1306513" y="2403949"/>
          <a:ext cx="7354888" cy="4042728"/>
        </p:xfrm>
        <a:graphic>
          <a:graphicData uri="http://schemas.openxmlformats.org/drawingml/2006/table">
            <a:tbl>
              <a:tblPr/>
              <a:tblGrid>
                <a:gridCol w="2224087"/>
                <a:gridCol w="3556000"/>
                <a:gridCol w="1574801"/>
              </a:tblGrid>
              <a:tr h="53340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mj-lt"/>
                        </a:rPr>
                        <a:t>Typ</a:t>
                      </a:r>
                      <a:endParaRPr kumimoji="0" lang="en-US" sz="2400" b="1" i="0" u="none" strike="noStrike" cap="none" normalizeH="0" baseline="0" dirty="0" smtClean="0">
                        <a:ln>
                          <a:noFill/>
                        </a:ln>
                        <a:solidFill>
                          <a:schemeClr val="tx1"/>
                        </a:solidFill>
                        <a:effectLst/>
                        <a:latin typeface="+mj-lt"/>
                      </a:endParaRPr>
                    </a:p>
                  </a:txBody>
                  <a:tcPr marL="76747" marR="767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1" i="0" u="none" strike="noStrike" cap="none" normalizeH="0" baseline="0" dirty="0" smtClean="0">
                          <a:ln>
                            <a:noFill/>
                          </a:ln>
                          <a:solidFill>
                            <a:schemeClr val="tx1"/>
                          </a:solidFill>
                          <a:effectLst/>
                          <a:latin typeface="+mj-lt"/>
                        </a:rPr>
                        <a:t>Popis</a:t>
                      </a:r>
                      <a:endParaRPr kumimoji="0" lang="en-US" sz="2400" b="1" i="0" u="none" strike="noStrike" cap="none" normalizeH="0" baseline="0" dirty="0" smtClean="0">
                        <a:ln>
                          <a:noFill/>
                        </a:ln>
                        <a:solidFill>
                          <a:schemeClr val="tx1"/>
                        </a:solidFill>
                        <a:effectLst/>
                        <a:latin typeface="+mj-lt"/>
                      </a:endParaRPr>
                    </a:p>
                  </a:txBody>
                  <a:tcPr marL="76747" marR="767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1" i="0" u="none" strike="noStrike" cap="none" normalizeH="0" baseline="0" dirty="0" smtClean="0">
                          <a:ln>
                            <a:noFill/>
                          </a:ln>
                          <a:solidFill>
                            <a:schemeClr val="tx1"/>
                          </a:solidFill>
                          <a:effectLst/>
                          <a:latin typeface="+mj-lt"/>
                        </a:rPr>
                        <a:t>Řetězce</a:t>
                      </a:r>
                      <a:endParaRPr kumimoji="0" lang="en-US" sz="2400" b="1" i="0" u="none" strike="noStrike" cap="none" normalizeH="0" baseline="0" dirty="0" smtClean="0">
                        <a:ln>
                          <a:noFill/>
                        </a:ln>
                        <a:solidFill>
                          <a:schemeClr val="tx1"/>
                        </a:solidFill>
                        <a:effectLst/>
                        <a:latin typeface="+mj-lt"/>
                      </a:endParaRPr>
                    </a:p>
                  </a:txBody>
                  <a:tcPr marL="76747" marR="767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1131888">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rPr>
                        <a:t>Hemoglobin F</a:t>
                      </a:r>
                    </a:p>
                  </a:txBody>
                  <a:tcPr marL="76747" marR="767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smtClean="0">
                          <a:ln>
                            <a:noFill/>
                          </a:ln>
                          <a:solidFill>
                            <a:schemeClr val="tx1"/>
                          </a:solidFill>
                          <a:effectLst/>
                          <a:latin typeface="+mj-lt"/>
                        </a:rPr>
                        <a:t>Fetální hemoglobin</a:t>
                      </a:r>
                      <a:endParaRPr kumimoji="0" lang="en-US" sz="2400" b="0" i="0" u="none" strike="noStrike" cap="none" normalizeH="0" baseline="0" dirty="0" smtClean="0">
                        <a:ln>
                          <a:noFill/>
                        </a:ln>
                        <a:solidFill>
                          <a:schemeClr val="tx1"/>
                        </a:solidFill>
                        <a:effectLst/>
                        <a:latin typeface="+mj-lt"/>
                      </a:endParaRPr>
                    </a:p>
                  </a:txBody>
                  <a:tcPr marL="76747" marR="76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lgn="l">
                        <a:defRPr sz="2800">
                          <a:solidFill>
                            <a:schemeClr val="tx1"/>
                          </a:solidFill>
                          <a:latin typeface="Arial" panose="020B0604020202020204" pitchFamily="34" charset="0"/>
                        </a:defRPr>
                      </a:lvl1pPr>
                      <a:lvl2pPr marL="914400" indent="-457200" algn="l">
                        <a:defRPr sz="2400">
                          <a:solidFill>
                            <a:schemeClr val="tx1"/>
                          </a:solidFill>
                          <a:latin typeface="Arial" panose="020B0604020202020204" pitchFamily="34" charset="0"/>
                        </a:defRPr>
                      </a:lvl2pPr>
                      <a:lvl3pPr marL="1295400" indent="-381000" algn="l">
                        <a:defRPr sz="2000">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2 </a:t>
                      </a:r>
                      <a:r>
                        <a:rPr kumimoji="0" lang="cs-CZ" sz="2400" b="0" i="0" u="none" strike="noStrike" cap="none" normalizeH="0" baseline="0" dirty="0" smtClean="0">
                          <a:ln>
                            <a:noFill/>
                          </a:ln>
                          <a:solidFill>
                            <a:schemeClr val="tx1"/>
                          </a:solidFill>
                          <a:effectLst/>
                          <a:latin typeface="+mj-lt"/>
                        </a:rPr>
                        <a:t>alfa</a:t>
                      </a:r>
                      <a:endParaRPr kumimoji="0" lang="en-US" sz="2400" b="0" i="0" u="none" strike="noStrike" cap="none" normalizeH="0" baseline="0" dirty="0" smtClean="0">
                        <a:ln>
                          <a:noFill/>
                        </a:ln>
                        <a:solidFill>
                          <a:schemeClr val="tx1"/>
                        </a:solidFill>
                        <a:effectLst/>
                        <a:latin typeface="+mj-lt"/>
                      </a:endParaRP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rPr>
                        <a:t>2 </a:t>
                      </a:r>
                      <a:r>
                        <a:rPr kumimoji="0" lang="cs-CZ" sz="2400" b="0" i="0" u="none" strike="noStrike" cap="none" normalizeH="0" baseline="0" smtClean="0">
                          <a:ln>
                            <a:noFill/>
                          </a:ln>
                          <a:solidFill>
                            <a:schemeClr val="tx1"/>
                          </a:solidFill>
                          <a:effectLst/>
                          <a:latin typeface="+mj-lt"/>
                        </a:rPr>
                        <a:t>gamma</a:t>
                      </a:r>
                      <a:endParaRPr kumimoji="0" lang="en-US" sz="2400" b="0" i="0" u="none" strike="noStrike" cap="none" normalizeH="0" baseline="0" dirty="0" smtClean="0">
                        <a:ln>
                          <a:noFill/>
                        </a:ln>
                        <a:solidFill>
                          <a:schemeClr val="tx1"/>
                        </a:solidFill>
                        <a:effectLst/>
                        <a:latin typeface="+mj-lt"/>
                      </a:endParaRPr>
                    </a:p>
                  </a:txBody>
                  <a:tcPr marL="76747" marR="767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rPr>
                        <a:t>Hemoglobin</a:t>
                      </a:r>
                      <a:r>
                        <a:rPr kumimoji="0" lang="cs-CZ" sz="2400" b="0" i="0" u="none" strike="noStrike" cap="none" normalizeH="0" baseline="0" smtClean="0">
                          <a:ln>
                            <a:noFill/>
                          </a:ln>
                          <a:solidFill>
                            <a:schemeClr val="tx1"/>
                          </a:solidFill>
                          <a:effectLst/>
                          <a:latin typeface="+mj-lt"/>
                        </a:rPr>
                        <a:t> </a:t>
                      </a:r>
                      <a:r>
                        <a:rPr kumimoji="0" lang="en-US" sz="2400" b="0" i="0" u="none" strike="noStrike" cap="none" normalizeH="0" baseline="0" smtClean="0">
                          <a:ln>
                            <a:noFill/>
                          </a:ln>
                          <a:solidFill>
                            <a:schemeClr val="tx1"/>
                          </a:solidFill>
                          <a:effectLst/>
                          <a:latin typeface="+mj-lt"/>
                        </a:rPr>
                        <a:t>A</a:t>
                      </a:r>
                    </a:p>
                  </a:txBody>
                  <a:tcPr marL="76747" marR="767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smtClean="0">
                          <a:ln>
                            <a:noFill/>
                          </a:ln>
                          <a:solidFill>
                            <a:schemeClr val="tx1"/>
                          </a:solidFill>
                          <a:effectLst/>
                          <a:latin typeface="+mj-lt"/>
                        </a:rPr>
                        <a:t>Metylací </a:t>
                      </a:r>
                      <a:r>
                        <a:rPr kumimoji="0" lang="cs-CZ" sz="2400" b="0" i="0" u="none" strike="noStrike" cap="none" normalizeH="0" baseline="0" dirty="0" err="1" smtClean="0">
                          <a:ln>
                            <a:noFill/>
                          </a:ln>
                          <a:solidFill>
                            <a:schemeClr val="tx1"/>
                          </a:solidFill>
                          <a:effectLst/>
                          <a:latin typeface="+mj-lt"/>
                        </a:rPr>
                        <a:t>gamma</a:t>
                      </a:r>
                      <a:r>
                        <a:rPr kumimoji="0" lang="cs-CZ" sz="2400" b="0" i="0" u="none" strike="noStrike" cap="none" normalizeH="0" baseline="0" dirty="0" smtClean="0">
                          <a:ln>
                            <a:noFill/>
                          </a:ln>
                          <a:solidFill>
                            <a:schemeClr val="tx1"/>
                          </a:solidFill>
                          <a:effectLst/>
                          <a:latin typeface="+mj-lt"/>
                        </a:rPr>
                        <a:t> řetězců se </a:t>
                      </a:r>
                      <a:r>
                        <a:rPr kumimoji="0" lang="cs-CZ" sz="2400" b="0" i="0" u="none" strike="noStrike" cap="none" normalizeH="0" baseline="0" smtClean="0">
                          <a:ln>
                            <a:noFill/>
                          </a:ln>
                          <a:solidFill>
                            <a:schemeClr val="tx1"/>
                          </a:solidFill>
                          <a:effectLst/>
                          <a:latin typeface="+mj-lt"/>
                        </a:rPr>
                        <a:t>od 32–34</a:t>
                      </a:r>
                      <a:r>
                        <a:rPr kumimoji="0" lang="cs-CZ" sz="2400" b="0" i="0" u="none" strike="noStrike" cap="none" normalizeH="0" baseline="0" dirty="0" smtClean="0">
                          <a:ln>
                            <a:noFill/>
                          </a:ln>
                          <a:solidFill>
                            <a:schemeClr val="tx1"/>
                          </a:solidFill>
                          <a:effectLst/>
                          <a:latin typeface="+mj-lt"/>
                        </a:rPr>
                        <a:t>. týdne gestace tvoří </a:t>
                      </a:r>
                      <a:r>
                        <a:rPr kumimoji="0" lang="cs-CZ" sz="2400" b="0" i="0" u="none" strike="noStrike" cap="none" normalizeH="0" baseline="0" dirty="0" err="1" smtClean="0">
                          <a:ln>
                            <a:noFill/>
                          </a:ln>
                          <a:solidFill>
                            <a:schemeClr val="tx1"/>
                          </a:solidFill>
                          <a:effectLst/>
                          <a:latin typeface="+mj-lt"/>
                        </a:rPr>
                        <a:t>HbA</a:t>
                      </a:r>
                      <a:endParaRPr kumimoji="0" lang="en-US" sz="2400" b="0" i="0" u="none" strike="noStrike" cap="none" normalizeH="0" baseline="0" dirty="0" smtClean="0">
                        <a:ln>
                          <a:noFill/>
                        </a:ln>
                        <a:solidFill>
                          <a:schemeClr val="tx1"/>
                        </a:solidFill>
                        <a:effectLst/>
                        <a:latin typeface="+mj-lt"/>
                      </a:endParaRPr>
                    </a:p>
                  </a:txBody>
                  <a:tcPr marL="76747" marR="76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2 </a:t>
                      </a:r>
                      <a:r>
                        <a:rPr kumimoji="0" lang="cs-CZ" sz="2400" b="0" i="0" u="none" strike="noStrike" cap="none" normalizeH="0" baseline="0" dirty="0" smtClean="0">
                          <a:ln>
                            <a:noFill/>
                          </a:ln>
                          <a:solidFill>
                            <a:schemeClr val="tx1"/>
                          </a:solidFill>
                          <a:effectLst/>
                          <a:latin typeface="+mj-lt"/>
                        </a:rPr>
                        <a:t>alfa</a:t>
                      </a:r>
                      <a:endParaRPr kumimoji="0" lang="en-US" sz="2400" b="0"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2 </a:t>
                      </a:r>
                      <a:r>
                        <a:rPr kumimoji="0" lang="cs-CZ" sz="2400" b="0" i="0" u="none" strike="noStrike" cap="none" normalizeH="0" baseline="0" dirty="0" smtClean="0">
                          <a:ln>
                            <a:noFill/>
                          </a:ln>
                          <a:solidFill>
                            <a:schemeClr val="tx1"/>
                          </a:solidFill>
                          <a:effectLst/>
                          <a:latin typeface="+mj-lt"/>
                        </a:rPr>
                        <a:t>beta</a:t>
                      </a:r>
                      <a:endParaRPr kumimoji="0" lang="en-US" sz="2400" b="0" i="0" u="none" strike="noStrike" cap="none" normalizeH="0" baseline="0" dirty="0" smtClean="0">
                        <a:ln>
                          <a:noFill/>
                        </a:ln>
                        <a:solidFill>
                          <a:schemeClr val="tx1"/>
                        </a:solidFill>
                        <a:effectLst/>
                        <a:latin typeface="+mj-lt"/>
                      </a:endParaRPr>
                    </a:p>
                  </a:txBody>
                  <a:tcPr marL="76747" marR="767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093788">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rPr>
                        <a:t>Hemoglobin A</a:t>
                      </a:r>
                      <a:r>
                        <a:rPr kumimoji="0" lang="en-US" sz="2400" b="0" i="0" u="none" strike="noStrike" cap="none" normalizeH="0" baseline="-25000" smtClean="0">
                          <a:ln>
                            <a:noFill/>
                          </a:ln>
                          <a:solidFill>
                            <a:schemeClr val="tx1"/>
                          </a:solidFill>
                          <a:effectLst/>
                          <a:latin typeface="+mj-lt"/>
                        </a:rPr>
                        <a:t>2</a:t>
                      </a:r>
                    </a:p>
                  </a:txBody>
                  <a:tcPr marL="76747" marR="767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smtClean="0">
                          <a:ln>
                            <a:noFill/>
                          </a:ln>
                          <a:solidFill>
                            <a:schemeClr val="tx1"/>
                          </a:solidFill>
                          <a:effectLst/>
                          <a:latin typeface="+mj-lt"/>
                        </a:rPr>
                        <a:t>U zdravého plodu v malém množství, po porodu stoupá</a:t>
                      </a:r>
                      <a:endParaRPr kumimoji="0" lang="en-US" sz="2400" b="0" i="0" u="none" strike="noStrike" cap="none" normalizeH="0" baseline="0" dirty="0" smtClean="0">
                        <a:ln>
                          <a:noFill/>
                        </a:ln>
                        <a:solidFill>
                          <a:schemeClr val="tx1"/>
                        </a:solidFill>
                        <a:effectLst/>
                        <a:latin typeface="+mj-lt"/>
                      </a:endParaRPr>
                    </a:p>
                  </a:txBody>
                  <a:tcPr marL="76747" marR="76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2 </a:t>
                      </a:r>
                      <a:r>
                        <a:rPr kumimoji="0" lang="cs-CZ" sz="2400" b="0" i="0" u="none" strike="noStrike" cap="none" normalizeH="0" baseline="0" dirty="0" smtClean="0">
                          <a:ln>
                            <a:noFill/>
                          </a:ln>
                          <a:solidFill>
                            <a:schemeClr val="tx1"/>
                          </a:solidFill>
                          <a:effectLst/>
                          <a:latin typeface="+mj-lt"/>
                        </a:rPr>
                        <a:t>alfa</a:t>
                      </a:r>
                      <a:endParaRPr kumimoji="0" lang="en-US" sz="2400" b="0"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2 </a:t>
                      </a:r>
                      <a:r>
                        <a:rPr kumimoji="0" lang="cs-CZ" sz="2400" b="0" i="0" u="none" strike="noStrike" cap="none" normalizeH="0" baseline="0" dirty="0" smtClean="0">
                          <a:ln>
                            <a:noFill/>
                          </a:ln>
                          <a:solidFill>
                            <a:schemeClr val="tx1"/>
                          </a:solidFill>
                          <a:effectLst/>
                          <a:latin typeface="+mj-lt"/>
                        </a:rPr>
                        <a:t>delta</a:t>
                      </a:r>
                      <a:endParaRPr kumimoji="0" lang="en-US" sz="2400" b="0" i="0" u="none" strike="noStrike" cap="none" normalizeH="0" baseline="0" dirty="0" smtClean="0">
                        <a:ln>
                          <a:noFill/>
                        </a:ln>
                        <a:solidFill>
                          <a:schemeClr val="tx1"/>
                        </a:solidFill>
                        <a:effectLst/>
                        <a:latin typeface="+mj-lt"/>
                      </a:endParaRPr>
                    </a:p>
                  </a:txBody>
                  <a:tcPr marL="76747" marR="767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80614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cs-CZ" smtClean="0"/>
              <a:t>Fetální krev</a:t>
            </a:r>
            <a:endParaRPr lang="en-US" dirty="0"/>
          </a:p>
        </p:txBody>
      </p:sp>
      <p:sp>
        <p:nvSpPr>
          <p:cNvPr id="24579" name="Rectangle 3"/>
          <p:cNvSpPr>
            <a:spLocks noGrp="1" noChangeArrowheads="1"/>
          </p:cNvSpPr>
          <p:nvPr>
            <p:ph idx="1"/>
          </p:nvPr>
        </p:nvSpPr>
        <p:spPr/>
        <p:txBody>
          <a:bodyPr>
            <a:normAutofit fontScale="92500" lnSpcReduction="10000"/>
          </a:bodyPr>
          <a:lstStyle/>
          <a:p>
            <a:r>
              <a:rPr lang="cs-CZ" smtClean="0"/>
              <a:t>Fetální hemoglobin</a:t>
            </a:r>
            <a:endParaRPr lang="en-US" smtClean="0"/>
          </a:p>
          <a:p>
            <a:pPr lvl="1"/>
            <a:r>
              <a:rPr lang="en-US" smtClean="0"/>
              <a:t>F</a:t>
            </a:r>
            <a:r>
              <a:rPr lang="cs-CZ" smtClean="0"/>
              <a:t>etální ery obsahující </a:t>
            </a:r>
            <a:r>
              <a:rPr lang="en-US" smtClean="0"/>
              <a:t>Hgb F </a:t>
            </a:r>
            <a:r>
              <a:rPr lang="cs-CZ" smtClean="0"/>
              <a:t>vážou více </a:t>
            </a:r>
            <a:r>
              <a:rPr lang="en-US" smtClean="0"/>
              <a:t>O</a:t>
            </a:r>
            <a:r>
              <a:rPr lang="en-US" baseline="-25000" smtClean="0"/>
              <a:t>2</a:t>
            </a:r>
            <a:r>
              <a:rPr lang="en-US" smtClean="0"/>
              <a:t> </a:t>
            </a:r>
            <a:r>
              <a:rPr lang="cs-CZ" smtClean="0"/>
              <a:t>než</a:t>
            </a:r>
            <a:r>
              <a:rPr lang="en-US" smtClean="0"/>
              <a:t> Hgb A </a:t>
            </a:r>
            <a:r>
              <a:rPr lang="cs-CZ" smtClean="0"/>
              <a:t>ery</a:t>
            </a:r>
            <a:endParaRPr lang="en-US" smtClean="0"/>
          </a:p>
          <a:p>
            <a:pPr lvl="1"/>
            <a:r>
              <a:rPr lang="en-US" smtClean="0"/>
              <a:t>Hgb A </a:t>
            </a:r>
            <a:r>
              <a:rPr lang="cs-CZ" smtClean="0"/>
              <a:t>váže pevněji </a:t>
            </a:r>
            <a:r>
              <a:rPr lang="en-US" smtClean="0"/>
              <a:t>2</a:t>
            </a:r>
            <a:r>
              <a:rPr lang="cs-CZ"/>
              <a:t>-</a:t>
            </a:r>
            <a:r>
              <a:rPr lang="en-US" smtClean="0"/>
              <a:t>3 BPG </a:t>
            </a:r>
            <a:r>
              <a:rPr lang="cs-CZ" smtClean="0"/>
              <a:t>než </a:t>
            </a:r>
            <a:r>
              <a:rPr lang="en-US" smtClean="0"/>
              <a:t>Hgb F (</a:t>
            </a:r>
            <a:r>
              <a:rPr lang="cs-CZ" smtClean="0"/>
              <a:t>to snižuje afinitu </a:t>
            </a:r>
            <a:r>
              <a:rPr lang="en-US" smtClean="0"/>
              <a:t>Hgb </a:t>
            </a:r>
            <a:r>
              <a:rPr lang="cs-CZ" smtClean="0"/>
              <a:t>pro </a:t>
            </a:r>
            <a:r>
              <a:rPr lang="en-US" smtClean="0"/>
              <a:t>O</a:t>
            </a:r>
            <a:r>
              <a:rPr lang="en-US" baseline="-25000" smtClean="0"/>
              <a:t>2</a:t>
            </a:r>
            <a:r>
              <a:rPr lang="en-US" smtClean="0"/>
              <a:t>)</a:t>
            </a:r>
          </a:p>
          <a:p>
            <a:pPr lvl="1"/>
            <a:r>
              <a:rPr lang="cs-CZ" smtClean="0"/>
              <a:t>Zvýšená afinita pro </a:t>
            </a:r>
            <a:r>
              <a:rPr lang="en-US" smtClean="0"/>
              <a:t>O</a:t>
            </a:r>
            <a:r>
              <a:rPr lang="en-US" baseline="-25000" smtClean="0"/>
              <a:t>2</a:t>
            </a:r>
            <a:r>
              <a:rPr lang="en-US" smtClean="0"/>
              <a:t> </a:t>
            </a:r>
            <a:r>
              <a:rPr lang="cs-CZ" smtClean="0"/>
              <a:t>u fetálních erytrocytů se zakládá i na nižší koncentraci </a:t>
            </a:r>
            <a:r>
              <a:rPr lang="en-US" smtClean="0"/>
              <a:t>2-3 BPG </a:t>
            </a:r>
            <a:r>
              <a:rPr lang="cs-CZ" smtClean="0"/>
              <a:t>v plodu</a:t>
            </a:r>
            <a:endParaRPr lang="en-US" smtClean="0"/>
          </a:p>
          <a:p>
            <a:pPr lvl="1"/>
            <a:r>
              <a:rPr lang="cs-CZ" smtClean="0"/>
              <a:t>Afinitia fetálního Hb pro </a:t>
            </a:r>
            <a:r>
              <a:rPr lang="en-US" smtClean="0"/>
              <a:t>O</a:t>
            </a:r>
            <a:r>
              <a:rPr lang="en-US" baseline="-25000" smtClean="0"/>
              <a:t>2</a:t>
            </a:r>
            <a:r>
              <a:rPr lang="en-US" smtClean="0"/>
              <a:t> </a:t>
            </a:r>
            <a:r>
              <a:rPr lang="cs-CZ" smtClean="0"/>
              <a:t>se snižuje při vyšší teplotě</a:t>
            </a:r>
            <a:r>
              <a:rPr lang="en-US" smtClean="0"/>
              <a:t>. (</a:t>
            </a:r>
            <a:r>
              <a:rPr lang="cs-CZ" smtClean="0"/>
              <a:t>cave maternální hypertermie)</a:t>
            </a:r>
            <a:endParaRPr lang="en-US" dirty="0"/>
          </a:p>
        </p:txBody>
      </p:sp>
    </p:spTree>
    <p:extLst>
      <p:ext uri="{BB962C8B-B14F-4D97-AF65-F5344CB8AC3E}">
        <p14:creationId xmlns:p14="http://schemas.microsoft.com/office/powerpoint/2010/main" val="3839442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7"/>
          <p:cNvSpPr txBox="1">
            <a:spLocks noChangeArrowheads="1"/>
          </p:cNvSpPr>
          <p:nvPr/>
        </p:nvSpPr>
        <p:spPr bwMode="auto">
          <a:xfrm>
            <a:off x="1746250" y="6493877"/>
            <a:ext cx="73977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cs-CZ" sz="1600" smtClean="0"/>
              <a:t>Zdroj</a:t>
            </a:r>
            <a:r>
              <a:rPr lang="en-US" sz="1600" smtClean="0"/>
              <a:t>: </a:t>
            </a:r>
            <a:r>
              <a:rPr lang="en-US" sz="1600">
                <a:hlinkClick r:id="rId2"/>
              </a:rPr>
              <a:t>http://www.colorado.edu/intphys/Class/IPHY3430-200/image/18-12.jpg</a:t>
            </a:r>
            <a:endParaRPr lang="en-US" sz="1600"/>
          </a:p>
        </p:txBody>
      </p:sp>
      <p:sp>
        <p:nvSpPr>
          <p:cNvPr id="2" name="Nadpis 1"/>
          <p:cNvSpPr>
            <a:spLocks noGrp="1"/>
          </p:cNvSpPr>
          <p:nvPr>
            <p:ph type="title"/>
          </p:nvPr>
        </p:nvSpPr>
        <p:spPr/>
        <p:txBody>
          <a:bodyPr/>
          <a:lstStyle/>
          <a:p>
            <a:r>
              <a:rPr lang="cs-CZ"/>
              <a:t>Disociační křivka kyslíku ve </a:t>
            </a:r>
            <a:r>
              <a:rPr lang="cs-CZ" smtClean="0"/>
              <a:t>fetální</a:t>
            </a:r>
            <a:br>
              <a:rPr lang="cs-CZ" smtClean="0"/>
            </a:br>
            <a:r>
              <a:rPr lang="cs-CZ" smtClean="0"/>
              <a:t>a </a:t>
            </a:r>
            <a:r>
              <a:rPr lang="cs-CZ"/>
              <a:t>mateřské </a:t>
            </a:r>
            <a:r>
              <a:rPr lang="cs-CZ" smtClean="0"/>
              <a:t>krvi</a:t>
            </a:r>
            <a:endParaRPr lang="cs-CZ"/>
          </a:p>
        </p:txBody>
      </p:sp>
      <p:pic>
        <p:nvPicPr>
          <p:cNvPr id="8" name="Picture 5" descr="18-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11182" y="2205038"/>
            <a:ext cx="5396348" cy="410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8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ei_0181"/>
          <p:cNvSpPr>
            <a:spLocks noChangeAspect="1" noChangeArrowheads="1"/>
          </p:cNvSpPr>
          <p:nvPr/>
        </p:nvSpPr>
        <p:spPr bwMode="auto">
          <a:xfrm>
            <a:off x="4461272" y="3281363"/>
            <a:ext cx="222647"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9906" y="981075"/>
            <a:ext cx="5098900" cy="5327650"/>
          </a:xfrm>
          <a:prstGeom prst="rect">
            <a:avLst/>
          </a:prstGeom>
        </p:spPr>
      </p:pic>
    </p:spTree>
    <p:extLst>
      <p:ext uri="{BB962C8B-B14F-4D97-AF65-F5344CB8AC3E}">
        <p14:creationId xmlns:p14="http://schemas.microsoft.com/office/powerpoint/2010/main" val="4163149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smtClean="0"/>
              <a:t>Tok fetální krve 1</a:t>
            </a:r>
            <a:endParaRPr lang="en-US" dirty="0"/>
          </a:p>
        </p:txBody>
      </p:sp>
      <p:sp>
        <p:nvSpPr>
          <p:cNvPr id="29699" name="Rectangle 3"/>
          <p:cNvSpPr>
            <a:spLocks noGrp="1" noChangeArrowheads="1"/>
          </p:cNvSpPr>
          <p:nvPr>
            <p:ph sz="half" idx="1"/>
          </p:nvPr>
        </p:nvSpPr>
        <p:spPr/>
        <p:txBody>
          <a:bodyPr>
            <a:normAutofit fontScale="92500" lnSpcReduction="20000"/>
          </a:bodyPr>
          <a:lstStyle/>
          <a:p>
            <a:r>
              <a:rPr lang="cs-CZ" smtClean="0"/>
              <a:t>Arterializace v </a:t>
            </a:r>
            <a:r>
              <a:rPr lang="cs-CZ" b="1" smtClean="0"/>
              <a:t>placentě </a:t>
            </a:r>
          </a:p>
          <a:p>
            <a:r>
              <a:rPr lang="cs-CZ" smtClean="0"/>
              <a:t>Cestou </a:t>
            </a:r>
            <a:r>
              <a:rPr lang="cs-CZ" b="1" smtClean="0"/>
              <a:t>v.umbillicalis</a:t>
            </a:r>
            <a:r>
              <a:rPr lang="cs-CZ" smtClean="0"/>
              <a:t> do těla plodu</a:t>
            </a:r>
          </a:p>
          <a:p>
            <a:r>
              <a:rPr lang="cs-CZ" smtClean="0"/>
              <a:t>Zčásti cestou </a:t>
            </a:r>
            <a:r>
              <a:rPr lang="cs-CZ" b="1" smtClean="0"/>
              <a:t>ductus venosus </a:t>
            </a:r>
            <a:r>
              <a:rPr lang="cs-CZ" smtClean="0"/>
              <a:t>obchvat jater (zbytek skrze játra)</a:t>
            </a:r>
          </a:p>
          <a:p>
            <a:r>
              <a:rPr lang="cs-CZ" smtClean="0"/>
              <a:t>Smísení s venózní krví z dolní poloviny těla (při vyústění do </a:t>
            </a:r>
            <a:r>
              <a:rPr lang="cs-CZ" b="1" smtClean="0"/>
              <a:t>vena cava inferior</a:t>
            </a:r>
            <a:r>
              <a:rPr lang="cs-CZ" smtClean="0"/>
              <a:t>) – </a:t>
            </a:r>
            <a:r>
              <a:rPr lang="cs-CZ" b="1" smtClean="0"/>
              <a:t>Pravá síň</a:t>
            </a:r>
          </a:p>
          <a:p>
            <a:r>
              <a:rPr lang="cs-CZ" smtClean="0"/>
              <a:t>Skrze </a:t>
            </a:r>
            <a:r>
              <a:rPr lang="cs-CZ" b="1" smtClean="0"/>
              <a:t>foramen ovale </a:t>
            </a:r>
            <a:r>
              <a:rPr lang="cs-CZ" smtClean="0"/>
              <a:t>do </a:t>
            </a:r>
            <a:r>
              <a:rPr lang="cs-CZ" b="1" smtClean="0"/>
              <a:t>levé síně </a:t>
            </a:r>
          </a:p>
          <a:p>
            <a:r>
              <a:rPr lang="cs-CZ" b="1" smtClean="0"/>
              <a:t>Levá komora</a:t>
            </a:r>
            <a:r>
              <a:rPr lang="cs-CZ" smtClean="0"/>
              <a:t>, Aorta</a:t>
            </a:r>
          </a:p>
          <a:p>
            <a:r>
              <a:rPr lang="cs-CZ" smtClean="0"/>
              <a:t>Tepny hlavy a horní poloviny těla</a:t>
            </a:r>
            <a:endParaRPr lang="en-US" dirty="0"/>
          </a:p>
        </p:txBody>
      </p:sp>
      <p:sp>
        <p:nvSpPr>
          <p:cNvPr id="6" name="Text Box 7"/>
          <p:cNvSpPr txBox="1">
            <a:spLocks noChangeArrowheads="1"/>
          </p:cNvSpPr>
          <p:nvPr/>
        </p:nvSpPr>
        <p:spPr bwMode="auto">
          <a:xfrm>
            <a:off x="914400" y="6560381"/>
            <a:ext cx="822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cs-CZ" sz="1200" smtClean="0"/>
              <a:t>Zdroj</a:t>
            </a:r>
            <a:r>
              <a:rPr lang="en-US" sz="1200" smtClean="0"/>
              <a:t>: </a:t>
            </a:r>
            <a:r>
              <a:rPr lang="en-US" sz="1200">
                <a:solidFill>
                  <a:schemeClr val="accent3"/>
                </a:solidFill>
              </a:rPr>
              <a:t>Lippincott Williams &amp; Wilkins. </a:t>
            </a:r>
            <a:r>
              <a:rPr lang="en-US" sz="1200" smtClean="0">
                <a:solidFill>
                  <a:schemeClr val="accent3"/>
                </a:solidFill>
              </a:rPr>
              <a:t>Porth's</a:t>
            </a:r>
            <a:r>
              <a:rPr lang="en-US" sz="1200">
                <a:solidFill>
                  <a:schemeClr val="accent3"/>
                </a:solidFill>
              </a:rPr>
              <a:t> Pathophysiology: Concepts of Altered Health States, Seventh Edition</a:t>
            </a:r>
          </a:p>
        </p:txBody>
      </p:sp>
      <p:pic>
        <p:nvPicPr>
          <p:cNvPr id="9" name="Picture 2" descr="C:\Users\Ada\OneDrive\006-bienertová\Obrázek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89571" y="1404858"/>
            <a:ext cx="4189054" cy="442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43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smtClean="0"/>
              <a:t>Tok fetální krve 2</a:t>
            </a:r>
            <a:endParaRPr lang="en-US"/>
          </a:p>
        </p:txBody>
      </p:sp>
      <p:sp>
        <p:nvSpPr>
          <p:cNvPr id="30723" name="Rectangle 3"/>
          <p:cNvSpPr>
            <a:spLocks noGrp="1" noChangeArrowheads="1"/>
          </p:cNvSpPr>
          <p:nvPr>
            <p:ph sz="half" idx="1"/>
          </p:nvPr>
        </p:nvSpPr>
        <p:spPr/>
        <p:txBody>
          <a:bodyPr/>
          <a:lstStyle/>
          <a:p>
            <a:r>
              <a:rPr lang="cs-CZ" smtClean="0"/>
              <a:t>Krev z horní poloviny těla (</a:t>
            </a:r>
            <a:r>
              <a:rPr lang="cs-CZ" b="1" smtClean="0"/>
              <a:t>vena cava superior</a:t>
            </a:r>
            <a:r>
              <a:rPr lang="cs-CZ" smtClean="0"/>
              <a:t>) do pravé síně</a:t>
            </a:r>
          </a:p>
          <a:p>
            <a:r>
              <a:rPr lang="cs-CZ" smtClean="0"/>
              <a:t>Pravá komora</a:t>
            </a:r>
          </a:p>
          <a:p>
            <a:r>
              <a:rPr lang="cs-CZ" smtClean="0"/>
              <a:t>1/3 do plic (</a:t>
            </a:r>
            <a:r>
              <a:rPr lang="cs-CZ" b="1" smtClean="0"/>
              <a:t>truncus pulmonalis</a:t>
            </a:r>
            <a:r>
              <a:rPr lang="cs-CZ" smtClean="0"/>
              <a:t>, arteriae pulmonales)</a:t>
            </a:r>
          </a:p>
          <a:p>
            <a:r>
              <a:rPr lang="cs-CZ" smtClean="0"/>
              <a:t>Zbylé 2/3 skrze </a:t>
            </a:r>
            <a:r>
              <a:rPr lang="cs-CZ" b="1" smtClean="0"/>
              <a:t>ductus arteriosus </a:t>
            </a:r>
            <a:r>
              <a:rPr lang="cs-CZ" smtClean="0"/>
              <a:t>do aorty </a:t>
            </a:r>
            <a:endParaRPr lang="en-US"/>
          </a:p>
        </p:txBody>
      </p:sp>
      <p:pic>
        <p:nvPicPr>
          <p:cNvPr id="11" name="Picture 2" descr="C:\Users\Ada\OneDrive\006-bienertová\Obráz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71" y="1404858"/>
            <a:ext cx="4189054" cy="44223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
          <p:cNvSpPr txBox="1">
            <a:spLocks noChangeArrowheads="1"/>
          </p:cNvSpPr>
          <p:nvPr/>
        </p:nvSpPr>
        <p:spPr bwMode="auto">
          <a:xfrm>
            <a:off x="914400" y="6560381"/>
            <a:ext cx="822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cs-CZ" sz="1200" smtClean="0"/>
              <a:t>Zdroj</a:t>
            </a:r>
            <a:r>
              <a:rPr lang="en-US" sz="1200" smtClean="0"/>
              <a:t>: </a:t>
            </a:r>
            <a:r>
              <a:rPr lang="en-US" sz="1200">
                <a:solidFill>
                  <a:schemeClr val="accent3"/>
                </a:solidFill>
              </a:rPr>
              <a:t>Lippincott Williams &amp; Wilkins. </a:t>
            </a:r>
            <a:r>
              <a:rPr lang="en-US" sz="1200" smtClean="0">
                <a:solidFill>
                  <a:schemeClr val="accent3"/>
                </a:solidFill>
              </a:rPr>
              <a:t>Porth's</a:t>
            </a:r>
            <a:r>
              <a:rPr lang="en-US" sz="1200">
                <a:solidFill>
                  <a:schemeClr val="accent3"/>
                </a:solidFill>
              </a:rPr>
              <a:t> Pathophysiology: Concepts of Altered Health States, Seventh Edition</a:t>
            </a:r>
          </a:p>
        </p:txBody>
      </p:sp>
    </p:spTree>
    <p:extLst>
      <p:ext uri="{BB962C8B-B14F-4D97-AF65-F5344CB8AC3E}">
        <p14:creationId xmlns:p14="http://schemas.microsoft.com/office/powerpoint/2010/main" val="4289176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cs-CZ" smtClean="0"/>
              <a:t>Tok fetální krve 3</a:t>
            </a:r>
            <a:endParaRPr lang="en-US"/>
          </a:p>
        </p:txBody>
      </p:sp>
      <p:sp>
        <p:nvSpPr>
          <p:cNvPr id="32771" name="Rectangle 3"/>
          <p:cNvSpPr>
            <a:spLocks noGrp="1" noChangeArrowheads="1"/>
          </p:cNvSpPr>
          <p:nvPr>
            <p:ph sz="half" idx="1"/>
          </p:nvPr>
        </p:nvSpPr>
        <p:spPr/>
        <p:txBody>
          <a:bodyPr>
            <a:normAutofit/>
          </a:bodyPr>
          <a:lstStyle/>
          <a:p>
            <a:r>
              <a:rPr lang="cs-CZ" b="1" smtClean="0"/>
              <a:t>Ductus arteriosus </a:t>
            </a:r>
            <a:r>
              <a:rPr lang="cs-CZ" smtClean="0"/>
              <a:t>(venózní krev) vúsťuje do aorty až po odstupu velkých tepen </a:t>
            </a:r>
          </a:p>
          <a:p>
            <a:r>
              <a:rPr lang="cs-CZ" smtClean="0"/>
              <a:t>Větší část cestou </a:t>
            </a:r>
            <a:r>
              <a:rPr lang="cs-CZ" b="1" smtClean="0"/>
              <a:t>a.umbillicalis</a:t>
            </a:r>
            <a:r>
              <a:rPr lang="cs-CZ" smtClean="0"/>
              <a:t> do placenty</a:t>
            </a:r>
          </a:p>
          <a:p>
            <a:r>
              <a:rPr lang="cs-CZ" smtClean="0"/>
              <a:t>Zbytek do dolní poloviny těla</a:t>
            </a:r>
          </a:p>
          <a:p>
            <a:r>
              <a:rPr lang="cs-CZ" smtClean="0"/>
              <a:t>Pravé a levé srdce zapojeny paralelně</a:t>
            </a:r>
          </a:p>
          <a:p>
            <a:endParaRPr lang="cs-CZ" smtClean="0"/>
          </a:p>
          <a:p>
            <a:endParaRPr lang="en-US" dirty="0"/>
          </a:p>
        </p:txBody>
      </p:sp>
      <p:sp>
        <p:nvSpPr>
          <p:cNvPr id="6" name="Text Box 7"/>
          <p:cNvSpPr txBox="1">
            <a:spLocks noChangeArrowheads="1"/>
          </p:cNvSpPr>
          <p:nvPr/>
        </p:nvSpPr>
        <p:spPr bwMode="auto">
          <a:xfrm>
            <a:off x="914400" y="6560381"/>
            <a:ext cx="822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cs-CZ" sz="1200" smtClean="0"/>
              <a:t>Zdroj</a:t>
            </a:r>
            <a:r>
              <a:rPr lang="en-US" sz="1200" smtClean="0"/>
              <a:t>: </a:t>
            </a:r>
            <a:r>
              <a:rPr lang="en-US" sz="1200">
                <a:solidFill>
                  <a:schemeClr val="accent3"/>
                </a:solidFill>
              </a:rPr>
              <a:t>Lippincott Williams &amp; Wilkins. </a:t>
            </a:r>
            <a:r>
              <a:rPr lang="en-US" sz="1200" smtClean="0">
                <a:solidFill>
                  <a:schemeClr val="accent3"/>
                </a:solidFill>
              </a:rPr>
              <a:t>Porth's</a:t>
            </a:r>
            <a:r>
              <a:rPr lang="en-US" sz="1200">
                <a:solidFill>
                  <a:schemeClr val="accent3"/>
                </a:solidFill>
              </a:rPr>
              <a:t> Pathophysiology: Concepts of Altered Health States, Seventh Edition</a:t>
            </a:r>
          </a:p>
        </p:txBody>
      </p:sp>
      <p:pic>
        <p:nvPicPr>
          <p:cNvPr id="7" name="Picture 2" descr="C:\Users\Ada\OneDrive\006-bienertová\Obráz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71" y="1404858"/>
            <a:ext cx="4189054" cy="442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56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smtClean="0"/>
              <a:t>Proč?</a:t>
            </a:r>
            <a:endParaRPr lang="en-US" dirty="0"/>
          </a:p>
        </p:txBody>
      </p:sp>
      <p:sp>
        <p:nvSpPr>
          <p:cNvPr id="31747" name="Rectangle 3"/>
          <p:cNvSpPr>
            <a:spLocks noGrp="1" noChangeArrowheads="1"/>
          </p:cNvSpPr>
          <p:nvPr>
            <p:ph idx="1"/>
          </p:nvPr>
        </p:nvSpPr>
        <p:spPr/>
        <p:txBody>
          <a:bodyPr/>
          <a:lstStyle/>
          <a:p>
            <a:r>
              <a:rPr lang="cs-CZ" smtClean="0"/>
              <a:t>Plíce nejsou rozvinuty</a:t>
            </a:r>
          </a:p>
          <a:p>
            <a:pPr lvl="1"/>
            <a:r>
              <a:rPr lang="cs-CZ" smtClean="0"/>
              <a:t>Je v nich vyšší proudový odpor</a:t>
            </a:r>
          </a:p>
          <a:p>
            <a:r>
              <a:rPr lang="cs-CZ" b="1"/>
              <a:t>H</a:t>
            </a:r>
            <a:r>
              <a:rPr lang="cs-CZ" b="1" smtClean="0"/>
              <a:t>ypoxická vazokonstrikce</a:t>
            </a:r>
            <a:endParaRPr lang="cs-CZ" b="1"/>
          </a:p>
          <a:p>
            <a:pPr lvl="1"/>
            <a:r>
              <a:rPr lang="cs-CZ" smtClean="0"/>
              <a:t>mechanismus regulující prokrvení alveolů; braní extrémům; zajišťují receptory v alveolech</a:t>
            </a:r>
          </a:p>
          <a:p>
            <a:r>
              <a:rPr lang="cs-CZ" smtClean="0"/>
              <a:t>V aortě relativně nízký tlak (65 mm Hg) díky nízkému perifernímu odporu</a:t>
            </a:r>
            <a:endParaRPr lang="en-US" dirty="0"/>
          </a:p>
        </p:txBody>
      </p:sp>
    </p:spTree>
    <p:extLst>
      <p:ext uri="{BB962C8B-B14F-4D97-AF65-F5344CB8AC3E}">
        <p14:creationId xmlns:p14="http://schemas.microsoft.com/office/powerpoint/2010/main" val="3525107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2" name="Rectangle 32"/>
          <p:cNvSpPr>
            <a:spLocks noGrp="1" noChangeArrowheads="1"/>
          </p:cNvSpPr>
          <p:nvPr>
            <p:ph type="title"/>
          </p:nvPr>
        </p:nvSpPr>
        <p:spPr/>
        <p:txBody>
          <a:bodyPr/>
          <a:lstStyle/>
          <a:p>
            <a:r>
              <a:rPr lang="cs-CZ" smtClean="0"/>
              <a:t>Uzávěr shuntů</a:t>
            </a:r>
            <a:endParaRPr lang="en-US" dirty="0"/>
          </a:p>
        </p:txBody>
      </p:sp>
      <p:sp>
        <p:nvSpPr>
          <p:cNvPr id="5" name="Zástupný symbol pro obsah 4"/>
          <p:cNvSpPr>
            <a:spLocks noGrp="1"/>
          </p:cNvSpPr>
          <p:nvPr>
            <p:ph idx="1"/>
          </p:nvPr>
        </p:nvSpPr>
        <p:spPr>
          <a:xfrm>
            <a:off x="1331640" y="5342708"/>
            <a:ext cx="7355160" cy="966611"/>
          </a:xfrm>
        </p:spPr>
        <p:txBody>
          <a:bodyPr>
            <a:normAutofit fontScale="85000" lnSpcReduction="20000"/>
          </a:bodyPr>
          <a:lstStyle/>
          <a:p>
            <a:pPr>
              <a:spcBef>
                <a:spcPct val="50000"/>
              </a:spcBef>
            </a:pPr>
            <a:r>
              <a:rPr lang="cs-CZ"/>
              <a:t>Umbilikální tepny – umbilikální ligamenta</a:t>
            </a:r>
            <a:endParaRPr lang="en-US"/>
          </a:p>
          <a:p>
            <a:pPr>
              <a:spcBef>
                <a:spcPct val="50000"/>
              </a:spcBef>
            </a:pPr>
            <a:r>
              <a:rPr lang="cs-CZ"/>
              <a:t>Umbilikální žíla </a:t>
            </a:r>
            <a:r>
              <a:rPr lang="en-US"/>
              <a:t>→ Ligamentum </a:t>
            </a:r>
            <a:r>
              <a:rPr lang="en-US" smtClean="0"/>
              <a:t>teres</a:t>
            </a:r>
            <a:endParaRPr lang="en-US"/>
          </a:p>
        </p:txBody>
      </p:sp>
      <p:graphicFrame>
        <p:nvGraphicFramePr>
          <p:cNvPr id="9" name="Group 45"/>
          <p:cNvGraphicFramePr>
            <a:graphicFrameLocks/>
          </p:cNvGraphicFramePr>
          <p:nvPr>
            <p:extLst>
              <p:ext uri="{D42A27DB-BD31-4B8C-83A1-F6EECF244321}">
                <p14:modId xmlns:p14="http://schemas.microsoft.com/office/powerpoint/2010/main" val="1666246198"/>
              </p:ext>
            </p:extLst>
          </p:nvPr>
        </p:nvGraphicFramePr>
        <p:xfrm>
          <a:off x="1235166" y="1616963"/>
          <a:ext cx="7223034" cy="3601150"/>
        </p:xfrm>
        <a:graphic>
          <a:graphicData uri="http://schemas.openxmlformats.org/drawingml/2006/table">
            <a:tbl>
              <a:tblPr/>
              <a:tblGrid>
                <a:gridCol w="1469934"/>
                <a:gridCol w="1892300"/>
                <a:gridCol w="2298700"/>
                <a:gridCol w="1562100"/>
              </a:tblGrid>
              <a:tr h="694437">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rPr>
                        <a:t>Shunt </a:t>
                      </a: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0" u="none" strike="noStrike" cap="none" normalizeH="0" baseline="0" dirty="0" smtClean="0">
                          <a:ln>
                            <a:noFill/>
                          </a:ln>
                          <a:solidFill>
                            <a:schemeClr val="tx1"/>
                          </a:solidFill>
                          <a:effectLst/>
                          <a:latin typeface="+mj-lt"/>
                        </a:rPr>
                        <a:t>Funkční uzávěr</a:t>
                      </a:r>
                      <a:endParaRPr kumimoji="0" lang="en-US" sz="2000" b="1" i="0" u="none" strike="noStrike" cap="none" normalizeH="0" baseline="0" dirty="0" smtClean="0">
                        <a:ln>
                          <a:noFill/>
                        </a:ln>
                        <a:solidFill>
                          <a:schemeClr val="tx1"/>
                        </a:solidFill>
                        <a:effectLst/>
                        <a:latin typeface="+mj-lt"/>
                      </a:endParaRP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rPr>
                        <a:t>A</a:t>
                      </a:r>
                      <a:r>
                        <a:rPr kumimoji="0" lang="cs-CZ" sz="2000" b="1" i="0" u="none" strike="noStrike" cap="none" normalizeH="0" baseline="0" dirty="0" err="1" smtClean="0">
                          <a:ln>
                            <a:noFill/>
                          </a:ln>
                          <a:solidFill>
                            <a:schemeClr val="tx1"/>
                          </a:solidFill>
                          <a:effectLst/>
                          <a:latin typeface="+mj-lt"/>
                        </a:rPr>
                        <a:t>natomický</a:t>
                      </a:r>
                      <a:r>
                        <a:rPr kumimoji="0" lang="cs-CZ" sz="2000" b="1" i="0" u="none" strike="noStrike" cap="none" normalizeH="0" baseline="0" dirty="0" smtClean="0">
                          <a:ln>
                            <a:noFill/>
                          </a:ln>
                          <a:solidFill>
                            <a:schemeClr val="tx1"/>
                          </a:solidFill>
                          <a:effectLst/>
                          <a:latin typeface="+mj-lt"/>
                        </a:rPr>
                        <a:t> uzávěr</a:t>
                      </a:r>
                      <a:endParaRPr kumimoji="0" lang="en-US" sz="2000" b="1" i="0" u="none" strike="noStrike" cap="none" normalizeH="0" baseline="0" dirty="0" smtClean="0">
                        <a:ln>
                          <a:noFill/>
                        </a:ln>
                        <a:solidFill>
                          <a:schemeClr val="tx1"/>
                        </a:solidFill>
                        <a:effectLst/>
                        <a:latin typeface="+mj-lt"/>
                      </a:endParaRP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0" u="none" strike="noStrike" cap="none" normalizeH="0" baseline="0" dirty="0" smtClean="0">
                          <a:ln>
                            <a:noFill/>
                          </a:ln>
                          <a:solidFill>
                            <a:schemeClr val="tx1"/>
                          </a:solidFill>
                          <a:effectLst/>
                          <a:latin typeface="+mj-lt"/>
                        </a:rPr>
                        <a:t>Pozůstatek</a:t>
                      </a:r>
                      <a:endParaRPr kumimoji="0" lang="en-US" sz="2000" b="1" i="0" u="none" strike="noStrike" cap="none" normalizeH="0" baseline="0" dirty="0" smtClean="0">
                        <a:ln>
                          <a:noFill/>
                        </a:ln>
                        <a:solidFill>
                          <a:schemeClr val="tx1"/>
                        </a:solidFill>
                        <a:effectLst/>
                        <a:latin typeface="+mj-lt"/>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925513">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Ductus arteriosus</a:t>
                      </a: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10–96 </a:t>
                      </a:r>
                      <a:r>
                        <a:rPr kumimoji="0" lang="cs-CZ" sz="2000" b="0" i="0" u="none" strike="noStrike" cap="none" normalizeH="0" baseline="0" dirty="0" smtClean="0">
                          <a:ln>
                            <a:noFill/>
                          </a:ln>
                          <a:solidFill>
                            <a:schemeClr val="tx1"/>
                          </a:solidFill>
                          <a:effectLst/>
                          <a:latin typeface="+mj-lt"/>
                        </a:rPr>
                        <a:t>hodin po porodu</a:t>
                      </a:r>
                      <a:endParaRPr kumimoji="0" lang="en-US" sz="2000" b="0" i="0" u="none" strike="noStrike" cap="none" normalizeH="0" baseline="0" dirty="0" smtClean="0">
                        <a:ln>
                          <a:noFill/>
                        </a:ln>
                        <a:solidFill>
                          <a:schemeClr val="tx1"/>
                        </a:solidFill>
                        <a:effectLst/>
                        <a:latin typeface="+mj-lt"/>
                      </a:endParaRP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2–3 </a:t>
                      </a:r>
                      <a:r>
                        <a:rPr kumimoji="0" lang="cs-CZ" sz="2000" b="0" i="0" u="none" strike="noStrike" cap="none" normalizeH="0" baseline="0" dirty="0" smtClean="0">
                          <a:ln>
                            <a:noFill/>
                          </a:ln>
                          <a:solidFill>
                            <a:schemeClr val="tx1"/>
                          </a:solidFill>
                          <a:effectLst/>
                          <a:latin typeface="+mj-lt"/>
                        </a:rPr>
                        <a:t>týdnů po porodu</a:t>
                      </a:r>
                      <a:endParaRPr kumimoji="0" lang="en-US" sz="2000" b="0" i="0" u="none" strike="noStrike" cap="none" normalizeH="0" baseline="0" dirty="0" smtClean="0">
                        <a:ln>
                          <a:noFill/>
                        </a:ln>
                        <a:solidFill>
                          <a:schemeClr val="tx1"/>
                        </a:solidFill>
                        <a:effectLst/>
                        <a:latin typeface="+mj-lt"/>
                      </a:endParaRP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Ligamentum arteriosum</a:t>
                      </a: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Formamen ovale</a:t>
                      </a: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mj-lt"/>
                        </a:rPr>
                        <a:t>Několik minut po porodu</a:t>
                      </a:r>
                      <a:endParaRPr kumimoji="0" lang="en-US" sz="2000" b="0" i="0" u="none" strike="noStrike" cap="none" normalizeH="0" baseline="0" dirty="0" smtClean="0">
                        <a:ln>
                          <a:noFill/>
                        </a:ln>
                        <a:solidFill>
                          <a:schemeClr val="tx1"/>
                        </a:solidFill>
                        <a:effectLst/>
                        <a:latin typeface="+mj-lt"/>
                      </a:endParaRP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mj-lt"/>
                        </a:rPr>
                        <a:t>Rok po porodu</a:t>
                      </a:r>
                      <a:endParaRPr kumimoji="0" lang="en-US" sz="2000" b="0" i="0" u="none" strike="noStrike" cap="none" normalizeH="0" baseline="0" dirty="0" smtClean="0">
                        <a:ln>
                          <a:noFill/>
                        </a:ln>
                        <a:solidFill>
                          <a:schemeClr val="tx1"/>
                        </a:solidFill>
                        <a:effectLst/>
                        <a:latin typeface="+mj-lt"/>
                      </a:endParaRP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Fossa ovalis</a:t>
                      </a: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865187">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Ductus venosus</a:t>
                      </a: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mj-lt"/>
                        </a:rPr>
                        <a:t>Několik minut po porodu</a:t>
                      </a:r>
                      <a:endParaRPr kumimoji="0" lang="en-US" sz="20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j-lt"/>
                      </a:endParaRP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3–7 </a:t>
                      </a:r>
                      <a:r>
                        <a:rPr kumimoji="0" lang="cs-CZ" sz="2000" b="0" i="0" u="none" strike="noStrike" cap="none" normalizeH="0" baseline="0" dirty="0" smtClean="0">
                          <a:ln>
                            <a:noFill/>
                          </a:ln>
                          <a:solidFill>
                            <a:schemeClr val="tx1"/>
                          </a:solidFill>
                          <a:effectLst/>
                          <a:latin typeface="+mj-lt"/>
                        </a:rPr>
                        <a:t>dní po porodu</a:t>
                      </a:r>
                      <a:endParaRPr kumimoji="0" lang="en-US" sz="2000" b="0" i="0" u="none" strike="noStrike" cap="none" normalizeH="0" baseline="0" dirty="0" smtClean="0">
                        <a:ln>
                          <a:noFill/>
                        </a:ln>
                        <a:solidFill>
                          <a:schemeClr val="tx1"/>
                        </a:solidFill>
                        <a:effectLst/>
                        <a:latin typeface="+mj-lt"/>
                      </a:endParaRP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Ligamentum venosum</a:t>
                      </a: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120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smtClean="0"/>
              <a:t>Poporodní změny</a:t>
            </a:r>
            <a:endParaRPr lang="en-US" dirty="0"/>
          </a:p>
        </p:txBody>
      </p:sp>
      <p:sp>
        <p:nvSpPr>
          <p:cNvPr id="17411" name="Rectangle 3"/>
          <p:cNvSpPr>
            <a:spLocks noGrp="1" noChangeArrowheads="1"/>
          </p:cNvSpPr>
          <p:nvPr>
            <p:ph idx="1"/>
          </p:nvPr>
        </p:nvSpPr>
        <p:spPr/>
        <p:txBody>
          <a:bodyPr/>
          <a:lstStyle/>
          <a:p>
            <a:r>
              <a:rPr lang="cs-CZ" smtClean="0"/>
              <a:t>Udržení ductus arteriosus závisí na </a:t>
            </a:r>
            <a:r>
              <a:rPr lang="en-US" smtClean="0"/>
              <a:t>: </a:t>
            </a:r>
          </a:p>
          <a:p>
            <a:pPr lvl="1"/>
            <a:r>
              <a:rPr lang="cs-CZ" smtClean="0"/>
              <a:t>rozdílu krevního tlaku v plicnici a aortě</a:t>
            </a:r>
            <a:endParaRPr lang="en-US" smtClean="0"/>
          </a:p>
          <a:p>
            <a:pPr lvl="1"/>
            <a:r>
              <a:rPr lang="cs-CZ" smtClean="0"/>
              <a:t>rozdílu v p</a:t>
            </a:r>
            <a:r>
              <a:rPr lang="en-US" smtClean="0"/>
              <a:t>O</a:t>
            </a:r>
            <a:r>
              <a:rPr lang="en-US" baseline="-25000" smtClean="0"/>
              <a:t>2</a:t>
            </a:r>
            <a:r>
              <a:rPr lang="en-US" smtClean="0"/>
              <a:t> </a:t>
            </a:r>
            <a:r>
              <a:rPr lang="cs-CZ" smtClean="0"/>
              <a:t>v krvi procházející ductem</a:t>
            </a:r>
            <a:r>
              <a:rPr lang="en-US" smtClean="0"/>
              <a:t>.</a:t>
            </a:r>
            <a:r>
              <a:rPr lang="cs-CZ"/>
              <a:t/>
            </a:r>
            <a:br>
              <a:rPr lang="cs-CZ"/>
            </a:br>
            <a:r>
              <a:rPr lang="en-US" smtClean="0"/>
              <a:t>↑ pO</a:t>
            </a:r>
            <a:r>
              <a:rPr lang="en-US" baseline="-25000" smtClean="0"/>
              <a:t>2</a:t>
            </a:r>
            <a:r>
              <a:rPr lang="en-US" smtClean="0"/>
              <a:t> = </a:t>
            </a:r>
            <a:r>
              <a:rPr lang="cs-CZ" smtClean="0"/>
              <a:t>zástava průtoku – zprostředkovávají prostaglandiny</a:t>
            </a:r>
            <a:endParaRPr lang="en-US" smtClean="0"/>
          </a:p>
          <a:p>
            <a:endParaRPr lang="en-US" dirty="0"/>
          </a:p>
        </p:txBody>
      </p:sp>
    </p:spTree>
    <p:extLst>
      <p:ext uri="{BB962C8B-B14F-4D97-AF65-F5344CB8AC3E}">
        <p14:creationId xmlns:p14="http://schemas.microsoft.com/office/powerpoint/2010/main" val="698158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Přímá spojnice se šipkou 114"/>
          <p:cNvCxnSpPr/>
          <p:nvPr/>
        </p:nvCxnSpPr>
        <p:spPr>
          <a:xfrm>
            <a:off x="7366092" y="2635240"/>
            <a:ext cx="0" cy="56894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Přímá spojnice se šipkou 115"/>
          <p:cNvCxnSpPr>
            <a:stCxn id="59" idx="2"/>
            <a:endCxn id="61" idx="0"/>
          </p:cNvCxnSpPr>
          <p:nvPr/>
        </p:nvCxnSpPr>
        <p:spPr>
          <a:xfrm>
            <a:off x="7362266" y="3558526"/>
            <a:ext cx="830820" cy="599613"/>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Přímá spojnice se šipkou 117"/>
          <p:cNvCxnSpPr>
            <a:stCxn id="59" idx="2"/>
            <a:endCxn id="60" idx="0"/>
          </p:cNvCxnSpPr>
          <p:nvPr/>
        </p:nvCxnSpPr>
        <p:spPr>
          <a:xfrm flipH="1">
            <a:off x="6669877" y="3558526"/>
            <a:ext cx="692389" cy="576506"/>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Přímá spojnice se šipkou 128"/>
          <p:cNvCxnSpPr/>
          <p:nvPr/>
        </p:nvCxnSpPr>
        <p:spPr>
          <a:xfrm>
            <a:off x="5244895" y="3373860"/>
            <a:ext cx="1317713"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Přímá spojnice se šipkou 129"/>
          <p:cNvCxnSpPr/>
          <p:nvPr/>
        </p:nvCxnSpPr>
        <p:spPr>
          <a:xfrm>
            <a:off x="5673079" y="2550748"/>
            <a:ext cx="1317713"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2" name="Přímá spojnice se šipkou 121"/>
          <p:cNvCxnSpPr/>
          <p:nvPr/>
        </p:nvCxnSpPr>
        <p:spPr>
          <a:xfrm>
            <a:off x="2716818" y="2557728"/>
            <a:ext cx="1317713"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Přímá spojnice se šipkou 126"/>
          <p:cNvCxnSpPr/>
          <p:nvPr/>
        </p:nvCxnSpPr>
        <p:spPr>
          <a:xfrm>
            <a:off x="2718751" y="3380840"/>
            <a:ext cx="1317713"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Přímá spojnice se šipkou 103"/>
          <p:cNvCxnSpPr/>
          <p:nvPr/>
        </p:nvCxnSpPr>
        <p:spPr>
          <a:xfrm>
            <a:off x="4899210" y="2557955"/>
            <a:ext cx="0" cy="56894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Přímá spojnice se šipkou 104"/>
          <p:cNvCxnSpPr/>
          <p:nvPr/>
        </p:nvCxnSpPr>
        <p:spPr>
          <a:xfrm>
            <a:off x="4899210" y="3566085"/>
            <a:ext cx="0" cy="56894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Přímá spojnice se šipkou 105"/>
          <p:cNvCxnSpPr/>
          <p:nvPr/>
        </p:nvCxnSpPr>
        <p:spPr>
          <a:xfrm>
            <a:off x="4899210" y="4377188"/>
            <a:ext cx="0" cy="56894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Přímá spojnice se šipkou 107"/>
          <p:cNvCxnSpPr/>
          <p:nvPr/>
        </p:nvCxnSpPr>
        <p:spPr>
          <a:xfrm>
            <a:off x="2171325" y="1808738"/>
            <a:ext cx="0" cy="56894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Přímá spojnice se šipkou 108"/>
          <p:cNvCxnSpPr/>
          <p:nvPr/>
        </p:nvCxnSpPr>
        <p:spPr>
          <a:xfrm>
            <a:off x="2171325" y="2627805"/>
            <a:ext cx="0" cy="56894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0" name="Přímá spojnice se šipkou 109"/>
          <p:cNvCxnSpPr/>
          <p:nvPr/>
        </p:nvCxnSpPr>
        <p:spPr>
          <a:xfrm>
            <a:off x="2171325" y="3490972"/>
            <a:ext cx="0" cy="56894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Přímá spojnice se šipkou 110"/>
          <p:cNvCxnSpPr/>
          <p:nvPr/>
        </p:nvCxnSpPr>
        <p:spPr>
          <a:xfrm>
            <a:off x="2171325" y="4379199"/>
            <a:ext cx="0" cy="56894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Přímá spojnice se šipkou 111"/>
          <p:cNvCxnSpPr/>
          <p:nvPr/>
        </p:nvCxnSpPr>
        <p:spPr>
          <a:xfrm>
            <a:off x="2171325" y="5124175"/>
            <a:ext cx="0" cy="56894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112"/>
          <p:cNvCxnSpPr/>
          <p:nvPr/>
        </p:nvCxnSpPr>
        <p:spPr>
          <a:xfrm>
            <a:off x="2171325" y="5786095"/>
            <a:ext cx="0" cy="56894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Nadpis 5"/>
          <p:cNvSpPr>
            <a:spLocks noGrp="1"/>
          </p:cNvSpPr>
          <p:nvPr>
            <p:ph type="title"/>
          </p:nvPr>
        </p:nvSpPr>
        <p:spPr>
          <a:xfrm>
            <a:off x="1344055" y="954549"/>
            <a:ext cx="7355160" cy="627117"/>
          </a:xfrm>
        </p:spPr>
        <p:txBody>
          <a:bodyPr/>
          <a:lstStyle/>
          <a:p>
            <a:r>
              <a:rPr lang="cs-CZ" smtClean="0"/>
              <a:t>Steroidogeneze </a:t>
            </a:r>
            <a:r>
              <a:rPr lang="cs-CZ"/>
              <a:t>v </a:t>
            </a:r>
            <a:r>
              <a:rPr lang="cs-CZ" smtClean="0"/>
              <a:t>nadledvinách</a:t>
            </a:r>
            <a:endParaRPr lang="cs-CZ"/>
          </a:p>
        </p:txBody>
      </p:sp>
      <p:sp>
        <p:nvSpPr>
          <p:cNvPr id="57" name="Text Box 12"/>
          <p:cNvSpPr txBox="1">
            <a:spLocks noChangeArrowheads="1"/>
          </p:cNvSpPr>
          <p:nvPr/>
        </p:nvSpPr>
        <p:spPr bwMode="auto">
          <a:xfrm>
            <a:off x="4434866" y="4939509"/>
            <a:ext cx="928689" cy="369332"/>
          </a:xfrm>
          <a:prstGeom prst="rect">
            <a:avLst/>
          </a:prstGeom>
          <a:solidFill>
            <a:schemeClr val="accent1"/>
          </a:solidFill>
          <a:ln w="12700">
            <a:solidFill>
              <a:schemeClr val="accent1">
                <a:lumMod val="50000"/>
              </a:schemeClr>
            </a:solidFill>
          </a:ln>
          <a:effectLst/>
          <a:extLst/>
        </p:spPr>
        <p:txBody>
          <a:bodyPr wrap="square">
            <a:spAutoFit/>
          </a:bodyPr>
          <a:lstStyle/>
          <a:p>
            <a:pPr>
              <a:spcBef>
                <a:spcPct val="50000"/>
              </a:spcBef>
            </a:pPr>
            <a:r>
              <a:rPr lang="cs-CZ" b="1" dirty="0">
                <a:solidFill>
                  <a:schemeClr val="bg1"/>
                </a:solidFill>
                <a:latin typeface="+mj-lt"/>
              </a:rPr>
              <a:t>Kortizol</a:t>
            </a:r>
          </a:p>
        </p:txBody>
      </p:sp>
      <p:sp>
        <p:nvSpPr>
          <p:cNvPr id="54" name="Text Box 9"/>
          <p:cNvSpPr txBox="1">
            <a:spLocks noChangeArrowheads="1"/>
          </p:cNvSpPr>
          <p:nvPr/>
        </p:nvSpPr>
        <p:spPr bwMode="auto">
          <a:xfrm>
            <a:off x="4036079" y="2296833"/>
            <a:ext cx="1726263" cy="507831"/>
          </a:xfrm>
          <a:prstGeom prst="rect">
            <a:avLst/>
          </a:prstGeom>
          <a:solidFill>
            <a:schemeClr val="accent1"/>
          </a:solidFill>
          <a:ln w="12700">
            <a:solidFill>
              <a:schemeClr val="accent1">
                <a:lumMod val="50000"/>
              </a:schemeClr>
            </a:solidFill>
          </a:ln>
          <a:effectLst/>
          <a:extLst/>
        </p:spPr>
        <p:txBody>
          <a:bodyPr wrap="square">
            <a:spAutoFit/>
          </a:bodyPr>
          <a:lstStyle/>
          <a:p>
            <a:pPr algn="ctr">
              <a:lnSpc>
                <a:spcPct val="75000"/>
              </a:lnSpc>
            </a:pPr>
            <a:r>
              <a:rPr lang="cs-CZ" b="1" dirty="0">
                <a:solidFill>
                  <a:schemeClr val="bg1"/>
                </a:solidFill>
                <a:latin typeface="+mj-lt"/>
              </a:rPr>
              <a:t>17 </a:t>
            </a:r>
            <a:r>
              <a:rPr lang="cs-CZ" b="1" dirty="0" err="1">
                <a:solidFill>
                  <a:schemeClr val="bg1"/>
                </a:solidFill>
                <a:latin typeface="+mj-lt"/>
              </a:rPr>
              <a:t>hydroxy</a:t>
            </a:r>
            <a:endParaRPr lang="cs-CZ" b="1" dirty="0">
              <a:solidFill>
                <a:schemeClr val="bg1"/>
              </a:solidFill>
              <a:latin typeface="+mj-lt"/>
            </a:endParaRPr>
          </a:p>
          <a:p>
            <a:pPr algn="ctr">
              <a:lnSpc>
                <a:spcPct val="75000"/>
              </a:lnSpc>
            </a:pPr>
            <a:r>
              <a:rPr lang="cs-CZ" b="1" dirty="0" err="1">
                <a:solidFill>
                  <a:schemeClr val="bg1"/>
                </a:solidFill>
                <a:latin typeface="+mj-lt"/>
              </a:rPr>
              <a:t>pregnenolon</a:t>
            </a:r>
            <a:endParaRPr lang="cs-CZ" b="1" dirty="0">
              <a:solidFill>
                <a:schemeClr val="bg1"/>
              </a:solidFill>
              <a:latin typeface="+mj-lt"/>
            </a:endParaRPr>
          </a:p>
        </p:txBody>
      </p:sp>
      <p:sp>
        <p:nvSpPr>
          <p:cNvPr id="58" name="Text Box 13"/>
          <p:cNvSpPr txBox="1">
            <a:spLocks noChangeArrowheads="1"/>
          </p:cNvSpPr>
          <p:nvPr/>
        </p:nvSpPr>
        <p:spPr bwMode="auto">
          <a:xfrm>
            <a:off x="6990792" y="2366082"/>
            <a:ext cx="742950" cy="369332"/>
          </a:xfrm>
          <a:prstGeom prst="rect">
            <a:avLst/>
          </a:prstGeom>
          <a:solidFill>
            <a:schemeClr val="accent1"/>
          </a:solidFill>
          <a:ln w="12700">
            <a:solidFill>
              <a:schemeClr val="accent1">
                <a:lumMod val="50000"/>
              </a:schemeClr>
            </a:solidFill>
          </a:ln>
          <a:effectLst/>
          <a:extLst/>
        </p:spPr>
        <p:txBody>
          <a:bodyPr>
            <a:spAutoFit/>
          </a:bodyPr>
          <a:lstStyle/>
          <a:p>
            <a:pPr>
              <a:spcBef>
                <a:spcPct val="50000"/>
              </a:spcBef>
            </a:pPr>
            <a:r>
              <a:rPr lang="cs-CZ" b="1" dirty="0">
                <a:solidFill>
                  <a:schemeClr val="bg1"/>
                </a:solidFill>
                <a:latin typeface="+mj-lt"/>
              </a:rPr>
              <a:t>DHEA</a:t>
            </a:r>
          </a:p>
        </p:txBody>
      </p:sp>
      <p:sp>
        <p:nvSpPr>
          <p:cNvPr id="60" name="Text Box 15"/>
          <p:cNvSpPr txBox="1">
            <a:spLocks noChangeArrowheads="1"/>
          </p:cNvSpPr>
          <p:nvPr/>
        </p:nvSpPr>
        <p:spPr bwMode="auto">
          <a:xfrm>
            <a:off x="6112664" y="4135032"/>
            <a:ext cx="1114425" cy="369332"/>
          </a:xfrm>
          <a:prstGeom prst="rect">
            <a:avLst/>
          </a:prstGeom>
          <a:solidFill>
            <a:schemeClr val="accent1"/>
          </a:solidFill>
          <a:ln w="12700">
            <a:solidFill>
              <a:schemeClr val="accent1">
                <a:lumMod val="50000"/>
              </a:schemeClr>
            </a:solidFill>
          </a:ln>
          <a:effectLst/>
          <a:extLst/>
        </p:spPr>
        <p:txBody>
          <a:bodyPr wrap="square">
            <a:spAutoFit/>
          </a:bodyPr>
          <a:lstStyle/>
          <a:p>
            <a:pPr>
              <a:spcBef>
                <a:spcPct val="50000"/>
              </a:spcBef>
            </a:pPr>
            <a:r>
              <a:rPr lang="cs-CZ" b="1" dirty="0">
                <a:solidFill>
                  <a:schemeClr val="bg1"/>
                </a:solidFill>
                <a:latin typeface="+mj-lt"/>
              </a:rPr>
              <a:t>Estradiol</a:t>
            </a:r>
          </a:p>
        </p:txBody>
      </p:sp>
      <p:sp>
        <p:nvSpPr>
          <p:cNvPr id="56" name="Text Box 11"/>
          <p:cNvSpPr txBox="1">
            <a:spLocks noChangeArrowheads="1"/>
          </p:cNvSpPr>
          <p:nvPr/>
        </p:nvSpPr>
        <p:spPr bwMode="auto">
          <a:xfrm>
            <a:off x="3973995" y="4135300"/>
            <a:ext cx="1850430" cy="369332"/>
          </a:xfrm>
          <a:prstGeom prst="rect">
            <a:avLst/>
          </a:prstGeom>
          <a:solidFill>
            <a:schemeClr val="accent1"/>
          </a:solidFill>
          <a:ln w="12700">
            <a:solidFill>
              <a:schemeClr val="accent1">
                <a:lumMod val="50000"/>
              </a:schemeClr>
            </a:solidFill>
          </a:ln>
          <a:effectLst/>
          <a:extLst/>
        </p:spPr>
        <p:txBody>
          <a:bodyPr wrap="square">
            <a:spAutoFit/>
          </a:bodyPr>
          <a:lstStyle/>
          <a:p>
            <a:pPr algn="ctr">
              <a:spcBef>
                <a:spcPct val="50000"/>
              </a:spcBef>
            </a:pPr>
            <a:r>
              <a:rPr lang="cs-CZ" b="1" dirty="0">
                <a:solidFill>
                  <a:schemeClr val="bg1"/>
                </a:solidFill>
                <a:latin typeface="+mj-lt"/>
              </a:rPr>
              <a:t>11 </a:t>
            </a:r>
            <a:r>
              <a:rPr lang="cs-CZ" b="1" dirty="0" err="1">
                <a:solidFill>
                  <a:schemeClr val="bg1"/>
                </a:solidFill>
                <a:latin typeface="+mj-lt"/>
              </a:rPr>
              <a:t>deoxycortisol</a:t>
            </a:r>
            <a:endParaRPr lang="cs-CZ" b="1" dirty="0">
              <a:solidFill>
                <a:schemeClr val="bg1"/>
              </a:solidFill>
              <a:latin typeface="+mj-lt"/>
            </a:endParaRPr>
          </a:p>
        </p:txBody>
      </p:sp>
      <p:sp>
        <p:nvSpPr>
          <p:cNvPr id="61" name="Text Box 16"/>
          <p:cNvSpPr txBox="1">
            <a:spLocks noChangeArrowheads="1"/>
          </p:cNvSpPr>
          <p:nvPr/>
        </p:nvSpPr>
        <p:spPr bwMode="auto">
          <a:xfrm>
            <a:off x="7366092" y="4158139"/>
            <a:ext cx="1653988" cy="309059"/>
          </a:xfrm>
          <a:prstGeom prst="rect">
            <a:avLst/>
          </a:prstGeom>
          <a:solidFill>
            <a:schemeClr val="accent1"/>
          </a:solidFill>
          <a:ln w="12700">
            <a:solidFill>
              <a:schemeClr val="accent1">
                <a:lumMod val="50000"/>
              </a:schemeClr>
            </a:solidFill>
          </a:ln>
          <a:effectLst/>
          <a:extLst/>
        </p:spPr>
        <p:txBody>
          <a:bodyPr wrap="square">
            <a:spAutoFit/>
          </a:bodyPr>
          <a:lstStyle/>
          <a:p>
            <a:pPr algn="ctr">
              <a:lnSpc>
                <a:spcPct val="75000"/>
              </a:lnSpc>
              <a:spcBef>
                <a:spcPct val="55000"/>
              </a:spcBef>
            </a:pPr>
            <a:r>
              <a:rPr lang="cs-CZ" b="1">
                <a:solidFill>
                  <a:schemeClr val="tx2"/>
                </a:solidFill>
                <a:latin typeface="+mj-lt"/>
              </a:rPr>
              <a:t>Testosteron</a:t>
            </a:r>
          </a:p>
        </p:txBody>
      </p:sp>
      <p:sp>
        <p:nvSpPr>
          <p:cNvPr id="67" name="Text Box 22"/>
          <p:cNvSpPr txBox="1">
            <a:spLocks noChangeArrowheads="1"/>
          </p:cNvSpPr>
          <p:nvPr/>
        </p:nvSpPr>
        <p:spPr bwMode="auto">
          <a:xfrm>
            <a:off x="2479482" y="3602347"/>
            <a:ext cx="1800000" cy="338554"/>
          </a:xfrm>
          <a:prstGeom prst="rect">
            <a:avLst/>
          </a:prstGeom>
          <a:noFill/>
          <a:ln>
            <a:noFill/>
          </a:ln>
          <a:effectLst/>
          <a:extLst/>
        </p:spPr>
        <p:txBody>
          <a:bodyPr>
            <a:spAutoFit/>
          </a:bodyPr>
          <a:lstStyle/>
          <a:p>
            <a:pPr algn="ctr">
              <a:spcBef>
                <a:spcPct val="50000"/>
              </a:spcBef>
            </a:pPr>
            <a:r>
              <a:rPr lang="cs-CZ" sz="1600" b="1" dirty="0">
                <a:solidFill>
                  <a:sysClr val="windowText" lastClr="000000"/>
                </a:solidFill>
                <a:latin typeface="+mj-lt"/>
              </a:rPr>
              <a:t>21 hydroxyláza</a:t>
            </a:r>
          </a:p>
        </p:txBody>
      </p:sp>
      <p:sp>
        <p:nvSpPr>
          <p:cNvPr id="69" name="Text Box 24"/>
          <p:cNvSpPr txBox="1">
            <a:spLocks noChangeArrowheads="1"/>
          </p:cNvSpPr>
          <p:nvPr/>
        </p:nvSpPr>
        <p:spPr bwMode="auto">
          <a:xfrm>
            <a:off x="2242162" y="4526033"/>
            <a:ext cx="1800000" cy="338554"/>
          </a:xfrm>
          <a:prstGeom prst="rect">
            <a:avLst/>
          </a:prstGeom>
          <a:noFill/>
          <a:ln>
            <a:noFill/>
          </a:ln>
          <a:effectLst/>
          <a:extLst/>
        </p:spPr>
        <p:txBody>
          <a:bodyPr>
            <a:spAutoFit/>
          </a:bodyPr>
          <a:lstStyle/>
          <a:p>
            <a:pPr algn="ctr">
              <a:spcBef>
                <a:spcPct val="50000"/>
              </a:spcBef>
            </a:pPr>
            <a:r>
              <a:rPr lang="cs-CZ" sz="1600" dirty="0">
                <a:solidFill>
                  <a:sysClr val="windowText" lastClr="000000"/>
                </a:solidFill>
                <a:latin typeface="+mj-lt"/>
              </a:rPr>
              <a:t>11</a:t>
            </a:r>
            <a:r>
              <a:rPr lang="cs-CZ" sz="1600" dirty="0">
                <a:solidFill>
                  <a:sysClr val="windowText" lastClr="000000"/>
                </a:solidFill>
                <a:latin typeface="+mj-lt"/>
                <a:sym typeface="Symbol" pitchFamily="18" charset="2"/>
              </a:rPr>
              <a:t> hydroxyláza</a:t>
            </a:r>
            <a:endParaRPr lang="cs-CZ" sz="1600" dirty="0">
              <a:solidFill>
                <a:sysClr val="windowText" lastClr="000000"/>
              </a:solidFill>
              <a:latin typeface="+mj-lt"/>
            </a:endParaRPr>
          </a:p>
        </p:txBody>
      </p:sp>
      <p:sp>
        <p:nvSpPr>
          <p:cNvPr id="71" name="Text Box 26"/>
          <p:cNvSpPr txBox="1">
            <a:spLocks noChangeArrowheads="1"/>
          </p:cNvSpPr>
          <p:nvPr/>
        </p:nvSpPr>
        <p:spPr bwMode="auto">
          <a:xfrm>
            <a:off x="2285305" y="6069470"/>
            <a:ext cx="1573014" cy="338554"/>
          </a:xfrm>
          <a:prstGeom prst="rect">
            <a:avLst/>
          </a:prstGeom>
          <a:noFill/>
          <a:ln>
            <a:noFill/>
          </a:ln>
          <a:effectLst/>
          <a:extLst/>
        </p:spPr>
        <p:txBody>
          <a:bodyPr wrap="square">
            <a:spAutoFit/>
          </a:bodyPr>
          <a:lstStyle/>
          <a:p>
            <a:pPr algn="ctr">
              <a:spcBef>
                <a:spcPct val="50000"/>
              </a:spcBef>
            </a:pPr>
            <a:r>
              <a:rPr lang="cs-CZ" sz="1600" dirty="0">
                <a:solidFill>
                  <a:sysClr val="windowText" lastClr="000000"/>
                </a:solidFill>
                <a:latin typeface="+mj-lt"/>
              </a:rPr>
              <a:t>18 hydroxyláza</a:t>
            </a:r>
          </a:p>
        </p:txBody>
      </p:sp>
      <p:sp>
        <p:nvSpPr>
          <p:cNvPr id="77" name="Text Box 32"/>
          <p:cNvSpPr txBox="1">
            <a:spLocks noChangeArrowheads="1"/>
          </p:cNvSpPr>
          <p:nvPr/>
        </p:nvSpPr>
        <p:spPr bwMode="auto">
          <a:xfrm>
            <a:off x="5328693" y="3609327"/>
            <a:ext cx="1563724" cy="338554"/>
          </a:xfrm>
          <a:prstGeom prst="rect">
            <a:avLst/>
          </a:prstGeom>
          <a:noFill/>
          <a:ln>
            <a:noFill/>
          </a:ln>
          <a:effectLst/>
          <a:extLst/>
        </p:spPr>
        <p:txBody>
          <a:bodyPr wrap="square">
            <a:spAutoFit/>
          </a:bodyPr>
          <a:lstStyle/>
          <a:p>
            <a:pPr algn="ctr">
              <a:spcBef>
                <a:spcPct val="50000"/>
              </a:spcBef>
            </a:pPr>
            <a:r>
              <a:rPr lang="cs-CZ" sz="1600" b="1" dirty="0">
                <a:solidFill>
                  <a:sysClr val="windowText" lastClr="000000"/>
                </a:solidFill>
                <a:latin typeface="+mj-lt"/>
              </a:rPr>
              <a:t>21 hydroxyláza</a:t>
            </a:r>
          </a:p>
        </p:txBody>
      </p:sp>
      <p:sp>
        <p:nvSpPr>
          <p:cNvPr id="79" name="Text Box 34"/>
          <p:cNvSpPr txBox="1">
            <a:spLocks noChangeArrowheads="1"/>
          </p:cNvSpPr>
          <p:nvPr/>
        </p:nvSpPr>
        <p:spPr bwMode="auto">
          <a:xfrm>
            <a:off x="4928842" y="4452652"/>
            <a:ext cx="1556927" cy="338554"/>
          </a:xfrm>
          <a:prstGeom prst="rect">
            <a:avLst/>
          </a:prstGeom>
          <a:noFill/>
          <a:ln>
            <a:noFill/>
          </a:ln>
          <a:effectLst/>
          <a:extLst/>
        </p:spPr>
        <p:txBody>
          <a:bodyPr wrap="square">
            <a:spAutoFit/>
          </a:bodyPr>
          <a:lstStyle/>
          <a:p>
            <a:pPr algn="ctr">
              <a:spcBef>
                <a:spcPct val="50000"/>
              </a:spcBef>
            </a:pPr>
            <a:r>
              <a:rPr lang="cs-CZ" sz="1600" dirty="0">
                <a:solidFill>
                  <a:sysClr val="windowText" lastClr="000000"/>
                </a:solidFill>
                <a:latin typeface="+mj-lt"/>
              </a:rPr>
              <a:t>11</a:t>
            </a:r>
            <a:r>
              <a:rPr lang="cs-CZ" sz="1600" dirty="0">
                <a:solidFill>
                  <a:sysClr val="windowText" lastClr="000000"/>
                </a:solidFill>
                <a:latin typeface="+mj-lt"/>
                <a:sym typeface="Symbol" pitchFamily="18" charset="2"/>
              </a:rPr>
              <a:t> hydroxyláza</a:t>
            </a:r>
          </a:p>
        </p:txBody>
      </p:sp>
      <p:sp>
        <p:nvSpPr>
          <p:cNvPr id="84" name="Text Box 39"/>
          <p:cNvSpPr txBox="1">
            <a:spLocks noChangeArrowheads="1"/>
          </p:cNvSpPr>
          <p:nvPr/>
        </p:nvSpPr>
        <p:spPr bwMode="auto">
          <a:xfrm>
            <a:off x="7608366" y="3555996"/>
            <a:ext cx="1675235" cy="338554"/>
          </a:xfrm>
          <a:prstGeom prst="rect">
            <a:avLst/>
          </a:prstGeom>
          <a:noFill/>
          <a:ln>
            <a:noFill/>
          </a:ln>
          <a:effectLst/>
          <a:extLst/>
        </p:spPr>
        <p:txBody>
          <a:bodyPr wrap="square">
            <a:spAutoFit/>
          </a:bodyPr>
          <a:lstStyle/>
          <a:p>
            <a:pPr algn="ctr">
              <a:spcBef>
                <a:spcPct val="50000"/>
              </a:spcBef>
            </a:pPr>
            <a:r>
              <a:rPr lang="cs-CZ" sz="1600" b="1" dirty="0">
                <a:solidFill>
                  <a:schemeClr val="accent6"/>
                </a:solidFill>
                <a:latin typeface="+mj-lt"/>
              </a:rPr>
              <a:t>11</a:t>
            </a:r>
            <a:r>
              <a:rPr lang="cs-CZ" sz="1600" b="1" dirty="0">
                <a:solidFill>
                  <a:schemeClr val="accent6"/>
                </a:solidFill>
                <a:latin typeface="+mj-lt"/>
                <a:sym typeface="Symbol" pitchFamily="18" charset="2"/>
              </a:rPr>
              <a:t> hydroxyláza</a:t>
            </a:r>
          </a:p>
        </p:txBody>
      </p:sp>
      <p:sp>
        <p:nvSpPr>
          <p:cNvPr id="47" name="Text Box 2"/>
          <p:cNvSpPr txBox="1">
            <a:spLocks noChangeArrowheads="1"/>
          </p:cNvSpPr>
          <p:nvPr/>
        </p:nvSpPr>
        <p:spPr bwMode="auto">
          <a:xfrm>
            <a:off x="1463223" y="1561874"/>
            <a:ext cx="1371600" cy="369332"/>
          </a:xfrm>
          <a:prstGeom prst="rect">
            <a:avLst/>
          </a:prstGeom>
          <a:solidFill>
            <a:schemeClr val="accent1"/>
          </a:solidFill>
          <a:ln w="12700">
            <a:solidFill>
              <a:schemeClr val="accent1">
                <a:lumMod val="50000"/>
              </a:schemeClr>
            </a:solidFill>
          </a:ln>
          <a:effectLst/>
          <a:extLst/>
        </p:spPr>
        <p:txBody>
          <a:bodyPr>
            <a:spAutoFit/>
          </a:bodyPr>
          <a:lstStyle/>
          <a:p>
            <a:pPr>
              <a:spcBef>
                <a:spcPct val="50000"/>
              </a:spcBef>
            </a:pPr>
            <a:r>
              <a:rPr lang="cs-CZ" b="1" dirty="0">
                <a:solidFill>
                  <a:srgbClr val="0070C0"/>
                </a:solidFill>
                <a:latin typeface="+mj-lt"/>
              </a:rPr>
              <a:t>Cholesterol</a:t>
            </a:r>
          </a:p>
        </p:txBody>
      </p:sp>
      <p:sp>
        <p:nvSpPr>
          <p:cNvPr id="52" name="Text Box 7"/>
          <p:cNvSpPr txBox="1">
            <a:spLocks noChangeArrowheads="1"/>
          </p:cNvSpPr>
          <p:nvPr/>
        </p:nvSpPr>
        <p:spPr bwMode="auto">
          <a:xfrm>
            <a:off x="785829" y="5689336"/>
            <a:ext cx="2726388" cy="300082"/>
          </a:xfrm>
          <a:prstGeom prst="rect">
            <a:avLst/>
          </a:prstGeom>
          <a:solidFill>
            <a:schemeClr val="accent1"/>
          </a:solidFill>
          <a:ln w="12700">
            <a:solidFill>
              <a:schemeClr val="accent1">
                <a:lumMod val="50000"/>
              </a:schemeClr>
            </a:solidFill>
          </a:ln>
          <a:effectLst/>
          <a:extLst/>
        </p:spPr>
        <p:txBody>
          <a:bodyPr wrap="square">
            <a:spAutoFit/>
          </a:bodyPr>
          <a:lstStyle/>
          <a:p>
            <a:pPr algn="ctr">
              <a:lnSpc>
                <a:spcPct val="75000"/>
              </a:lnSpc>
            </a:pPr>
            <a:r>
              <a:rPr lang="cs-CZ" b="1" dirty="0">
                <a:solidFill>
                  <a:schemeClr val="bg1"/>
                </a:solidFill>
                <a:latin typeface="+mj-lt"/>
              </a:rPr>
              <a:t>18 </a:t>
            </a:r>
            <a:r>
              <a:rPr lang="cs-CZ" b="1" dirty="0" err="1">
                <a:solidFill>
                  <a:schemeClr val="bg1"/>
                </a:solidFill>
                <a:latin typeface="+mj-lt"/>
              </a:rPr>
              <a:t>hydroxykortikosteron</a:t>
            </a:r>
            <a:endParaRPr lang="cs-CZ" b="1" dirty="0">
              <a:solidFill>
                <a:schemeClr val="bg1"/>
              </a:solidFill>
              <a:latin typeface="+mj-lt"/>
            </a:endParaRPr>
          </a:p>
        </p:txBody>
      </p:sp>
      <p:sp>
        <p:nvSpPr>
          <p:cNvPr id="53" name="Text Box 8"/>
          <p:cNvSpPr txBox="1">
            <a:spLocks noChangeArrowheads="1"/>
          </p:cNvSpPr>
          <p:nvPr/>
        </p:nvSpPr>
        <p:spPr bwMode="auto">
          <a:xfrm>
            <a:off x="1506086" y="6362476"/>
            <a:ext cx="1285875" cy="369332"/>
          </a:xfrm>
          <a:prstGeom prst="rect">
            <a:avLst/>
          </a:prstGeom>
          <a:solidFill>
            <a:schemeClr val="accent1"/>
          </a:solidFill>
          <a:ln w="12700">
            <a:solidFill>
              <a:schemeClr val="accent1">
                <a:lumMod val="50000"/>
              </a:schemeClr>
            </a:solidFill>
          </a:ln>
          <a:effectLst/>
          <a:extLst/>
        </p:spPr>
        <p:txBody>
          <a:bodyPr wrap="square">
            <a:spAutoFit/>
          </a:bodyPr>
          <a:lstStyle/>
          <a:p>
            <a:pPr>
              <a:spcBef>
                <a:spcPct val="50000"/>
              </a:spcBef>
            </a:pPr>
            <a:r>
              <a:rPr lang="cs-CZ" b="1">
                <a:solidFill>
                  <a:schemeClr val="bg1"/>
                </a:solidFill>
                <a:latin typeface="+mj-lt"/>
              </a:rPr>
              <a:t>Aldosteron</a:t>
            </a:r>
          </a:p>
        </p:txBody>
      </p:sp>
      <p:sp>
        <p:nvSpPr>
          <p:cNvPr id="51" name="Text Box 6"/>
          <p:cNvSpPr txBox="1">
            <a:spLocks noChangeArrowheads="1"/>
          </p:cNvSpPr>
          <p:nvPr/>
        </p:nvSpPr>
        <p:spPr bwMode="auto">
          <a:xfrm>
            <a:off x="1363211" y="4946943"/>
            <a:ext cx="1571625" cy="369332"/>
          </a:xfrm>
          <a:prstGeom prst="rect">
            <a:avLst/>
          </a:prstGeom>
          <a:solidFill>
            <a:schemeClr val="accent1"/>
          </a:solidFill>
          <a:ln w="12700">
            <a:solidFill>
              <a:schemeClr val="accent1">
                <a:lumMod val="50000"/>
              </a:schemeClr>
            </a:solidFill>
          </a:ln>
          <a:effectLst/>
          <a:extLst/>
        </p:spPr>
        <p:txBody>
          <a:bodyPr wrap="square">
            <a:spAutoFit/>
          </a:bodyPr>
          <a:lstStyle/>
          <a:p>
            <a:pPr>
              <a:spcBef>
                <a:spcPct val="50000"/>
              </a:spcBef>
            </a:pPr>
            <a:r>
              <a:rPr lang="cs-CZ" b="1" dirty="0">
                <a:solidFill>
                  <a:schemeClr val="bg1"/>
                </a:solidFill>
                <a:latin typeface="+mj-lt"/>
              </a:rPr>
              <a:t>Kortikosteron</a:t>
            </a:r>
          </a:p>
        </p:txBody>
      </p:sp>
      <p:sp>
        <p:nvSpPr>
          <p:cNvPr id="48" name="Text Box 3"/>
          <p:cNvSpPr txBox="1">
            <a:spLocks noChangeArrowheads="1"/>
          </p:cNvSpPr>
          <p:nvPr/>
        </p:nvSpPr>
        <p:spPr bwMode="auto">
          <a:xfrm>
            <a:off x="1391995" y="2366082"/>
            <a:ext cx="1514057" cy="369332"/>
          </a:xfrm>
          <a:prstGeom prst="rect">
            <a:avLst/>
          </a:prstGeom>
          <a:solidFill>
            <a:schemeClr val="accent1"/>
          </a:solidFill>
          <a:ln w="12700">
            <a:solidFill>
              <a:schemeClr val="accent1">
                <a:lumMod val="50000"/>
              </a:schemeClr>
            </a:solidFill>
          </a:ln>
          <a:effectLst/>
          <a:extLst/>
        </p:spPr>
        <p:txBody>
          <a:bodyPr wrap="square">
            <a:spAutoFit/>
          </a:bodyPr>
          <a:lstStyle/>
          <a:p>
            <a:pPr>
              <a:spcBef>
                <a:spcPct val="50000"/>
              </a:spcBef>
            </a:pPr>
            <a:r>
              <a:rPr lang="cs-CZ" b="1" dirty="0" err="1">
                <a:solidFill>
                  <a:schemeClr val="bg1"/>
                </a:solidFill>
                <a:latin typeface="+mj-lt"/>
              </a:rPr>
              <a:t>Pregnenolon</a:t>
            </a:r>
            <a:endParaRPr lang="cs-CZ" b="1" dirty="0">
              <a:solidFill>
                <a:schemeClr val="bg1"/>
              </a:solidFill>
              <a:latin typeface="+mj-lt"/>
            </a:endParaRPr>
          </a:p>
        </p:txBody>
      </p:sp>
      <p:sp>
        <p:nvSpPr>
          <p:cNvPr id="50" name="Text Box 5"/>
          <p:cNvSpPr txBox="1">
            <a:spLocks noChangeArrowheads="1"/>
          </p:cNvSpPr>
          <p:nvPr/>
        </p:nvSpPr>
        <p:spPr bwMode="auto">
          <a:xfrm>
            <a:off x="1291773" y="4066051"/>
            <a:ext cx="1714500" cy="507831"/>
          </a:xfrm>
          <a:prstGeom prst="rect">
            <a:avLst/>
          </a:prstGeom>
          <a:solidFill>
            <a:schemeClr val="accent1"/>
          </a:solidFill>
          <a:ln w="12700">
            <a:solidFill>
              <a:schemeClr val="accent1">
                <a:lumMod val="50000"/>
              </a:schemeClr>
            </a:solidFill>
          </a:ln>
          <a:effectLst/>
          <a:extLst/>
        </p:spPr>
        <p:txBody>
          <a:bodyPr wrap="square">
            <a:spAutoFit/>
          </a:bodyPr>
          <a:lstStyle/>
          <a:p>
            <a:pPr algn="ctr">
              <a:lnSpc>
                <a:spcPct val="75000"/>
              </a:lnSpc>
              <a:spcBef>
                <a:spcPct val="50000"/>
              </a:spcBef>
            </a:pPr>
            <a:r>
              <a:rPr lang="cs-CZ" b="1" dirty="0">
                <a:solidFill>
                  <a:schemeClr val="bg1"/>
                </a:solidFill>
                <a:latin typeface="+mj-lt"/>
              </a:rPr>
              <a:t>11deoxykortikosteron</a:t>
            </a:r>
          </a:p>
        </p:txBody>
      </p:sp>
      <p:sp>
        <p:nvSpPr>
          <p:cNvPr id="64" name="Text Box 19"/>
          <p:cNvSpPr txBox="1">
            <a:spLocks noChangeArrowheads="1"/>
          </p:cNvSpPr>
          <p:nvPr/>
        </p:nvSpPr>
        <p:spPr bwMode="auto">
          <a:xfrm>
            <a:off x="2182901" y="1908546"/>
            <a:ext cx="1326355" cy="338554"/>
          </a:xfrm>
          <a:prstGeom prst="rect">
            <a:avLst/>
          </a:prstGeom>
          <a:noFill/>
          <a:ln>
            <a:noFill/>
          </a:ln>
          <a:effectLst/>
          <a:extLst/>
        </p:spPr>
        <p:txBody>
          <a:bodyPr wrap="square">
            <a:spAutoFit/>
          </a:bodyPr>
          <a:lstStyle/>
          <a:p>
            <a:r>
              <a:rPr lang="cs-CZ" sz="1600" b="1" dirty="0" err="1">
                <a:latin typeface="+mj-lt"/>
              </a:rPr>
              <a:t>Desmoláza</a:t>
            </a:r>
            <a:endParaRPr lang="cs-CZ" sz="1600" b="1" dirty="0">
              <a:latin typeface="+mj-lt"/>
            </a:endParaRPr>
          </a:p>
        </p:txBody>
      </p:sp>
      <p:sp>
        <p:nvSpPr>
          <p:cNvPr id="49" name="Text Box 4"/>
          <p:cNvSpPr txBox="1">
            <a:spLocks noChangeArrowheads="1"/>
          </p:cNvSpPr>
          <p:nvPr/>
        </p:nvSpPr>
        <p:spPr bwMode="auto">
          <a:xfrm>
            <a:off x="1434648" y="3189194"/>
            <a:ext cx="1428750" cy="369332"/>
          </a:xfrm>
          <a:prstGeom prst="rect">
            <a:avLst/>
          </a:prstGeom>
          <a:solidFill>
            <a:schemeClr val="accent1"/>
          </a:solidFill>
          <a:ln w="12700">
            <a:solidFill>
              <a:schemeClr val="accent1">
                <a:lumMod val="50000"/>
              </a:schemeClr>
            </a:solidFill>
          </a:ln>
          <a:effectLst/>
          <a:extLst/>
        </p:spPr>
        <p:txBody>
          <a:bodyPr wrap="square">
            <a:spAutoFit/>
          </a:bodyPr>
          <a:lstStyle/>
          <a:p>
            <a:pPr>
              <a:spcBef>
                <a:spcPct val="50000"/>
              </a:spcBef>
            </a:pPr>
            <a:r>
              <a:rPr lang="cs-CZ" b="1">
                <a:solidFill>
                  <a:schemeClr val="bg1"/>
                </a:solidFill>
                <a:latin typeface="+mj-lt"/>
              </a:rPr>
              <a:t>Progesteron</a:t>
            </a:r>
          </a:p>
        </p:txBody>
      </p:sp>
      <p:sp>
        <p:nvSpPr>
          <p:cNvPr id="59" name="Text Box 14"/>
          <p:cNvSpPr txBox="1">
            <a:spLocks noChangeArrowheads="1"/>
          </p:cNvSpPr>
          <p:nvPr/>
        </p:nvSpPr>
        <p:spPr bwMode="auto">
          <a:xfrm>
            <a:off x="6535272" y="3189194"/>
            <a:ext cx="1653988" cy="369332"/>
          </a:xfrm>
          <a:prstGeom prst="rect">
            <a:avLst/>
          </a:prstGeom>
          <a:solidFill>
            <a:schemeClr val="accent1"/>
          </a:solidFill>
          <a:ln w="12700">
            <a:solidFill>
              <a:schemeClr val="accent1">
                <a:lumMod val="50000"/>
              </a:schemeClr>
            </a:solidFill>
          </a:ln>
          <a:effectLst/>
          <a:extLst/>
        </p:spPr>
        <p:txBody>
          <a:bodyPr wrap="square">
            <a:spAutoFit/>
          </a:bodyPr>
          <a:lstStyle/>
          <a:p>
            <a:pPr>
              <a:spcBef>
                <a:spcPct val="50000"/>
              </a:spcBef>
            </a:pPr>
            <a:r>
              <a:rPr lang="cs-CZ" b="1" dirty="0" err="1">
                <a:solidFill>
                  <a:schemeClr val="bg1"/>
                </a:solidFill>
                <a:latin typeface="+mj-lt"/>
              </a:rPr>
              <a:t>Androstendion</a:t>
            </a:r>
            <a:endParaRPr lang="cs-CZ" b="1" dirty="0">
              <a:solidFill>
                <a:schemeClr val="bg1"/>
              </a:solidFill>
              <a:latin typeface="+mj-lt"/>
            </a:endParaRPr>
          </a:p>
        </p:txBody>
      </p:sp>
      <p:sp>
        <p:nvSpPr>
          <p:cNvPr id="114" name="Text Box 9"/>
          <p:cNvSpPr txBox="1">
            <a:spLocks noChangeArrowheads="1"/>
          </p:cNvSpPr>
          <p:nvPr/>
        </p:nvSpPr>
        <p:spPr bwMode="auto">
          <a:xfrm>
            <a:off x="4036079" y="3119945"/>
            <a:ext cx="1726263" cy="507831"/>
          </a:xfrm>
          <a:prstGeom prst="rect">
            <a:avLst/>
          </a:prstGeom>
          <a:solidFill>
            <a:schemeClr val="accent1"/>
          </a:solidFill>
          <a:ln w="12700">
            <a:solidFill>
              <a:schemeClr val="accent1">
                <a:lumMod val="50000"/>
              </a:schemeClr>
            </a:solidFill>
          </a:ln>
          <a:effectLst/>
          <a:extLst/>
        </p:spPr>
        <p:txBody>
          <a:bodyPr wrap="square">
            <a:spAutoFit/>
          </a:bodyPr>
          <a:lstStyle/>
          <a:p>
            <a:pPr algn="ctr">
              <a:lnSpc>
                <a:spcPct val="75000"/>
              </a:lnSpc>
            </a:pPr>
            <a:r>
              <a:rPr lang="cs-CZ" b="1" dirty="0">
                <a:solidFill>
                  <a:schemeClr val="bg1"/>
                </a:solidFill>
                <a:latin typeface="+mj-lt"/>
              </a:rPr>
              <a:t>17 </a:t>
            </a:r>
            <a:r>
              <a:rPr lang="cs-CZ" b="1" dirty="0" err="1">
                <a:solidFill>
                  <a:schemeClr val="bg1"/>
                </a:solidFill>
                <a:latin typeface="+mj-lt"/>
              </a:rPr>
              <a:t>hydroxy</a:t>
            </a:r>
            <a:endParaRPr lang="cs-CZ" b="1" dirty="0">
              <a:solidFill>
                <a:schemeClr val="bg1"/>
              </a:solidFill>
              <a:latin typeface="+mj-lt"/>
            </a:endParaRPr>
          </a:p>
          <a:p>
            <a:pPr algn="ctr">
              <a:lnSpc>
                <a:spcPct val="75000"/>
              </a:lnSpc>
            </a:pPr>
            <a:r>
              <a:rPr lang="cs-CZ" b="1" dirty="0" err="1">
                <a:solidFill>
                  <a:schemeClr val="bg1"/>
                </a:solidFill>
                <a:latin typeface="+mj-lt"/>
              </a:rPr>
              <a:t>pregnenolon</a:t>
            </a:r>
            <a:endParaRPr lang="cs-CZ" b="1" dirty="0">
              <a:solidFill>
                <a:schemeClr val="bg1"/>
              </a:solidFill>
              <a:latin typeface="+mj-lt"/>
            </a:endParaRPr>
          </a:p>
        </p:txBody>
      </p:sp>
      <p:sp>
        <p:nvSpPr>
          <p:cNvPr id="30" name="Šipka dolů 29"/>
          <p:cNvSpPr/>
          <p:nvPr/>
        </p:nvSpPr>
        <p:spPr>
          <a:xfrm>
            <a:off x="3318276" y="3070359"/>
            <a:ext cx="118662" cy="557417"/>
          </a:xfrm>
          <a:prstGeom prst="downArrow">
            <a:avLst/>
          </a:prstGeom>
          <a:solidFill>
            <a:schemeClr val="tx2"/>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4" name="Šipka dolů 133"/>
          <p:cNvSpPr/>
          <p:nvPr/>
        </p:nvSpPr>
        <p:spPr>
          <a:xfrm>
            <a:off x="6053333" y="3095151"/>
            <a:ext cx="118662" cy="557417"/>
          </a:xfrm>
          <a:prstGeom prst="downArrow">
            <a:avLst/>
          </a:prstGeom>
          <a:solidFill>
            <a:schemeClr val="tx2"/>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66404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cs-CZ" smtClean="0"/>
              <a:t>Steroidní hormony </a:t>
            </a:r>
            <a:endParaRPr lang="cs-CZ" dirty="0"/>
          </a:p>
        </p:txBody>
      </p:sp>
      <p:graphicFrame>
        <p:nvGraphicFramePr>
          <p:cNvPr id="112643" name="Group 3"/>
          <p:cNvGraphicFramePr>
            <a:graphicFrameLocks noGrp="1"/>
          </p:cNvGraphicFramePr>
          <p:nvPr>
            <p:ph idx="1"/>
            <p:extLst>
              <p:ext uri="{D42A27DB-BD31-4B8C-83A1-F6EECF244321}">
                <p14:modId xmlns:p14="http://schemas.microsoft.com/office/powerpoint/2010/main" val="2772721438"/>
              </p:ext>
            </p:extLst>
          </p:nvPr>
        </p:nvGraphicFramePr>
        <p:xfrm>
          <a:off x="1331913" y="1773238"/>
          <a:ext cx="7354888" cy="3982974"/>
        </p:xfrm>
        <a:graphic>
          <a:graphicData uri="http://schemas.openxmlformats.org/drawingml/2006/table">
            <a:tbl>
              <a:tblPr/>
              <a:tblGrid>
                <a:gridCol w="3252787"/>
                <a:gridCol w="4102101"/>
              </a:tblGrid>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1" i="0" u="none" strike="noStrike" cap="none" normalizeH="0" baseline="0" dirty="0" smtClean="0">
                          <a:ln>
                            <a:noFill/>
                          </a:ln>
                          <a:solidFill>
                            <a:schemeClr val="tx1"/>
                          </a:solidFill>
                          <a:effectLst/>
                          <a:latin typeface="+mj-lt"/>
                          <a:cs typeface="Times New Roman" pitchFamily="18" charset="0"/>
                        </a:rPr>
                        <a:t>Nadledviny</a:t>
                      </a:r>
                      <a:endParaRPr kumimoji="0" lang="cs-CZ" sz="2400" b="1" i="0" u="none" strike="noStrike" cap="none" normalizeH="0" baseline="0" dirty="0" smtClean="0">
                        <a:ln>
                          <a:noFill/>
                        </a:ln>
                        <a:solidFill>
                          <a:schemeClr val="tx1"/>
                        </a:solidFill>
                        <a:effectLst/>
                        <a:latin typeface="+mj-lt"/>
                      </a:endParaRPr>
                    </a:p>
                  </a:txBody>
                  <a:tcPr marL="86528" marR="865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0" i="0" u="none" strike="noStrike" cap="none" normalizeH="0" baseline="0" dirty="0" smtClean="0">
                          <a:ln>
                            <a:noFill/>
                          </a:ln>
                          <a:solidFill>
                            <a:schemeClr val="tx1"/>
                          </a:solidFill>
                          <a:effectLst/>
                          <a:latin typeface="+mj-lt"/>
                          <a:cs typeface="Times New Roman" pitchFamily="18" charset="0"/>
                        </a:rPr>
                        <a:t>Aldosteron</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0" i="0" u="none" strike="noStrike" cap="none" normalizeH="0" baseline="0" dirty="0" smtClean="0">
                          <a:ln>
                            <a:noFill/>
                          </a:ln>
                          <a:solidFill>
                            <a:schemeClr val="tx1"/>
                          </a:solidFill>
                          <a:effectLst/>
                          <a:latin typeface="+mj-lt"/>
                          <a:cs typeface="Times New Roman" pitchFamily="18" charset="0"/>
                        </a:rPr>
                        <a:t>Kortizol</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0" i="0" u="none" strike="noStrike" cap="none" normalizeH="0" baseline="0" dirty="0" smtClean="0">
                          <a:ln>
                            <a:noFill/>
                          </a:ln>
                          <a:solidFill>
                            <a:schemeClr val="tx1"/>
                          </a:solidFill>
                          <a:effectLst/>
                          <a:latin typeface="+mj-lt"/>
                          <a:cs typeface="Times New Roman" pitchFamily="18" charset="0"/>
                        </a:rPr>
                        <a:t>Reprodukční hormony</a:t>
                      </a:r>
                      <a:endParaRPr kumimoji="0" lang="cs-CZ" sz="2400" b="0" i="0" u="none" strike="noStrike" cap="none" normalizeH="0" baseline="0" dirty="0" smtClean="0">
                        <a:ln>
                          <a:noFill/>
                        </a:ln>
                        <a:solidFill>
                          <a:schemeClr val="tx1"/>
                        </a:solidFill>
                        <a:effectLst/>
                        <a:latin typeface="+mj-lt"/>
                      </a:endParaRPr>
                    </a:p>
                  </a:txBody>
                  <a:tcPr marL="86528" marR="865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0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1" i="0" u="none" strike="noStrike" cap="none" normalizeH="0" baseline="0" dirty="0" err="1" smtClean="0">
                          <a:ln>
                            <a:noFill/>
                          </a:ln>
                          <a:solidFill>
                            <a:schemeClr val="tx1"/>
                          </a:solidFill>
                          <a:effectLst/>
                          <a:latin typeface="+mj-lt"/>
                        </a:rPr>
                        <a:t>Testes</a:t>
                      </a:r>
                      <a:r>
                        <a:rPr kumimoji="0" lang="cs-CZ" sz="2400" b="1" i="0" u="none" strike="noStrike" cap="none" normalizeH="0" baseline="0" dirty="0" smtClean="0">
                          <a:ln>
                            <a:noFill/>
                          </a:ln>
                          <a:solidFill>
                            <a:schemeClr val="tx1"/>
                          </a:solidFill>
                          <a:effectLst/>
                          <a:latin typeface="+mj-lt"/>
                        </a:rPr>
                        <a:t> </a:t>
                      </a:r>
                    </a:p>
                  </a:txBody>
                  <a:tcPr marL="86528" marR="865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0" i="0" u="none" strike="noStrike" cap="none" normalizeH="0" baseline="0" dirty="0" smtClean="0">
                          <a:ln>
                            <a:noFill/>
                          </a:ln>
                          <a:solidFill>
                            <a:schemeClr val="tx1"/>
                          </a:solidFill>
                          <a:effectLst/>
                          <a:latin typeface="+mj-lt"/>
                          <a:cs typeface="Times New Roman" pitchFamily="18" charset="0"/>
                        </a:rPr>
                        <a:t>Testosteron</a:t>
                      </a:r>
                      <a:r>
                        <a:rPr kumimoji="0" lang="cs-CZ" sz="2400" b="0" i="0" u="none" strike="noStrike" cap="none" normalizeH="0" baseline="0" dirty="0" smtClean="0">
                          <a:ln>
                            <a:noFill/>
                          </a:ln>
                          <a:solidFill>
                            <a:schemeClr val="tx1"/>
                          </a:solidFill>
                          <a:effectLst/>
                          <a:latin typeface="+mj-lt"/>
                        </a:rPr>
                        <a:t> </a:t>
                      </a:r>
                    </a:p>
                  </a:txBody>
                  <a:tcPr marL="86528" marR="865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1" i="0" u="none" strike="noStrike" cap="none" normalizeH="0" baseline="0" dirty="0" err="1" smtClean="0">
                          <a:ln>
                            <a:noFill/>
                          </a:ln>
                          <a:solidFill>
                            <a:schemeClr val="tx1"/>
                          </a:solidFill>
                          <a:effectLst/>
                          <a:latin typeface="+mj-lt"/>
                          <a:cs typeface="Times New Roman" pitchFamily="18" charset="0"/>
                        </a:rPr>
                        <a:t>Ovária</a:t>
                      </a:r>
                      <a:r>
                        <a:rPr kumimoji="0" lang="cs-CZ" sz="2400" b="1" i="0" u="none" strike="noStrike" cap="none" normalizeH="0" baseline="0" dirty="0" smtClean="0">
                          <a:ln>
                            <a:noFill/>
                          </a:ln>
                          <a:solidFill>
                            <a:schemeClr val="tx1"/>
                          </a:solidFill>
                          <a:effectLst/>
                          <a:latin typeface="+mj-lt"/>
                        </a:rPr>
                        <a:t> </a:t>
                      </a:r>
                    </a:p>
                  </a:txBody>
                  <a:tcPr marL="86528" marR="865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0" i="0" u="none" strike="noStrike" cap="none" normalizeH="0" baseline="0" dirty="0" smtClean="0">
                          <a:ln>
                            <a:noFill/>
                          </a:ln>
                          <a:solidFill>
                            <a:schemeClr val="tx1"/>
                          </a:solidFill>
                          <a:effectLst/>
                          <a:latin typeface="+mj-lt"/>
                          <a:cs typeface="Times New Roman" pitchFamily="18" charset="0"/>
                        </a:rPr>
                        <a:t>Progesteron</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0" i="0" u="none" strike="noStrike" cap="none" normalizeH="0" baseline="0" dirty="0" smtClean="0">
                          <a:ln>
                            <a:noFill/>
                          </a:ln>
                          <a:solidFill>
                            <a:schemeClr val="tx1"/>
                          </a:solidFill>
                          <a:effectLst/>
                          <a:latin typeface="+mj-lt"/>
                          <a:cs typeface="Times New Roman" pitchFamily="18" charset="0"/>
                        </a:rPr>
                        <a:t>Estrogeny</a:t>
                      </a:r>
                      <a:r>
                        <a:rPr kumimoji="0" lang="cs-CZ" sz="2400" b="0" i="0" u="none" strike="noStrike" cap="none" normalizeH="0" baseline="0" dirty="0" smtClean="0">
                          <a:ln>
                            <a:noFill/>
                          </a:ln>
                          <a:solidFill>
                            <a:schemeClr val="tx1"/>
                          </a:solidFill>
                          <a:effectLst/>
                          <a:latin typeface="+mj-lt"/>
                        </a:rPr>
                        <a:t> </a:t>
                      </a:r>
                    </a:p>
                  </a:txBody>
                  <a:tcPr marL="86528" marR="865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1" i="0" u="none" strike="noStrike" cap="none" normalizeH="0" baseline="0" dirty="0" smtClean="0">
                          <a:ln>
                            <a:noFill/>
                          </a:ln>
                          <a:solidFill>
                            <a:schemeClr val="tx1"/>
                          </a:solidFill>
                          <a:effectLst/>
                          <a:latin typeface="+mj-lt"/>
                          <a:cs typeface="Times New Roman" pitchFamily="18" charset="0"/>
                        </a:rPr>
                        <a:t>Placenta</a:t>
                      </a:r>
                      <a:r>
                        <a:rPr kumimoji="0" lang="cs-CZ" sz="2400" b="1" i="0" u="none" strike="noStrike" cap="none" normalizeH="0" baseline="0" dirty="0" smtClean="0">
                          <a:ln>
                            <a:noFill/>
                          </a:ln>
                          <a:solidFill>
                            <a:schemeClr val="tx1"/>
                          </a:solidFill>
                          <a:effectLst/>
                          <a:latin typeface="+mj-lt"/>
                        </a:rPr>
                        <a:t> </a:t>
                      </a:r>
                    </a:p>
                  </a:txBody>
                  <a:tcPr marL="86528" marR="865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0" i="0" u="none" strike="noStrike" cap="none" normalizeH="0" baseline="0" dirty="0" smtClean="0">
                          <a:ln>
                            <a:noFill/>
                          </a:ln>
                          <a:solidFill>
                            <a:schemeClr val="tx1"/>
                          </a:solidFill>
                          <a:effectLst/>
                          <a:latin typeface="+mj-lt"/>
                          <a:cs typeface="Times New Roman" pitchFamily="18" charset="0"/>
                        </a:rPr>
                        <a:t>Estrogeny</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cs-CZ" sz="2400" b="0" i="0" u="none" strike="noStrike" cap="none" normalizeH="0" baseline="0" dirty="0" smtClean="0">
                          <a:ln>
                            <a:noFill/>
                          </a:ln>
                          <a:solidFill>
                            <a:schemeClr val="tx1"/>
                          </a:solidFill>
                          <a:effectLst/>
                          <a:latin typeface="+mj-lt"/>
                          <a:cs typeface="Times New Roman" pitchFamily="18" charset="0"/>
                        </a:rPr>
                        <a:t>Progesteron</a:t>
                      </a:r>
                      <a:r>
                        <a:rPr kumimoji="0" lang="cs-CZ" sz="2400" b="0" i="0" u="none" strike="noStrike" cap="none" normalizeH="0" baseline="0" dirty="0" smtClean="0">
                          <a:ln>
                            <a:noFill/>
                          </a:ln>
                          <a:solidFill>
                            <a:schemeClr val="tx1"/>
                          </a:solidFill>
                          <a:effectLst/>
                          <a:latin typeface="+mj-lt"/>
                        </a:rPr>
                        <a:t> </a:t>
                      </a:r>
                    </a:p>
                  </a:txBody>
                  <a:tcPr marL="86528" marR="865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2196298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S</a:t>
            </a:r>
            <a:r>
              <a:rPr lang="en-US" smtClean="0"/>
              <a:t>tres syst</a:t>
            </a:r>
            <a:r>
              <a:rPr lang="cs-CZ" smtClean="0"/>
              <a:t>é</a:t>
            </a:r>
            <a:r>
              <a:rPr lang="en-US" smtClean="0"/>
              <a:t>m a</a:t>
            </a:r>
            <a:r>
              <a:rPr lang="cs-CZ" smtClean="0"/>
              <a:t> ženský reprodukční systém</a:t>
            </a:r>
            <a:endParaRPr lang="cs-CZ" dirty="0"/>
          </a:p>
        </p:txBody>
      </p:sp>
      <p:sp>
        <p:nvSpPr>
          <p:cNvPr id="3" name="Zástupný symbol pro obsah 2"/>
          <p:cNvSpPr>
            <a:spLocks noGrp="1"/>
          </p:cNvSpPr>
          <p:nvPr>
            <p:ph idx="1"/>
          </p:nvPr>
        </p:nvSpPr>
        <p:spPr/>
        <p:txBody>
          <a:bodyPr>
            <a:normAutofit fontScale="55000" lnSpcReduction="20000"/>
          </a:bodyPr>
          <a:lstStyle/>
          <a:p>
            <a:r>
              <a:rPr lang="cs-CZ" smtClean="0"/>
              <a:t>Akce obou systémů jsou obousměrně propojeny</a:t>
            </a:r>
            <a:r>
              <a:rPr lang="en-US" smtClean="0"/>
              <a:t>. </a:t>
            </a:r>
            <a:endParaRPr lang="cs-CZ" smtClean="0"/>
          </a:p>
          <a:p>
            <a:r>
              <a:rPr lang="en-US" smtClean="0"/>
              <a:t>ACTH inhib</a:t>
            </a:r>
            <a:r>
              <a:rPr lang="cs-CZ" smtClean="0"/>
              <a:t>uje sekreci </a:t>
            </a:r>
            <a:r>
              <a:rPr lang="en-US" smtClean="0"/>
              <a:t>gonadotropin hormone-releasing hormone (GnRH) </a:t>
            </a:r>
            <a:r>
              <a:rPr lang="cs-CZ" smtClean="0"/>
              <a:t>z nucleus arcuatus v hypotalamu</a:t>
            </a:r>
            <a:r>
              <a:rPr lang="en-US" smtClean="0"/>
              <a:t>. </a:t>
            </a:r>
            <a:endParaRPr lang="cs-CZ" smtClean="0"/>
          </a:p>
          <a:p>
            <a:r>
              <a:rPr lang="en-US" smtClean="0"/>
              <a:t>Glu</a:t>
            </a:r>
            <a:r>
              <a:rPr lang="cs-CZ" smtClean="0"/>
              <a:t>k</a:t>
            </a:r>
            <a:r>
              <a:rPr lang="en-US" smtClean="0"/>
              <a:t>o</a:t>
            </a:r>
            <a:r>
              <a:rPr lang="cs-CZ" smtClean="0"/>
              <a:t>kortikoidy</a:t>
            </a:r>
            <a:r>
              <a:rPr lang="en-US" smtClean="0"/>
              <a:t> inhib</a:t>
            </a:r>
            <a:r>
              <a:rPr lang="cs-CZ" smtClean="0"/>
              <a:t>ují sekreci</a:t>
            </a:r>
            <a:r>
              <a:rPr lang="en-US" smtClean="0"/>
              <a:t> GnRH se</a:t>
            </a:r>
            <a:r>
              <a:rPr lang="cs-CZ" smtClean="0"/>
              <a:t>kreci</a:t>
            </a:r>
            <a:r>
              <a:rPr lang="en-US" smtClean="0"/>
              <a:t> a </a:t>
            </a:r>
            <a:r>
              <a:rPr lang="cs-CZ" smtClean="0"/>
              <a:t>navozují rezistenci na půohlavní hormony ve tkáních, které jsou na ně fyziologicky citlivé.</a:t>
            </a:r>
            <a:r>
              <a:rPr lang="en-US" smtClean="0"/>
              <a:t> </a:t>
            </a:r>
            <a:endParaRPr lang="cs-CZ" smtClean="0"/>
          </a:p>
          <a:p>
            <a:r>
              <a:rPr lang="cs-CZ" smtClean="0"/>
              <a:t>E</a:t>
            </a:r>
            <a:r>
              <a:rPr lang="en-US" smtClean="0"/>
              <a:t>strogen-respon</a:t>
            </a:r>
            <a:r>
              <a:rPr lang="cs-CZ" smtClean="0"/>
              <a:t>zivní elementy (jejich poloviny: „half“) byly prokázány v promotoru genu pro</a:t>
            </a:r>
            <a:r>
              <a:rPr lang="en-US" smtClean="0"/>
              <a:t> CRH</a:t>
            </a:r>
            <a:r>
              <a:rPr lang="cs-CZ" smtClean="0"/>
              <a:t>. Estrogeny přímo regulují expresi</a:t>
            </a:r>
            <a:r>
              <a:rPr lang="en-US" smtClean="0"/>
              <a:t> CRH.</a:t>
            </a:r>
          </a:p>
          <a:p>
            <a:r>
              <a:rPr lang="cs-CZ" smtClean="0"/>
              <a:t>Další reciproké vztahy jsou mezi osou </a:t>
            </a:r>
            <a:r>
              <a:rPr lang="en-US" smtClean="0"/>
              <a:t>HPA</a:t>
            </a:r>
            <a:r>
              <a:rPr lang="cs-CZ" smtClean="0"/>
              <a:t> a reaktivitou imunitního systému</a:t>
            </a:r>
            <a:r>
              <a:rPr lang="en-US" smtClean="0"/>
              <a:t>. </a:t>
            </a:r>
            <a:r>
              <a:rPr lang="cs-CZ" smtClean="0"/>
              <a:t>D</a:t>
            </a:r>
            <a:r>
              <a:rPr lang="en-US" smtClean="0"/>
              <a:t>ysregul</a:t>
            </a:r>
            <a:r>
              <a:rPr lang="cs-CZ" smtClean="0"/>
              <a:t>ovaná odpověď </a:t>
            </a:r>
            <a:r>
              <a:rPr lang="en-US" smtClean="0"/>
              <a:t>HPA </a:t>
            </a:r>
            <a:r>
              <a:rPr lang="cs-CZ" smtClean="0"/>
              <a:t>na stresory může u žen podpořit rozvoj autoimunitního fenoménu, jehož výskyt je u žen častější.</a:t>
            </a:r>
            <a:r>
              <a:rPr lang="en-US" smtClean="0"/>
              <a:t> </a:t>
            </a:r>
            <a:endParaRPr lang="cs-CZ" smtClean="0"/>
          </a:p>
          <a:p>
            <a:r>
              <a:rPr lang="cs-CZ" smtClean="0"/>
              <a:t>Epiteliální buňky lidského endometria produkují během menstruálního cyklu </a:t>
            </a:r>
            <a:r>
              <a:rPr lang="en-US" smtClean="0"/>
              <a:t>CRH, </a:t>
            </a:r>
            <a:r>
              <a:rPr lang="cs-CZ" smtClean="0"/>
              <a:t>zatímco stroma potřebuje podstoupit </a:t>
            </a:r>
            <a:r>
              <a:rPr lang="en-US" smtClean="0"/>
              <a:t>decidualiza</a:t>
            </a:r>
            <a:r>
              <a:rPr lang="cs-CZ" smtClean="0"/>
              <a:t>ci, aby bylo schopno produkovat </a:t>
            </a:r>
            <a:r>
              <a:rPr lang="en-US" smtClean="0"/>
              <a:t>CRH. CRH-R1 </a:t>
            </a:r>
            <a:r>
              <a:rPr lang="cs-CZ" smtClean="0"/>
              <a:t>alfa</a:t>
            </a:r>
            <a:r>
              <a:rPr lang="en-US" smtClean="0"/>
              <a:t> </a:t>
            </a:r>
            <a:r>
              <a:rPr lang="cs-CZ" smtClean="0"/>
              <a:t>je přítomen na epiteliálních i stromálních buňkách; lidské myometrium obsahuje pouze receptory typu</a:t>
            </a:r>
            <a:r>
              <a:rPr lang="en-US" smtClean="0"/>
              <a:t> CRH-R1.</a:t>
            </a:r>
          </a:p>
          <a:p>
            <a:endParaRPr lang="cs-CZ" dirty="0"/>
          </a:p>
        </p:txBody>
      </p:sp>
    </p:spTree>
    <p:extLst>
      <p:ext uri="{BB962C8B-B14F-4D97-AF65-F5344CB8AC3E}">
        <p14:creationId xmlns:p14="http://schemas.microsoft.com/office/powerpoint/2010/main" val="2672900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45229" y="169383"/>
            <a:ext cx="7053542"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dirty="0"/>
          </a:p>
        </p:txBody>
      </p:sp>
      <p:sp>
        <p:nvSpPr>
          <p:cNvPr id="2" name="Nadpis 1"/>
          <p:cNvSpPr>
            <a:spLocks noGrp="1"/>
          </p:cNvSpPr>
          <p:nvPr>
            <p:ph type="title"/>
          </p:nvPr>
        </p:nvSpPr>
        <p:spPr/>
        <p:txBody>
          <a:bodyPr/>
          <a:lstStyle/>
          <a:p>
            <a:r>
              <a:rPr lang="cs-CZ" sz="3600"/>
              <a:t>Diurnální povaha sekrece </a:t>
            </a:r>
            <a:r>
              <a:rPr lang="cs-CZ" sz="3600" smtClean="0"/>
              <a:t>GLK</a:t>
            </a:r>
            <a:endParaRPr lang="cs-CZ"/>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2160" y="1903616"/>
            <a:ext cx="7752676" cy="4176800"/>
          </a:xfrm>
        </p:spPr>
      </p:pic>
    </p:spTree>
    <p:extLst>
      <p:ext uri="{BB962C8B-B14F-4D97-AF65-F5344CB8AC3E}">
        <p14:creationId xmlns:p14="http://schemas.microsoft.com/office/powerpoint/2010/main" val="207728227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Matern</a:t>
            </a:r>
            <a:r>
              <a:rPr lang="cs-CZ" smtClean="0"/>
              <a:t>ální</a:t>
            </a:r>
            <a:r>
              <a:rPr lang="en-US" smtClean="0"/>
              <a:t> Hpa </a:t>
            </a:r>
            <a:r>
              <a:rPr lang="cs-CZ" smtClean="0"/>
              <a:t>osa v těhotenství</a:t>
            </a:r>
            <a:endParaRPr lang="cs-CZ" dirty="0"/>
          </a:p>
        </p:txBody>
      </p:sp>
      <p:sp>
        <p:nvSpPr>
          <p:cNvPr id="3" name="Zástupný symbol pro obsah 2"/>
          <p:cNvSpPr>
            <a:spLocks noGrp="1"/>
          </p:cNvSpPr>
          <p:nvPr>
            <p:ph idx="1"/>
          </p:nvPr>
        </p:nvSpPr>
        <p:spPr/>
        <p:txBody>
          <a:bodyPr>
            <a:normAutofit fontScale="62500" lnSpcReduction="20000"/>
          </a:bodyPr>
          <a:lstStyle/>
          <a:p>
            <a:r>
              <a:rPr lang="cs-CZ" smtClean="0"/>
              <a:t>Těhotenství považujeme z imunologického hlediska za „</a:t>
            </a:r>
            <a:r>
              <a:rPr lang="en-US" smtClean="0"/>
              <a:t>semiallograft situation</a:t>
            </a:r>
            <a:r>
              <a:rPr lang="cs-CZ" smtClean="0"/>
              <a:t>“</a:t>
            </a:r>
            <a:r>
              <a:rPr lang="en-US" smtClean="0"/>
              <a:t>.</a:t>
            </a:r>
            <a:r>
              <a:rPr lang="cs-CZ" smtClean="0"/>
              <a:t> V tomto kontextu hraje lokální produkce </a:t>
            </a:r>
            <a:r>
              <a:rPr lang="en-US" smtClean="0"/>
              <a:t>embryon</a:t>
            </a:r>
            <a:r>
              <a:rPr lang="cs-CZ" smtClean="0"/>
              <a:t>álního a </a:t>
            </a:r>
            <a:r>
              <a:rPr lang="en-US" smtClean="0"/>
              <a:t>endometri</a:t>
            </a:r>
            <a:r>
              <a:rPr lang="cs-CZ" smtClean="0"/>
              <a:t>álního </a:t>
            </a:r>
            <a:r>
              <a:rPr lang="en-US" smtClean="0"/>
              <a:t>CRH </a:t>
            </a:r>
            <a:r>
              <a:rPr lang="cs-CZ" smtClean="0"/>
              <a:t>roli jak v aseptickém zánětlivém procesu implantace, tak v antirejekčním procesu, který chrání fétus před maternálním imunitním systémem.</a:t>
            </a:r>
          </a:p>
          <a:p>
            <a:r>
              <a:rPr lang="cs-CZ" smtClean="0"/>
              <a:t>V časném těhotenství obsahuji implantační místa v potkaním endometriu 3,5x vyšší koncentraci</a:t>
            </a:r>
            <a:r>
              <a:rPr lang="en-US" smtClean="0"/>
              <a:t> CRH </a:t>
            </a:r>
            <a:r>
              <a:rPr lang="cs-CZ" smtClean="0"/>
              <a:t>ve srovnání s interimplantačními oblastmi.</a:t>
            </a:r>
            <a:r>
              <a:rPr lang="en-US" smtClean="0"/>
              <a:t> </a:t>
            </a:r>
            <a:endParaRPr lang="cs-CZ" smtClean="0"/>
          </a:p>
          <a:p>
            <a:r>
              <a:rPr lang="en-US" smtClean="0"/>
              <a:t>CRH </a:t>
            </a:r>
            <a:r>
              <a:rPr lang="cs-CZ" smtClean="0"/>
              <a:t>fetálního a maternálního původu zřejmě reguluje produkci </a:t>
            </a:r>
            <a:r>
              <a:rPr lang="en-US" smtClean="0"/>
              <a:t>FasL</a:t>
            </a:r>
            <a:r>
              <a:rPr lang="cs-CZ" smtClean="0"/>
              <a:t>, čímž ovlivňuje invazivní proces prostřednictvím lokální auto-parakrinní regulační smyčky buněk cytotrofoblastu a tak reguluje jejich vlastní apoptózu.</a:t>
            </a:r>
            <a:r>
              <a:rPr lang="en-US" smtClean="0"/>
              <a:t> </a:t>
            </a:r>
            <a:endParaRPr lang="cs-CZ" smtClean="0"/>
          </a:p>
          <a:p>
            <a:r>
              <a:rPr lang="en-US" smtClean="0"/>
              <a:t>CRH </a:t>
            </a:r>
            <a:r>
              <a:rPr lang="cs-CZ" smtClean="0"/>
              <a:t>snižuje expresi</a:t>
            </a:r>
            <a:r>
              <a:rPr lang="en-US" smtClean="0"/>
              <a:t> FasL </a:t>
            </a:r>
            <a:r>
              <a:rPr lang="cs-CZ" smtClean="0"/>
              <a:t>v embryonálním </a:t>
            </a:r>
            <a:r>
              <a:rPr lang="en-US" smtClean="0"/>
              <a:t>tro</a:t>
            </a:r>
            <a:r>
              <a:rPr lang="cs-CZ" smtClean="0"/>
              <a:t>f</a:t>
            </a:r>
            <a:r>
              <a:rPr lang="en-US" smtClean="0"/>
              <a:t>oblast</a:t>
            </a:r>
            <a:r>
              <a:rPr lang="cs-CZ" smtClean="0"/>
              <a:t>u </a:t>
            </a:r>
            <a:r>
              <a:rPr lang="en-US" smtClean="0"/>
              <a:t>a matern</a:t>
            </a:r>
            <a:r>
              <a:rPr lang="cs-CZ" smtClean="0"/>
              <a:t>ální decidui a podporuje apoptózu aktivovaných T-lymfocytů.</a:t>
            </a:r>
            <a:endParaRPr lang="en-US" dirty="0"/>
          </a:p>
        </p:txBody>
      </p:sp>
    </p:spTree>
    <p:extLst>
      <p:ext uri="{BB962C8B-B14F-4D97-AF65-F5344CB8AC3E}">
        <p14:creationId xmlns:p14="http://schemas.microsoft.com/office/powerpoint/2010/main" val="712409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Matern</a:t>
            </a:r>
            <a:r>
              <a:rPr lang="cs-CZ" smtClean="0"/>
              <a:t>ální</a:t>
            </a:r>
            <a:r>
              <a:rPr lang="en-US" smtClean="0"/>
              <a:t> Hpa </a:t>
            </a:r>
            <a:r>
              <a:rPr lang="cs-CZ" smtClean="0"/>
              <a:t>osa v těhotenství</a:t>
            </a:r>
            <a:endParaRPr lang="cs-CZ" dirty="0"/>
          </a:p>
        </p:txBody>
      </p:sp>
      <p:sp>
        <p:nvSpPr>
          <p:cNvPr id="3" name="Zástupný symbol pro obsah 2"/>
          <p:cNvSpPr>
            <a:spLocks noGrp="1"/>
          </p:cNvSpPr>
          <p:nvPr>
            <p:ph idx="1"/>
          </p:nvPr>
        </p:nvSpPr>
        <p:spPr/>
        <p:txBody>
          <a:bodyPr>
            <a:normAutofit fontScale="55000" lnSpcReduction="20000"/>
          </a:bodyPr>
          <a:lstStyle/>
          <a:p>
            <a:r>
              <a:rPr lang="cs-CZ" smtClean="0"/>
              <a:t>C</a:t>
            </a:r>
            <a:r>
              <a:rPr lang="en-US" smtClean="0"/>
              <a:t>ir</a:t>
            </a:r>
            <a:r>
              <a:rPr lang="cs-CZ" smtClean="0"/>
              <a:t>k</a:t>
            </a:r>
            <a:r>
              <a:rPr lang="en-US" smtClean="0"/>
              <a:t>ul</a:t>
            </a:r>
            <a:r>
              <a:rPr lang="cs-CZ" smtClean="0"/>
              <a:t>ující </a:t>
            </a:r>
            <a:r>
              <a:rPr lang="en-US" smtClean="0"/>
              <a:t>imunorea</a:t>
            </a:r>
            <a:r>
              <a:rPr lang="cs-CZ" smtClean="0"/>
              <a:t>ktivní</a:t>
            </a:r>
            <a:r>
              <a:rPr lang="en-US" smtClean="0"/>
              <a:t> CRH </a:t>
            </a:r>
            <a:r>
              <a:rPr lang="cs-CZ" smtClean="0"/>
              <a:t>v plasmě v průběhu těhotenství exponenciálně roste (1000x) oproti hladinám mimo těhotenství počínaje od 8.–10. týdne</a:t>
            </a:r>
            <a:r>
              <a:rPr lang="en-US" smtClean="0"/>
              <a:t>. </a:t>
            </a:r>
            <a:r>
              <a:rPr lang="cs-CZ" smtClean="0"/>
              <a:t>To je dáno nárůstem produkce C</a:t>
            </a:r>
            <a:r>
              <a:rPr lang="en-US" smtClean="0"/>
              <a:t>RH placent</a:t>
            </a:r>
            <a:r>
              <a:rPr lang="cs-CZ" smtClean="0"/>
              <a:t>ou</a:t>
            </a:r>
            <a:r>
              <a:rPr lang="en-US" smtClean="0"/>
              <a:t>, decidu</a:t>
            </a:r>
            <a:r>
              <a:rPr lang="cs-CZ" smtClean="0"/>
              <a:t>ou a fetálními mebránami spíše než hypotalamem</a:t>
            </a:r>
            <a:r>
              <a:rPr lang="en-US" smtClean="0"/>
              <a:t>.</a:t>
            </a:r>
            <a:endParaRPr lang="cs-CZ" smtClean="0"/>
          </a:p>
          <a:p>
            <a:r>
              <a:rPr lang="en-US" smtClean="0"/>
              <a:t>Placent</a:t>
            </a:r>
            <a:r>
              <a:rPr lang="cs-CZ" smtClean="0"/>
              <a:t>írní sekrece </a:t>
            </a:r>
            <a:r>
              <a:rPr lang="en-US" smtClean="0"/>
              <a:t>CRH </a:t>
            </a:r>
            <a:r>
              <a:rPr lang="cs-CZ" smtClean="0"/>
              <a:t>je podpořena k</a:t>
            </a:r>
            <a:r>
              <a:rPr lang="en-US" smtClean="0"/>
              <a:t>orti</a:t>
            </a:r>
            <a:r>
              <a:rPr lang="cs-CZ" smtClean="0"/>
              <a:t>z</a:t>
            </a:r>
            <a:r>
              <a:rPr lang="en-US" smtClean="0"/>
              <a:t>ol</a:t>
            </a:r>
            <a:r>
              <a:rPr lang="cs-CZ" smtClean="0"/>
              <a:t>em a suprimována </a:t>
            </a:r>
            <a:r>
              <a:rPr lang="en-US" smtClean="0"/>
              <a:t>estrogen</a:t>
            </a:r>
            <a:r>
              <a:rPr lang="cs-CZ" smtClean="0"/>
              <a:t>y</a:t>
            </a:r>
            <a:r>
              <a:rPr lang="en-US" smtClean="0"/>
              <a:t>. </a:t>
            </a:r>
            <a:r>
              <a:rPr lang="cs-CZ" smtClean="0"/>
              <a:t>V púlacentě nacházíme oba subtypy receptorů pro CRH.</a:t>
            </a:r>
            <a:r>
              <a:rPr lang="en-US" smtClean="0"/>
              <a:t> </a:t>
            </a:r>
            <a:endParaRPr lang="cs-CZ" smtClean="0"/>
          </a:p>
          <a:p>
            <a:r>
              <a:rPr lang="cs-CZ" smtClean="0"/>
              <a:t>U těhotenství dvojčat jsou maternální plazmatické hladiny signifikantně vyšší.</a:t>
            </a:r>
            <a:r>
              <a:rPr lang="en-US" smtClean="0"/>
              <a:t> </a:t>
            </a:r>
            <a:endParaRPr lang="cs-CZ" smtClean="0"/>
          </a:p>
          <a:p>
            <a:r>
              <a:rPr lang="cs-CZ" smtClean="0"/>
              <a:t>Koncentrace CRH</a:t>
            </a:r>
            <a:r>
              <a:rPr lang="en-US" smtClean="0"/>
              <a:t>bp</a:t>
            </a:r>
            <a:r>
              <a:rPr lang="cs-CZ" smtClean="0"/>
              <a:t> (vázaný na proteiny ) v plazmě zůstávají v těhotenství podobné jako u netěhotných žen až do 3. trimestru těhotenství.</a:t>
            </a:r>
            <a:r>
              <a:rPr lang="en-US" smtClean="0"/>
              <a:t> </a:t>
            </a:r>
            <a:r>
              <a:rPr lang="cs-CZ" smtClean="0"/>
              <a:t>V té době klesají na třetinu ve srovnání s předchozími fázemi těhotenství i se stavem netěhotenství</a:t>
            </a:r>
            <a:r>
              <a:rPr lang="en-US" smtClean="0"/>
              <a:t>.</a:t>
            </a:r>
            <a:r>
              <a:rPr lang="cs-CZ" smtClean="0"/>
              <a:t> Blíže k termínu porodu obdobně klesají také hladiny </a:t>
            </a:r>
            <a:r>
              <a:rPr lang="en-US" smtClean="0"/>
              <a:t>CRHbp</a:t>
            </a:r>
            <a:r>
              <a:rPr lang="cs-CZ" smtClean="0"/>
              <a:t> v amniotických tekutinách.</a:t>
            </a:r>
            <a:r>
              <a:rPr lang="en-US" smtClean="0"/>
              <a:t> </a:t>
            </a:r>
            <a:endParaRPr lang="cs-CZ" smtClean="0"/>
          </a:p>
          <a:p>
            <a:r>
              <a:rPr lang="cs-CZ" smtClean="0"/>
              <a:t>Nevázaná frakce</a:t>
            </a:r>
            <a:r>
              <a:rPr lang="en-US" smtClean="0"/>
              <a:t> CRH stimul</a:t>
            </a:r>
            <a:r>
              <a:rPr lang="cs-CZ" smtClean="0"/>
              <a:t>uje naopak sekreci maternální </a:t>
            </a:r>
            <a:r>
              <a:rPr lang="en-US" smtClean="0"/>
              <a:t>ACTH. CRH </a:t>
            </a:r>
            <a:r>
              <a:rPr lang="cs-CZ" smtClean="0"/>
              <a:t>může indukovat vazodilataci uterinních arterií a může regulovat průtok placentou.</a:t>
            </a:r>
            <a:r>
              <a:rPr lang="en-US" smtClean="0"/>
              <a:t> Placent</a:t>
            </a:r>
            <a:r>
              <a:rPr lang="cs-CZ" smtClean="0"/>
              <a:t>ární</a:t>
            </a:r>
            <a:r>
              <a:rPr lang="en-US" smtClean="0"/>
              <a:t> CRH </a:t>
            </a:r>
            <a:r>
              <a:rPr lang="cs-CZ" smtClean="0"/>
              <a:t>nevykazuje cirkadiánní rytmicitu.</a:t>
            </a:r>
            <a:endParaRPr lang="en-US" dirty="0"/>
          </a:p>
        </p:txBody>
      </p:sp>
    </p:spTree>
    <p:extLst>
      <p:ext uri="{BB962C8B-B14F-4D97-AF65-F5344CB8AC3E}">
        <p14:creationId xmlns:p14="http://schemas.microsoft.com/office/powerpoint/2010/main" val="2859354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Matern</a:t>
            </a:r>
            <a:r>
              <a:rPr lang="cs-CZ" smtClean="0"/>
              <a:t>ální</a:t>
            </a:r>
            <a:r>
              <a:rPr lang="en-US" smtClean="0"/>
              <a:t> Hpa </a:t>
            </a:r>
            <a:r>
              <a:rPr lang="cs-CZ" smtClean="0"/>
              <a:t>osa v těhotenství</a:t>
            </a:r>
            <a:endParaRPr lang="cs-CZ" dirty="0"/>
          </a:p>
        </p:txBody>
      </p:sp>
      <p:sp>
        <p:nvSpPr>
          <p:cNvPr id="3" name="Zástupný symbol pro obsah 2"/>
          <p:cNvSpPr>
            <a:spLocks noGrp="1"/>
          </p:cNvSpPr>
          <p:nvPr>
            <p:ph idx="1"/>
          </p:nvPr>
        </p:nvSpPr>
        <p:spPr/>
        <p:txBody>
          <a:bodyPr>
            <a:normAutofit fontScale="70000" lnSpcReduction="20000"/>
          </a:bodyPr>
          <a:lstStyle/>
          <a:p>
            <a:r>
              <a:rPr lang="cs-CZ" smtClean="0"/>
              <a:t>Maternální hypofýza se během těhotenství zvětšuje asi o 1/3 v důsledku hyperplazie laktotrofních buněk. Její funkce však zůstává intaktní.</a:t>
            </a:r>
            <a:r>
              <a:rPr lang="en-US" smtClean="0"/>
              <a:t> </a:t>
            </a:r>
            <a:endParaRPr lang="cs-CZ" smtClean="0"/>
          </a:p>
          <a:p>
            <a:r>
              <a:rPr lang="cs-CZ" smtClean="0"/>
              <a:t>Během těhotenství se udržujew cirkadiánní rytmicita plazmatických hladin ACTH, zřejmě díky sekreci AVP v n. paraventricularis. Zároveň celková sekrece ACTH a plasmatické hladiny ACTH rostou (ale v normálním intervalu) a předcházejí hladiny kortizolu.</a:t>
            </a:r>
            <a:r>
              <a:rPr lang="en-US" smtClean="0"/>
              <a:t> </a:t>
            </a:r>
            <a:endParaRPr lang="cs-CZ" smtClean="0"/>
          </a:p>
          <a:p>
            <a:r>
              <a:rPr lang="cs-CZ" b="1" smtClean="0"/>
              <a:t>Tento nárůst maternálních hladin ACTH je způsoben nárůstem cirkulujícího placentárního na bílkoviny nenavázaného </a:t>
            </a:r>
            <a:r>
              <a:rPr lang="en-US" b="1" smtClean="0"/>
              <a:t>CRH. </a:t>
            </a:r>
            <a:endParaRPr lang="cs-CZ" b="1" smtClean="0"/>
          </a:p>
          <a:p>
            <a:r>
              <a:rPr lang="en-US" smtClean="0"/>
              <a:t>ACTH </a:t>
            </a:r>
            <a:r>
              <a:rPr lang="cs-CZ" smtClean="0"/>
              <a:t>koncetrace v amniotických tekutinách v průběhu těhotenství roste s vrcholem na začátku 3. trimestru, poté pokles. </a:t>
            </a:r>
            <a:endParaRPr lang="en-US" dirty="0"/>
          </a:p>
        </p:txBody>
      </p:sp>
    </p:spTree>
    <p:extLst>
      <p:ext uri="{BB962C8B-B14F-4D97-AF65-F5344CB8AC3E}">
        <p14:creationId xmlns:p14="http://schemas.microsoft.com/office/powerpoint/2010/main" val="789616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Matern</a:t>
            </a:r>
            <a:r>
              <a:rPr lang="cs-CZ" smtClean="0"/>
              <a:t>ální</a:t>
            </a:r>
            <a:r>
              <a:rPr lang="en-US" smtClean="0"/>
              <a:t> Hpa </a:t>
            </a:r>
            <a:r>
              <a:rPr lang="cs-CZ" smtClean="0"/>
              <a:t>osa v těhotenství</a:t>
            </a:r>
            <a:endParaRPr lang="cs-CZ" dirty="0"/>
          </a:p>
        </p:txBody>
      </p:sp>
      <p:sp>
        <p:nvSpPr>
          <p:cNvPr id="3" name="Zástupný symbol pro obsah 2"/>
          <p:cNvSpPr>
            <a:spLocks noGrp="1"/>
          </p:cNvSpPr>
          <p:nvPr>
            <p:ph idx="1"/>
          </p:nvPr>
        </p:nvSpPr>
        <p:spPr/>
        <p:txBody>
          <a:bodyPr>
            <a:normAutofit fontScale="62500" lnSpcReduction="20000"/>
          </a:bodyPr>
          <a:lstStyle/>
          <a:p>
            <a:r>
              <a:rPr lang="cs-CZ" smtClean="0"/>
              <a:t>Zvýšené hladiny estrogenů během těhotenství vedou až zdvojnásobení hladin </a:t>
            </a:r>
            <a:r>
              <a:rPr lang="en-US" smtClean="0"/>
              <a:t>corticosteroid-binding globulin (CBG), </a:t>
            </a:r>
            <a:r>
              <a:rPr lang="cs-CZ" smtClean="0"/>
              <a:t>což má za následek nízký katabolismus kortizolu v játrech a zdvojnásobení poločasu kortizolu v plazmě.</a:t>
            </a:r>
            <a:r>
              <a:rPr lang="en-US" smtClean="0"/>
              <a:t> </a:t>
            </a:r>
            <a:r>
              <a:rPr lang="cs-CZ" smtClean="0"/>
              <a:t>Navíc během těhotenství maternální nadledviny hypertrofují, protože se zvyšuje produkce kortizolu v zona fasciculata v důsledku zvýšené maternální produkce ACTH. Následně dochází k setrvalém stavu hladin volného i vázaného kortizolu v plazmě s vrcholem během třetího trimestru (2–3 násobek prepregnantních hledin). Tyto vrcholy odpovídají hladinám pozorovaným u </a:t>
            </a:r>
            <a:r>
              <a:rPr lang="en-US" smtClean="0"/>
              <a:t>Cushing</a:t>
            </a:r>
            <a:r>
              <a:rPr lang="cs-CZ" smtClean="0"/>
              <a:t>ovy nemoci</a:t>
            </a:r>
            <a:r>
              <a:rPr lang="en-US" smtClean="0"/>
              <a:t>, </a:t>
            </a:r>
            <a:r>
              <a:rPr lang="cs-CZ" smtClean="0"/>
              <a:t>u závažné deprese, anorexia nervosa a u atletů se silnou zátěží.</a:t>
            </a:r>
          </a:p>
          <a:p>
            <a:r>
              <a:rPr lang="cs-CZ" smtClean="0"/>
              <a:t>Čili, těhotenství je přechodnou (ale fyziologickou) etapu relativního hyperkortizolismu u udravé ženy.</a:t>
            </a:r>
            <a:r>
              <a:rPr lang="en-US" smtClean="0"/>
              <a:t> </a:t>
            </a:r>
            <a:r>
              <a:rPr lang="cs-CZ" smtClean="0"/>
              <a:t>Cirkadiánní průběh hladin kortisolu je zachován. Hladiny kortizolu v amniotické tekutině odpovídají maternálním plasmatickým hladinám.</a:t>
            </a:r>
            <a:endParaRPr lang="en-US" dirty="0"/>
          </a:p>
        </p:txBody>
      </p:sp>
    </p:spTree>
    <p:extLst>
      <p:ext uri="{BB962C8B-B14F-4D97-AF65-F5344CB8AC3E}">
        <p14:creationId xmlns:p14="http://schemas.microsoft.com/office/powerpoint/2010/main" val="2644815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Matern</a:t>
            </a:r>
            <a:r>
              <a:rPr lang="cs-CZ" smtClean="0"/>
              <a:t>ální</a:t>
            </a:r>
            <a:r>
              <a:rPr lang="en-US" smtClean="0"/>
              <a:t> Hpa </a:t>
            </a:r>
            <a:r>
              <a:rPr lang="cs-CZ" smtClean="0"/>
              <a:t>osa během porodu</a:t>
            </a:r>
            <a:endParaRPr lang="cs-CZ" dirty="0"/>
          </a:p>
        </p:txBody>
      </p:sp>
      <p:sp>
        <p:nvSpPr>
          <p:cNvPr id="3" name="Zástupný symbol pro obsah 2"/>
          <p:cNvSpPr>
            <a:spLocks noGrp="1"/>
          </p:cNvSpPr>
          <p:nvPr>
            <p:ph idx="1"/>
          </p:nvPr>
        </p:nvSpPr>
        <p:spPr/>
        <p:txBody>
          <a:bodyPr>
            <a:normAutofit fontScale="85000" lnSpcReduction="20000"/>
          </a:bodyPr>
          <a:lstStyle/>
          <a:p>
            <a:r>
              <a:rPr lang="cs-CZ" smtClean="0"/>
              <a:t>Během normálního porodu se objevuje přechodný nárůst plasmatických </a:t>
            </a:r>
            <a:r>
              <a:rPr lang="en-US" smtClean="0"/>
              <a:t>CRH, ACTH a </a:t>
            </a:r>
            <a:r>
              <a:rPr lang="cs-CZ" smtClean="0"/>
              <a:t>k</a:t>
            </a:r>
            <a:r>
              <a:rPr lang="en-US" smtClean="0"/>
              <a:t>orti</a:t>
            </a:r>
            <a:r>
              <a:rPr lang="cs-CZ" smtClean="0"/>
              <a:t>z</a:t>
            </a:r>
            <a:r>
              <a:rPr lang="en-US" smtClean="0"/>
              <a:t>ol</a:t>
            </a:r>
            <a:r>
              <a:rPr lang="cs-CZ" smtClean="0"/>
              <a:t>u. Tyto hladiny se vracejí k předporodním hodnotám během 1–4 dní.</a:t>
            </a:r>
            <a:r>
              <a:rPr lang="en-US" smtClean="0"/>
              <a:t> </a:t>
            </a:r>
            <a:endParaRPr lang="cs-CZ" smtClean="0"/>
          </a:p>
          <a:p>
            <a:r>
              <a:rPr lang="cs-CZ" smtClean="0"/>
              <a:t>Je zajímavé, že během porodu nejsou žádné korelace mezi maternální hladinpou ACTH a kortisolem, ani mezi maternálním ACTH a paritou, hmotností novorozence, a trváním porodu.</a:t>
            </a:r>
            <a:r>
              <a:rPr lang="en-US" smtClean="0"/>
              <a:t> </a:t>
            </a:r>
            <a:endParaRPr lang="cs-CZ" smtClean="0"/>
          </a:p>
          <a:p>
            <a:r>
              <a:rPr lang="cs-CZ" smtClean="0"/>
              <a:t>Primipary s nekomplikovaným těhotenstvím mají při spontánním vaginálním porodu vyšší hladiny ACTH, pokud se porod uspokojivě nerozvíjí.</a:t>
            </a:r>
            <a:endParaRPr lang="en-US" dirty="0"/>
          </a:p>
        </p:txBody>
      </p:sp>
    </p:spTree>
    <p:extLst>
      <p:ext uri="{BB962C8B-B14F-4D97-AF65-F5344CB8AC3E}">
        <p14:creationId xmlns:p14="http://schemas.microsoft.com/office/powerpoint/2010/main" val="35178549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Matern</a:t>
            </a:r>
            <a:r>
              <a:rPr lang="cs-CZ" smtClean="0"/>
              <a:t>ální</a:t>
            </a:r>
            <a:r>
              <a:rPr lang="en-US" smtClean="0"/>
              <a:t> Hpa </a:t>
            </a:r>
            <a:r>
              <a:rPr lang="cs-CZ" smtClean="0"/>
              <a:t>osa během porodu</a:t>
            </a:r>
            <a:endParaRPr lang="cs-CZ" dirty="0"/>
          </a:p>
        </p:txBody>
      </p:sp>
      <p:sp>
        <p:nvSpPr>
          <p:cNvPr id="3" name="Zástupný symbol pro obsah 2"/>
          <p:cNvSpPr>
            <a:spLocks noGrp="1"/>
          </p:cNvSpPr>
          <p:nvPr>
            <p:ph idx="1"/>
          </p:nvPr>
        </p:nvSpPr>
        <p:spPr/>
        <p:txBody>
          <a:bodyPr>
            <a:normAutofit fontScale="55000" lnSpcReduction="20000"/>
          </a:bodyPr>
          <a:lstStyle/>
          <a:p>
            <a:r>
              <a:rPr lang="cs-CZ" smtClean="0"/>
              <a:t>Osa </a:t>
            </a:r>
            <a:r>
              <a:rPr lang="en-US" smtClean="0"/>
              <a:t>HPA</a:t>
            </a:r>
            <a:r>
              <a:rPr lang="cs-CZ" smtClean="0"/>
              <a:t> funguje během těhotenství jako biologické hodiny</a:t>
            </a:r>
            <a:r>
              <a:rPr lang="en-US" smtClean="0"/>
              <a:t>, </a:t>
            </a:r>
            <a:r>
              <a:rPr lang="cs-CZ" smtClean="0"/>
              <a:t>které </a:t>
            </a:r>
            <a:r>
              <a:rPr lang="en-US" smtClean="0"/>
              <a:t>“</a:t>
            </a:r>
            <a:r>
              <a:rPr lang="cs-CZ" smtClean="0"/>
              <a:t>odpočítavají</a:t>
            </a:r>
            <a:r>
              <a:rPr lang="en-US" smtClean="0"/>
              <a:t>” </a:t>
            </a:r>
            <a:r>
              <a:rPr lang="cs-CZ" smtClean="0"/>
              <a:t>od časných fází gestace.</a:t>
            </a:r>
            <a:r>
              <a:rPr lang="en-US" smtClean="0"/>
              <a:t> </a:t>
            </a:r>
            <a:r>
              <a:rPr lang="cs-CZ" smtClean="0"/>
              <a:t>V tomto modelu funguje placentární</a:t>
            </a:r>
            <a:r>
              <a:rPr lang="en-US" smtClean="0"/>
              <a:t> CRH </a:t>
            </a:r>
            <a:r>
              <a:rPr lang="cs-CZ" smtClean="0"/>
              <a:t>jako startér, který determinuje průběh těhotenství a podle toho kulminuje během porodu v předtermínu, termínu nebo potermínu. </a:t>
            </a:r>
          </a:p>
          <a:p>
            <a:r>
              <a:rPr lang="en-US" smtClean="0"/>
              <a:t>CRH-R 1 </a:t>
            </a:r>
            <a:r>
              <a:rPr lang="cs-CZ" smtClean="0"/>
              <a:t>is zřejmě upregulován v čase porodu v lidském myometriu a ve fetálním obalech.</a:t>
            </a:r>
            <a:r>
              <a:rPr lang="en-US" smtClean="0"/>
              <a:t> </a:t>
            </a:r>
            <a:r>
              <a:rPr lang="cs-CZ" smtClean="0"/>
              <a:t>V hodinách těsně před narozením přesáhne fetální produkce kortizolu v nadledvině vaznou kapacitu CBG, což vede k náhlému nárůstu koncentrace volného fetálního kortizolu v plazmě. Kortizol kompetuje s akcí progesteronu v regulaci placentárního </a:t>
            </a:r>
            <a:r>
              <a:rPr lang="en-US" smtClean="0"/>
              <a:t>CRH </a:t>
            </a:r>
            <a:r>
              <a:rPr lang="cs-CZ" smtClean="0"/>
              <a:t>na konci gestace.</a:t>
            </a:r>
            <a:r>
              <a:rPr lang="en-US" smtClean="0"/>
              <a:t> </a:t>
            </a:r>
            <a:r>
              <a:rPr lang="cs-CZ" smtClean="0"/>
              <a:t>Kortizol může také působit jako endogenní inhibitor akce progesteronu na enzymy inaktivující prostaglandiny, což dále působí na načasování porodu.</a:t>
            </a:r>
            <a:r>
              <a:rPr lang="en-US" smtClean="0"/>
              <a:t> </a:t>
            </a:r>
            <a:endParaRPr lang="cs-CZ" smtClean="0"/>
          </a:p>
          <a:p>
            <a:r>
              <a:rPr lang="cs-CZ" smtClean="0"/>
              <a:t>Fetální nadledviny </a:t>
            </a:r>
            <a:r>
              <a:rPr lang="en-US" smtClean="0"/>
              <a:t>(</a:t>
            </a:r>
            <a:r>
              <a:rPr lang="cs-CZ" smtClean="0"/>
              <a:t>na úrovni tzv. fetální zóny)</a:t>
            </a:r>
            <a:r>
              <a:rPr lang="en-US" smtClean="0"/>
              <a:t> </a:t>
            </a:r>
            <a:r>
              <a:rPr lang="cs-CZ" smtClean="0"/>
              <a:t>odpovídají na hypotalamický ACTH a na placentární </a:t>
            </a:r>
            <a:r>
              <a:rPr lang="en-US" smtClean="0"/>
              <a:t>CRH </a:t>
            </a:r>
            <a:r>
              <a:rPr lang="cs-CZ" smtClean="0"/>
              <a:t>produkcí </a:t>
            </a:r>
            <a:r>
              <a:rPr lang="en-US" smtClean="0"/>
              <a:t>DHEAS</a:t>
            </a:r>
            <a:r>
              <a:rPr lang="cs-CZ" smtClean="0"/>
              <a:t>. Ten je na úrovni placenty aromatizován na estrogen.</a:t>
            </a:r>
            <a:r>
              <a:rPr lang="en-US" smtClean="0"/>
              <a:t> </a:t>
            </a:r>
            <a:r>
              <a:rPr lang="cs-CZ" smtClean="0"/>
              <a:t>Nárůst lokální koncentrace estrogenu </a:t>
            </a:r>
            <a:r>
              <a:rPr lang="en-US" smtClean="0"/>
              <a:t>(</a:t>
            </a:r>
            <a:r>
              <a:rPr lang="cs-CZ" smtClean="0"/>
              <a:t>v amniotické tekutině) nebo nárůst poměru </a:t>
            </a:r>
            <a:r>
              <a:rPr lang="en-US" smtClean="0"/>
              <a:t>estrogen</a:t>
            </a:r>
            <a:r>
              <a:rPr lang="cs-CZ" smtClean="0"/>
              <a:t>/ </a:t>
            </a:r>
            <a:r>
              <a:rPr lang="en-US" smtClean="0"/>
              <a:t>progesteron </a:t>
            </a:r>
            <a:r>
              <a:rPr lang="cs-CZ" smtClean="0"/>
              <a:t>zvyšuje myometriální kontraktilitu.</a:t>
            </a:r>
            <a:endParaRPr lang="en-US" smtClean="0"/>
          </a:p>
          <a:p>
            <a:endParaRPr lang="cs-CZ" dirty="0"/>
          </a:p>
        </p:txBody>
      </p:sp>
    </p:spTree>
    <p:extLst>
      <p:ext uri="{BB962C8B-B14F-4D97-AF65-F5344CB8AC3E}">
        <p14:creationId xmlns:p14="http://schemas.microsoft.com/office/powerpoint/2010/main" val="2219479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Matern</a:t>
            </a:r>
            <a:r>
              <a:rPr lang="cs-CZ" smtClean="0"/>
              <a:t>ální</a:t>
            </a:r>
            <a:r>
              <a:rPr lang="en-US" smtClean="0"/>
              <a:t> Hpa </a:t>
            </a:r>
            <a:r>
              <a:rPr lang="cs-CZ" smtClean="0"/>
              <a:t>osa po porodu</a:t>
            </a:r>
            <a:r>
              <a:rPr lang="en-US" smtClean="0"/>
              <a:t/>
            </a:r>
            <a:br>
              <a:rPr lang="en-US" smtClean="0"/>
            </a:br>
            <a:endParaRPr lang="cs-CZ" dirty="0"/>
          </a:p>
        </p:txBody>
      </p:sp>
      <p:sp>
        <p:nvSpPr>
          <p:cNvPr id="3" name="Zástupný symbol pro obsah 2"/>
          <p:cNvSpPr>
            <a:spLocks noGrp="1"/>
          </p:cNvSpPr>
          <p:nvPr>
            <p:ph idx="1"/>
          </p:nvPr>
        </p:nvSpPr>
        <p:spPr/>
        <p:txBody>
          <a:bodyPr>
            <a:normAutofit fontScale="85000" lnSpcReduction="10000"/>
          </a:bodyPr>
          <a:lstStyle/>
          <a:p>
            <a:r>
              <a:rPr lang="cs-CZ" smtClean="0"/>
              <a:t>Po porodu se maternální hladiny plazmatického kortizolu vracejí k normálním hodnotám stejně jako celá osa HPA</a:t>
            </a:r>
            <a:r>
              <a:rPr lang="en-US" smtClean="0"/>
              <a:t>. </a:t>
            </a:r>
            <a:r>
              <a:rPr lang="cs-CZ" smtClean="0"/>
              <a:t>Hned po porodu je maternální HPA v lehké supresi</a:t>
            </a:r>
            <a:r>
              <a:rPr lang="en-US" smtClean="0"/>
              <a:t> </a:t>
            </a:r>
            <a:r>
              <a:rPr lang="cs-CZ" smtClean="0"/>
              <a:t>(</a:t>
            </a:r>
            <a:r>
              <a:rPr lang="en-US" smtClean="0"/>
              <a:t>3</a:t>
            </a:r>
            <a:r>
              <a:rPr lang="cs-CZ"/>
              <a:t>–</a:t>
            </a:r>
            <a:r>
              <a:rPr lang="en-US" smtClean="0"/>
              <a:t>6</a:t>
            </a:r>
            <a:r>
              <a:rPr lang="cs-CZ" smtClean="0"/>
              <a:t> týdnů); k normální dynamické rovnováze se vrací cca po 12 týdnech po porodu.</a:t>
            </a:r>
            <a:r>
              <a:rPr lang="en-US" smtClean="0"/>
              <a:t> </a:t>
            </a:r>
            <a:endParaRPr lang="cs-CZ" smtClean="0"/>
          </a:p>
          <a:p>
            <a:r>
              <a:rPr lang="cs-CZ" smtClean="0"/>
              <a:t>ACTH po porodu snížená, ale hladiny kortizolu v normálních hodnotách, asi díky zvýšeným koncentracím </a:t>
            </a:r>
            <a:r>
              <a:rPr lang="en-US" smtClean="0"/>
              <a:t>CBG </a:t>
            </a:r>
            <a:r>
              <a:rPr lang="cs-CZ" smtClean="0"/>
              <a:t>a hypertrofii maternálních nadledvin, které udržují během těhotenství maternální hypereaktivitu osy HPA.</a:t>
            </a:r>
            <a:endParaRPr lang="cs-CZ" dirty="0"/>
          </a:p>
        </p:txBody>
      </p:sp>
    </p:spTree>
    <p:extLst>
      <p:ext uri="{BB962C8B-B14F-4D97-AF65-F5344CB8AC3E}">
        <p14:creationId xmlns:p14="http://schemas.microsoft.com/office/powerpoint/2010/main" val="3391911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ei_0181"/>
          <p:cNvSpPr>
            <a:spLocks noChangeAspect="1" noChangeArrowheads="1"/>
          </p:cNvSpPr>
          <p:nvPr/>
        </p:nvSpPr>
        <p:spPr bwMode="auto">
          <a:xfrm>
            <a:off x="4461272" y="3281363"/>
            <a:ext cx="222647"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9906" y="981075"/>
            <a:ext cx="5098900" cy="5327650"/>
          </a:xfrm>
          <a:prstGeom prst="rect">
            <a:avLst/>
          </a:prstGeom>
        </p:spPr>
      </p:pic>
    </p:spTree>
    <p:extLst>
      <p:ext uri="{BB962C8B-B14F-4D97-AF65-F5344CB8AC3E}">
        <p14:creationId xmlns:p14="http://schemas.microsoft.com/office/powerpoint/2010/main" val="2922787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Matern</a:t>
            </a:r>
            <a:r>
              <a:rPr lang="cs-CZ" smtClean="0"/>
              <a:t>ální</a:t>
            </a:r>
            <a:r>
              <a:rPr lang="en-US" smtClean="0"/>
              <a:t> Hpa </a:t>
            </a:r>
            <a:r>
              <a:rPr lang="cs-CZ" smtClean="0"/>
              <a:t>osa po porodu</a:t>
            </a:r>
            <a:r>
              <a:rPr lang="en-US" smtClean="0"/>
              <a:t/>
            </a:r>
            <a:br>
              <a:rPr lang="en-US" smtClean="0"/>
            </a:br>
            <a:r>
              <a:rPr lang="en-US" smtClean="0"/>
              <a:t/>
            </a:r>
            <a:br>
              <a:rPr lang="en-US" smtClean="0"/>
            </a:br>
            <a:endParaRPr lang="cs-CZ" dirty="0"/>
          </a:p>
        </p:txBody>
      </p:sp>
      <p:sp>
        <p:nvSpPr>
          <p:cNvPr id="3" name="Zástupný symbol pro obsah 2"/>
          <p:cNvSpPr>
            <a:spLocks noGrp="1"/>
          </p:cNvSpPr>
          <p:nvPr>
            <p:ph idx="1"/>
          </p:nvPr>
        </p:nvSpPr>
        <p:spPr/>
        <p:txBody>
          <a:bodyPr>
            <a:normAutofit fontScale="77500" lnSpcReduction="20000"/>
          </a:bodyPr>
          <a:lstStyle/>
          <a:p>
            <a:r>
              <a:rPr lang="cs-CZ" smtClean="0"/>
              <a:t>Zdravé laktující ženy mají sníženou odpověď osy </a:t>
            </a:r>
            <a:r>
              <a:rPr lang="en-US" smtClean="0"/>
              <a:t>HPA </a:t>
            </a:r>
            <a:r>
              <a:rPr lang="cs-CZ" smtClean="0"/>
              <a:t>na fyzický stres (nižší hladiny plasmatického </a:t>
            </a:r>
            <a:r>
              <a:rPr lang="en-US" smtClean="0"/>
              <a:t>ACTH a</a:t>
            </a:r>
            <a:r>
              <a:rPr lang="cs-CZ" smtClean="0"/>
              <a:t> k</a:t>
            </a:r>
            <a:r>
              <a:rPr lang="en-US" smtClean="0"/>
              <a:t>orti</a:t>
            </a:r>
            <a:r>
              <a:rPr lang="cs-CZ" smtClean="0"/>
              <a:t>zolu při cvičení na trenažéru).</a:t>
            </a:r>
            <a:r>
              <a:rPr lang="en-US" smtClean="0"/>
              <a:t> </a:t>
            </a:r>
            <a:r>
              <a:rPr lang="cs-CZ" smtClean="0"/>
              <a:t>U těchto žen byly zaznamenány nižší hladiny estrogenů a vyšší hladiny prolaktinu ve srovnání s nelaktujícími ženami.</a:t>
            </a:r>
            <a:r>
              <a:rPr lang="en-US" smtClean="0"/>
              <a:t> </a:t>
            </a:r>
            <a:r>
              <a:rPr lang="cs-CZ" smtClean="0"/>
              <a:t>Mechanismus zatím nevysvětlen, můžeme spekulovat o vztahu estrogenů a CRH.</a:t>
            </a:r>
            <a:r>
              <a:rPr lang="en-US" smtClean="0"/>
              <a:t> </a:t>
            </a:r>
            <a:endParaRPr lang="cs-CZ" smtClean="0"/>
          </a:p>
          <a:p>
            <a:r>
              <a:rPr lang="cs-CZ" smtClean="0"/>
              <a:t>Prolaktin je schopen inhibovat osu HPA ve studiích na zvířatech.</a:t>
            </a:r>
            <a:r>
              <a:rPr lang="en-US" smtClean="0"/>
              <a:t> </a:t>
            </a:r>
            <a:endParaRPr lang="cs-CZ" smtClean="0"/>
          </a:p>
          <a:p>
            <a:r>
              <a:rPr lang="cs-CZ" smtClean="0"/>
              <a:t>Osa H</a:t>
            </a:r>
            <a:r>
              <a:rPr lang="en-US" smtClean="0"/>
              <a:t>PA </a:t>
            </a:r>
            <a:r>
              <a:rPr lang="cs-CZ" smtClean="0"/>
              <a:t>ovlivňuje psychiku matky a rozvíjející se vztah matka–dítě. U primipar jsou vyšší hladiny kortizolu u matek, které snáze rozpoznávají vůni dítěte a lépe se o ně starají orpoti matkám s nízkou hladinou kortizolu.</a:t>
            </a:r>
            <a:endParaRPr lang="en-US" smtClean="0"/>
          </a:p>
          <a:p>
            <a:endParaRPr lang="cs-CZ" dirty="0"/>
          </a:p>
        </p:txBody>
      </p:sp>
    </p:spTree>
    <p:extLst>
      <p:ext uri="{BB962C8B-B14F-4D97-AF65-F5344CB8AC3E}">
        <p14:creationId xmlns:p14="http://schemas.microsoft.com/office/powerpoint/2010/main" val="1565878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Matern</a:t>
            </a:r>
            <a:r>
              <a:rPr lang="cs-CZ" smtClean="0"/>
              <a:t>ální</a:t>
            </a:r>
            <a:r>
              <a:rPr lang="en-US" smtClean="0"/>
              <a:t> Hpa </a:t>
            </a:r>
            <a:r>
              <a:rPr lang="cs-CZ" smtClean="0"/>
              <a:t>osa po porodu: </a:t>
            </a:r>
            <a:br>
              <a:rPr lang="cs-CZ" smtClean="0"/>
            </a:br>
            <a:r>
              <a:rPr lang="cs-CZ" smtClean="0"/>
              <a:t>patofyziologická očekávání</a:t>
            </a:r>
            <a:endParaRPr lang="cs-CZ" dirty="0"/>
          </a:p>
        </p:txBody>
      </p:sp>
      <p:sp>
        <p:nvSpPr>
          <p:cNvPr id="3" name="Zástupný symbol pro obsah 2"/>
          <p:cNvSpPr>
            <a:spLocks noGrp="1"/>
          </p:cNvSpPr>
          <p:nvPr>
            <p:ph idx="1"/>
          </p:nvPr>
        </p:nvSpPr>
        <p:spPr/>
        <p:txBody>
          <a:bodyPr>
            <a:normAutofit fontScale="77500" lnSpcReduction="20000"/>
          </a:bodyPr>
          <a:lstStyle/>
          <a:p>
            <a:r>
              <a:rPr lang="cs-CZ" smtClean="0"/>
              <a:t>Osa HPA se účastní také v odpovědi matky na psychosociáolní stres</a:t>
            </a:r>
            <a:r>
              <a:rPr lang="en-US" smtClean="0"/>
              <a:t>; </a:t>
            </a:r>
            <a:r>
              <a:rPr lang="cs-CZ" smtClean="0"/>
              <a:t>proto vyšší hladiny </a:t>
            </a:r>
            <a:r>
              <a:rPr lang="en-US" smtClean="0"/>
              <a:t>ACTH a </a:t>
            </a:r>
            <a:r>
              <a:rPr lang="cs-CZ" smtClean="0"/>
              <a:t>k</a:t>
            </a:r>
            <a:r>
              <a:rPr lang="en-US" smtClean="0"/>
              <a:t>orti</a:t>
            </a:r>
            <a:r>
              <a:rPr lang="cs-CZ" smtClean="0"/>
              <a:t>zoku u těhotných žen.</a:t>
            </a:r>
          </a:p>
          <a:p>
            <a:r>
              <a:rPr lang="en-US" smtClean="0"/>
              <a:t>Prenat</a:t>
            </a:r>
            <a:r>
              <a:rPr lang="cs-CZ" smtClean="0"/>
              <a:t>ální maternální stres ovšem asociován s předčasným porodem. Předčasný porod asociován také se zvýšeným maternálním plazmatickým CRH</a:t>
            </a:r>
            <a:r>
              <a:rPr lang="en-US" smtClean="0"/>
              <a:t>. </a:t>
            </a:r>
            <a:r>
              <a:rPr lang="cs-CZ" smtClean="0"/>
              <a:t>Zvýšení hladiny kortikosteroidů</a:t>
            </a:r>
            <a:r>
              <a:rPr lang="en-US" smtClean="0"/>
              <a:t> (</a:t>
            </a:r>
            <a:r>
              <a:rPr lang="cs-CZ" smtClean="0"/>
              <a:t>jako důsledek fyzického nebo emočního stresu) může podpořit placentární sekreci </a:t>
            </a:r>
            <a:r>
              <a:rPr lang="en-US" smtClean="0"/>
              <a:t>CRH </a:t>
            </a:r>
            <a:r>
              <a:rPr lang="cs-CZ" smtClean="0"/>
              <a:t>a spustit předčasný porod.</a:t>
            </a:r>
            <a:endParaRPr lang="en-US" smtClean="0"/>
          </a:p>
          <a:p>
            <a:r>
              <a:rPr lang="cs-CZ" smtClean="0"/>
              <a:t>Produkty podobné </a:t>
            </a:r>
            <a:r>
              <a:rPr lang="en-US" smtClean="0"/>
              <a:t>ACTH</a:t>
            </a:r>
            <a:r>
              <a:rPr lang="cs-CZ" smtClean="0"/>
              <a:t> z fetoplacentární jednotky mohou</a:t>
            </a:r>
            <a:r>
              <a:rPr lang="cs-CZ"/>
              <a:t> </a:t>
            </a:r>
            <a:r>
              <a:rPr lang="cs-CZ" smtClean="0"/>
              <a:t>(velmi zřídka) </a:t>
            </a:r>
            <a:r>
              <a:rPr lang="en-US" smtClean="0"/>
              <a:t>indu</a:t>
            </a:r>
            <a:r>
              <a:rPr lang="cs-CZ" smtClean="0"/>
              <a:t>kovat </a:t>
            </a:r>
            <a:r>
              <a:rPr lang="en-US" smtClean="0"/>
              <a:t>Cushing</a:t>
            </a:r>
            <a:r>
              <a:rPr lang="cs-CZ" smtClean="0"/>
              <a:t>ův syndrom</a:t>
            </a:r>
            <a:r>
              <a:rPr lang="en-US" smtClean="0"/>
              <a:t>, </a:t>
            </a:r>
            <a:r>
              <a:rPr lang="cs-CZ" smtClean="0"/>
              <a:t>který může po porodu odeznít.</a:t>
            </a:r>
            <a:endParaRPr lang="en-US" smtClean="0"/>
          </a:p>
        </p:txBody>
      </p:sp>
    </p:spTree>
    <p:extLst>
      <p:ext uri="{BB962C8B-B14F-4D97-AF65-F5344CB8AC3E}">
        <p14:creationId xmlns:p14="http://schemas.microsoft.com/office/powerpoint/2010/main" val="188378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Matern</a:t>
            </a:r>
            <a:r>
              <a:rPr lang="cs-CZ"/>
              <a:t>ální</a:t>
            </a:r>
            <a:r>
              <a:rPr lang="en-US"/>
              <a:t> Hpa </a:t>
            </a:r>
            <a:r>
              <a:rPr lang="cs-CZ"/>
              <a:t>osa po porodu: </a:t>
            </a:r>
            <a:br>
              <a:rPr lang="cs-CZ"/>
            </a:br>
            <a:r>
              <a:rPr lang="cs-CZ"/>
              <a:t>patofyziologická očekávání</a:t>
            </a:r>
            <a:endParaRPr lang="cs-CZ" dirty="0"/>
          </a:p>
        </p:txBody>
      </p:sp>
      <p:sp>
        <p:nvSpPr>
          <p:cNvPr id="3" name="Zástupný symbol pro obsah 2"/>
          <p:cNvSpPr>
            <a:spLocks noGrp="1"/>
          </p:cNvSpPr>
          <p:nvPr>
            <p:ph idx="1"/>
          </p:nvPr>
        </p:nvSpPr>
        <p:spPr/>
        <p:txBody>
          <a:bodyPr>
            <a:normAutofit fontScale="85000" lnSpcReduction="10000"/>
          </a:bodyPr>
          <a:lstStyle/>
          <a:p>
            <a:r>
              <a:rPr lang="cs-CZ" smtClean="0"/>
              <a:t>Téměř u poloviny žen se po porodu objevuje krátkodobé onemocnění</a:t>
            </a:r>
            <a:r>
              <a:rPr lang="en-US" smtClean="0"/>
              <a:t> </a:t>
            </a:r>
            <a:r>
              <a:rPr lang="cs-CZ" smtClean="0"/>
              <a:t>„</a:t>
            </a:r>
            <a:r>
              <a:rPr lang="en-US" smtClean="0"/>
              <a:t>postpartum blues”</a:t>
            </a:r>
            <a:r>
              <a:rPr lang="cs-CZ" smtClean="0"/>
              <a:t>; opravdová popordní deprese se objevuje až u</a:t>
            </a:r>
            <a:br>
              <a:rPr lang="cs-CZ" smtClean="0"/>
            </a:br>
            <a:r>
              <a:rPr lang="cs-CZ" smtClean="0"/>
              <a:t>18 % žen po porodu.</a:t>
            </a:r>
            <a:r>
              <a:rPr lang="en-US" smtClean="0"/>
              <a:t> </a:t>
            </a:r>
            <a:endParaRPr lang="cs-CZ" smtClean="0"/>
          </a:p>
          <a:p>
            <a:r>
              <a:rPr lang="cs-CZ" smtClean="0"/>
              <a:t>Nemoci s poruchou nálady mohou trvat až rok</a:t>
            </a:r>
            <a:r>
              <a:rPr lang="en-US" smtClean="0"/>
              <a:t>. </a:t>
            </a:r>
            <a:r>
              <a:rPr lang="cs-CZ" smtClean="0"/>
              <a:t>Ženy s pospartum blues nebo depresí mají oslabenou reakci ACTH na vaječný </a:t>
            </a:r>
            <a:r>
              <a:rPr lang="en-US" smtClean="0"/>
              <a:t>CRH stimu</a:t>
            </a:r>
            <a:r>
              <a:rPr lang="cs-CZ" smtClean="0"/>
              <a:t>lační test než </a:t>
            </a:r>
            <a:r>
              <a:rPr lang="en-US" smtClean="0"/>
              <a:t>eutymic</a:t>
            </a:r>
            <a:r>
              <a:rPr lang="cs-CZ" smtClean="0"/>
              <a:t>ké ženy po porodu.</a:t>
            </a:r>
            <a:r>
              <a:rPr lang="en-US" smtClean="0"/>
              <a:t> </a:t>
            </a:r>
            <a:endParaRPr lang="cs-CZ" smtClean="0"/>
          </a:p>
          <a:p>
            <a:r>
              <a:rPr lang="cs-CZ" smtClean="0"/>
              <a:t>Vysoké dávky estrogenů po porodu jsou jako antidepresivum velmi účinné. </a:t>
            </a:r>
            <a:endParaRPr lang="cs-CZ" dirty="0" smtClean="0"/>
          </a:p>
        </p:txBody>
      </p:sp>
    </p:spTree>
    <p:extLst>
      <p:ext uri="{BB962C8B-B14F-4D97-AF65-F5344CB8AC3E}">
        <p14:creationId xmlns:p14="http://schemas.microsoft.com/office/powerpoint/2010/main" val="17897437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Matern</a:t>
            </a:r>
            <a:r>
              <a:rPr lang="cs-CZ"/>
              <a:t>ální</a:t>
            </a:r>
            <a:r>
              <a:rPr lang="en-US"/>
              <a:t> Hpa </a:t>
            </a:r>
            <a:r>
              <a:rPr lang="cs-CZ"/>
              <a:t>osa po porodu: </a:t>
            </a:r>
            <a:br>
              <a:rPr lang="cs-CZ"/>
            </a:br>
            <a:r>
              <a:rPr lang="cs-CZ"/>
              <a:t>patofyziologická očekávání</a:t>
            </a:r>
            <a:endParaRPr lang="cs-CZ" dirty="0"/>
          </a:p>
        </p:txBody>
      </p:sp>
      <p:sp>
        <p:nvSpPr>
          <p:cNvPr id="3" name="Zástupný symbol pro obsah 2"/>
          <p:cNvSpPr>
            <a:spLocks noGrp="1"/>
          </p:cNvSpPr>
          <p:nvPr>
            <p:ph idx="1"/>
          </p:nvPr>
        </p:nvSpPr>
        <p:spPr/>
        <p:txBody>
          <a:bodyPr>
            <a:normAutofit fontScale="77500" lnSpcReduction="20000"/>
          </a:bodyPr>
          <a:lstStyle/>
          <a:p>
            <a:r>
              <a:rPr lang="cs-CZ" smtClean="0"/>
              <a:t>Během těhotenství dochází k supresi buněčné imunity a produkci </a:t>
            </a:r>
            <a:r>
              <a:rPr lang="en-US" smtClean="0"/>
              <a:t>Th1 cytokin</a:t>
            </a:r>
            <a:r>
              <a:rPr lang="cs-CZ" smtClean="0"/>
              <a:t>ů</a:t>
            </a:r>
            <a:r>
              <a:rPr lang="en-US" smtClean="0"/>
              <a:t> (IL-12, interferon</a:t>
            </a:r>
            <a:r>
              <a:rPr lang="cs-CZ" smtClean="0"/>
              <a:t>u </a:t>
            </a:r>
            <a:r>
              <a:rPr lang="en-US" smtClean="0"/>
              <a:t>gama)</a:t>
            </a:r>
            <a:r>
              <a:rPr lang="cs-CZ" smtClean="0"/>
              <a:t>;</a:t>
            </a:r>
            <a:r>
              <a:rPr lang="en-US" smtClean="0"/>
              <a:t> </a:t>
            </a:r>
            <a:r>
              <a:rPr lang="cs-CZ" smtClean="0"/>
              <a:t>B-imunita a </a:t>
            </a:r>
            <a:r>
              <a:rPr lang="en-US" smtClean="0"/>
              <a:t>Th2 cytokin</a:t>
            </a:r>
            <a:r>
              <a:rPr lang="cs-CZ" smtClean="0"/>
              <a:t>ová produkce</a:t>
            </a:r>
            <a:r>
              <a:rPr lang="en-US" smtClean="0"/>
              <a:t> (IL-4, IL-10) </a:t>
            </a:r>
            <a:r>
              <a:rPr lang="cs-CZ" smtClean="0"/>
              <a:t>jsou podpořeny</a:t>
            </a:r>
            <a:r>
              <a:rPr lang="en-US" smtClean="0"/>
              <a:t>. </a:t>
            </a:r>
            <a:r>
              <a:rPr lang="cs-CZ" smtClean="0"/>
              <a:t>Vše se po porosu vrací k předtěhotenským hodnotám.</a:t>
            </a:r>
            <a:r>
              <a:rPr lang="en-US" smtClean="0"/>
              <a:t> </a:t>
            </a:r>
            <a:endParaRPr lang="cs-CZ" smtClean="0"/>
          </a:p>
          <a:p>
            <a:r>
              <a:rPr lang="en-US" smtClean="0"/>
              <a:t>Th2 </a:t>
            </a:r>
            <a:r>
              <a:rPr lang="cs-CZ" smtClean="0"/>
              <a:t>převaha je tedy těhotenskou a poporodní periodu typická.</a:t>
            </a:r>
            <a:r>
              <a:rPr lang="en-US" smtClean="0"/>
              <a:t> </a:t>
            </a:r>
            <a:r>
              <a:rPr lang="cs-CZ" smtClean="0"/>
              <a:t>Změny v produkci kortizolu,</a:t>
            </a:r>
            <a:r>
              <a:rPr lang="en-US" smtClean="0"/>
              <a:t> progesteron</a:t>
            </a:r>
            <a:r>
              <a:rPr lang="cs-CZ" smtClean="0"/>
              <a:t>u</a:t>
            </a:r>
            <a:r>
              <a:rPr lang="en-US" smtClean="0"/>
              <a:t> a estrogen</a:t>
            </a:r>
            <a:r>
              <a:rPr lang="cs-CZ" smtClean="0"/>
              <a:t>ů</a:t>
            </a:r>
            <a:r>
              <a:rPr lang="en-US" smtClean="0"/>
              <a:t>) </a:t>
            </a:r>
            <a:r>
              <a:rPr lang="cs-CZ" smtClean="0"/>
              <a:t>tuto nerovnováhu modulují.</a:t>
            </a:r>
            <a:r>
              <a:rPr lang="en-US" smtClean="0"/>
              <a:t> </a:t>
            </a:r>
            <a:endParaRPr lang="cs-CZ" smtClean="0"/>
          </a:p>
          <a:p>
            <a:r>
              <a:rPr lang="cs-CZ" smtClean="0"/>
              <a:t>RA se během těhotenství zlepšuje, po porodu se příznaky vrací.</a:t>
            </a:r>
            <a:r>
              <a:rPr lang="en-US" smtClean="0"/>
              <a:t> </a:t>
            </a:r>
            <a:r>
              <a:rPr lang="cs-CZ" smtClean="0"/>
              <a:t>P</a:t>
            </a:r>
            <a:r>
              <a:rPr lang="en-US" smtClean="0"/>
              <a:t>revalence </a:t>
            </a:r>
            <a:r>
              <a:rPr lang="cs-CZ" smtClean="0"/>
              <a:t>t</a:t>
            </a:r>
            <a:r>
              <a:rPr lang="en-US" smtClean="0"/>
              <a:t>yr</a:t>
            </a:r>
            <a:r>
              <a:rPr lang="cs-CZ" smtClean="0"/>
              <a:t>e</a:t>
            </a:r>
            <a:r>
              <a:rPr lang="en-US" smtClean="0"/>
              <a:t>oiditi</a:t>
            </a:r>
            <a:r>
              <a:rPr lang="cs-CZ" smtClean="0"/>
              <a:t>dy po porodu je </a:t>
            </a:r>
            <a:r>
              <a:rPr lang="en-US" smtClean="0"/>
              <a:t>5–7%. </a:t>
            </a:r>
            <a:endParaRPr lang="cs-CZ" dirty="0"/>
          </a:p>
        </p:txBody>
      </p:sp>
    </p:spTree>
    <p:extLst>
      <p:ext uri="{BB962C8B-B14F-4D97-AF65-F5344CB8AC3E}">
        <p14:creationId xmlns:p14="http://schemas.microsoft.com/office/powerpoint/2010/main" val="3026656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p:txBody>
          <a:bodyPr/>
          <a:lstStyle/>
          <a:p>
            <a:r>
              <a:rPr lang="cs-CZ" smtClean="0"/>
              <a:t>Fetálně-neonatální HPA OSA?</a:t>
            </a:r>
            <a:endParaRPr lang="cs-CZ" dirty="0"/>
          </a:p>
        </p:txBody>
      </p:sp>
      <p:sp>
        <p:nvSpPr>
          <p:cNvPr id="3" name="Zástupný symbol pro obsah 2"/>
          <p:cNvSpPr>
            <a:spLocks noGrp="1"/>
          </p:cNvSpPr>
          <p:nvPr>
            <p:ph idx="1"/>
          </p:nvPr>
        </p:nvSpPr>
        <p:spPr/>
        <p:txBody>
          <a:bodyPr>
            <a:normAutofit fontScale="77500" lnSpcReduction="20000"/>
          </a:bodyPr>
          <a:lstStyle/>
          <a:p>
            <a:r>
              <a:rPr lang="cs-CZ" smtClean="0"/>
              <a:t>Fetální hypúofýza zraje časně, už v polovině gestace.</a:t>
            </a:r>
            <a:r>
              <a:rPr lang="en-US" smtClean="0"/>
              <a:t> Fet</a:t>
            </a:r>
            <a:r>
              <a:rPr lang="cs-CZ" smtClean="0"/>
              <a:t>ální hypotalamické a plancentární </a:t>
            </a:r>
            <a:r>
              <a:rPr lang="en-US" smtClean="0"/>
              <a:t>CRH </a:t>
            </a:r>
            <a:r>
              <a:rPr lang="cs-CZ" smtClean="0"/>
              <a:t>vede k sekreci </a:t>
            </a:r>
            <a:r>
              <a:rPr lang="en-US" smtClean="0"/>
              <a:t>ACTH</a:t>
            </a:r>
            <a:r>
              <a:rPr lang="cs-CZ" smtClean="0"/>
              <a:t>.</a:t>
            </a:r>
            <a:r>
              <a:rPr lang="en-US" smtClean="0"/>
              <a:t> </a:t>
            </a:r>
            <a:r>
              <a:rPr lang="cs-CZ" smtClean="0"/>
              <a:t>ACTH řídí rozvoj nadledviny včetně angiogeneze a steroidogeneze.</a:t>
            </a:r>
          </a:p>
          <a:p>
            <a:r>
              <a:rPr lang="cs-CZ" smtClean="0"/>
              <a:t>Fetální ledvina je charakteristická přítomností tzv. fetální zóny, což je principiální místo pro rozvoj syntézy DHEAS, substrátu pro placentální syntézu estrogenů.</a:t>
            </a:r>
            <a:r>
              <a:rPr lang="en-US" smtClean="0"/>
              <a:t> </a:t>
            </a:r>
            <a:r>
              <a:rPr lang="cs-CZ" smtClean="0"/>
              <a:t>Ve fetální zóně dochází také k syntéze mineralokortikoidů, zatímco přechodná zóna syntetizuje po 28 týdnu těhotenství fetální kortizol de novo. Asi třetina variability hladin fetálního kortizolu je podmíněna maternálními hladinami, většina fetální stresové odpovědi je ale na maternálních odpovědích nezávislá.</a:t>
            </a:r>
            <a:endParaRPr lang="en-US" dirty="0"/>
          </a:p>
        </p:txBody>
      </p:sp>
    </p:spTree>
    <p:extLst>
      <p:ext uri="{BB962C8B-B14F-4D97-AF65-F5344CB8AC3E}">
        <p14:creationId xmlns:p14="http://schemas.microsoft.com/office/powerpoint/2010/main" val="1297812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p:txBody>
          <a:bodyPr/>
          <a:lstStyle/>
          <a:p>
            <a:r>
              <a:rPr lang="cs-CZ" smtClean="0"/>
              <a:t>Fetálně-neonatální HPA OSA?</a:t>
            </a:r>
            <a:endParaRPr lang="cs-CZ" dirty="0"/>
          </a:p>
        </p:txBody>
      </p:sp>
      <p:sp>
        <p:nvSpPr>
          <p:cNvPr id="3" name="Zástupný symbol pro obsah 2"/>
          <p:cNvSpPr>
            <a:spLocks noGrp="1"/>
          </p:cNvSpPr>
          <p:nvPr>
            <p:ph idx="1"/>
          </p:nvPr>
        </p:nvSpPr>
        <p:spPr/>
        <p:txBody>
          <a:bodyPr>
            <a:normAutofit fontScale="70000" lnSpcReduction="20000"/>
          </a:bodyPr>
          <a:lstStyle/>
          <a:p>
            <a:r>
              <a:rPr lang="cs-CZ" smtClean="0"/>
              <a:t>Narození je pro novorozence velmi stresová odpověď a adekvátní adrenokortikální sekrece steroidů (zejména kortizolu) umožňuje adaptaci na extrauterinní život. Ačkoliv postnatálně dochází k intenzivní přestavbě fetální zóny nadledvin novorozence, u v termínu narozených novorozenců nedochází k adrenokortikální insuficienci.</a:t>
            </a:r>
            <a:r>
              <a:rPr lang="en-US" smtClean="0"/>
              <a:t> </a:t>
            </a:r>
            <a:endParaRPr lang="cs-CZ" smtClean="0"/>
          </a:p>
          <a:p>
            <a:r>
              <a:rPr lang="cs-CZ" smtClean="0"/>
              <a:t>Děti narozené před termínem a děti s nízkou porodní hmotností mají adekvátní funkci hypofýzy; hají ale snížené bazální hladiny kortizolu a nízkou adrenokortikální rezervu po stimulaci ACTH.</a:t>
            </a:r>
            <a:r>
              <a:rPr lang="en-US" smtClean="0"/>
              <a:t> </a:t>
            </a:r>
            <a:r>
              <a:rPr lang="cs-CZ" smtClean="0"/>
              <a:t>U těchto novorozenců nacházíme vysoké hladiny prekurzorů kortizolu, což svědčí pro redukovanou aktivitu steroidogenních emzymů v důsledku nezralosti nadledvin</a:t>
            </a:r>
            <a:r>
              <a:rPr lang="en-US" smtClean="0"/>
              <a:t>. </a:t>
            </a:r>
            <a:r>
              <a:rPr lang="cs-CZ" smtClean="0"/>
              <a:t>Tyto děti mají sníženou schopnost „rozpoznat“ stresory nebo jejich hypotalamus není schopen na stsory reagovat produkcí CRH.</a:t>
            </a:r>
            <a:endParaRPr lang="en-US" dirty="0"/>
          </a:p>
        </p:txBody>
      </p:sp>
    </p:spTree>
    <p:extLst>
      <p:ext uri="{BB962C8B-B14F-4D97-AF65-F5344CB8AC3E}">
        <p14:creationId xmlns:p14="http://schemas.microsoft.com/office/powerpoint/2010/main" val="28564168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Fetálně-neonatální HPA OSA?</a:t>
            </a:r>
            <a:endParaRPr lang="cs-CZ" dirty="0"/>
          </a:p>
        </p:txBody>
      </p:sp>
      <p:sp>
        <p:nvSpPr>
          <p:cNvPr id="3" name="Zástupný symbol pro obsah 2"/>
          <p:cNvSpPr>
            <a:spLocks noGrp="1"/>
          </p:cNvSpPr>
          <p:nvPr>
            <p:ph idx="1"/>
          </p:nvPr>
        </p:nvSpPr>
        <p:spPr/>
        <p:txBody>
          <a:bodyPr>
            <a:normAutofit fontScale="85000" lnSpcReduction="10000"/>
          </a:bodyPr>
          <a:lstStyle/>
          <a:p>
            <a:r>
              <a:rPr lang="cs-CZ" smtClean="0"/>
              <a:t>Expozice kortikoidům prenatálně nebo postnatálně (třeba k podpoře maturace zrání plic) způsobuje pouze dočasnou supresi osy HPA, která se upraví za několik týdnů. </a:t>
            </a:r>
          </a:p>
          <a:p>
            <a:r>
              <a:rPr lang="cs-CZ" smtClean="0"/>
              <a:t>Redukce porodní váhy, hyperglykémie a hyperinsulinémie jsou vedlejšími efekty prenatální léčby glukokortikoidy.</a:t>
            </a:r>
            <a:r>
              <a:rPr lang="en-US" smtClean="0"/>
              <a:t> </a:t>
            </a:r>
            <a:r>
              <a:rPr lang="cs-CZ" smtClean="0"/>
              <a:t>Je proto otázkou, jaký bude vliv této expozice na aspekty epigenetické. </a:t>
            </a:r>
          </a:p>
          <a:p>
            <a:r>
              <a:rPr lang="cs-CZ" smtClean="0"/>
              <a:t>„R</a:t>
            </a:r>
            <a:r>
              <a:rPr lang="en-US" smtClean="0"/>
              <a:t>eprogramming” </a:t>
            </a:r>
            <a:r>
              <a:rPr lang="cs-CZ" smtClean="0"/>
              <a:t>aktivačního bodu pro systém HPA?</a:t>
            </a:r>
            <a:endParaRPr lang="en-US" smtClean="0"/>
          </a:p>
          <a:p>
            <a:endParaRPr lang="cs-CZ" dirty="0"/>
          </a:p>
        </p:txBody>
      </p:sp>
    </p:spTree>
    <p:extLst>
      <p:ext uri="{BB962C8B-B14F-4D97-AF65-F5344CB8AC3E}">
        <p14:creationId xmlns:p14="http://schemas.microsoft.com/office/powerpoint/2010/main" val="1009172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4000" b="1" smtClean="0"/>
              <a:t>Děkuji za pozornost</a:t>
            </a:r>
            <a:endParaRPr lang="cs-CZ" sz="4000" b="1" dirty="0"/>
          </a:p>
        </p:txBody>
      </p:sp>
    </p:spTree>
    <p:extLst>
      <p:ext uri="{BB962C8B-B14F-4D97-AF65-F5344CB8AC3E}">
        <p14:creationId xmlns:p14="http://schemas.microsoft.com/office/powerpoint/2010/main" val="3176291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title"/>
          </p:nvPr>
        </p:nvSpPr>
        <p:spPr/>
        <p:txBody>
          <a:bodyPr/>
          <a:lstStyle/>
          <a:p>
            <a:r>
              <a:rPr lang="cs-CZ" smtClean="0"/>
              <a:t>Vývojová stádia</a:t>
            </a:r>
            <a:endParaRPr lang="en-US" dirty="0"/>
          </a:p>
        </p:txBody>
      </p:sp>
      <p:sp>
        <p:nvSpPr>
          <p:cNvPr id="99330" name="Rectangle 2"/>
          <p:cNvSpPr>
            <a:spLocks noGrp="1" noChangeArrowheads="1"/>
          </p:cNvSpPr>
          <p:nvPr>
            <p:ph idx="1"/>
          </p:nvPr>
        </p:nvSpPr>
        <p:spPr/>
        <p:txBody>
          <a:bodyPr/>
          <a:lstStyle/>
          <a:p>
            <a:r>
              <a:rPr lang="cs-CZ" smtClean="0"/>
              <a:t>Prenatální vývoj</a:t>
            </a:r>
            <a:endParaRPr lang="en-US" smtClean="0"/>
          </a:p>
          <a:p>
            <a:pPr lvl="1"/>
            <a:r>
              <a:rPr lang="en-US" smtClean="0"/>
              <a:t>E</a:t>
            </a:r>
            <a:r>
              <a:rPr lang="cs-CZ" smtClean="0"/>
              <a:t>mbryonální</a:t>
            </a:r>
            <a:r>
              <a:rPr lang="en-US" smtClean="0"/>
              <a:t> </a:t>
            </a:r>
          </a:p>
          <a:p>
            <a:pPr lvl="2"/>
            <a:r>
              <a:rPr lang="cs-CZ" smtClean="0"/>
              <a:t>První dva měsíce po oplození</a:t>
            </a:r>
            <a:endParaRPr lang="en-US" smtClean="0"/>
          </a:p>
          <a:p>
            <a:pPr lvl="1"/>
            <a:r>
              <a:rPr lang="en-US" smtClean="0"/>
              <a:t>Fet</a:t>
            </a:r>
            <a:r>
              <a:rPr lang="cs-CZ" smtClean="0"/>
              <a:t>ální </a:t>
            </a:r>
            <a:endParaRPr lang="en-US" smtClean="0"/>
          </a:p>
          <a:p>
            <a:pPr lvl="2"/>
            <a:r>
              <a:rPr lang="cs-CZ" smtClean="0"/>
              <a:t>Od devátého týdne gestace do porodu</a:t>
            </a:r>
            <a:endParaRPr lang="en-US" smtClean="0"/>
          </a:p>
          <a:p>
            <a:r>
              <a:rPr lang="cs-CZ" smtClean="0"/>
              <a:t>Postnatální vývoj</a:t>
            </a:r>
            <a:endParaRPr lang="en-US" smtClean="0"/>
          </a:p>
          <a:p>
            <a:pPr lvl="1"/>
            <a:r>
              <a:rPr lang="cs-CZ" smtClean="0"/>
              <a:t>Začíná při porodu a pokračuje celý život</a:t>
            </a:r>
            <a:endParaRPr lang="en-US" dirty="0"/>
          </a:p>
        </p:txBody>
      </p:sp>
    </p:spTree>
    <p:extLst>
      <p:ext uri="{BB962C8B-B14F-4D97-AF65-F5344CB8AC3E}">
        <p14:creationId xmlns:p14="http://schemas.microsoft.com/office/powerpoint/2010/main" val="33371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9-01a_1.jpg                                                   00000941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4488" y="981075"/>
            <a:ext cx="4949737" cy="532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66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9" descr="29-01b_1.jpg                                                   00000941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5445" y="981075"/>
            <a:ext cx="7327823" cy="532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97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title"/>
          </p:nvPr>
        </p:nvSpPr>
        <p:spPr/>
        <p:txBody>
          <a:bodyPr/>
          <a:lstStyle/>
          <a:p>
            <a:r>
              <a:rPr lang="cs-CZ" smtClean="0"/>
              <a:t>První trimestr</a:t>
            </a:r>
            <a:endParaRPr lang="en-US" dirty="0"/>
          </a:p>
        </p:txBody>
      </p:sp>
      <p:sp>
        <p:nvSpPr>
          <p:cNvPr id="105474" name="Rectangle 2"/>
          <p:cNvSpPr>
            <a:spLocks noGrp="1" noChangeArrowheads="1"/>
          </p:cNvSpPr>
          <p:nvPr>
            <p:ph idx="1"/>
          </p:nvPr>
        </p:nvSpPr>
        <p:spPr/>
        <p:txBody>
          <a:bodyPr>
            <a:normAutofit fontScale="92500" lnSpcReduction="20000"/>
          </a:bodyPr>
          <a:lstStyle/>
          <a:p>
            <a:r>
              <a:rPr lang="cs-CZ" smtClean="0"/>
              <a:t>Rýhování</a:t>
            </a:r>
            <a:endParaRPr lang="en-US" smtClean="0"/>
          </a:p>
          <a:p>
            <a:pPr lvl="1"/>
            <a:r>
              <a:rPr lang="cs-CZ" smtClean="0"/>
              <a:t>Ze zygoty se stane preembryo, poté blastocysta</a:t>
            </a:r>
            <a:endParaRPr lang="en-US" smtClean="0"/>
          </a:p>
          <a:p>
            <a:r>
              <a:rPr lang="en-US" smtClean="0"/>
              <a:t>Implanta</a:t>
            </a:r>
            <a:r>
              <a:rPr lang="cs-CZ" smtClean="0"/>
              <a:t>ce</a:t>
            </a:r>
            <a:endParaRPr lang="en-US" smtClean="0"/>
          </a:p>
          <a:p>
            <a:pPr lvl="1"/>
            <a:r>
              <a:rPr lang="cs-CZ" smtClean="0"/>
              <a:t>Zanoření blastocysty do endometria</a:t>
            </a:r>
            <a:endParaRPr lang="en-US" smtClean="0"/>
          </a:p>
          <a:p>
            <a:r>
              <a:rPr lang="en-US" smtClean="0"/>
              <a:t>Placenta</a:t>
            </a:r>
            <a:r>
              <a:rPr lang="cs-CZ" smtClean="0"/>
              <a:t>ce</a:t>
            </a:r>
            <a:endParaRPr lang="en-US" smtClean="0"/>
          </a:p>
          <a:p>
            <a:pPr lvl="1"/>
            <a:r>
              <a:rPr lang="cs-CZ" smtClean="0"/>
              <a:t>Tvorba krevních cév okolo blastocysty a počátek placenty</a:t>
            </a:r>
            <a:endParaRPr lang="en-US" smtClean="0"/>
          </a:p>
          <a:p>
            <a:r>
              <a:rPr lang="en-US" smtClean="0"/>
              <a:t>Embryogenesis </a:t>
            </a:r>
          </a:p>
          <a:p>
            <a:pPr lvl="1"/>
            <a:r>
              <a:rPr lang="cs-CZ" smtClean="0"/>
              <a:t>Tvorba životaschopného embrya</a:t>
            </a:r>
            <a:endParaRPr lang="en-US" dirty="0"/>
          </a:p>
        </p:txBody>
      </p:sp>
    </p:spTree>
    <p:extLst>
      <p:ext uri="{BB962C8B-B14F-4D97-AF65-F5344CB8AC3E}">
        <p14:creationId xmlns:p14="http://schemas.microsoft.com/office/powerpoint/2010/main" val="68664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zelena-zuzena">
  <a:themeElements>
    <a:clrScheme name="Sablona Zeleno-oranzova">
      <a:dk1>
        <a:sysClr val="windowText" lastClr="000000"/>
      </a:dk1>
      <a:lt1>
        <a:sysClr val="window" lastClr="FFFFFF"/>
      </a:lt1>
      <a:dk2>
        <a:srgbClr val="336600"/>
      </a:dk2>
      <a:lt2>
        <a:srgbClr val="EEECE1"/>
      </a:lt2>
      <a:accent1>
        <a:srgbClr val="D7810F"/>
      </a:accent1>
      <a:accent2>
        <a:srgbClr val="9854D0"/>
      </a:accent2>
      <a:accent3>
        <a:srgbClr val="009900"/>
      </a:accent3>
      <a:accent4>
        <a:srgbClr val="5DA5A9"/>
      </a:accent4>
      <a:accent5>
        <a:srgbClr val="CC9900"/>
      </a:accent5>
      <a:accent6>
        <a:srgbClr val="B12929"/>
      </a:accent6>
      <a:hlink>
        <a:srgbClr val="009900"/>
      </a:hlink>
      <a:folHlink>
        <a:srgbClr val="3366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elenooranzova-light-zuzena">
  <a:themeElements>
    <a:clrScheme name="Sablona Zeleno-oranzova">
      <a:dk1>
        <a:sysClr val="windowText" lastClr="000000"/>
      </a:dk1>
      <a:lt1>
        <a:sysClr val="window" lastClr="FFFFFF"/>
      </a:lt1>
      <a:dk2>
        <a:srgbClr val="336600"/>
      </a:dk2>
      <a:lt2>
        <a:srgbClr val="EEECE1"/>
      </a:lt2>
      <a:accent1>
        <a:srgbClr val="D7810F"/>
      </a:accent1>
      <a:accent2>
        <a:srgbClr val="9854D0"/>
      </a:accent2>
      <a:accent3>
        <a:srgbClr val="009900"/>
      </a:accent3>
      <a:accent4>
        <a:srgbClr val="5DA5A9"/>
      </a:accent4>
      <a:accent5>
        <a:srgbClr val="CC9900"/>
      </a:accent5>
      <a:accent6>
        <a:srgbClr val="B12929"/>
      </a:accent6>
      <a:hlink>
        <a:srgbClr val="009900"/>
      </a:hlink>
      <a:folHlink>
        <a:srgbClr val="3366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zelenooranzova-light-zuzena</Template>
  <TotalTime>1377</TotalTime>
  <Words>3238</Words>
  <Application>Microsoft Office PowerPoint</Application>
  <PresentationFormat>Předvádění na obrazovce (4:3)</PresentationFormat>
  <Paragraphs>322</Paragraphs>
  <Slides>57</Slides>
  <Notes>3</Notes>
  <HiddenSlides>0</HiddenSlides>
  <MMClips>0</MMClips>
  <ScaleCrop>false</ScaleCrop>
  <HeadingPairs>
    <vt:vector size="4" baseType="variant">
      <vt:variant>
        <vt:lpstr>Motiv</vt:lpstr>
      </vt:variant>
      <vt:variant>
        <vt:i4>2</vt:i4>
      </vt:variant>
      <vt:variant>
        <vt:lpstr>Nadpisy snímků</vt:lpstr>
      </vt:variant>
      <vt:variant>
        <vt:i4>57</vt:i4>
      </vt:variant>
    </vt:vector>
  </HeadingPairs>
  <TitlesOfParts>
    <vt:vector size="59" baseType="lpstr">
      <vt:lpstr>zelena-zuzena</vt:lpstr>
      <vt:lpstr>zelenooranzova-light-zuzena</vt:lpstr>
      <vt:lpstr>Patofyziologie fetoplacentární jednotky</vt:lpstr>
      <vt:lpstr>Prezentace aplikace PowerPoint</vt:lpstr>
      <vt:lpstr>Fetoplacentární jednotka</vt:lpstr>
      <vt:lpstr>Steroidogeneze v nadledvinách</vt:lpstr>
      <vt:lpstr>Prezentace aplikace PowerPoint</vt:lpstr>
      <vt:lpstr>Vývojová stádia</vt:lpstr>
      <vt:lpstr>Prezentace aplikace PowerPoint</vt:lpstr>
      <vt:lpstr>Prezentace aplikace PowerPoint</vt:lpstr>
      <vt:lpstr>První trimestr</vt:lpstr>
      <vt:lpstr>Rýhování a tvorba blastocysty</vt:lpstr>
      <vt:lpstr>Prezentace aplikace PowerPoint</vt:lpstr>
      <vt:lpstr>Implantace</vt:lpstr>
      <vt:lpstr>Prezentace aplikace PowerPoint</vt:lpstr>
      <vt:lpstr>Vnitřní buněčná masa a gastrulace</vt:lpstr>
      <vt:lpstr>Zárodečné vrstvy</vt:lpstr>
      <vt:lpstr>Extraembryonální membrány</vt:lpstr>
      <vt:lpstr>Extraembryonální membrány</vt:lpstr>
      <vt:lpstr>Tvorba placenty</vt:lpstr>
      <vt:lpstr>Tvorba placenty 2</vt:lpstr>
      <vt:lpstr>Anatomie embrya</vt:lpstr>
      <vt:lpstr>3D struktura placenty</vt:lpstr>
      <vt:lpstr>Vývoj placenty</vt:lpstr>
      <vt:lpstr>Placenta od 4. měsíce</vt:lpstr>
      <vt:lpstr>Pars fetalis   </vt:lpstr>
      <vt:lpstr>Charakteristické vlastnosti fetoplacentárního oběhu</vt:lpstr>
      <vt:lpstr>Rozdíl fetální a adultní cirkulace</vt:lpstr>
      <vt:lpstr>Základy cévního systému</vt:lpstr>
      <vt:lpstr>Intraembryonální a extraembryonální oběh</vt:lpstr>
      <vt:lpstr>Fetální krev</vt:lpstr>
      <vt:lpstr>Fetální krev</vt:lpstr>
      <vt:lpstr>Fetální krev</vt:lpstr>
      <vt:lpstr>Disociační křivka kyslíku ve fetální a mateřské krvi</vt:lpstr>
      <vt:lpstr>Prezentace aplikace PowerPoint</vt:lpstr>
      <vt:lpstr>Tok fetální krve 1</vt:lpstr>
      <vt:lpstr>Tok fetální krve 2</vt:lpstr>
      <vt:lpstr>Tok fetální krve 3</vt:lpstr>
      <vt:lpstr>Proč?</vt:lpstr>
      <vt:lpstr>Uzávěr shuntů</vt:lpstr>
      <vt:lpstr>Poporodní změny</vt:lpstr>
      <vt:lpstr>Steroidní hormony </vt:lpstr>
      <vt:lpstr>Stres systém a ženský reprodukční systém</vt:lpstr>
      <vt:lpstr>Diurnální povaha sekrece GLK</vt:lpstr>
      <vt:lpstr>Maternální Hpa osa v těhotenství</vt:lpstr>
      <vt:lpstr>Maternální Hpa osa v těhotenství</vt:lpstr>
      <vt:lpstr>Maternální Hpa osa v těhotenství</vt:lpstr>
      <vt:lpstr>Maternální Hpa osa v těhotenství</vt:lpstr>
      <vt:lpstr>Maternální Hpa osa během porodu</vt:lpstr>
      <vt:lpstr>Maternální Hpa osa během porodu</vt:lpstr>
      <vt:lpstr>Maternální Hpa osa po porodu </vt:lpstr>
      <vt:lpstr>Maternální Hpa osa po porodu  </vt:lpstr>
      <vt:lpstr>Maternální Hpa osa po porodu:  patofyziologická očekávání</vt:lpstr>
      <vt:lpstr>Maternální Hpa osa po porodu:  patofyziologická očekávání</vt:lpstr>
      <vt:lpstr>Maternální Hpa osa po porodu:  patofyziologická očekávání</vt:lpstr>
      <vt:lpstr>Fetálně-neonatální HPA OSA?</vt:lpstr>
      <vt:lpstr>Fetálně-neonatální HPA OSA?</vt:lpstr>
      <vt:lpstr>Fetálně-neonatální HPA OSA?</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Patofyziologie fetoplacentární jednotky</dc:title>
  <dc:creator>Julie Bienertová</dc:creator>
  <cp:lastModifiedBy>Ada</cp:lastModifiedBy>
  <cp:revision>44</cp:revision>
  <dcterms:created xsi:type="dcterms:W3CDTF">2014-03-11T18:14:40Z</dcterms:created>
  <dcterms:modified xsi:type="dcterms:W3CDTF">2014-06-07T19:52:29Z</dcterms:modified>
</cp:coreProperties>
</file>