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Default Extension="bin" ContentType="application/vnd.openxmlformats-officedocument.oleObject"/>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303" r:id="rId2"/>
    <p:sldId id="302" r:id="rId3"/>
    <p:sldId id="257" r:id="rId4"/>
    <p:sldId id="258" r:id="rId5"/>
    <p:sldId id="259" r:id="rId6"/>
    <p:sldId id="285" r:id="rId7"/>
    <p:sldId id="286" r:id="rId8"/>
    <p:sldId id="287" r:id="rId9"/>
    <p:sldId id="288" r:id="rId10"/>
    <p:sldId id="260" r:id="rId11"/>
    <p:sldId id="263" r:id="rId12"/>
    <p:sldId id="264" r:id="rId13"/>
    <p:sldId id="265" r:id="rId14"/>
    <p:sldId id="266" r:id="rId15"/>
    <p:sldId id="267" r:id="rId16"/>
    <p:sldId id="268" r:id="rId17"/>
    <p:sldId id="269" r:id="rId18"/>
    <p:sldId id="270" r:id="rId19"/>
    <p:sldId id="271" r:id="rId20"/>
    <p:sldId id="294" r:id="rId21"/>
    <p:sldId id="290" r:id="rId22"/>
    <p:sldId id="291" r:id="rId23"/>
    <p:sldId id="292" r:id="rId24"/>
    <p:sldId id="293" r:id="rId25"/>
    <p:sldId id="274" r:id="rId26"/>
    <p:sldId id="275" r:id="rId27"/>
    <p:sldId id="295" r:id="rId28"/>
    <p:sldId id="296" r:id="rId29"/>
    <p:sldId id="297" r:id="rId30"/>
    <p:sldId id="298" r:id="rId31"/>
    <p:sldId id="282" r:id="rId32"/>
    <p:sldId id="283" r:id="rId33"/>
  </p:sldIdLst>
  <p:sldSz cx="9144000" cy="6858000" type="screen4x3"/>
  <p:notesSz cx="6797675" cy="992505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howGuides="1">
      <p:cViewPr>
        <p:scale>
          <a:sx n="90" d="100"/>
          <a:sy n="90" d="100"/>
        </p:scale>
        <p:origin x="-2154" y="-13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image" Target="../media/image8.wmf"/><Relationship Id="rId7" Type="http://schemas.openxmlformats.org/officeDocument/2006/relationships/image" Target="../media/image12.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6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4" Type="http://schemas.openxmlformats.org/officeDocument/2006/relationships/image" Target="../media/image17.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30.wmf"/><Relationship Id="rId3" Type="http://schemas.openxmlformats.org/officeDocument/2006/relationships/image" Target="../media/image25.wmf"/><Relationship Id="rId7" Type="http://schemas.openxmlformats.org/officeDocument/2006/relationships/image" Target="../media/image29.wmf"/><Relationship Id="rId12" Type="http://schemas.openxmlformats.org/officeDocument/2006/relationships/image" Target="../media/image34.wmf"/><Relationship Id="rId2" Type="http://schemas.openxmlformats.org/officeDocument/2006/relationships/image" Target="../media/image24.wmf"/><Relationship Id="rId1" Type="http://schemas.openxmlformats.org/officeDocument/2006/relationships/image" Target="../media/image23.wmf"/><Relationship Id="rId6" Type="http://schemas.openxmlformats.org/officeDocument/2006/relationships/image" Target="../media/image28.wmf"/><Relationship Id="rId11" Type="http://schemas.openxmlformats.org/officeDocument/2006/relationships/image" Target="../media/image33.wmf"/><Relationship Id="rId5" Type="http://schemas.openxmlformats.org/officeDocument/2006/relationships/image" Target="../media/image27.wmf"/><Relationship Id="rId10" Type="http://schemas.openxmlformats.org/officeDocument/2006/relationships/image" Target="../media/image32.wmf"/><Relationship Id="rId4" Type="http://schemas.openxmlformats.org/officeDocument/2006/relationships/image" Target="../media/image26.wmf"/><Relationship Id="rId9" Type="http://schemas.openxmlformats.org/officeDocument/2006/relationships/image" Target="../media/image3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5.png"/></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5" Type="http://schemas.openxmlformats.org/officeDocument/2006/relationships/image" Target="../media/image41.wmf"/><Relationship Id="rId4" Type="http://schemas.openxmlformats.org/officeDocument/2006/relationships/image" Target="../media/image40.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50.wmf"/><Relationship Id="rId3" Type="http://schemas.openxmlformats.org/officeDocument/2006/relationships/image" Target="../media/image45.wmf"/><Relationship Id="rId7" Type="http://schemas.openxmlformats.org/officeDocument/2006/relationships/image" Target="../media/image49.wmf"/><Relationship Id="rId2" Type="http://schemas.openxmlformats.org/officeDocument/2006/relationships/image" Target="../media/image44.wmf"/><Relationship Id="rId1" Type="http://schemas.openxmlformats.org/officeDocument/2006/relationships/image" Target="../media/image43.wmf"/><Relationship Id="rId6" Type="http://schemas.openxmlformats.org/officeDocument/2006/relationships/image" Target="../media/image48.wmf"/><Relationship Id="rId5" Type="http://schemas.openxmlformats.org/officeDocument/2006/relationships/image" Target="../media/image47.wmf"/><Relationship Id="rId4" Type="http://schemas.openxmlformats.org/officeDocument/2006/relationships/image" Target="../media/image46.wmf"/><Relationship Id="rId9" Type="http://schemas.openxmlformats.org/officeDocument/2006/relationships/image" Target="../media/image51.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image" Target="../media/image53.wmf"/><Relationship Id="rId1" Type="http://schemas.openxmlformats.org/officeDocument/2006/relationships/image" Target="../media/image52.wmf"/><Relationship Id="rId4" Type="http://schemas.openxmlformats.org/officeDocument/2006/relationships/image" Target="../media/image55.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image" Target="../media/image53.wmf"/><Relationship Id="rId1" Type="http://schemas.openxmlformats.org/officeDocument/2006/relationships/image" Target="../media/image52.wmf"/><Relationship Id="rId4" Type="http://schemas.openxmlformats.org/officeDocument/2006/relationships/image" Target="../media/image56.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66.wmf"/><Relationship Id="rId2" Type="http://schemas.openxmlformats.org/officeDocument/2006/relationships/image" Target="../media/image65.wmf"/><Relationship Id="rId1" Type="http://schemas.openxmlformats.org/officeDocument/2006/relationships/image" Target="../media/image6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253"/>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253"/>
          </a:xfrm>
          <a:prstGeom prst="rect">
            <a:avLst/>
          </a:prstGeom>
        </p:spPr>
        <p:txBody>
          <a:bodyPr vert="horz" lIns="91440" tIns="45720" rIns="91440" bIns="45720" rtlCol="0"/>
          <a:lstStyle>
            <a:lvl1pPr algn="r">
              <a:defRPr sz="1200"/>
            </a:lvl1pPr>
          </a:lstStyle>
          <a:p>
            <a:fld id="{A8827ECE-AF1E-45E9-908B-66270AB35446}" type="datetimeFigureOut">
              <a:rPr lang="cs-CZ" smtClean="0"/>
              <a:pPr/>
              <a:t>30.10.2013</a:t>
            </a:fld>
            <a:endParaRPr lang="cs-CZ"/>
          </a:p>
        </p:txBody>
      </p:sp>
      <p:sp>
        <p:nvSpPr>
          <p:cNvPr id="4" name="Zástupný symbol pro obrázek snímku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4399"/>
            <a:ext cx="5438140" cy="446627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7075"/>
            <a:ext cx="2945659" cy="496253"/>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7075"/>
            <a:ext cx="2945659" cy="496253"/>
          </a:xfrm>
          <a:prstGeom prst="rect">
            <a:avLst/>
          </a:prstGeom>
        </p:spPr>
        <p:txBody>
          <a:bodyPr vert="horz" lIns="91440" tIns="45720" rIns="91440" bIns="45720" rtlCol="0" anchor="b"/>
          <a:lstStyle>
            <a:lvl1pPr algn="r">
              <a:defRPr sz="1200"/>
            </a:lvl1pPr>
          </a:lstStyle>
          <a:p>
            <a:fld id="{CE76D022-30E0-4BF6-B6C2-A6BC03CA794E}"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CE76D022-30E0-4BF6-B6C2-A6BC03CA794E}" type="slidenum">
              <a:rPr lang="cs-CZ" smtClean="0"/>
              <a:pPr/>
              <a:t>9</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4" name="Obdélník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Obdélník 9"/>
          <p:cNvSpPr>
            <a:spLocks noChangeArrowheads="1"/>
          </p:cNvSpPr>
          <p:nvPr/>
        </p:nvSpPr>
        <p:spPr bwMode="auto">
          <a:xfrm>
            <a:off x="146050" y="6391275"/>
            <a:ext cx="8832850" cy="466725"/>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1" name="Přímá spojovací čára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Obdélník 11"/>
          <p:cNvSpPr>
            <a:spLocks noChangeArrowheads="1"/>
          </p:cNvSpPr>
          <p:nvPr/>
        </p:nvSpPr>
        <p:spPr bwMode="auto">
          <a:xfrm>
            <a:off x="152400" y="152400"/>
            <a:ext cx="8832850" cy="670560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5"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Klepnutím lze upravit styl předlohy podnadpisů.</a:t>
            </a:r>
            <a:endParaRPr lang="en-US"/>
          </a:p>
        </p:txBody>
      </p:sp>
      <p:sp>
        <p:nvSpPr>
          <p:cNvPr id="8" name="Nadpis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cs-CZ" smtClean="0"/>
              <a:t>Klepnutím lze upravit styl předlohy nadpisů.</a:t>
            </a:r>
            <a:endParaRPr lang="en-US"/>
          </a:p>
        </p:txBody>
      </p:sp>
      <p:sp>
        <p:nvSpPr>
          <p:cNvPr id="16" name="Zástupný symbol pro datum 27"/>
          <p:cNvSpPr>
            <a:spLocks noGrp="1"/>
          </p:cNvSpPr>
          <p:nvPr>
            <p:ph type="dt" sz="half" idx="10"/>
          </p:nvPr>
        </p:nvSpPr>
        <p:spPr/>
        <p:txBody>
          <a:bodyPr/>
          <a:lstStyle>
            <a:lvl1pPr>
              <a:defRPr/>
            </a:lvl1pPr>
          </a:lstStyle>
          <a:p>
            <a:pPr>
              <a:defRPr/>
            </a:pPr>
            <a:fld id="{7E04CA88-A6CE-46CF-82DF-07C8FA9B780D}" type="datetime1">
              <a:rPr lang="cs-CZ"/>
              <a:pPr>
                <a:defRPr/>
              </a:pPr>
              <a:t>30.10.2013</a:t>
            </a:fld>
            <a:endParaRPr lang="cs-CZ"/>
          </a:p>
        </p:txBody>
      </p:sp>
      <p:sp>
        <p:nvSpPr>
          <p:cNvPr id="17" name="Zástupný symbol pro zápatí 16"/>
          <p:cNvSpPr>
            <a:spLocks noGrp="1"/>
          </p:cNvSpPr>
          <p:nvPr>
            <p:ph type="ftr" sz="quarter" idx="11"/>
          </p:nvPr>
        </p:nvSpPr>
        <p:spPr>
          <a:xfrm>
            <a:off x="774700" y="6410325"/>
            <a:ext cx="3581400" cy="366713"/>
          </a:xfrm>
        </p:spPr>
        <p:txBody>
          <a:bodyPr/>
          <a:lstStyle>
            <a:lvl1pPr>
              <a:defRPr sz="900" smtClean="0">
                <a:latin typeface="Arial" pitchFamily="34" charset="0"/>
              </a:defRPr>
            </a:lvl1pPr>
          </a:lstStyle>
          <a:p>
            <a:pPr>
              <a:defRPr/>
            </a:pPr>
            <a:r>
              <a:rPr lang="cs-CZ"/>
              <a:t>Vytvořil Institut biostatistiky a analýz, Masarykova univerzita </a:t>
            </a:r>
            <a:br>
              <a:rPr lang="cs-CZ"/>
            </a:br>
            <a:r>
              <a:rPr lang="cs-CZ" i="1"/>
              <a:t>J. Jarkovský, L. Dušek</a:t>
            </a:r>
          </a:p>
        </p:txBody>
      </p:sp>
      <p:sp>
        <p:nvSpPr>
          <p:cNvPr id="18" name="Zástupný symbol pro číslo snímku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9879348F-C9AD-4E9A-A0F1-FE912E362F83}" type="slidenum">
              <a:rPr lang="cs-CZ">
                <a:solidFill>
                  <a:srgbClr val="8CADAE">
                    <a:shade val="75000"/>
                  </a:srgbClr>
                </a:solidFill>
              </a:rPr>
              <a:pPr>
                <a:defRPr/>
              </a:pPr>
              <a:t>‹#›</a:t>
            </a:fld>
            <a:endParaRPr lang="cs-CZ">
              <a:solidFill>
                <a:srgbClr val="8CADAE">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3" name="Obdélník 2"/>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4" name="Obdélník 3"/>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9" name="Přímá spojovací čára 8"/>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Elipsa 9"/>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1" name="Elipsa 10"/>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2"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2" name="Nadpis 1"/>
          <p:cNvSpPr>
            <a:spLocks noGrp="1"/>
          </p:cNvSpPr>
          <p:nvPr>
            <p:ph type="title"/>
          </p:nvPr>
        </p:nvSpPr>
        <p:spPr/>
        <p:txBody>
          <a:bodyPr/>
          <a:lstStyle/>
          <a:p>
            <a:r>
              <a:rPr lang="cs-CZ" smtClean="0"/>
              <a:t>Klepnutím lze upravit styl předlohy nadpisů.</a:t>
            </a:r>
            <a:endParaRPr lang="en-US"/>
          </a:p>
        </p:txBody>
      </p:sp>
      <p:sp>
        <p:nvSpPr>
          <p:cNvPr id="13" name="Zástupný symbol pro datum 2"/>
          <p:cNvSpPr>
            <a:spLocks noGrp="1"/>
          </p:cNvSpPr>
          <p:nvPr>
            <p:ph type="dt" sz="half" idx="10"/>
          </p:nvPr>
        </p:nvSpPr>
        <p:spPr/>
        <p:txBody>
          <a:bodyPr/>
          <a:lstStyle>
            <a:lvl1pPr>
              <a:defRPr/>
            </a:lvl1pPr>
          </a:lstStyle>
          <a:p>
            <a:pPr>
              <a:defRPr/>
            </a:pPr>
            <a:fld id="{3F1049C0-590D-4C13-BB86-F44463B4100C}" type="datetime1">
              <a:rPr lang="cs-CZ"/>
              <a:pPr>
                <a:defRPr/>
              </a:pPr>
              <a:t>30.10.2013</a:t>
            </a:fld>
            <a:endParaRPr lang="cs-CZ"/>
          </a:p>
        </p:txBody>
      </p:sp>
      <p:sp>
        <p:nvSpPr>
          <p:cNvPr id="14" name="Zástupný symbol pro zápatí 3"/>
          <p:cNvSpPr>
            <a:spLocks noGrp="1"/>
          </p:cNvSpPr>
          <p:nvPr>
            <p:ph type="ftr" sz="quarter" idx="11"/>
          </p:nvPr>
        </p:nvSpPr>
        <p:spPr>
          <a:xfrm>
            <a:off x="827088" y="6410325"/>
            <a:ext cx="3581400" cy="366713"/>
          </a:xfrm>
        </p:spPr>
        <p:txBody>
          <a:bodyPr/>
          <a:lstStyle>
            <a:lvl1pPr>
              <a:defRPr i="1" smtClean="0">
                <a:latin typeface="Arial" pitchFamily="34" charset="0"/>
              </a:defRPr>
            </a:lvl1pPr>
          </a:lstStyle>
          <a:p>
            <a:pPr>
              <a:defRPr/>
            </a:pPr>
            <a:r>
              <a:rPr lang="cs-CZ"/>
              <a:t>Vytvořil Institut biostatistiky a analýz, Masarykova univerzita </a:t>
            </a:r>
            <a:br>
              <a:rPr lang="cs-CZ"/>
            </a:br>
            <a:r>
              <a:rPr lang="cs-CZ"/>
              <a:t>J. Jarkovský, L. Dušek</a:t>
            </a:r>
          </a:p>
          <a:p>
            <a:pPr>
              <a:defRPr/>
            </a:pPr>
            <a:endParaRPr lang="cs-CZ"/>
          </a:p>
        </p:txBody>
      </p:sp>
      <p:sp>
        <p:nvSpPr>
          <p:cNvPr id="15" name="Zástupný symbol pro číslo snímku 4"/>
          <p:cNvSpPr>
            <a:spLocks noGrp="1"/>
          </p:cNvSpPr>
          <p:nvPr>
            <p:ph type="sldNum" sz="quarter" idx="12"/>
          </p:nvPr>
        </p:nvSpPr>
        <p:spPr>
          <a:xfrm>
            <a:off x="4343400" y="1036638"/>
            <a:ext cx="457200" cy="441325"/>
          </a:xfrm>
        </p:spPr>
        <p:txBody>
          <a:bodyPr/>
          <a:lstStyle>
            <a:lvl1pPr>
              <a:defRPr/>
            </a:lvl1pPr>
          </a:lstStyle>
          <a:p>
            <a:pPr>
              <a:defRPr/>
            </a:pPr>
            <a:fld id="{879D9B24-57B4-40DB-ABDE-14E77AFDFB82}" type="slidenum">
              <a:rPr lang="cs-CZ">
                <a:solidFill>
                  <a:srgbClr val="8CADAE">
                    <a:shade val="75000"/>
                  </a:srgbClr>
                </a:solidFill>
              </a:rPr>
              <a:pPr>
                <a:defRPr/>
              </a:pPr>
              <a:t>‹#›</a:t>
            </a:fld>
            <a:endParaRPr lang="cs-CZ">
              <a:solidFill>
                <a:srgbClr val="8CADAE">
                  <a:shade val="75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Přímá spojovací čára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Obdélník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1" name="Obdélník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2" name="Obdélník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Obdélník 14"/>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pic>
        <p:nvPicPr>
          <p:cNvPr id="16" name="Picture 20" descr="logo-IBA"/>
          <p:cNvPicPr>
            <a:picLocks noChangeAspect="1" noChangeArrowheads="1"/>
          </p:cNvPicPr>
          <p:nvPr userDrawn="1"/>
        </p:nvPicPr>
        <p:blipFill>
          <a:blip r:embed="rId2" cstate="print"/>
          <a:srcRect/>
          <a:stretch>
            <a:fillRect/>
          </a:stretch>
        </p:blipFill>
        <p:spPr bwMode="auto">
          <a:xfrm>
            <a:off x="4170363" y="6453188"/>
            <a:ext cx="360362" cy="341312"/>
          </a:xfrm>
          <a:prstGeom prst="rect">
            <a:avLst/>
          </a:prstGeom>
          <a:noFill/>
          <a:ln w="9525">
            <a:noFill/>
            <a:miter lim="800000"/>
            <a:headEnd/>
            <a:tailEnd/>
          </a:ln>
        </p:spPr>
      </p:pic>
      <p:pic>
        <p:nvPicPr>
          <p:cNvPr id="17" name="Picture 21" descr="logomuni"/>
          <p:cNvPicPr>
            <a:picLocks noChangeAspect="1" noChangeArrowheads="1"/>
          </p:cNvPicPr>
          <p:nvPr userDrawn="1"/>
        </p:nvPicPr>
        <p:blipFill>
          <a:blip r:embed="rId3" cstate="print"/>
          <a:srcRect/>
          <a:stretch>
            <a:fillRect/>
          </a:stretch>
        </p:blipFill>
        <p:spPr bwMode="auto">
          <a:xfrm>
            <a:off x="4603750" y="6408738"/>
            <a:ext cx="400050" cy="404812"/>
          </a:xfrm>
          <a:prstGeom prst="rect">
            <a:avLst/>
          </a:prstGeom>
          <a:noFill/>
          <a:ln w="9525">
            <a:noFill/>
            <a:miter lim="800000"/>
            <a:headEnd/>
            <a:tailEnd/>
          </a:ln>
        </p:spPr>
      </p:pic>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cs-CZ" noProof="0" smtClean="0"/>
              <a:t>Klepnutím na ikonu přidáte obrázek.</a:t>
            </a:r>
            <a:endParaRPr lang="en-US" noProof="0"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cs-CZ" smtClean="0"/>
              <a:t>Klepnutím lze upravit styly předlohy textu.</a:t>
            </a:r>
          </a:p>
        </p:txBody>
      </p:sp>
      <p:sp>
        <p:nvSpPr>
          <p:cNvPr id="18" name="Zástupný symbol pro číslo snímku 6"/>
          <p:cNvSpPr>
            <a:spLocks noGrp="1"/>
          </p:cNvSpPr>
          <p:nvPr>
            <p:ph type="sldNum" sz="quarter" idx="10"/>
          </p:nvPr>
        </p:nvSpPr>
        <p:spPr>
          <a:xfrm>
            <a:off x="1371600" y="312738"/>
            <a:ext cx="457200" cy="441325"/>
          </a:xfrm>
        </p:spPr>
        <p:txBody>
          <a:bodyPr/>
          <a:lstStyle>
            <a:lvl1pPr>
              <a:defRPr/>
            </a:lvl1pPr>
          </a:lstStyle>
          <a:p>
            <a:pPr>
              <a:defRPr/>
            </a:pPr>
            <a:fld id="{F54B62CD-C7B4-4CAA-9D71-4B2155F6BFE7}" type="slidenum">
              <a:rPr lang="cs-CZ">
                <a:solidFill>
                  <a:srgbClr val="8CADAE">
                    <a:shade val="75000"/>
                  </a:srgbClr>
                </a:solidFill>
              </a:rPr>
              <a:pPr>
                <a:defRPr/>
              </a:pPr>
              <a:t>‹#›</a:t>
            </a:fld>
            <a:endParaRPr lang="cs-CZ">
              <a:solidFill>
                <a:srgbClr val="8CADAE">
                  <a:shade val="75000"/>
                </a:srgbClr>
              </a:solidFill>
            </a:endParaRPr>
          </a:p>
        </p:txBody>
      </p:sp>
      <p:sp>
        <p:nvSpPr>
          <p:cNvPr id="19" name="Zástupný symbol pro datum 4"/>
          <p:cNvSpPr>
            <a:spLocks noGrp="1"/>
          </p:cNvSpPr>
          <p:nvPr>
            <p:ph type="dt" sz="half" idx="11"/>
          </p:nvPr>
        </p:nvSpPr>
        <p:spPr>
          <a:xfrm>
            <a:off x="5788025" y="6405563"/>
            <a:ext cx="3044825" cy="365125"/>
          </a:xfrm>
        </p:spPr>
        <p:txBody>
          <a:bodyPr/>
          <a:lstStyle>
            <a:lvl1pPr>
              <a:defRPr/>
            </a:lvl1pPr>
          </a:lstStyle>
          <a:p>
            <a:pPr>
              <a:defRPr/>
            </a:pPr>
            <a:fld id="{D603791E-A07C-4F41-B51C-F61EB6A46222}" type="datetime1">
              <a:rPr lang="cs-CZ"/>
              <a:pPr>
                <a:defRPr/>
              </a:pPr>
              <a:t>30.10.2013</a:t>
            </a:fld>
            <a:endParaRPr lang="cs-CZ"/>
          </a:p>
        </p:txBody>
      </p:sp>
      <p:sp>
        <p:nvSpPr>
          <p:cNvPr id="20" name="Zástupný symbol pro zápatí 5"/>
          <p:cNvSpPr>
            <a:spLocks noGrp="1"/>
          </p:cNvSpPr>
          <p:nvPr>
            <p:ph type="ftr" sz="quarter" idx="12"/>
          </p:nvPr>
        </p:nvSpPr>
        <p:spPr>
          <a:xfrm>
            <a:off x="301625" y="6410325"/>
            <a:ext cx="3584575" cy="366713"/>
          </a:xfrm>
        </p:spPr>
        <p:txBody>
          <a:bodyPr/>
          <a:lstStyle>
            <a:lvl1pPr>
              <a:defRPr sz="900" smtClean="0">
                <a:latin typeface="Arial" pitchFamily="34" charset="0"/>
              </a:defRPr>
            </a:lvl1pPr>
          </a:lstStyle>
          <a:p>
            <a:pPr>
              <a:defRPr/>
            </a:pPr>
            <a:r>
              <a:rPr lang="cs-CZ"/>
              <a:t>Vytvořil Institut biostatistiky a analýz, Masarykova univerzita</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6" name="Obdélník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4" name="Zástupný symbol pro datum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b="0" i="0">
                <a:solidFill>
                  <a:srgbClr val="FFFFFF"/>
                </a:solidFill>
                <a:latin typeface="+mn-lt"/>
                <a:cs typeface="+mn-cs"/>
              </a:defRPr>
            </a:lvl1pPr>
          </a:lstStyle>
          <a:p>
            <a:pPr>
              <a:defRPr/>
            </a:pPr>
            <a:fld id="{090C624D-7941-4802-8092-6919B13DC209}" type="datetime1">
              <a:rPr lang="cs-CZ"/>
              <a:pPr>
                <a:defRPr/>
              </a:pPr>
              <a:t>30.10.2013</a:t>
            </a:fld>
            <a:endParaRPr lang="cs-CZ"/>
          </a:p>
        </p:txBody>
      </p:sp>
      <p:sp>
        <p:nvSpPr>
          <p:cNvPr id="3" name="Zástupný symbol pro zápatí 2"/>
          <p:cNvSpPr>
            <a:spLocks noGrp="1"/>
          </p:cNvSpPr>
          <p:nvPr>
            <p:ph type="ftr" sz="quarter" idx="3"/>
          </p:nvPr>
        </p:nvSpPr>
        <p:spPr>
          <a:xfrm>
            <a:off x="304800" y="6410325"/>
            <a:ext cx="3581400" cy="366713"/>
          </a:xfrm>
          <a:prstGeom prst="rect">
            <a:avLst/>
          </a:prstGeom>
        </p:spPr>
        <p:txBody>
          <a:bodyPr vert="horz" wrap="square" lIns="91440" tIns="45720" rIns="91440" bIns="45720" numCol="1" anchor="t" anchorCtr="0" compatLnSpc="1">
            <a:prstTxWarp prst="textNoShape">
              <a:avLst/>
            </a:prstTxWarp>
          </a:bodyPr>
          <a:lstStyle>
            <a:lvl1pPr>
              <a:defRPr sz="1000" b="0" i="0" smtClean="0">
                <a:solidFill>
                  <a:srgbClr val="607B7C"/>
                </a:solidFill>
                <a:latin typeface="Calibri" pitchFamily="34" charset="0"/>
              </a:defRPr>
            </a:lvl1pPr>
          </a:lstStyle>
          <a:p>
            <a:pPr fontAlgn="base">
              <a:spcBef>
                <a:spcPct val="0"/>
              </a:spcBef>
              <a:spcAft>
                <a:spcPct val="0"/>
              </a:spcAft>
              <a:defRPr/>
            </a:pPr>
            <a:r>
              <a:rPr lang="cs-CZ">
                <a:cs typeface="Arial" pitchFamily="34" charset="0"/>
              </a:rPr>
              <a:t>Vytvořil Institut biostatistiky a analýz, Masarykova univerzita</a:t>
            </a:r>
          </a:p>
          <a:p>
            <a:pPr fontAlgn="base">
              <a:spcBef>
                <a:spcPct val="0"/>
              </a:spcBef>
              <a:spcAft>
                <a:spcPct val="0"/>
              </a:spcAft>
              <a:defRPr/>
            </a:pPr>
            <a:endParaRPr lang="cs-CZ">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Přímá spojovací čára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Elipsa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Elipsa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3" name="Zástupný symbol pro číslo snímku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b="0" i="0">
                <a:solidFill>
                  <a:schemeClr val="accent3">
                    <a:shade val="75000"/>
                  </a:schemeClr>
                </a:solidFill>
                <a:latin typeface="+mn-lt"/>
                <a:cs typeface="+mn-cs"/>
              </a:defRPr>
            </a:lvl1pPr>
          </a:lstStyle>
          <a:p>
            <a:pPr>
              <a:defRPr/>
            </a:pPr>
            <a:fld id="{B1A9DB90-F4F2-49C5-8623-D7360575FD83}" type="slidenum">
              <a:rPr lang="cs-CZ">
                <a:solidFill>
                  <a:srgbClr val="8CADAE">
                    <a:shade val="75000"/>
                  </a:srgbClr>
                </a:solidFill>
              </a:rPr>
              <a:pPr>
                <a:defRPr/>
              </a:pPr>
              <a:t>‹#›</a:t>
            </a:fld>
            <a:endParaRPr lang="cs-CZ">
              <a:solidFill>
                <a:srgbClr val="8CADAE">
                  <a:shade val="75000"/>
                </a:srgbClr>
              </a:solidFill>
            </a:endParaRPr>
          </a:p>
        </p:txBody>
      </p:sp>
      <p:sp>
        <p:nvSpPr>
          <p:cNvPr id="112654" name="Zástupný symbol pro nadpis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endParaRPr lang="en-US" smtClean="0"/>
          </a:p>
        </p:txBody>
      </p:sp>
      <p:sp>
        <p:nvSpPr>
          <p:cNvPr id="112655" name="Zástupný symbol pro text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pic>
        <p:nvPicPr>
          <p:cNvPr id="112656" name="Picture 19" descr="logo-IBA"/>
          <p:cNvPicPr>
            <a:picLocks noChangeAspect="1" noChangeArrowheads="1"/>
          </p:cNvPicPr>
          <p:nvPr userDrawn="1"/>
        </p:nvPicPr>
        <p:blipFill>
          <a:blip r:embed="rId5" cstate="print"/>
          <a:srcRect/>
          <a:stretch>
            <a:fillRect/>
          </a:stretch>
        </p:blipFill>
        <p:spPr bwMode="auto">
          <a:xfrm>
            <a:off x="4170363" y="6453188"/>
            <a:ext cx="360362" cy="341312"/>
          </a:xfrm>
          <a:prstGeom prst="rect">
            <a:avLst/>
          </a:prstGeom>
          <a:noFill/>
          <a:ln w="9525">
            <a:noFill/>
            <a:miter lim="800000"/>
            <a:headEnd/>
            <a:tailEnd/>
          </a:ln>
        </p:spPr>
      </p:pic>
      <p:pic>
        <p:nvPicPr>
          <p:cNvPr id="112657" name="Picture 20" descr="logomuni"/>
          <p:cNvPicPr>
            <a:picLocks noChangeAspect="1" noChangeArrowheads="1"/>
          </p:cNvPicPr>
          <p:nvPr userDrawn="1"/>
        </p:nvPicPr>
        <p:blipFill>
          <a:blip r:embed="rId6" cstate="print"/>
          <a:srcRect/>
          <a:stretch>
            <a:fillRect/>
          </a:stretch>
        </p:blipFill>
        <p:spPr bwMode="auto">
          <a:xfrm>
            <a:off x="4603750" y="6408738"/>
            <a:ext cx="400050"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sldNum="0" hdr="0" dt="0"/>
  <p:txStyles>
    <p:title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8.bin"/><Relationship Id="rId13" Type="http://schemas.openxmlformats.org/officeDocument/2006/relationships/oleObject" Target="../embeddings/oleObject23.bin"/><Relationship Id="rId3" Type="http://schemas.openxmlformats.org/officeDocument/2006/relationships/oleObject" Target="../embeddings/oleObject13.bin"/><Relationship Id="rId7" Type="http://schemas.openxmlformats.org/officeDocument/2006/relationships/oleObject" Target="../embeddings/oleObject17.bin"/><Relationship Id="rId12" Type="http://schemas.openxmlformats.org/officeDocument/2006/relationships/oleObject" Target="../embeddings/oleObject22.bin"/><Relationship Id="rId2" Type="http://schemas.openxmlformats.org/officeDocument/2006/relationships/slideLayout" Target="../slideLayouts/slideLayout2.xml"/><Relationship Id="rId16" Type="http://schemas.openxmlformats.org/officeDocument/2006/relationships/oleObject" Target="../embeddings/oleObject26.bin"/><Relationship Id="rId1" Type="http://schemas.openxmlformats.org/officeDocument/2006/relationships/vmlDrawing" Target="../drawings/vmlDrawing3.vml"/><Relationship Id="rId6" Type="http://schemas.openxmlformats.org/officeDocument/2006/relationships/oleObject" Target="../embeddings/oleObject16.bin"/><Relationship Id="rId11" Type="http://schemas.openxmlformats.org/officeDocument/2006/relationships/oleObject" Target="../embeddings/oleObject21.bin"/><Relationship Id="rId5" Type="http://schemas.openxmlformats.org/officeDocument/2006/relationships/oleObject" Target="../embeddings/oleObject15.bin"/><Relationship Id="rId15" Type="http://schemas.openxmlformats.org/officeDocument/2006/relationships/oleObject" Target="../embeddings/oleObject25.bin"/><Relationship Id="rId10" Type="http://schemas.openxmlformats.org/officeDocument/2006/relationships/oleObject" Target="../embeddings/oleObject20.bin"/><Relationship Id="rId4" Type="http://schemas.openxmlformats.org/officeDocument/2006/relationships/oleObject" Target="../embeddings/oleObject14.bin"/><Relationship Id="rId9" Type="http://schemas.openxmlformats.org/officeDocument/2006/relationships/oleObject" Target="../embeddings/oleObject19.bin"/><Relationship Id="rId14" Type="http://schemas.openxmlformats.org/officeDocument/2006/relationships/oleObject" Target="../embeddings/oleObject24.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36.png"/></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8.bin"/><Relationship Id="rId7" Type="http://schemas.openxmlformats.org/officeDocument/2006/relationships/oleObject" Target="../embeddings/oleObject32.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31.bin"/><Relationship Id="rId5" Type="http://schemas.openxmlformats.org/officeDocument/2006/relationships/oleObject" Target="../embeddings/oleObject30.bin"/><Relationship Id="rId4" Type="http://schemas.openxmlformats.org/officeDocument/2006/relationships/oleObject" Target="../embeddings/oleObject29.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38.bin"/><Relationship Id="rId3" Type="http://schemas.openxmlformats.org/officeDocument/2006/relationships/oleObject" Target="../embeddings/oleObject33.bin"/><Relationship Id="rId7"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36.bin"/><Relationship Id="rId11" Type="http://schemas.openxmlformats.org/officeDocument/2006/relationships/oleObject" Target="../embeddings/oleObject41.bin"/><Relationship Id="rId5" Type="http://schemas.openxmlformats.org/officeDocument/2006/relationships/oleObject" Target="../embeddings/oleObject35.bin"/><Relationship Id="rId10" Type="http://schemas.openxmlformats.org/officeDocument/2006/relationships/oleObject" Target="../embeddings/oleObject40.bin"/><Relationship Id="rId4" Type="http://schemas.openxmlformats.org/officeDocument/2006/relationships/oleObject" Target="../embeddings/oleObject34.bin"/><Relationship Id="rId9" Type="http://schemas.openxmlformats.org/officeDocument/2006/relationships/oleObject" Target="../embeddings/oleObject39.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45.bin"/><Relationship Id="rId5" Type="http://schemas.openxmlformats.org/officeDocument/2006/relationships/oleObject" Target="../embeddings/oleObject44.bin"/><Relationship Id="rId4" Type="http://schemas.openxmlformats.org/officeDocument/2006/relationships/oleObject" Target="../embeddings/oleObject43.bin"/></Relationships>
</file>

<file path=ppt/slides/_rels/slide19.xml.rels><?xml version="1.0" encoding="UTF-8" standalone="yes"?>
<Relationships xmlns="http://schemas.openxmlformats.org/package/2006/relationships"><Relationship Id="rId8" Type="http://schemas.openxmlformats.org/officeDocument/2006/relationships/image" Target="../media/image58.jpeg"/><Relationship Id="rId3" Type="http://schemas.openxmlformats.org/officeDocument/2006/relationships/image" Target="../media/image57.jpeg"/><Relationship Id="rId7" Type="http://schemas.openxmlformats.org/officeDocument/2006/relationships/oleObject" Target="../embeddings/oleObject49.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48.bin"/><Relationship Id="rId5" Type="http://schemas.openxmlformats.org/officeDocument/2006/relationships/oleObject" Target="../embeddings/oleObject47.bin"/><Relationship Id="rId4" Type="http://schemas.openxmlformats.org/officeDocument/2006/relationships/oleObject" Target="../embeddings/oleObject46.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50.bin"/><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oleObject" Target="../embeddings/oleObject52.bin"/><Relationship Id="rId4" Type="http://schemas.openxmlformats.org/officeDocument/2006/relationships/oleObject" Target="../embeddings/oleObject51.bin"/></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53.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68.png"/></Relationships>
</file>

<file path=ppt/slides/_rels/slide28.xml.rels><?xml version="1.0" encoding="UTF-8" standalone="yes"?>
<Relationships xmlns="http://schemas.openxmlformats.org/package/2006/relationships"><Relationship Id="rId2" Type="http://schemas.openxmlformats.org/officeDocument/2006/relationships/image" Target="../media/image6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7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10" Type="http://schemas.openxmlformats.org/officeDocument/2006/relationships/oleObject" Target="../embeddings/oleObject8.bin"/><Relationship Id="rId4" Type="http://schemas.openxmlformats.org/officeDocument/2006/relationships/oleObject" Target="../embeddings/oleObject2.bin"/><Relationship Id="rId9" Type="http://schemas.openxmlformats.org/officeDocument/2006/relationships/oleObject" Target="../embeddings/oleObject7.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9.bin"/><Relationship Id="rId7"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11.bin"/><Relationship Id="rId5" Type="http://schemas.openxmlformats.org/officeDocument/2006/relationships/image" Target="../media/image18.gif"/><Relationship Id="rId4" Type="http://schemas.openxmlformats.org/officeDocument/2006/relationships/oleObject" Target="../embeddings/oleObject10.bin"/></Relationships>
</file>

<file path=ppt/slides/_rels/slide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Zástupný symbol pro zápatí 16"/>
          <p:cNvSpPr>
            <a:spLocks noGrp="1"/>
          </p:cNvSpPr>
          <p:nvPr>
            <p:ph type="ftr" sz="quarter" idx="11"/>
          </p:nvPr>
        </p:nvSpPr>
        <p:spPr bwMode="auto">
          <a:noFill/>
          <a:ln>
            <a:miter lim="800000"/>
            <a:headEnd/>
            <a:tailEnd/>
          </a:ln>
        </p:spPr>
        <p:txBody>
          <a:bodyPr/>
          <a:lstStyle/>
          <a:p>
            <a:r>
              <a:rPr lang="cs-CZ"/>
              <a:t>Vytvořil Institut biostatistiky a analýz, Masarykova univerzita </a:t>
            </a:r>
            <a:br>
              <a:rPr lang="cs-CZ"/>
            </a:br>
            <a:r>
              <a:rPr lang="cs-CZ" i="1"/>
              <a:t>J. Jarkovský, L. Dušek</a:t>
            </a:r>
          </a:p>
        </p:txBody>
      </p:sp>
      <p:sp>
        <p:nvSpPr>
          <p:cNvPr id="235524" name="Nadpis 1"/>
          <p:cNvSpPr>
            <a:spLocks noGrp="1"/>
          </p:cNvSpPr>
          <p:nvPr>
            <p:ph type="ctrTitle" idx="4294967295"/>
          </p:nvPr>
        </p:nvSpPr>
        <p:spPr>
          <a:xfrm>
            <a:off x="685800" y="890111"/>
            <a:ext cx="7772400" cy="738664"/>
          </a:xfrm>
          <a:noFill/>
        </p:spPr>
        <p:txBody>
          <a:bodyPr>
            <a:spAutoFit/>
          </a:bodyPr>
          <a:lstStyle/>
          <a:p>
            <a:r>
              <a:rPr lang="cs-CZ" sz="4200" dirty="0" smtClean="0">
                <a:solidFill>
                  <a:schemeClr val="accent1"/>
                </a:solidFill>
                <a:latin typeface="Arial" pitchFamily="34" charset="0"/>
              </a:rPr>
              <a:t>Parametrické testy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4049" name="Rectangle 2"/>
          <p:cNvSpPr>
            <a:spLocks noGrp="1" noChangeArrowheads="1"/>
          </p:cNvSpPr>
          <p:nvPr>
            <p:ph type="title" idx="4294967295"/>
          </p:nvPr>
        </p:nvSpPr>
        <p:spPr>
          <a:xfrm>
            <a:off x="990600" y="146050"/>
            <a:ext cx="7772400" cy="762000"/>
          </a:xfrm>
          <a:noFill/>
        </p:spPr>
        <p:txBody>
          <a:bodyPr anchor="ctr"/>
          <a:lstStyle/>
          <a:p>
            <a:r>
              <a:rPr lang="cs-CZ" smtClean="0"/>
              <a:t>“One sample“ test</a:t>
            </a:r>
            <a:r>
              <a:rPr lang="en-US" smtClean="0"/>
              <a:t>y</a:t>
            </a:r>
            <a:r>
              <a:rPr lang="cs-CZ" smtClean="0"/>
              <a:t> II</a:t>
            </a:r>
          </a:p>
        </p:txBody>
      </p:sp>
      <p:sp>
        <p:nvSpPr>
          <p:cNvPr id="44050" name="Text Box 31"/>
          <p:cNvSpPr txBox="1">
            <a:spLocks noChangeArrowheads="1"/>
          </p:cNvSpPr>
          <p:nvPr/>
        </p:nvSpPr>
        <p:spPr bwMode="auto">
          <a:xfrm>
            <a:off x="1752600" y="2354263"/>
            <a:ext cx="5638800" cy="457200"/>
          </a:xfrm>
          <a:prstGeom prst="rect">
            <a:avLst/>
          </a:prstGeom>
          <a:noFill/>
          <a:ln w="25400">
            <a:noFill/>
            <a:miter lim="800000"/>
            <a:headEnd/>
            <a:tailEnd/>
          </a:ln>
        </p:spPr>
        <p:txBody>
          <a:bodyPr>
            <a:spAutoFit/>
          </a:bodyPr>
          <a:lstStyle/>
          <a:p>
            <a:pPr algn="ctr" fontAlgn="base">
              <a:spcBef>
                <a:spcPct val="20000"/>
              </a:spcBef>
              <a:spcAft>
                <a:spcPct val="0"/>
              </a:spcAft>
            </a:pPr>
            <a:r>
              <a:rPr lang="cs-CZ" sz="2400">
                <a:solidFill>
                  <a:prstClr val="black"/>
                </a:solidFill>
                <a:latin typeface="Arial" pitchFamily="34" charset="0"/>
                <a:cs typeface="Arial" pitchFamily="34" charset="0"/>
              </a:rPr>
              <a:t>Rozptyl – cílová vs. výběrová populace</a:t>
            </a:r>
          </a:p>
        </p:txBody>
      </p:sp>
      <p:sp>
        <p:nvSpPr>
          <p:cNvPr id="44051" name="AutoShape 32"/>
          <p:cNvSpPr>
            <a:spLocks noChangeArrowheads="1"/>
          </p:cNvSpPr>
          <p:nvPr/>
        </p:nvSpPr>
        <p:spPr bwMode="auto">
          <a:xfrm>
            <a:off x="914400" y="2392363"/>
            <a:ext cx="609600" cy="381000"/>
          </a:xfrm>
          <a:prstGeom prst="rightArrow">
            <a:avLst>
              <a:gd name="adj1" fmla="val 50000"/>
              <a:gd name="adj2" fmla="val 40000"/>
            </a:avLst>
          </a:prstGeom>
          <a:solidFill>
            <a:srgbClr val="008000"/>
          </a:solidFill>
          <a:ln w="25400">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49570" name="Group 34"/>
          <p:cNvGraphicFramePr>
            <a:graphicFrameLocks noGrp="1"/>
          </p:cNvGraphicFramePr>
          <p:nvPr/>
        </p:nvGraphicFramePr>
        <p:xfrm>
          <a:off x="2057400" y="2786063"/>
          <a:ext cx="6781800" cy="2513330"/>
        </p:xfrm>
        <a:graphic>
          <a:graphicData uri="http://schemas.openxmlformats.org/drawingml/2006/table">
            <a:tbl>
              <a:tblPr/>
              <a:tblGrid>
                <a:gridCol w="1406525"/>
                <a:gridCol w="1487488"/>
                <a:gridCol w="1757362"/>
                <a:gridCol w="2130425"/>
              </a:tblGrid>
              <a:tr h="3683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dirty="0" smtClean="0">
                          <a:ln>
                            <a:noFill/>
                          </a:ln>
                          <a:solidFill>
                            <a:schemeClr val="tx1"/>
                          </a:solidFill>
                          <a:effectLst/>
                          <a:latin typeface="Calibri" pitchFamily="34" charset="0"/>
                        </a:rPr>
                        <a:t>H</a:t>
                      </a:r>
                      <a:r>
                        <a:rPr kumimoji="0" lang="en-US" sz="1900" b="1" i="0" u="none" strike="noStrike" cap="none" normalizeH="0" baseline="-25000" dirty="0" smtClean="0">
                          <a:ln>
                            <a:noFill/>
                          </a:ln>
                          <a:solidFill>
                            <a:schemeClr val="tx1"/>
                          </a:solidFill>
                          <a:effectLst/>
                          <a:latin typeface="Calibri" pitchFamily="34" charset="0"/>
                        </a:rPr>
                        <a:t>0</a:t>
                      </a:r>
                      <a:endParaRPr kumimoji="0" lang="cs-CZ" sz="1900" b="1" i="0" u="none" strike="noStrike" cap="none" normalizeH="0" baseline="-25000" dirty="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smtClean="0">
                          <a:ln>
                            <a:noFill/>
                          </a:ln>
                          <a:solidFill>
                            <a:schemeClr val="tx1"/>
                          </a:solidFill>
                          <a:effectLst/>
                          <a:latin typeface="Calibri" pitchFamily="34" charset="0"/>
                        </a:rPr>
                        <a:t>H</a:t>
                      </a:r>
                      <a:r>
                        <a:rPr kumimoji="0" lang="en-US" sz="1900" b="1" i="0" u="none" strike="noStrike" cap="none" normalizeH="0" baseline="-25000" smtClean="0">
                          <a:ln>
                            <a:noFill/>
                          </a:ln>
                          <a:solidFill>
                            <a:schemeClr val="tx1"/>
                          </a:solidFill>
                          <a:effectLst/>
                          <a:latin typeface="Calibri" pitchFamily="34" charset="0"/>
                        </a:rPr>
                        <a:t>A</a:t>
                      </a:r>
                      <a:endParaRPr kumimoji="0" lang="cs-CZ" sz="1900" b="1" i="0" u="none" strike="noStrike" cap="none" normalizeH="0" baseline="-2500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smtClean="0">
                          <a:ln>
                            <a:noFill/>
                          </a:ln>
                          <a:solidFill>
                            <a:schemeClr val="tx1"/>
                          </a:solidFill>
                          <a:effectLst/>
                          <a:latin typeface="Calibri" pitchFamily="34" charset="0"/>
                        </a:rPr>
                        <a:t>Testov</a:t>
                      </a:r>
                      <a:r>
                        <a:rPr kumimoji="0" lang="cs-CZ" sz="1900" b="1" i="0" u="none" strike="noStrike" cap="none" normalizeH="0" baseline="0" smtClean="0">
                          <a:ln>
                            <a:noFill/>
                          </a:ln>
                          <a:solidFill>
                            <a:schemeClr val="tx1"/>
                          </a:solidFill>
                          <a:effectLst/>
                          <a:latin typeface="Calibri" pitchFamily="34" charset="0"/>
                        </a:rPr>
                        <a:t>á statistika</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900" b="1" i="0" u="none" strike="noStrike" cap="none" normalizeH="0" baseline="0" smtClean="0">
                          <a:ln>
                            <a:noFill/>
                          </a:ln>
                          <a:solidFill>
                            <a:schemeClr val="tx1"/>
                          </a:solidFill>
                          <a:effectLst/>
                          <a:latin typeface="Calibri" pitchFamily="34" charset="0"/>
                        </a:rPr>
                        <a:t>Interval spolehlivosti</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r>
              <a:tr h="4699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2100" b="0" i="0" u="none" strike="noStrike" cap="none" normalizeH="0" baseline="0" smtClean="0">
                          <a:ln>
                            <a:noFill/>
                          </a:ln>
                          <a:solidFill>
                            <a:schemeClr val="tx1"/>
                          </a:solidFill>
                          <a:effectLst/>
                          <a:latin typeface="Calibri" pitchFamily="34" charset="0"/>
                        </a:rPr>
                        <a:t/>
                      </a:r>
                      <a:br>
                        <a:rPr kumimoji="0" lang="en-US" sz="2100" b="0" i="0" u="none" strike="noStrike" cap="none" normalizeH="0" baseline="0" smtClean="0">
                          <a:ln>
                            <a:noFill/>
                          </a:ln>
                          <a:solidFill>
                            <a:schemeClr val="tx1"/>
                          </a:solidFill>
                          <a:effectLst/>
                          <a:latin typeface="Calibri" pitchFamily="34" charset="0"/>
                        </a:rPr>
                      </a:br>
                      <a:endParaRPr kumimoji="0" lang="cs-CZ"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43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906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dirty="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44034" name="Object 62"/>
          <p:cNvGraphicFramePr>
            <a:graphicFrameLocks noChangeAspect="1"/>
          </p:cNvGraphicFramePr>
          <p:nvPr/>
        </p:nvGraphicFramePr>
        <p:xfrm>
          <a:off x="231775" y="3051175"/>
          <a:ext cx="1676400" cy="768350"/>
        </p:xfrm>
        <a:graphic>
          <a:graphicData uri="http://schemas.openxmlformats.org/presentationml/2006/ole">
            <p:oleObj spid="_x0000_s15362" name="Equation" r:id="rId3" imgW="914400" imgH="419040" progId="Equation.3">
              <p:embed/>
            </p:oleObj>
          </a:graphicData>
        </a:graphic>
      </p:graphicFrame>
      <p:graphicFrame>
        <p:nvGraphicFramePr>
          <p:cNvPr id="44035" name="Object 64"/>
          <p:cNvGraphicFramePr>
            <a:graphicFrameLocks noChangeAspect="1"/>
          </p:cNvGraphicFramePr>
          <p:nvPr/>
        </p:nvGraphicFramePr>
        <p:xfrm>
          <a:off x="5664200" y="3167063"/>
          <a:ext cx="355600" cy="457200"/>
        </p:xfrm>
        <a:graphic>
          <a:graphicData uri="http://schemas.openxmlformats.org/presentationml/2006/ole">
            <p:oleObj spid="_x0000_s15363" name="Equation" r:id="rId4" imgW="177480" imgH="228600" progId="Equation.3">
              <p:embed/>
            </p:oleObj>
          </a:graphicData>
        </a:graphic>
      </p:graphicFrame>
      <p:graphicFrame>
        <p:nvGraphicFramePr>
          <p:cNvPr id="44036" name="Object 73"/>
          <p:cNvGraphicFramePr>
            <a:graphicFrameLocks noChangeAspect="1"/>
          </p:cNvGraphicFramePr>
          <p:nvPr/>
        </p:nvGraphicFramePr>
        <p:xfrm>
          <a:off x="5664200" y="3700463"/>
          <a:ext cx="355600" cy="457200"/>
        </p:xfrm>
        <a:graphic>
          <a:graphicData uri="http://schemas.openxmlformats.org/presentationml/2006/ole">
            <p:oleObj spid="_x0000_s15364" name="Equation" r:id="rId5" imgW="177480" imgH="228600" progId="Equation.3">
              <p:embed/>
            </p:oleObj>
          </a:graphicData>
        </a:graphic>
      </p:graphicFrame>
      <p:graphicFrame>
        <p:nvGraphicFramePr>
          <p:cNvPr id="44037" name="Object 74"/>
          <p:cNvGraphicFramePr>
            <a:graphicFrameLocks noChangeAspect="1"/>
          </p:cNvGraphicFramePr>
          <p:nvPr/>
        </p:nvGraphicFramePr>
        <p:xfrm>
          <a:off x="5664200" y="4386263"/>
          <a:ext cx="355600" cy="457200"/>
        </p:xfrm>
        <a:graphic>
          <a:graphicData uri="http://schemas.openxmlformats.org/presentationml/2006/ole">
            <p:oleObj spid="_x0000_s15365" name="Equation" r:id="rId6" imgW="177480" imgH="228600" progId="Equation.3">
              <p:embed/>
            </p:oleObj>
          </a:graphicData>
        </a:graphic>
      </p:graphicFrame>
      <p:graphicFrame>
        <p:nvGraphicFramePr>
          <p:cNvPr id="44038" name="Object 75"/>
          <p:cNvGraphicFramePr>
            <a:graphicFrameLocks noChangeAspect="1"/>
          </p:cNvGraphicFramePr>
          <p:nvPr/>
        </p:nvGraphicFramePr>
        <p:xfrm>
          <a:off x="6870700" y="3167063"/>
          <a:ext cx="1092200" cy="482600"/>
        </p:xfrm>
        <a:graphic>
          <a:graphicData uri="http://schemas.openxmlformats.org/presentationml/2006/ole">
            <p:oleObj spid="_x0000_s15366" name="Rovnice" r:id="rId7" imgW="545760" imgH="241200" progId="Equation.3">
              <p:embed/>
            </p:oleObj>
          </a:graphicData>
        </a:graphic>
      </p:graphicFrame>
      <p:graphicFrame>
        <p:nvGraphicFramePr>
          <p:cNvPr id="44039" name="Object 76"/>
          <p:cNvGraphicFramePr>
            <a:graphicFrameLocks noChangeAspect="1"/>
          </p:cNvGraphicFramePr>
          <p:nvPr/>
        </p:nvGraphicFramePr>
        <p:xfrm>
          <a:off x="6858000" y="3624263"/>
          <a:ext cx="990600" cy="482600"/>
        </p:xfrm>
        <a:graphic>
          <a:graphicData uri="http://schemas.openxmlformats.org/presentationml/2006/ole">
            <p:oleObj spid="_x0000_s15367" name="Equation" r:id="rId8" imgW="495000" imgH="241200" progId="Equation.3">
              <p:embed/>
            </p:oleObj>
          </a:graphicData>
        </a:graphic>
      </p:graphicFrame>
      <p:graphicFrame>
        <p:nvGraphicFramePr>
          <p:cNvPr id="44040" name="Object 77"/>
          <p:cNvGraphicFramePr>
            <a:graphicFrameLocks noChangeAspect="1"/>
          </p:cNvGraphicFramePr>
          <p:nvPr/>
        </p:nvGraphicFramePr>
        <p:xfrm>
          <a:off x="6870700" y="4611688"/>
          <a:ext cx="1092200" cy="482600"/>
        </p:xfrm>
        <a:graphic>
          <a:graphicData uri="http://schemas.openxmlformats.org/presentationml/2006/ole">
            <p:oleObj spid="_x0000_s15368" name="Equation" r:id="rId9" imgW="545760" imgH="241200" progId="Equation.3">
              <p:embed/>
            </p:oleObj>
          </a:graphicData>
        </a:graphic>
      </p:graphicFrame>
      <p:graphicFrame>
        <p:nvGraphicFramePr>
          <p:cNvPr id="44041" name="Object 78"/>
          <p:cNvGraphicFramePr>
            <a:graphicFrameLocks noChangeAspect="1"/>
          </p:cNvGraphicFramePr>
          <p:nvPr/>
        </p:nvGraphicFramePr>
        <p:xfrm>
          <a:off x="6858000" y="4273550"/>
          <a:ext cx="1295400" cy="482600"/>
        </p:xfrm>
        <a:graphic>
          <a:graphicData uri="http://schemas.openxmlformats.org/presentationml/2006/ole">
            <p:oleObj spid="_x0000_s15369" name="Equation" r:id="rId10" imgW="647640" imgH="241200" progId="Equation.3">
              <p:embed/>
            </p:oleObj>
          </a:graphicData>
        </a:graphic>
      </p:graphicFrame>
      <p:sp>
        <p:nvSpPr>
          <p:cNvPr id="44079" name="Text Box 79"/>
          <p:cNvSpPr txBox="1">
            <a:spLocks noChangeArrowheads="1"/>
          </p:cNvSpPr>
          <p:nvPr/>
        </p:nvSpPr>
        <p:spPr bwMode="auto">
          <a:xfrm>
            <a:off x="7791450" y="3128963"/>
            <a:ext cx="838200" cy="304800"/>
          </a:xfrm>
          <a:prstGeom prst="rect">
            <a:avLst/>
          </a:prstGeom>
          <a:noFill/>
          <a:ln w="25400">
            <a:noFill/>
            <a:miter lim="800000"/>
            <a:headEnd/>
            <a:tailEnd/>
          </a:ln>
        </p:spPr>
        <p:txBody>
          <a:bodyPr>
            <a:spAutoFit/>
          </a:bodyPr>
          <a:lstStyle/>
          <a:p>
            <a:pPr fontAlgn="base">
              <a:spcBef>
                <a:spcPct val="20000"/>
              </a:spcBef>
              <a:spcAft>
                <a:spcPct val="0"/>
              </a:spcAft>
            </a:pPr>
            <a:r>
              <a:rPr lang="cs-CZ" sz="1400">
                <a:solidFill>
                  <a:prstClr val="black"/>
                </a:solidFill>
                <a:latin typeface="Arial" pitchFamily="34" charset="0"/>
                <a:cs typeface="Arial" pitchFamily="34" charset="0"/>
              </a:rPr>
              <a:t>(n-1)</a:t>
            </a:r>
          </a:p>
        </p:txBody>
      </p:sp>
      <p:sp>
        <p:nvSpPr>
          <p:cNvPr id="44080" name="Text Box 80"/>
          <p:cNvSpPr txBox="1">
            <a:spLocks noChangeArrowheads="1"/>
          </p:cNvSpPr>
          <p:nvPr/>
        </p:nvSpPr>
        <p:spPr bwMode="auto">
          <a:xfrm>
            <a:off x="7924800" y="4446588"/>
            <a:ext cx="762000" cy="396875"/>
          </a:xfrm>
          <a:prstGeom prst="rect">
            <a:avLst/>
          </a:prstGeom>
          <a:noFill/>
          <a:ln w="25400">
            <a:noFill/>
            <a:miter lim="800000"/>
            <a:headEnd/>
            <a:tailEnd/>
          </a:ln>
        </p:spPr>
        <p:txBody>
          <a:bodyPr>
            <a:spAutoFit/>
          </a:bodyPr>
          <a:lstStyle/>
          <a:p>
            <a:pPr fontAlgn="base">
              <a:spcBef>
                <a:spcPct val="20000"/>
              </a:spcBef>
              <a:spcAft>
                <a:spcPct val="0"/>
              </a:spcAft>
            </a:pPr>
            <a:r>
              <a:rPr lang="cs-CZ" sz="2000">
                <a:solidFill>
                  <a:prstClr val="black"/>
                </a:solidFill>
                <a:latin typeface="Arial" pitchFamily="34" charset="0"/>
                <a:cs typeface="Arial" pitchFamily="34" charset="0"/>
              </a:rPr>
              <a:t> </a:t>
            </a:r>
            <a:r>
              <a:rPr lang="en-US" sz="1400" b="1">
                <a:solidFill>
                  <a:prstClr val="black"/>
                </a:solidFill>
                <a:latin typeface="Arial" pitchFamily="34" charset="0"/>
                <a:cs typeface="Arial" pitchFamily="34" charset="0"/>
              </a:rPr>
              <a:t>nebo</a:t>
            </a:r>
            <a:endParaRPr lang="cs-CZ" sz="1400" b="1">
              <a:solidFill>
                <a:prstClr val="black"/>
              </a:solidFill>
              <a:latin typeface="Arial" pitchFamily="34" charset="0"/>
              <a:cs typeface="Arial" pitchFamily="34" charset="0"/>
            </a:endParaRPr>
          </a:p>
        </p:txBody>
      </p:sp>
      <p:sp>
        <p:nvSpPr>
          <p:cNvPr id="44081" name="Text Box 81"/>
          <p:cNvSpPr txBox="1">
            <a:spLocks noChangeArrowheads="1"/>
          </p:cNvSpPr>
          <p:nvPr/>
        </p:nvSpPr>
        <p:spPr bwMode="auto">
          <a:xfrm>
            <a:off x="7724775" y="3605213"/>
            <a:ext cx="838200" cy="304800"/>
          </a:xfrm>
          <a:prstGeom prst="rect">
            <a:avLst/>
          </a:prstGeom>
          <a:noFill/>
          <a:ln w="25400">
            <a:noFill/>
            <a:miter lim="800000"/>
            <a:headEnd/>
            <a:tailEnd/>
          </a:ln>
        </p:spPr>
        <p:txBody>
          <a:bodyPr>
            <a:spAutoFit/>
          </a:bodyPr>
          <a:lstStyle/>
          <a:p>
            <a:pPr fontAlgn="base">
              <a:spcBef>
                <a:spcPct val="20000"/>
              </a:spcBef>
              <a:spcAft>
                <a:spcPct val="0"/>
              </a:spcAft>
            </a:pPr>
            <a:r>
              <a:rPr lang="cs-CZ" sz="1400">
                <a:solidFill>
                  <a:prstClr val="black"/>
                </a:solidFill>
                <a:latin typeface="Arial" pitchFamily="34" charset="0"/>
                <a:cs typeface="Arial" pitchFamily="34" charset="0"/>
              </a:rPr>
              <a:t> (n-1)</a:t>
            </a:r>
          </a:p>
        </p:txBody>
      </p:sp>
      <p:graphicFrame>
        <p:nvGraphicFramePr>
          <p:cNvPr id="44042" name="Object 82"/>
          <p:cNvGraphicFramePr>
            <a:graphicFrameLocks noChangeAspect="1"/>
          </p:cNvGraphicFramePr>
          <p:nvPr/>
        </p:nvGraphicFramePr>
        <p:xfrm>
          <a:off x="2286000" y="3181350"/>
          <a:ext cx="990600" cy="406400"/>
        </p:xfrm>
        <a:graphic>
          <a:graphicData uri="http://schemas.openxmlformats.org/presentationml/2006/ole">
            <p:oleObj spid="_x0000_s15370" name="Equation" r:id="rId11" imgW="495000" imgH="203040" progId="Equation.3">
              <p:embed/>
            </p:oleObj>
          </a:graphicData>
        </a:graphic>
      </p:graphicFrame>
      <p:graphicFrame>
        <p:nvGraphicFramePr>
          <p:cNvPr id="44043" name="Object 83"/>
          <p:cNvGraphicFramePr>
            <a:graphicFrameLocks noChangeAspect="1"/>
          </p:cNvGraphicFramePr>
          <p:nvPr/>
        </p:nvGraphicFramePr>
        <p:xfrm>
          <a:off x="2286000" y="3700463"/>
          <a:ext cx="990600" cy="406400"/>
        </p:xfrm>
        <a:graphic>
          <a:graphicData uri="http://schemas.openxmlformats.org/presentationml/2006/ole">
            <p:oleObj spid="_x0000_s15371" name="Equation" r:id="rId12" imgW="495000" imgH="203040" progId="Equation.3">
              <p:embed/>
            </p:oleObj>
          </a:graphicData>
        </a:graphic>
      </p:graphicFrame>
      <p:graphicFrame>
        <p:nvGraphicFramePr>
          <p:cNvPr id="44044" name="Object 84"/>
          <p:cNvGraphicFramePr>
            <a:graphicFrameLocks noChangeAspect="1"/>
          </p:cNvGraphicFramePr>
          <p:nvPr/>
        </p:nvGraphicFramePr>
        <p:xfrm>
          <a:off x="2286000" y="4386263"/>
          <a:ext cx="990600" cy="406400"/>
        </p:xfrm>
        <a:graphic>
          <a:graphicData uri="http://schemas.openxmlformats.org/presentationml/2006/ole">
            <p:oleObj spid="_x0000_s15372" name="Equation" r:id="rId13" imgW="495000" imgH="203040" progId="Equation.3">
              <p:embed/>
            </p:oleObj>
          </a:graphicData>
        </a:graphic>
      </p:graphicFrame>
      <p:graphicFrame>
        <p:nvGraphicFramePr>
          <p:cNvPr id="44045" name="Object 85"/>
          <p:cNvGraphicFramePr>
            <a:graphicFrameLocks noChangeAspect="1"/>
          </p:cNvGraphicFramePr>
          <p:nvPr/>
        </p:nvGraphicFramePr>
        <p:xfrm>
          <a:off x="3733800" y="4386263"/>
          <a:ext cx="990600" cy="406400"/>
        </p:xfrm>
        <a:graphic>
          <a:graphicData uri="http://schemas.openxmlformats.org/presentationml/2006/ole">
            <p:oleObj spid="_x0000_s15373" name="Equation" r:id="rId14" imgW="495000" imgH="203040" progId="Equation.3">
              <p:embed/>
            </p:oleObj>
          </a:graphicData>
        </a:graphic>
      </p:graphicFrame>
      <p:graphicFrame>
        <p:nvGraphicFramePr>
          <p:cNvPr id="44046" name="Object 86"/>
          <p:cNvGraphicFramePr>
            <a:graphicFrameLocks noChangeAspect="1"/>
          </p:cNvGraphicFramePr>
          <p:nvPr/>
        </p:nvGraphicFramePr>
        <p:xfrm>
          <a:off x="3657600" y="3624263"/>
          <a:ext cx="990600" cy="406400"/>
        </p:xfrm>
        <a:graphic>
          <a:graphicData uri="http://schemas.openxmlformats.org/presentationml/2006/ole">
            <p:oleObj spid="_x0000_s15374" name="Equation" r:id="rId15" imgW="495000" imgH="203040" progId="Equation.3">
              <p:embed/>
            </p:oleObj>
          </a:graphicData>
        </a:graphic>
      </p:graphicFrame>
      <p:graphicFrame>
        <p:nvGraphicFramePr>
          <p:cNvPr id="44047" name="Object 87"/>
          <p:cNvGraphicFramePr>
            <a:graphicFrameLocks noChangeAspect="1"/>
          </p:cNvGraphicFramePr>
          <p:nvPr/>
        </p:nvGraphicFramePr>
        <p:xfrm>
          <a:off x="3657600" y="3167063"/>
          <a:ext cx="990600" cy="406400"/>
        </p:xfrm>
        <a:graphic>
          <a:graphicData uri="http://schemas.openxmlformats.org/presentationml/2006/ole">
            <p:oleObj spid="_x0000_s15375" name="Equation" r:id="rId16" imgW="495000" imgH="203040" progId="Equation.3">
              <p:embed/>
            </p:oleObj>
          </a:graphicData>
        </a:graphic>
      </p:graphicFrame>
      <p:sp>
        <p:nvSpPr>
          <p:cNvPr id="44082" name="Rectangle 88"/>
          <p:cNvSpPr>
            <a:spLocks noChangeArrowheads="1"/>
          </p:cNvSpPr>
          <p:nvPr/>
        </p:nvSpPr>
        <p:spPr bwMode="auto">
          <a:xfrm>
            <a:off x="180975" y="1492250"/>
            <a:ext cx="8712200" cy="641350"/>
          </a:xfrm>
          <a:prstGeom prst="rect">
            <a:avLst/>
          </a:prstGeom>
          <a:noFill/>
          <a:ln w="9525">
            <a:noFill/>
            <a:miter lim="800000"/>
            <a:headEnd/>
            <a:tailEnd/>
          </a:ln>
        </p:spPr>
        <p:txBody>
          <a:bodyPr anchor="ctr">
            <a:spAutoFit/>
          </a:bodyPr>
          <a:lstStyle/>
          <a:p>
            <a:pPr fontAlgn="base">
              <a:spcBef>
                <a:spcPct val="0"/>
              </a:spcBef>
              <a:spcAft>
                <a:spcPct val="0"/>
              </a:spcAft>
            </a:pPr>
            <a:r>
              <a:rPr lang="cs-CZ">
                <a:solidFill>
                  <a:prstClr val="black"/>
                </a:solidFill>
                <a:latin typeface="Arial" pitchFamily="34" charset="0"/>
                <a:cs typeface="Arial" pitchFamily="34" charset="0"/>
              </a:rPr>
              <a:t>V případě one sample testů jde o srovnání výběru dat (tedy one sample) s cílovou populací. Pro parametrické testy musí mít datový soubor normální rozložení.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Zástupný symbol pro zápatí 16"/>
          <p:cNvSpPr>
            <a:spLocks noGrp="1"/>
          </p:cNvSpPr>
          <p:nvPr>
            <p:ph type="ftr" sz="quarter" idx="11"/>
          </p:nvPr>
        </p:nvSpPr>
        <p:spPr bwMode="auto">
          <a:noFill/>
          <a:ln>
            <a:miter lim="800000"/>
            <a:headEnd/>
            <a:tailEnd/>
          </a:ln>
        </p:spPr>
        <p:txBody>
          <a:bodyPr/>
          <a:lstStyle/>
          <a:p>
            <a:r>
              <a:rPr lang="cs-CZ"/>
              <a:t>Vytvořil Institut biostatistiky a analýz, Masarykova univerzita </a:t>
            </a:r>
            <a:br>
              <a:rPr lang="cs-CZ"/>
            </a:br>
            <a:r>
              <a:rPr lang="cs-CZ" i="1"/>
              <a:t>J. Jarkovský, L. Dušek</a:t>
            </a:r>
          </a:p>
        </p:txBody>
      </p:sp>
      <p:sp>
        <p:nvSpPr>
          <p:cNvPr id="237571" name="Podnadpis 2"/>
          <p:cNvSpPr>
            <a:spLocks noGrp="1"/>
          </p:cNvSpPr>
          <p:nvPr>
            <p:ph type="subTitle" idx="4294967295"/>
          </p:nvPr>
        </p:nvSpPr>
        <p:spPr>
          <a:xfrm>
            <a:off x="285750" y="2997200"/>
            <a:ext cx="8572500" cy="461665"/>
          </a:xfrm>
        </p:spPr>
        <p:txBody>
          <a:bodyPr>
            <a:spAutoFit/>
          </a:bodyPr>
          <a:lstStyle/>
          <a:p>
            <a:pPr marL="0" indent="0" algn="ctr">
              <a:buFont typeface="Wingdings 2" pitchFamily="18" charset="2"/>
              <a:buNone/>
            </a:pPr>
            <a:r>
              <a:rPr lang="cs-CZ" sz="2400" b="1" dirty="0" err="1" smtClean="0">
                <a:solidFill>
                  <a:schemeClr val="tx2"/>
                </a:solidFill>
                <a:latin typeface="Arial" pitchFamily="34" charset="0"/>
              </a:rPr>
              <a:t>Dvouvýběrový</a:t>
            </a:r>
            <a:r>
              <a:rPr lang="cs-CZ" sz="2400" b="1" dirty="0" smtClean="0">
                <a:solidFill>
                  <a:schemeClr val="tx2"/>
                </a:solidFill>
                <a:latin typeface="Arial" pitchFamily="34" charset="0"/>
              </a:rPr>
              <a:t> párový a nepárový t-test</a:t>
            </a:r>
          </a:p>
        </p:txBody>
      </p:sp>
      <p:sp>
        <p:nvSpPr>
          <p:cNvPr id="237572" name="Nadpis 1"/>
          <p:cNvSpPr>
            <a:spLocks noGrp="1"/>
          </p:cNvSpPr>
          <p:nvPr>
            <p:ph type="ctrTitle" idx="4294967295"/>
          </p:nvPr>
        </p:nvSpPr>
        <p:spPr>
          <a:xfrm>
            <a:off x="685800" y="257175"/>
            <a:ext cx="7772400" cy="1371600"/>
          </a:xfrm>
          <a:noFill/>
        </p:spPr>
        <p:txBody>
          <a:bodyPr>
            <a:spAutoFit/>
          </a:bodyPr>
          <a:lstStyle/>
          <a:p>
            <a:r>
              <a:rPr lang="cs-CZ" sz="4200" dirty="0" smtClean="0">
                <a:solidFill>
                  <a:schemeClr val="accent1"/>
                </a:solidFill>
                <a:latin typeface="Arial" pitchFamily="34" charset="0"/>
              </a:rPr>
              <a:t>2. Statistické testy o parametrech dvou výběrů</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38595" name="Rectangle 2"/>
          <p:cNvSpPr>
            <a:spLocks noGrp="1"/>
          </p:cNvSpPr>
          <p:nvPr>
            <p:ph type="title" idx="4294967295"/>
          </p:nvPr>
        </p:nvSpPr>
        <p:spPr/>
        <p:txBody>
          <a:bodyPr/>
          <a:lstStyle/>
          <a:p>
            <a:r>
              <a:rPr lang="cs-CZ" smtClean="0"/>
              <a:t>Anotace</a:t>
            </a:r>
          </a:p>
        </p:txBody>
      </p:sp>
      <p:sp>
        <p:nvSpPr>
          <p:cNvPr id="238596" name="Rectangle 3"/>
          <p:cNvSpPr>
            <a:spLocks noGrp="1"/>
          </p:cNvSpPr>
          <p:nvPr>
            <p:ph type="body" idx="4294967295"/>
          </p:nvPr>
        </p:nvSpPr>
        <p:spPr/>
        <p:txBody>
          <a:bodyPr/>
          <a:lstStyle/>
          <a:p>
            <a:r>
              <a:rPr lang="cs-CZ" dirty="0" smtClean="0"/>
              <a:t>Jedním z nejčastějších úkolů statistické analýzy dat je srovnání spojitých dat ve dvou skupinách pacientů. Na výběr je celá škála testů, výběr konkrétního testu se pak odvíjí od toho, zda je o srovnání párové nebo  nepárové a zda je vhodné použít test parametrický (má předpoklady o rozložení dat) nebo </a:t>
            </a:r>
            <a:r>
              <a:rPr lang="cs-CZ" dirty="0" err="1" smtClean="0"/>
              <a:t>neparametrický</a:t>
            </a:r>
            <a:r>
              <a:rPr lang="cs-CZ" dirty="0" smtClean="0"/>
              <a:t> (nemá předpoklady o rozložení dat, nicméně má nižší vypovídací sílu). </a:t>
            </a:r>
          </a:p>
          <a:p>
            <a:r>
              <a:rPr lang="cs-CZ" dirty="0" smtClean="0"/>
              <a:t>Nejznámějšími testy z této skupiny jsou tzv. t-testy používané pro srovnání průměrů dvou skupin hodnot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7108" name="Rectangle 2"/>
          <p:cNvSpPr>
            <a:spLocks noGrp="1"/>
          </p:cNvSpPr>
          <p:nvPr>
            <p:ph type="title" idx="4294967295"/>
          </p:nvPr>
        </p:nvSpPr>
        <p:spPr/>
        <p:txBody>
          <a:bodyPr/>
          <a:lstStyle/>
          <a:p>
            <a:r>
              <a:rPr lang="cs-CZ" smtClean="0"/>
              <a:t>Dvouvýběrové testy: párové a nepárové I</a:t>
            </a:r>
          </a:p>
        </p:txBody>
      </p:sp>
      <p:sp>
        <p:nvSpPr>
          <p:cNvPr id="47109" name="Rectangle 3"/>
          <p:cNvSpPr>
            <a:spLocks noGrp="1"/>
          </p:cNvSpPr>
          <p:nvPr>
            <p:ph type="body" idx="4294967295"/>
          </p:nvPr>
        </p:nvSpPr>
        <p:spPr>
          <a:xfrm>
            <a:off x="301625" y="1412875"/>
            <a:ext cx="8534400" cy="866775"/>
          </a:xfrm>
        </p:spPr>
        <p:txBody>
          <a:bodyPr/>
          <a:lstStyle/>
          <a:p>
            <a:r>
              <a:rPr lang="cs-CZ" sz="2300" smtClean="0"/>
              <a:t>Při použití two sample testů srovnáváme spolu dvě rozložení. Jejich základním dělením je podle designu experimentu na testy párové a nepárové.</a:t>
            </a:r>
          </a:p>
        </p:txBody>
      </p:sp>
      <p:sp>
        <p:nvSpPr>
          <p:cNvPr id="47110" name="Rectangle 4"/>
          <p:cNvSpPr>
            <a:spLocks noChangeArrowheads="1"/>
          </p:cNvSpPr>
          <p:nvPr/>
        </p:nvSpPr>
        <p:spPr bwMode="auto">
          <a:xfrm>
            <a:off x="0" y="1895475"/>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7106" name="Object 5"/>
          <p:cNvGraphicFramePr>
            <a:graphicFrameLocks noChangeAspect="1"/>
          </p:cNvGraphicFramePr>
          <p:nvPr/>
        </p:nvGraphicFramePr>
        <p:xfrm>
          <a:off x="684213" y="2476500"/>
          <a:ext cx="2605087" cy="2706688"/>
        </p:xfrm>
        <a:graphic>
          <a:graphicData uri="http://schemas.openxmlformats.org/presentationml/2006/ole">
            <p:oleObj spid="_x0000_s18434" r:id="rId3" imgW="2950000" imgH="3070000" progId="">
              <p:embed/>
            </p:oleObj>
          </a:graphicData>
        </a:graphic>
      </p:graphicFrame>
      <p:sp>
        <p:nvSpPr>
          <p:cNvPr id="47111" name="Rectangle 6"/>
          <p:cNvSpPr>
            <a:spLocks noChangeArrowheads="1"/>
          </p:cNvSpPr>
          <p:nvPr/>
        </p:nvSpPr>
        <p:spPr bwMode="auto">
          <a:xfrm>
            <a:off x="3779838" y="2493963"/>
            <a:ext cx="4897437" cy="2447925"/>
          </a:xfrm>
          <a:prstGeom prst="rect">
            <a:avLst/>
          </a:prstGeom>
          <a:noFill/>
          <a:ln w="9525">
            <a:noFill/>
            <a:miter lim="800000"/>
            <a:headEnd/>
            <a:tailEnd/>
          </a:ln>
        </p:spPr>
        <p:txBody>
          <a:bodyPr/>
          <a:lstStyle/>
          <a:p>
            <a:pPr marL="273050" indent="-273050" eaLnBrk="0" fontAlgn="base" hangingPunct="0">
              <a:spcBef>
                <a:spcPct val="20000"/>
              </a:spcBef>
              <a:spcAft>
                <a:spcPct val="0"/>
              </a:spcAft>
              <a:buClr>
                <a:srgbClr val="D16349"/>
              </a:buClr>
              <a:buSzPct val="85000"/>
              <a:buFont typeface="Wingdings 2" pitchFamily="18" charset="2"/>
              <a:buChar char=""/>
            </a:pPr>
            <a:r>
              <a:rPr lang="cs-CZ" sz="2300" dirty="0">
                <a:solidFill>
                  <a:prstClr val="black"/>
                </a:solidFill>
                <a:cs typeface="Arial" pitchFamily="34" charset="0"/>
              </a:rPr>
              <a:t>Základním testem pro srovnání dvou nezávislých rozložení spojitých čísel je </a:t>
            </a:r>
            <a:r>
              <a:rPr lang="cs-CZ" sz="2300" b="1" dirty="0">
                <a:solidFill>
                  <a:prstClr val="black"/>
                </a:solidFill>
                <a:cs typeface="Arial" pitchFamily="34" charset="0"/>
              </a:rPr>
              <a:t>nepárový </a:t>
            </a:r>
            <a:r>
              <a:rPr lang="cs-CZ" sz="2300" b="1" dirty="0" err="1">
                <a:solidFill>
                  <a:prstClr val="black"/>
                </a:solidFill>
                <a:cs typeface="Arial" pitchFamily="34" charset="0"/>
              </a:rPr>
              <a:t>two</a:t>
            </a:r>
            <a:r>
              <a:rPr lang="cs-CZ" sz="2300" b="1" dirty="0">
                <a:solidFill>
                  <a:prstClr val="black"/>
                </a:solidFill>
                <a:cs typeface="Arial" pitchFamily="34" charset="0"/>
              </a:rPr>
              <a:t>-sample t-test</a:t>
            </a:r>
          </a:p>
        </p:txBody>
      </p:sp>
      <p:pic>
        <p:nvPicPr>
          <p:cNvPr id="47112" name="Picture 7"/>
          <p:cNvPicPr>
            <a:picLocks noChangeAspect="1" noChangeArrowheads="1"/>
          </p:cNvPicPr>
          <p:nvPr/>
        </p:nvPicPr>
        <p:blipFill>
          <a:blip r:embed="rId4" cstate="print"/>
          <a:srcRect/>
          <a:stretch>
            <a:fillRect/>
          </a:stretch>
        </p:blipFill>
        <p:spPr bwMode="auto">
          <a:xfrm>
            <a:off x="755650" y="5373688"/>
            <a:ext cx="2533650" cy="904875"/>
          </a:xfrm>
          <a:prstGeom prst="rect">
            <a:avLst/>
          </a:prstGeom>
          <a:noFill/>
          <a:ln w="9525">
            <a:noFill/>
            <a:miter lim="800000"/>
            <a:headEnd/>
            <a:tailEnd/>
          </a:ln>
        </p:spPr>
      </p:pic>
      <p:sp>
        <p:nvSpPr>
          <p:cNvPr id="47113" name="Rectangle 8"/>
          <p:cNvSpPr>
            <a:spLocks noChangeArrowheads="1"/>
          </p:cNvSpPr>
          <p:nvPr/>
        </p:nvSpPr>
        <p:spPr bwMode="auto">
          <a:xfrm>
            <a:off x="3851920" y="5013176"/>
            <a:ext cx="4897438" cy="1079500"/>
          </a:xfrm>
          <a:prstGeom prst="rect">
            <a:avLst/>
          </a:prstGeom>
          <a:noFill/>
          <a:ln w="9525">
            <a:noFill/>
            <a:miter lim="800000"/>
            <a:headEnd/>
            <a:tailEnd/>
          </a:ln>
        </p:spPr>
        <p:txBody>
          <a:bodyPr/>
          <a:lstStyle/>
          <a:p>
            <a:pPr marL="273050" indent="-273050" eaLnBrk="0" fontAlgn="base" hangingPunct="0">
              <a:spcBef>
                <a:spcPct val="20000"/>
              </a:spcBef>
              <a:spcAft>
                <a:spcPct val="0"/>
              </a:spcAft>
              <a:buClr>
                <a:srgbClr val="D16349"/>
              </a:buClr>
              <a:buSzPct val="85000"/>
              <a:buFont typeface="Wingdings 2" pitchFamily="18" charset="2"/>
              <a:buChar char=""/>
            </a:pPr>
            <a:r>
              <a:rPr lang="cs-CZ" sz="2300" dirty="0">
                <a:solidFill>
                  <a:prstClr val="black"/>
                </a:solidFill>
                <a:cs typeface="Arial" pitchFamily="34" charset="0"/>
              </a:rPr>
              <a:t>Základním testem pro srovnání dvou závislých rozložení spojitých čísel je </a:t>
            </a:r>
            <a:r>
              <a:rPr lang="cs-CZ" sz="2300" b="1" dirty="0">
                <a:solidFill>
                  <a:prstClr val="black"/>
                </a:solidFill>
                <a:cs typeface="Arial" pitchFamily="34" charset="0"/>
              </a:rPr>
              <a:t>párový </a:t>
            </a:r>
            <a:r>
              <a:rPr lang="cs-CZ" sz="2300" b="1" dirty="0" err="1">
                <a:solidFill>
                  <a:prstClr val="black"/>
                </a:solidFill>
                <a:cs typeface="Arial" pitchFamily="34" charset="0"/>
              </a:rPr>
              <a:t>two</a:t>
            </a:r>
            <a:r>
              <a:rPr lang="cs-CZ" sz="2300" b="1" dirty="0">
                <a:solidFill>
                  <a:prstClr val="black"/>
                </a:solidFill>
                <a:cs typeface="Arial" pitchFamily="34" charset="0"/>
              </a:rPr>
              <a:t>-sample t-test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5"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8136" name="Rectangle 2"/>
          <p:cNvSpPr>
            <a:spLocks noGrp="1"/>
          </p:cNvSpPr>
          <p:nvPr>
            <p:ph type="title" idx="4294967295"/>
          </p:nvPr>
        </p:nvSpPr>
        <p:spPr/>
        <p:txBody>
          <a:bodyPr/>
          <a:lstStyle/>
          <a:p>
            <a:r>
              <a:rPr lang="cs-CZ" smtClean="0"/>
              <a:t>Dvouvýběrové testy: párové a nepárové II</a:t>
            </a:r>
            <a:endParaRPr lang="en-US" smtClean="0"/>
          </a:p>
        </p:txBody>
      </p:sp>
      <p:sp>
        <p:nvSpPr>
          <p:cNvPr id="48137" name="Text Box 4"/>
          <p:cNvSpPr txBox="1">
            <a:spLocks noChangeArrowheads="1"/>
          </p:cNvSpPr>
          <p:nvPr/>
        </p:nvSpPr>
        <p:spPr bwMode="auto">
          <a:xfrm>
            <a:off x="304800" y="1449388"/>
            <a:ext cx="1327150" cy="466725"/>
          </a:xfrm>
          <a:prstGeom prst="rect">
            <a:avLst/>
          </a:prstGeom>
          <a:solidFill>
            <a:srgbClr val="CCFFFF"/>
          </a:solidFill>
          <a:ln w="9525">
            <a:solidFill>
              <a:schemeClr val="tx1"/>
            </a:solidFill>
            <a:miter lim="800000"/>
            <a:headEnd/>
            <a:tailEnd/>
          </a:ln>
        </p:spPr>
        <p:txBody>
          <a:bodyPr>
            <a:spAutoFit/>
          </a:bodyPr>
          <a:lstStyle/>
          <a:p>
            <a:pPr algn="ctr" fontAlgn="base">
              <a:spcBef>
                <a:spcPct val="20000"/>
              </a:spcBef>
              <a:spcAft>
                <a:spcPct val="0"/>
              </a:spcAft>
            </a:pPr>
            <a:r>
              <a:rPr lang="cs-CZ" sz="2400">
                <a:solidFill>
                  <a:prstClr val="black"/>
                </a:solidFill>
                <a:latin typeface="Arial" pitchFamily="34" charset="0"/>
                <a:cs typeface="Arial" pitchFamily="34" charset="0"/>
              </a:rPr>
              <a:t>Data</a:t>
            </a:r>
          </a:p>
        </p:txBody>
      </p:sp>
      <p:sp>
        <p:nvSpPr>
          <p:cNvPr id="48138" name="Text Box 5"/>
          <p:cNvSpPr txBox="1">
            <a:spLocks noChangeArrowheads="1"/>
          </p:cNvSpPr>
          <p:nvPr/>
        </p:nvSpPr>
        <p:spPr bwMode="auto">
          <a:xfrm>
            <a:off x="2514600" y="1666875"/>
            <a:ext cx="3570288" cy="466725"/>
          </a:xfrm>
          <a:prstGeom prst="rect">
            <a:avLst/>
          </a:prstGeom>
          <a:solidFill>
            <a:srgbClr val="CCFFFF"/>
          </a:solidFill>
          <a:ln w="9525">
            <a:solidFill>
              <a:schemeClr val="tx1"/>
            </a:solidFill>
            <a:miter lim="800000"/>
            <a:headEnd/>
            <a:tailEnd/>
          </a:ln>
        </p:spPr>
        <p:txBody>
          <a:bodyPr>
            <a:spAutoFit/>
          </a:bodyPr>
          <a:lstStyle/>
          <a:p>
            <a:pPr algn="ctr" fontAlgn="base">
              <a:spcBef>
                <a:spcPct val="20000"/>
              </a:spcBef>
              <a:spcAft>
                <a:spcPct val="0"/>
              </a:spcAft>
              <a:tabLst>
                <a:tab pos="476250" algn="l"/>
              </a:tabLst>
            </a:pPr>
            <a:r>
              <a:rPr lang="cs-CZ" sz="2400">
                <a:solidFill>
                  <a:prstClr val="black"/>
                </a:solidFill>
                <a:latin typeface="Arial" pitchFamily="34" charset="0"/>
                <a:cs typeface="Arial" pitchFamily="34" charset="0"/>
              </a:rPr>
              <a:t>Nezávislé uspořádání</a:t>
            </a:r>
          </a:p>
        </p:txBody>
      </p:sp>
      <p:sp>
        <p:nvSpPr>
          <p:cNvPr id="48139" name="Text Box 6"/>
          <p:cNvSpPr txBox="1">
            <a:spLocks noChangeArrowheads="1"/>
          </p:cNvSpPr>
          <p:nvPr/>
        </p:nvSpPr>
        <p:spPr bwMode="auto">
          <a:xfrm>
            <a:off x="2514600" y="4343400"/>
            <a:ext cx="2921000" cy="466725"/>
          </a:xfrm>
          <a:prstGeom prst="rect">
            <a:avLst/>
          </a:prstGeom>
          <a:solidFill>
            <a:srgbClr val="CCFFFF"/>
          </a:solidFill>
          <a:ln w="9525">
            <a:solidFill>
              <a:schemeClr val="tx1"/>
            </a:solidFill>
            <a:miter lim="800000"/>
            <a:headEnd/>
            <a:tailEnd/>
          </a:ln>
        </p:spPr>
        <p:txBody>
          <a:bodyPr>
            <a:spAutoFit/>
          </a:bodyPr>
          <a:lstStyle/>
          <a:p>
            <a:pPr algn="ctr" fontAlgn="base">
              <a:spcBef>
                <a:spcPct val="20000"/>
              </a:spcBef>
              <a:spcAft>
                <a:spcPct val="0"/>
              </a:spcAft>
            </a:pPr>
            <a:r>
              <a:rPr lang="cs-CZ" sz="2400">
                <a:solidFill>
                  <a:prstClr val="black"/>
                </a:solidFill>
                <a:latin typeface="Arial" pitchFamily="34" charset="0"/>
                <a:cs typeface="Arial" pitchFamily="34" charset="0"/>
              </a:rPr>
              <a:t>Párové uspořádání</a:t>
            </a:r>
          </a:p>
        </p:txBody>
      </p:sp>
      <p:grpSp>
        <p:nvGrpSpPr>
          <p:cNvPr id="2" name="Group 7"/>
          <p:cNvGrpSpPr>
            <a:grpSpLocks/>
          </p:cNvGrpSpPr>
          <p:nvPr/>
        </p:nvGrpSpPr>
        <p:grpSpPr bwMode="auto">
          <a:xfrm>
            <a:off x="5978525" y="4222750"/>
            <a:ext cx="471488" cy="1373188"/>
            <a:chOff x="169" y="1465"/>
            <a:chExt cx="551" cy="1375"/>
          </a:xfrm>
        </p:grpSpPr>
        <p:sp>
          <p:nvSpPr>
            <p:cNvPr id="48164" name="Text Box 8"/>
            <p:cNvSpPr txBox="1">
              <a:spLocks noChangeArrowheads="1"/>
            </p:cNvSpPr>
            <p:nvPr/>
          </p:nvSpPr>
          <p:spPr bwMode="auto">
            <a:xfrm>
              <a:off x="437" y="1581"/>
              <a:ext cx="183" cy="703"/>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65" name="Text Box 9"/>
            <p:cNvSpPr txBox="1">
              <a:spLocks noChangeArrowheads="1"/>
            </p:cNvSpPr>
            <p:nvPr/>
          </p:nvSpPr>
          <p:spPr bwMode="auto">
            <a:xfrm rot="-5400000">
              <a:off x="-269" y="1903"/>
              <a:ext cx="1375" cy="499"/>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2800">
                  <a:solidFill>
                    <a:prstClr val="black"/>
                  </a:solidFill>
                  <a:latin typeface="Arial" pitchFamily="34" charset="0"/>
                  <a:cs typeface="Arial" pitchFamily="34" charset="0"/>
                </a:rPr>
                <a:t>……….</a:t>
              </a:r>
            </a:p>
          </p:txBody>
        </p:sp>
        <p:sp>
          <p:nvSpPr>
            <p:cNvPr id="48166" name="AutoShape 10"/>
            <p:cNvSpPr>
              <a:spLocks noChangeArrowheads="1"/>
            </p:cNvSpPr>
            <p:nvPr/>
          </p:nvSpPr>
          <p:spPr bwMode="auto">
            <a:xfrm>
              <a:off x="336" y="1512"/>
              <a:ext cx="384" cy="1296"/>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pSp>
        <p:nvGrpSpPr>
          <p:cNvPr id="3" name="Group 11"/>
          <p:cNvGrpSpPr>
            <a:grpSpLocks/>
          </p:cNvGrpSpPr>
          <p:nvPr/>
        </p:nvGrpSpPr>
        <p:grpSpPr bwMode="auto">
          <a:xfrm>
            <a:off x="7199313" y="1554163"/>
            <a:ext cx="482600" cy="1376362"/>
            <a:chOff x="184" y="1469"/>
            <a:chExt cx="536" cy="1375"/>
          </a:xfrm>
        </p:grpSpPr>
        <p:sp>
          <p:nvSpPr>
            <p:cNvPr id="48161" name="Text Box 12"/>
            <p:cNvSpPr txBox="1">
              <a:spLocks noChangeArrowheads="1"/>
            </p:cNvSpPr>
            <p:nvPr/>
          </p:nvSpPr>
          <p:spPr bwMode="auto">
            <a:xfrm>
              <a:off x="426" y="1580"/>
              <a:ext cx="204" cy="701"/>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62" name="Text Box 13"/>
            <p:cNvSpPr txBox="1">
              <a:spLocks noChangeArrowheads="1"/>
            </p:cNvSpPr>
            <p:nvPr/>
          </p:nvSpPr>
          <p:spPr bwMode="auto">
            <a:xfrm rot="-5400000">
              <a:off x="-267" y="1920"/>
              <a:ext cx="1375" cy="474"/>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2800">
                  <a:solidFill>
                    <a:prstClr val="black"/>
                  </a:solidFill>
                  <a:latin typeface="Arial" pitchFamily="34" charset="0"/>
                  <a:cs typeface="Arial" pitchFamily="34" charset="0"/>
                </a:rPr>
                <a:t>……….</a:t>
              </a:r>
            </a:p>
          </p:txBody>
        </p:sp>
        <p:sp>
          <p:nvSpPr>
            <p:cNvPr id="48163" name="AutoShape 14"/>
            <p:cNvSpPr>
              <a:spLocks noChangeArrowheads="1"/>
            </p:cNvSpPr>
            <p:nvPr/>
          </p:nvSpPr>
          <p:spPr bwMode="auto">
            <a:xfrm>
              <a:off x="336" y="1512"/>
              <a:ext cx="384" cy="1296"/>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pSp>
        <p:nvGrpSpPr>
          <p:cNvPr id="4" name="Group 15"/>
          <p:cNvGrpSpPr>
            <a:grpSpLocks/>
          </p:cNvGrpSpPr>
          <p:nvPr/>
        </p:nvGrpSpPr>
        <p:grpSpPr bwMode="auto">
          <a:xfrm>
            <a:off x="6665913" y="1554163"/>
            <a:ext cx="485775" cy="1374775"/>
            <a:chOff x="186" y="1468"/>
            <a:chExt cx="534" cy="1375"/>
          </a:xfrm>
        </p:grpSpPr>
        <p:sp>
          <p:nvSpPr>
            <p:cNvPr id="48158" name="Text Box 16"/>
            <p:cNvSpPr txBox="1">
              <a:spLocks noChangeArrowheads="1"/>
            </p:cNvSpPr>
            <p:nvPr/>
          </p:nvSpPr>
          <p:spPr bwMode="auto">
            <a:xfrm>
              <a:off x="427" y="1581"/>
              <a:ext cx="202" cy="702"/>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59" name="Text Box 17"/>
            <p:cNvSpPr txBox="1">
              <a:spLocks noChangeArrowheads="1"/>
            </p:cNvSpPr>
            <p:nvPr/>
          </p:nvSpPr>
          <p:spPr bwMode="auto">
            <a:xfrm rot="-5400000">
              <a:off x="-267" y="1921"/>
              <a:ext cx="1375" cy="469"/>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2800">
                  <a:solidFill>
                    <a:prstClr val="black"/>
                  </a:solidFill>
                  <a:latin typeface="Arial" pitchFamily="34" charset="0"/>
                  <a:cs typeface="Arial" pitchFamily="34" charset="0"/>
                </a:rPr>
                <a:t>……….</a:t>
              </a:r>
            </a:p>
          </p:txBody>
        </p:sp>
        <p:sp>
          <p:nvSpPr>
            <p:cNvPr id="48160" name="AutoShape 18"/>
            <p:cNvSpPr>
              <a:spLocks noChangeArrowheads="1"/>
            </p:cNvSpPr>
            <p:nvPr/>
          </p:nvSpPr>
          <p:spPr bwMode="auto">
            <a:xfrm>
              <a:off x="336" y="1512"/>
              <a:ext cx="384" cy="1296"/>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48143" name="Text Box 19"/>
          <p:cNvSpPr txBox="1">
            <a:spLocks noChangeArrowheads="1"/>
          </p:cNvSpPr>
          <p:nvPr/>
        </p:nvSpPr>
        <p:spPr bwMode="auto">
          <a:xfrm>
            <a:off x="6742113" y="1249363"/>
            <a:ext cx="933450" cy="336550"/>
          </a:xfrm>
          <a:prstGeom prst="rect">
            <a:avLst/>
          </a:prstGeom>
          <a:noFill/>
          <a:ln w="9525">
            <a:noFill/>
            <a:miter lim="800000"/>
            <a:headEnd/>
            <a:tailEnd/>
          </a:ln>
        </p:spPr>
        <p:txBody>
          <a:bodyPr wrap="none">
            <a:spAutoFit/>
          </a:bodyPr>
          <a:lstStyle/>
          <a:p>
            <a:pPr algn="ctr" fontAlgn="base">
              <a:spcBef>
                <a:spcPct val="20000"/>
              </a:spcBef>
              <a:spcAft>
                <a:spcPct val="0"/>
              </a:spcAft>
            </a:pPr>
            <a:r>
              <a:rPr lang="cs-CZ" sz="1600" b="1">
                <a:solidFill>
                  <a:prstClr val="black"/>
                </a:solidFill>
                <a:latin typeface="Arial" pitchFamily="34" charset="0"/>
                <a:cs typeface="Arial" pitchFamily="34" charset="0"/>
              </a:rPr>
              <a:t> X</a:t>
            </a:r>
            <a:r>
              <a:rPr lang="cs-CZ" sz="1600" b="1" baseline="-25000">
                <a:solidFill>
                  <a:prstClr val="black"/>
                </a:solidFill>
                <a:latin typeface="Arial" pitchFamily="34" charset="0"/>
                <a:cs typeface="Arial" pitchFamily="34" charset="0"/>
              </a:rPr>
              <a:t>1 </a:t>
            </a:r>
            <a:r>
              <a:rPr lang="cs-CZ" sz="1600" b="1">
                <a:solidFill>
                  <a:prstClr val="black"/>
                </a:solidFill>
                <a:latin typeface="Arial" pitchFamily="34" charset="0"/>
                <a:cs typeface="Arial" pitchFamily="34" charset="0"/>
              </a:rPr>
              <a:t>    X</a:t>
            </a:r>
            <a:r>
              <a:rPr lang="cs-CZ" sz="1600" b="1" baseline="-25000">
                <a:solidFill>
                  <a:prstClr val="black"/>
                </a:solidFill>
                <a:latin typeface="Arial" pitchFamily="34" charset="0"/>
                <a:cs typeface="Arial" pitchFamily="34" charset="0"/>
              </a:rPr>
              <a:t>2</a:t>
            </a:r>
          </a:p>
        </p:txBody>
      </p:sp>
      <p:sp>
        <p:nvSpPr>
          <p:cNvPr id="48144" name="Text Box 20"/>
          <p:cNvSpPr txBox="1">
            <a:spLocks noChangeArrowheads="1"/>
          </p:cNvSpPr>
          <p:nvPr/>
        </p:nvSpPr>
        <p:spPr bwMode="auto">
          <a:xfrm>
            <a:off x="5292725" y="3994150"/>
            <a:ext cx="1190625" cy="336550"/>
          </a:xfrm>
          <a:prstGeom prst="rect">
            <a:avLst/>
          </a:prstGeom>
          <a:noFill/>
          <a:ln w="9525">
            <a:noFill/>
            <a:miter lim="800000"/>
            <a:headEnd/>
            <a:tailEnd/>
          </a:ln>
        </p:spPr>
        <p:txBody>
          <a:bodyPr>
            <a:spAutoFit/>
          </a:bodyPr>
          <a:lstStyle/>
          <a:p>
            <a:pPr algn="ctr" fontAlgn="base">
              <a:spcBef>
                <a:spcPct val="20000"/>
              </a:spcBef>
              <a:spcAft>
                <a:spcPct val="0"/>
              </a:spcAft>
            </a:pPr>
            <a:r>
              <a:rPr lang="cs-CZ" sz="1600" b="1">
                <a:solidFill>
                  <a:prstClr val="black"/>
                </a:solidFill>
                <a:latin typeface="Arial" pitchFamily="34" charset="0"/>
                <a:cs typeface="Arial" pitchFamily="34" charset="0"/>
              </a:rPr>
              <a:t> X</a:t>
            </a:r>
            <a:r>
              <a:rPr lang="cs-CZ" sz="1600" b="1" baseline="-25000">
                <a:solidFill>
                  <a:prstClr val="black"/>
                </a:solidFill>
                <a:latin typeface="Arial" pitchFamily="34" charset="0"/>
                <a:cs typeface="Arial" pitchFamily="34" charset="0"/>
              </a:rPr>
              <a:t>1</a:t>
            </a:r>
            <a:r>
              <a:rPr lang="cs-CZ" sz="1600" b="1">
                <a:solidFill>
                  <a:prstClr val="black"/>
                </a:solidFill>
                <a:latin typeface="Arial" pitchFamily="34" charset="0"/>
                <a:cs typeface="Arial" pitchFamily="34" charset="0"/>
              </a:rPr>
              <a:t>- X</a:t>
            </a:r>
            <a:r>
              <a:rPr lang="cs-CZ" sz="1600" b="1" baseline="-25000">
                <a:solidFill>
                  <a:prstClr val="black"/>
                </a:solidFill>
                <a:latin typeface="Arial" pitchFamily="34" charset="0"/>
                <a:cs typeface="Arial" pitchFamily="34" charset="0"/>
              </a:rPr>
              <a:t>2 </a:t>
            </a:r>
            <a:r>
              <a:rPr lang="cs-CZ" sz="1600" b="1">
                <a:solidFill>
                  <a:prstClr val="black"/>
                </a:solidFill>
                <a:latin typeface="Arial" pitchFamily="34" charset="0"/>
                <a:cs typeface="Arial" pitchFamily="34" charset="0"/>
              </a:rPr>
              <a:t>= D</a:t>
            </a:r>
            <a:r>
              <a:rPr lang="cs-CZ" sz="1600" b="1" baseline="-25000">
                <a:solidFill>
                  <a:prstClr val="black"/>
                </a:solidFill>
                <a:latin typeface="Arial" pitchFamily="34" charset="0"/>
                <a:cs typeface="Arial" pitchFamily="34" charset="0"/>
              </a:rPr>
              <a:t> </a:t>
            </a:r>
          </a:p>
        </p:txBody>
      </p:sp>
      <p:sp>
        <p:nvSpPr>
          <p:cNvPr id="48145" name="Text Box 21"/>
          <p:cNvSpPr txBox="1">
            <a:spLocks noChangeArrowheads="1"/>
          </p:cNvSpPr>
          <p:nvPr/>
        </p:nvSpPr>
        <p:spPr bwMode="auto">
          <a:xfrm>
            <a:off x="441325" y="2508250"/>
            <a:ext cx="184150" cy="701675"/>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46" name="Text Box 22"/>
          <p:cNvSpPr txBox="1">
            <a:spLocks noChangeArrowheads="1"/>
          </p:cNvSpPr>
          <p:nvPr/>
        </p:nvSpPr>
        <p:spPr bwMode="auto">
          <a:xfrm rot="-5400000">
            <a:off x="-725488" y="3062288"/>
            <a:ext cx="2182813" cy="731838"/>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4800">
                <a:solidFill>
                  <a:prstClr val="black"/>
                </a:solidFill>
                <a:latin typeface="Arial" pitchFamily="34" charset="0"/>
                <a:cs typeface="Arial" pitchFamily="34" charset="0"/>
              </a:rPr>
              <a:t>……….</a:t>
            </a:r>
          </a:p>
        </p:txBody>
      </p:sp>
      <p:sp>
        <p:nvSpPr>
          <p:cNvPr id="48147" name="AutoShape 23"/>
          <p:cNvSpPr>
            <a:spLocks noChangeArrowheads="1"/>
          </p:cNvSpPr>
          <p:nvPr/>
        </p:nvSpPr>
        <p:spPr bwMode="auto">
          <a:xfrm>
            <a:off x="228600" y="2400300"/>
            <a:ext cx="609600" cy="2057400"/>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48" name="Text Box 24"/>
          <p:cNvSpPr txBox="1">
            <a:spLocks noChangeArrowheads="1"/>
          </p:cNvSpPr>
          <p:nvPr/>
        </p:nvSpPr>
        <p:spPr bwMode="auto">
          <a:xfrm>
            <a:off x="1279525" y="2508250"/>
            <a:ext cx="184150" cy="701675"/>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49" name="Text Box 25"/>
          <p:cNvSpPr txBox="1">
            <a:spLocks noChangeArrowheads="1"/>
          </p:cNvSpPr>
          <p:nvPr/>
        </p:nvSpPr>
        <p:spPr bwMode="auto">
          <a:xfrm rot="-5400000">
            <a:off x="112712" y="3062288"/>
            <a:ext cx="2182813" cy="731838"/>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4800">
                <a:solidFill>
                  <a:prstClr val="black"/>
                </a:solidFill>
                <a:latin typeface="Arial" pitchFamily="34" charset="0"/>
                <a:cs typeface="Arial" pitchFamily="34" charset="0"/>
              </a:rPr>
              <a:t>……….</a:t>
            </a:r>
          </a:p>
        </p:txBody>
      </p:sp>
      <p:sp>
        <p:nvSpPr>
          <p:cNvPr id="48150" name="AutoShape 26"/>
          <p:cNvSpPr>
            <a:spLocks noChangeArrowheads="1"/>
          </p:cNvSpPr>
          <p:nvPr/>
        </p:nvSpPr>
        <p:spPr bwMode="auto">
          <a:xfrm>
            <a:off x="1066800" y="2400300"/>
            <a:ext cx="609600" cy="2057400"/>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1" name="Text Box 27"/>
          <p:cNvSpPr txBox="1">
            <a:spLocks noChangeArrowheads="1"/>
          </p:cNvSpPr>
          <p:nvPr/>
        </p:nvSpPr>
        <p:spPr bwMode="auto">
          <a:xfrm>
            <a:off x="322263" y="1965325"/>
            <a:ext cx="1312862" cy="396875"/>
          </a:xfrm>
          <a:prstGeom prst="rect">
            <a:avLst/>
          </a:prstGeom>
          <a:noFill/>
          <a:ln w="9525">
            <a:noFill/>
            <a:miter lim="800000"/>
            <a:headEnd/>
            <a:tailEnd/>
          </a:ln>
        </p:spPr>
        <p:txBody>
          <a:bodyPr wrap="none">
            <a:spAutoFit/>
          </a:bodyPr>
          <a:lstStyle/>
          <a:p>
            <a:pPr algn="ctr" fontAlgn="base">
              <a:spcBef>
                <a:spcPct val="20000"/>
              </a:spcBef>
              <a:spcAft>
                <a:spcPct val="0"/>
              </a:spcAft>
            </a:pPr>
            <a:r>
              <a:rPr lang="cs-CZ" sz="2000">
                <a:solidFill>
                  <a:prstClr val="black"/>
                </a:solidFill>
                <a:latin typeface="Arial" pitchFamily="34" charset="0"/>
                <a:cs typeface="Arial" pitchFamily="34" charset="0"/>
              </a:rPr>
              <a:t> X</a:t>
            </a:r>
            <a:r>
              <a:rPr lang="cs-CZ" sz="2000" baseline="-25000">
                <a:solidFill>
                  <a:prstClr val="black"/>
                </a:solidFill>
                <a:latin typeface="Arial" pitchFamily="34" charset="0"/>
                <a:cs typeface="Arial" pitchFamily="34" charset="0"/>
              </a:rPr>
              <a:t>1 </a:t>
            </a:r>
            <a:r>
              <a:rPr lang="cs-CZ" sz="2000">
                <a:solidFill>
                  <a:prstClr val="black"/>
                </a:solidFill>
                <a:latin typeface="Arial" pitchFamily="34" charset="0"/>
                <a:cs typeface="Arial" pitchFamily="34" charset="0"/>
              </a:rPr>
              <a:t>       X</a:t>
            </a:r>
            <a:r>
              <a:rPr lang="cs-CZ" sz="2000" baseline="-25000">
                <a:solidFill>
                  <a:prstClr val="black"/>
                </a:solidFill>
                <a:latin typeface="Arial" pitchFamily="34" charset="0"/>
                <a:cs typeface="Arial" pitchFamily="34" charset="0"/>
              </a:rPr>
              <a:t>2</a:t>
            </a:r>
          </a:p>
        </p:txBody>
      </p:sp>
      <p:sp>
        <p:nvSpPr>
          <p:cNvPr id="48152" name="AutoShape 28"/>
          <p:cNvSpPr>
            <a:spLocks noChangeArrowheads="1"/>
          </p:cNvSpPr>
          <p:nvPr/>
        </p:nvSpPr>
        <p:spPr bwMode="auto">
          <a:xfrm rot="2400000">
            <a:off x="1600200" y="3505200"/>
            <a:ext cx="1371600" cy="485775"/>
          </a:xfrm>
          <a:prstGeom prst="rightArrow">
            <a:avLst>
              <a:gd name="adj1" fmla="val 50000"/>
              <a:gd name="adj2" fmla="val 70588"/>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3" name="AutoShape 29"/>
          <p:cNvSpPr>
            <a:spLocks noChangeArrowheads="1"/>
          </p:cNvSpPr>
          <p:nvPr/>
        </p:nvSpPr>
        <p:spPr bwMode="auto">
          <a:xfrm rot="-3000000">
            <a:off x="1533539" y="2629820"/>
            <a:ext cx="1524000" cy="485775"/>
          </a:xfrm>
          <a:prstGeom prst="rightArrow">
            <a:avLst>
              <a:gd name="adj1" fmla="val 50000"/>
              <a:gd name="adj2" fmla="val 78431"/>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4" name="AutoShape 30"/>
          <p:cNvSpPr>
            <a:spLocks noChangeArrowheads="1"/>
          </p:cNvSpPr>
          <p:nvPr/>
        </p:nvSpPr>
        <p:spPr bwMode="auto">
          <a:xfrm rot="-5400000">
            <a:off x="6208713" y="1695450"/>
            <a:ext cx="457200" cy="419100"/>
          </a:xfrm>
          <a:prstGeom prst="flowChartMerge">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5" name="AutoShape 31"/>
          <p:cNvSpPr>
            <a:spLocks noChangeArrowheads="1"/>
          </p:cNvSpPr>
          <p:nvPr/>
        </p:nvSpPr>
        <p:spPr bwMode="auto">
          <a:xfrm rot="-5400000">
            <a:off x="5578475" y="4384675"/>
            <a:ext cx="457200" cy="419100"/>
          </a:xfrm>
          <a:prstGeom prst="flowChartMerge">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6" name="Text Box 32"/>
          <p:cNvSpPr txBox="1">
            <a:spLocks noChangeArrowheads="1"/>
          </p:cNvSpPr>
          <p:nvPr/>
        </p:nvSpPr>
        <p:spPr bwMode="auto">
          <a:xfrm>
            <a:off x="381000" y="5445125"/>
            <a:ext cx="4838700" cy="711200"/>
          </a:xfrm>
          <a:prstGeom prst="rect">
            <a:avLst/>
          </a:prstGeom>
          <a:noFill/>
          <a:ln w="9525">
            <a:solidFill>
              <a:schemeClr val="tx1"/>
            </a:solidFill>
            <a:miter lim="800000"/>
            <a:headEnd/>
            <a:tailEnd/>
          </a:ln>
        </p:spPr>
        <p:txBody>
          <a:bodyPr>
            <a:spAutoFit/>
          </a:bodyPr>
          <a:lstStyle/>
          <a:p>
            <a:pPr algn="ctr" fontAlgn="base">
              <a:spcBef>
                <a:spcPct val="20000"/>
              </a:spcBef>
              <a:spcAft>
                <a:spcPct val="0"/>
              </a:spcAft>
            </a:pPr>
            <a:r>
              <a:rPr lang="cs-CZ" sz="2000">
                <a:solidFill>
                  <a:srgbClr val="FF3300"/>
                </a:solidFill>
                <a:latin typeface="Arial" pitchFamily="34" charset="0"/>
                <a:cs typeface="Arial" pitchFamily="34" charset="0"/>
              </a:rPr>
              <a:t>Design uspořádání </a:t>
            </a:r>
            <a:br>
              <a:rPr lang="cs-CZ" sz="2000">
                <a:solidFill>
                  <a:srgbClr val="FF3300"/>
                </a:solidFill>
                <a:latin typeface="Arial" pitchFamily="34" charset="0"/>
                <a:cs typeface="Arial" pitchFamily="34" charset="0"/>
              </a:rPr>
            </a:br>
            <a:r>
              <a:rPr lang="cs-CZ" sz="2000">
                <a:solidFill>
                  <a:srgbClr val="FF3300"/>
                </a:solidFill>
                <a:latin typeface="Arial" pitchFamily="34" charset="0"/>
                <a:cs typeface="Arial" pitchFamily="34" charset="0"/>
              </a:rPr>
              <a:t>zásadně ovlivňuje interpretaci parametrů </a:t>
            </a:r>
          </a:p>
        </p:txBody>
      </p:sp>
      <p:graphicFrame>
        <p:nvGraphicFramePr>
          <p:cNvPr id="48130" name="Object 33"/>
          <p:cNvGraphicFramePr>
            <a:graphicFrameLocks noChangeAspect="1"/>
          </p:cNvGraphicFramePr>
          <p:nvPr/>
        </p:nvGraphicFramePr>
        <p:xfrm>
          <a:off x="6130925" y="5518150"/>
          <a:ext cx="457200" cy="1295400"/>
        </p:xfrm>
        <a:graphic>
          <a:graphicData uri="http://schemas.openxmlformats.org/presentationml/2006/ole">
            <p:oleObj spid="_x0000_s19458" name="Equation" r:id="rId3" imgW="190440" imgH="634680" progId="Equation.3">
              <p:embed/>
            </p:oleObj>
          </a:graphicData>
        </a:graphic>
      </p:graphicFrame>
      <p:graphicFrame>
        <p:nvGraphicFramePr>
          <p:cNvPr id="48131" name="Object 34"/>
          <p:cNvGraphicFramePr>
            <a:graphicFrameLocks noChangeAspect="1"/>
          </p:cNvGraphicFramePr>
          <p:nvPr/>
        </p:nvGraphicFramePr>
        <p:xfrm>
          <a:off x="6816725" y="4527550"/>
          <a:ext cx="1276350" cy="584200"/>
        </p:xfrm>
        <a:graphic>
          <a:graphicData uri="http://schemas.openxmlformats.org/presentationml/2006/ole">
            <p:oleObj spid="_x0000_s19459" name="Equation" r:id="rId4" imgW="647640" imgH="253800" progId="Equation.3">
              <p:embed/>
            </p:oleObj>
          </a:graphicData>
        </a:graphic>
      </p:graphicFrame>
      <p:sp>
        <p:nvSpPr>
          <p:cNvPr id="48157" name="Text Box 35"/>
          <p:cNvSpPr txBox="1">
            <a:spLocks noChangeArrowheads="1"/>
          </p:cNvSpPr>
          <p:nvPr/>
        </p:nvSpPr>
        <p:spPr bwMode="auto">
          <a:xfrm>
            <a:off x="6740525" y="6051550"/>
            <a:ext cx="1281113" cy="336550"/>
          </a:xfrm>
          <a:prstGeom prst="rect">
            <a:avLst/>
          </a:prstGeom>
          <a:noFill/>
          <a:ln w="9525">
            <a:noFill/>
            <a:miter lim="800000"/>
            <a:headEnd/>
            <a:tailEnd/>
          </a:ln>
        </p:spPr>
        <p:txBody>
          <a:bodyPr>
            <a:spAutoFit/>
          </a:bodyPr>
          <a:lstStyle/>
          <a:p>
            <a:pPr algn="ctr" fontAlgn="base">
              <a:spcBef>
                <a:spcPct val="20000"/>
              </a:spcBef>
              <a:spcAft>
                <a:spcPct val="0"/>
              </a:spcAft>
            </a:pPr>
            <a:r>
              <a:rPr lang="cs-CZ" sz="1600">
                <a:solidFill>
                  <a:prstClr val="black"/>
                </a:solidFill>
                <a:latin typeface="Arial" pitchFamily="34" charset="0"/>
                <a:cs typeface="Arial" pitchFamily="34" charset="0"/>
              </a:rPr>
              <a:t>(n = n</a:t>
            </a:r>
            <a:r>
              <a:rPr lang="cs-CZ" sz="1600" baseline="-25000">
                <a:solidFill>
                  <a:prstClr val="black"/>
                </a:solidFill>
                <a:latin typeface="Arial" pitchFamily="34" charset="0"/>
                <a:cs typeface="Arial" pitchFamily="34" charset="0"/>
              </a:rPr>
              <a:t>2</a:t>
            </a:r>
            <a:r>
              <a:rPr lang="cs-CZ" sz="1600">
                <a:solidFill>
                  <a:prstClr val="black"/>
                </a:solidFill>
                <a:latin typeface="Arial" pitchFamily="34" charset="0"/>
                <a:cs typeface="Arial" pitchFamily="34" charset="0"/>
              </a:rPr>
              <a:t> = n</a:t>
            </a:r>
            <a:r>
              <a:rPr lang="cs-CZ" sz="1600" baseline="-25000">
                <a:solidFill>
                  <a:prstClr val="black"/>
                </a:solidFill>
                <a:latin typeface="Arial" pitchFamily="34" charset="0"/>
                <a:cs typeface="Arial" pitchFamily="34" charset="0"/>
              </a:rPr>
              <a:t>1</a:t>
            </a:r>
            <a:r>
              <a:rPr lang="cs-CZ" sz="1600">
                <a:solidFill>
                  <a:prstClr val="black"/>
                </a:solidFill>
                <a:latin typeface="Arial" pitchFamily="34" charset="0"/>
                <a:cs typeface="Arial" pitchFamily="34" charset="0"/>
              </a:rPr>
              <a:t>)</a:t>
            </a:r>
          </a:p>
        </p:txBody>
      </p:sp>
      <p:graphicFrame>
        <p:nvGraphicFramePr>
          <p:cNvPr id="48132" name="Object 36"/>
          <p:cNvGraphicFramePr>
            <a:graphicFrameLocks noChangeAspect="1"/>
          </p:cNvGraphicFramePr>
          <p:nvPr/>
        </p:nvGraphicFramePr>
        <p:xfrm>
          <a:off x="7699375" y="1752600"/>
          <a:ext cx="1355725" cy="504825"/>
        </p:xfrm>
        <a:graphic>
          <a:graphicData uri="http://schemas.openxmlformats.org/presentationml/2006/ole">
            <p:oleObj spid="_x0000_s19460" name="Rovnice" r:id="rId5" imgW="736560" imgH="228600" progId="Equation.3">
              <p:embed/>
            </p:oleObj>
          </a:graphicData>
        </a:graphic>
      </p:graphicFrame>
      <p:graphicFrame>
        <p:nvGraphicFramePr>
          <p:cNvPr id="48133" name="Object 37"/>
          <p:cNvGraphicFramePr>
            <a:graphicFrameLocks noChangeAspect="1"/>
          </p:cNvGraphicFramePr>
          <p:nvPr/>
        </p:nvGraphicFramePr>
        <p:xfrm>
          <a:off x="6870700" y="3052763"/>
          <a:ext cx="350838" cy="965200"/>
        </p:xfrm>
        <a:graphic>
          <a:graphicData uri="http://schemas.openxmlformats.org/presentationml/2006/ole">
            <p:oleObj spid="_x0000_s19461" name="Rovnice" r:id="rId6" imgW="164880" imgH="482400" progId="Equation.3">
              <p:embed/>
            </p:oleObj>
          </a:graphicData>
        </a:graphic>
      </p:graphicFrame>
      <p:graphicFrame>
        <p:nvGraphicFramePr>
          <p:cNvPr id="48134" name="Object 38"/>
          <p:cNvGraphicFramePr>
            <a:graphicFrameLocks noChangeAspect="1"/>
          </p:cNvGraphicFramePr>
          <p:nvPr/>
        </p:nvGraphicFramePr>
        <p:xfrm>
          <a:off x="7399338" y="3052763"/>
          <a:ext cx="438150" cy="965200"/>
        </p:xfrm>
        <a:graphic>
          <a:graphicData uri="http://schemas.openxmlformats.org/presentationml/2006/ole">
            <p:oleObj spid="_x0000_s19462" name="Rovnice" r:id="rId7" imgW="177480" imgH="482400" progId="Equation.3">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39619" name="Text Box 3"/>
          <p:cNvSpPr txBox="1">
            <a:spLocks noChangeArrowheads="1"/>
          </p:cNvSpPr>
          <p:nvPr/>
        </p:nvSpPr>
        <p:spPr bwMode="auto">
          <a:xfrm>
            <a:off x="0" y="1027113"/>
            <a:ext cx="9144000" cy="457200"/>
          </a:xfrm>
          <a:prstGeom prst="rect">
            <a:avLst/>
          </a:prstGeom>
          <a:solidFill>
            <a:srgbClr val="FFCC99"/>
          </a:solidFill>
          <a:ln w="9525">
            <a:noFill/>
            <a:miter lim="800000"/>
            <a:headEnd/>
            <a:tailEnd/>
          </a:ln>
        </p:spPr>
        <p:txBody>
          <a:bodyPr>
            <a:spAutoFit/>
          </a:bodyPr>
          <a:lstStyle/>
          <a:p>
            <a:pPr algn="ctr" fontAlgn="base">
              <a:spcBef>
                <a:spcPct val="20000"/>
              </a:spcBef>
              <a:spcAft>
                <a:spcPct val="0"/>
              </a:spcAft>
            </a:pPr>
            <a:r>
              <a:rPr lang="cs-CZ" sz="2400">
                <a:solidFill>
                  <a:prstClr val="black"/>
                </a:solidFill>
                <a:latin typeface="Arial" pitchFamily="34" charset="0"/>
                <a:cs typeface="Arial" pitchFamily="34" charset="0"/>
              </a:rPr>
              <a:t>Identifikace párovitosti (Korelace, Kovariance)</a:t>
            </a:r>
          </a:p>
        </p:txBody>
      </p:sp>
      <p:sp>
        <p:nvSpPr>
          <p:cNvPr id="239620" name="Text Box 4"/>
          <p:cNvSpPr txBox="1">
            <a:spLocks noChangeArrowheads="1"/>
          </p:cNvSpPr>
          <p:nvPr/>
        </p:nvSpPr>
        <p:spPr bwMode="auto">
          <a:xfrm>
            <a:off x="746125" y="2693988"/>
            <a:ext cx="184150" cy="701675"/>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239621" name="Text Box 5"/>
          <p:cNvSpPr txBox="1">
            <a:spLocks noChangeArrowheads="1"/>
          </p:cNvSpPr>
          <p:nvPr/>
        </p:nvSpPr>
        <p:spPr bwMode="auto">
          <a:xfrm rot="-5400000">
            <a:off x="-420687" y="3248025"/>
            <a:ext cx="2182812" cy="731838"/>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4800">
                <a:solidFill>
                  <a:prstClr val="black"/>
                </a:solidFill>
                <a:latin typeface="Arial" pitchFamily="34" charset="0"/>
                <a:cs typeface="Arial" pitchFamily="34" charset="0"/>
              </a:rPr>
              <a:t>……….</a:t>
            </a:r>
          </a:p>
        </p:txBody>
      </p:sp>
      <p:sp>
        <p:nvSpPr>
          <p:cNvPr id="239622" name="AutoShape 6"/>
          <p:cNvSpPr>
            <a:spLocks noChangeArrowheads="1"/>
          </p:cNvSpPr>
          <p:nvPr/>
        </p:nvSpPr>
        <p:spPr bwMode="auto">
          <a:xfrm>
            <a:off x="533400" y="2586038"/>
            <a:ext cx="609600" cy="2057400"/>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2" name="Group 7"/>
          <p:cNvGrpSpPr>
            <a:grpSpLocks/>
          </p:cNvGrpSpPr>
          <p:nvPr/>
        </p:nvGrpSpPr>
        <p:grpSpPr bwMode="auto">
          <a:xfrm>
            <a:off x="1143000" y="2522538"/>
            <a:ext cx="838200" cy="2182812"/>
            <a:chOff x="192" y="1472"/>
            <a:chExt cx="528" cy="1375"/>
          </a:xfrm>
        </p:grpSpPr>
        <p:sp>
          <p:nvSpPr>
            <p:cNvPr id="239670" name="Text Box 8"/>
            <p:cNvSpPr txBox="1">
              <a:spLocks noChangeArrowheads="1"/>
            </p:cNvSpPr>
            <p:nvPr/>
          </p:nvSpPr>
          <p:spPr bwMode="auto">
            <a:xfrm>
              <a:off x="470" y="1580"/>
              <a:ext cx="116" cy="442"/>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239671" name="Text Box 9"/>
            <p:cNvSpPr txBox="1">
              <a:spLocks noChangeArrowheads="1"/>
            </p:cNvSpPr>
            <p:nvPr/>
          </p:nvSpPr>
          <p:spPr bwMode="auto">
            <a:xfrm rot="-5400000">
              <a:off x="-265" y="1929"/>
              <a:ext cx="1375" cy="461"/>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4800">
                  <a:solidFill>
                    <a:prstClr val="black"/>
                  </a:solidFill>
                  <a:latin typeface="Arial" pitchFamily="34" charset="0"/>
                  <a:cs typeface="Arial" pitchFamily="34" charset="0"/>
                </a:rPr>
                <a:t>……….</a:t>
              </a:r>
            </a:p>
          </p:txBody>
        </p:sp>
        <p:sp>
          <p:nvSpPr>
            <p:cNvPr id="239672" name="AutoShape 10"/>
            <p:cNvSpPr>
              <a:spLocks noChangeArrowheads="1"/>
            </p:cNvSpPr>
            <p:nvPr/>
          </p:nvSpPr>
          <p:spPr bwMode="auto">
            <a:xfrm>
              <a:off x="336" y="1512"/>
              <a:ext cx="384" cy="1296"/>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239624" name="Text Box 11"/>
          <p:cNvSpPr txBox="1">
            <a:spLocks noChangeArrowheads="1"/>
          </p:cNvSpPr>
          <p:nvPr/>
        </p:nvSpPr>
        <p:spPr bwMode="auto">
          <a:xfrm>
            <a:off x="627063" y="2151063"/>
            <a:ext cx="1312862" cy="396875"/>
          </a:xfrm>
          <a:prstGeom prst="rect">
            <a:avLst/>
          </a:prstGeom>
          <a:noFill/>
          <a:ln w="9525">
            <a:noFill/>
            <a:miter lim="800000"/>
            <a:headEnd/>
            <a:tailEnd/>
          </a:ln>
        </p:spPr>
        <p:txBody>
          <a:bodyPr wrap="none">
            <a:spAutoFit/>
          </a:bodyPr>
          <a:lstStyle/>
          <a:p>
            <a:pPr algn="ctr" fontAlgn="base">
              <a:spcBef>
                <a:spcPct val="20000"/>
              </a:spcBef>
              <a:spcAft>
                <a:spcPct val="0"/>
              </a:spcAft>
            </a:pPr>
            <a:r>
              <a:rPr lang="cs-CZ" sz="2000">
                <a:solidFill>
                  <a:prstClr val="black"/>
                </a:solidFill>
                <a:latin typeface="Arial" pitchFamily="34" charset="0"/>
                <a:cs typeface="Arial" pitchFamily="34" charset="0"/>
              </a:rPr>
              <a:t> X</a:t>
            </a:r>
            <a:r>
              <a:rPr lang="cs-CZ" sz="2000" baseline="-25000">
                <a:solidFill>
                  <a:prstClr val="black"/>
                </a:solidFill>
                <a:latin typeface="Arial" pitchFamily="34" charset="0"/>
                <a:cs typeface="Arial" pitchFamily="34" charset="0"/>
              </a:rPr>
              <a:t>1 </a:t>
            </a:r>
            <a:r>
              <a:rPr lang="cs-CZ" sz="2000">
                <a:solidFill>
                  <a:prstClr val="black"/>
                </a:solidFill>
                <a:latin typeface="Arial" pitchFamily="34" charset="0"/>
                <a:cs typeface="Arial" pitchFamily="34" charset="0"/>
              </a:rPr>
              <a:t>       X</a:t>
            </a:r>
            <a:r>
              <a:rPr lang="cs-CZ" sz="2000" baseline="-25000">
                <a:solidFill>
                  <a:prstClr val="black"/>
                </a:solidFill>
                <a:latin typeface="Arial" pitchFamily="34" charset="0"/>
                <a:cs typeface="Arial" pitchFamily="34" charset="0"/>
              </a:rPr>
              <a:t>2</a:t>
            </a:r>
          </a:p>
        </p:txBody>
      </p:sp>
      <p:sp>
        <p:nvSpPr>
          <p:cNvPr id="239625" name="AutoShape 12"/>
          <p:cNvSpPr>
            <a:spLocks noChangeArrowheads="1"/>
          </p:cNvSpPr>
          <p:nvPr/>
        </p:nvSpPr>
        <p:spPr bwMode="auto">
          <a:xfrm rot="2400000">
            <a:off x="1905000" y="3690938"/>
            <a:ext cx="1371600" cy="485775"/>
          </a:xfrm>
          <a:prstGeom prst="rightArrow">
            <a:avLst>
              <a:gd name="adj1" fmla="val 50000"/>
              <a:gd name="adj2" fmla="val 70588"/>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26" name="AutoShape 13"/>
          <p:cNvSpPr>
            <a:spLocks noChangeArrowheads="1"/>
          </p:cNvSpPr>
          <p:nvPr/>
        </p:nvSpPr>
        <p:spPr bwMode="auto">
          <a:xfrm rot="-3000000">
            <a:off x="1843088" y="2838450"/>
            <a:ext cx="1524000" cy="485775"/>
          </a:xfrm>
          <a:prstGeom prst="rightArrow">
            <a:avLst>
              <a:gd name="adj1" fmla="val 50000"/>
              <a:gd name="adj2" fmla="val 78431"/>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3" name="Group 14"/>
          <p:cNvGrpSpPr>
            <a:grpSpLocks/>
          </p:cNvGrpSpPr>
          <p:nvPr/>
        </p:nvGrpSpPr>
        <p:grpSpPr bwMode="auto">
          <a:xfrm>
            <a:off x="3429000" y="1524000"/>
            <a:ext cx="3265488" cy="2301875"/>
            <a:chOff x="3031" y="1392"/>
            <a:chExt cx="2057" cy="1450"/>
          </a:xfrm>
        </p:grpSpPr>
        <p:sp>
          <p:nvSpPr>
            <p:cNvPr id="239666" name="Line 15"/>
            <p:cNvSpPr>
              <a:spLocks noChangeShapeType="1"/>
            </p:cNvSpPr>
            <p:nvPr/>
          </p:nvSpPr>
          <p:spPr bwMode="auto">
            <a:xfrm>
              <a:off x="3312" y="1440"/>
              <a:ext cx="0" cy="1152"/>
            </a:xfrm>
            <a:prstGeom prst="line">
              <a:avLst/>
            </a:prstGeom>
            <a:noFill/>
            <a:ln w="25400">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67" name="Line 16"/>
            <p:cNvSpPr>
              <a:spLocks noChangeShapeType="1"/>
            </p:cNvSpPr>
            <p:nvPr/>
          </p:nvSpPr>
          <p:spPr bwMode="auto">
            <a:xfrm>
              <a:off x="3312" y="2592"/>
              <a:ext cx="1632" cy="0"/>
            </a:xfrm>
            <a:prstGeom prst="line">
              <a:avLst/>
            </a:prstGeom>
            <a:noFill/>
            <a:ln w="25400">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68" name="Text Box 17"/>
            <p:cNvSpPr txBox="1">
              <a:spLocks noChangeArrowheads="1"/>
            </p:cNvSpPr>
            <p:nvPr/>
          </p:nvSpPr>
          <p:spPr bwMode="auto">
            <a:xfrm>
              <a:off x="3031" y="1392"/>
              <a:ext cx="281" cy="250"/>
            </a:xfrm>
            <a:prstGeom prst="rect">
              <a:avLst/>
            </a:prstGeom>
            <a:noFill/>
            <a:ln w="25400">
              <a:noFill/>
              <a:miter lim="800000"/>
              <a:headEnd/>
              <a:tailEnd/>
            </a:ln>
          </p:spPr>
          <p:txBody>
            <a:bodyPr wrap="none">
              <a:spAutoFit/>
            </a:bodyPr>
            <a:lstStyle/>
            <a:p>
              <a:pPr algn="ctr" fontAlgn="base">
                <a:spcBef>
                  <a:spcPct val="20000"/>
                </a:spcBef>
                <a:spcAft>
                  <a:spcPct val="0"/>
                </a:spcAft>
              </a:pPr>
              <a:r>
                <a:rPr lang="cs-CZ" sz="2000">
                  <a:solidFill>
                    <a:prstClr val="black"/>
                  </a:solidFill>
                  <a:latin typeface="Arial" pitchFamily="34" charset="0"/>
                  <a:cs typeface="Arial" pitchFamily="34" charset="0"/>
                </a:rPr>
                <a:t>X</a:t>
              </a:r>
              <a:r>
                <a:rPr lang="cs-CZ" sz="2000" baseline="-25000">
                  <a:solidFill>
                    <a:prstClr val="black"/>
                  </a:solidFill>
                  <a:latin typeface="Arial" pitchFamily="34" charset="0"/>
                  <a:cs typeface="Arial" pitchFamily="34" charset="0"/>
                </a:rPr>
                <a:t>1</a:t>
              </a:r>
            </a:p>
          </p:txBody>
        </p:sp>
        <p:sp>
          <p:nvSpPr>
            <p:cNvPr id="239669" name="Text Box 18"/>
            <p:cNvSpPr txBox="1">
              <a:spLocks noChangeArrowheads="1"/>
            </p:cNvSpPr>
            <p:nvPr/>
          </p:nvSpPr>
          <p:spPr bwMode="auto">
            <a:xfrm>
              <a:off x="4807" y="2592"/>
              <a:ext cx="281" cy="250"/>
            </a:xfrm>
            <a:prstGeom prst="rect">
              <a:avLst/>
            </a:prstGeom>
            <a:noFill/>
            <a:ln w="25400">
              <a:noFill/>
              <a:miter lim="800000"/>
              <a:headEnd/>
              <a:tailEnd/>
            </a:ln>
          </p:spPr>
          <p:txBody>
            <a:bodyPr wrap="none">
              <a:spAutoFit/>
            </a:bodyPr>
            <a:lstStyle/>
            <a:p>
              <a:pPr algn="ctr" fontAlgn="base">
                <a:spcBef>
                  <a:spcPct val="20000"/>
                </a:spcBef>
                <a:spcAft>
                  <a:spcPct val="0"/>
                </a:spcAft>
              </a:pPr>
              <a:r>
                <a:rPr lang="cs-CZ" sz="2000">
                  <a:solidFill>
                    <a:prstClr val="black"/>
                  </a:solidFill>
                  <a:latin typeface="Arial" pitchFamily="34" charset="0"/>
                  <a:cs typeface="Arial" pitchFamily="34" charset="0"/>
                </a:rPr>
                <a:t>X</a:t>
              </a:r>
              <a:r>
                <a:rPr lang="cs-CZ" sz="2000" baseline="-25000">
                  <a:solidFill>
                    <a:prstClr val="black"/>
                  </a:solidFill>
                  <a:latin typeface="Arial" pitchFamily="34" charset="0"/>
                  <a:cs typeface="Arial" pitchFamily="34" charset="0"/>
                </a:rPr>
                <a:t>2</a:t>
              </a:r>
            </a:p>
          </p:txBody>
        </p:sp>
      </p:grpSp>
      <p:grpSp>
        <p:nvGrpSpPr>
          <p:cNvPr id="4" name="Group 19"/>
          <p:cNvGrpSpPr>
            <a:grpSpLocks/>
          </p:cNvGrpSpPr>
          <p:nvPr/>
        </p:nvGrpSpPr>
        <p:grpSpPr bwMode="auto">
          <a:xfrm>
            <a:off x="3429000" y="4267200"/>
            <a:ext cx="3265488" cy="2301875"/>
            <a:chOff x="3031" y="1392"/>
            <a:chExt cx="2057" cy="1450"/>
          </a:xfrm>
        </p:grpSpPr>
        <p:sp>
          <p:nvSpPr>
            <p:cNvPr id="239662" name="Line 20"/>
            <p:cNvSpPr>
              <a:spLocks noChangeShapeType="1"/>
            </p:cNvSpPr>
            <p:nvPr/>
          </p:nvSpPr>
          <p:spPr bwMode="auto">
            <a:xfrm>
              <a:off x="3312" y="1440"/>
              <a:ext cx="0" cy="1152"/>
            </a:xfrm>
            <a:prstGeom prst="line">
              <a:avLst/>
            </a:prstGeom>
            <a:noFill/>
            <a:ln w="25400">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63" name="Line 21"/>
            <p:cNvSpPr>
              <a:spLocks noChangeShapeType="1"/>
            </p:cNvSpPr>
            <p:nvPr/>
          </p:nvSpPr>
          <p:spPr bwMode="auto">
            <a:xfrm>
              <a:off x="3312" y="2592"/>
              <a:ext cx="1632" cy="0"/>
            </a:xfrm>
            <a:prstGeom prst="line">
              <a:avLst/>
            </a:prstGeom>
            <a:noFill/>
            <a:ln w="25400">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64" name="Text Box 22"/>
            <p:cNvSpPr txBox="1">
              <a:spLocks noChangeArrowheads="1"/>
            </p:cNvSpPr>
            <p:nvPr/>
          </p:nvSpPr>
          <p:spPr bwMode="auto">
            <a:xfrm>
              <a:off x="3031" y="1392"/>
              <a:ext cx="281" cy="250"/>
            </a:xfrm>
            <a:prstGeom prst="rect">
              <a:avLst/>
            </a:prstGeom>
            <a:noFill/>
            <a:ln w="25400">
              <a:noFill/>
              <a:miter lim="800000"/>
              <a:headEnd/>
              <a:tailEnd/>
            </a:ln>
          </p:spPr>
          <p:txBody>
            <a:bodyPr wrap="none">
              <a:spAutoFit/>
            </a:bodyPr>
            <a:lstStyle/>
            <a:p>
              <a:pPr algn="ctr" fontAlgn="base">
                <a:spcBef>
                  <a:spcPct val="20000"/>
                </a:spcBef>
                <a:spcAft>
                  <a:spcPct val="0"/>
                </a:spcAft>
              </a:pPr>
              <a:r>
                <a:rPr lang="cs-CZ" sz="2000">
                  <a:solidFill>
                    <a:prstClr val="black"/>
                  </a:solidFill>
                  <a:latin typeface="Arial" pitchFamily="34" charset="0"/>
                  <a:cs typeface="Arial" pitchFamily="34" charset="0"/>
                </a:rPr>
                <a:t>X</a:t>
              </a:r>
              <a:r>
                <a:rPr lang="cs-CZ" sz="2000" baseline="-25000">
                  <a:solidFill>
                    <a:prstClr val="black"/>
                  </a:solidFill>
                  <a:latin typeface="Arial" pitchFamily="34" charset="0"/>
                  <a:cs typeface="Arial" pitchFamily="34" charset="0"/>
                </a:rPr>
                <a:t>1</a:t>
              </a:r>
            </a:p>
          </p:txBody>
        </p:sp>
        <p:sp>
          <p:nvSpPr>
            <p:cNvPr id="239665" name="Text Box 23"/>
            <p:cNvSpPr txBox="1">
              <a:spLocks noChangeArrowheads="1"/>
            </p:cNvSpPr>
            <p:nvPr/>
          </p:nvSpPr>
          <p:spPr bwMode="auto">
            <a:xfrm>
              <a:off x="4807" y="2592"/>
              <a:ext cx="281" cy="250"/>
            </a:xfrm>
            <a:prstGeom prst="rect">
              <a:avLst/>
            </a:prstGeom>
            <a:noFill/>
            <a:ln w="25400">
              <a:noFill/>
              <a:miter lim="800000"/>
              <a:headEnd/>
              <a:tailEnd/>
            </a:ln>
          </p:spPr>
          <p:txBody>
            <a:bodyPr wrap="none">
              <a:spAutoFit/>
            </a:bodyPr>
            <a:lstStyle/>
            <a:p>
              <a:pPr algn="ctr" fontAlgn="base">
                <a:spcBef>
                  <a:spcPct val="20000"/>
                </a:spcBef>
                <a:spcAft>
                  <a:spcPct val="0"/>
                </a:spcAft>
              </a:pPr>
              <a:r>
                <a:rPr lang="cs-CZ" sz="2000">
                  <a:solidFill>
                    <a:prstClr val="black"/>
                  </a:solidFill>
                  <a:latin typeface="Arial" pitchFamily="34" charset="0"/>
                  <a:cs typeface="Arial" pitchFamily="34" charset="0"/>
                </a:rPr>
                <a:t>X</a:t>
              </a:r>
              <a:r>
                <a:rPr lang="cs-CZ" sz="2000" baseline="-25000">
                  <a:solidFill>
                    <a:prstClr val="black"/>
                  </a:solidFill>
                  <a:latin typeface="Arial" pitchFamily="34" charset="0"/>
                  <a:cs typeface="Arial" pitchFamily="34" charset="0"/>
                </a:rPr>
                <a:t>2</a:t>
              </a:r>
            </a:p>
          </p:txBody>
        </p:sp>
      </p:grpSp>
      <p:sp>
        <p:nvSpPr>
          <p:cNvPr id="239629" name="Line 24"/>
          <p:cNvSpPr>
            <a:spLocks noChangeShapeType="1"/>
          </p:cNvSpPr>
          <p:nvPr/>
        </p:nvSpPr>
        <p:spPr bwMode="auto">
          <a:xfrm flipV="1">
            <a:off x="4038600" y="2133600"/>
            <a:ext cx="1676400" cy="1143000"/>
          </a:xfrm>
          <a:prstGeom prst="line">
            <a:avLst/>
          </a:prstGeom>
          <a:noFill/>
          <a:ln w="25400">
            <a:solidFill>
              <a:srgbClr val="FF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0" name="AutoShape 25"/>
          <p:cNvSpPr>
            <a:spLocks noChangeArrowheads="1"/>
          </p:cNvSpPr>
          <p:nvPr/>
        </p:nvSpPr>
        <p:spPr bwMode="auto">
          <a:xfrm>
            <a:off x="4191000" y="3048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1" name="AutoShape 26"/>
          <p:cNvSpPr>
            <a:spLocks noChangeArrowheads="1"/>
          </p:cNvSpPr>
          <p:nvPr/>
        </p:nvSpPr>
        <p:spPr bwMode="auto">
          <a:xfrm>
            <a:off x="4419600" y="28956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2" name="AutoShape 27"/>
          <p:cNvSpPr>
            <a:spLocks noChangeArrowheads="1"/>
          </p:cNvSpPr>
          <p:nvPr/>
        </p:nvSpPr>
        <p:spPr bwMode="auto">
          <a:xfrm>
            <a:off x="4648200" y="27432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3" name="AutoShape 28"/>
          <p:cNvSpPr>
            <a:spLocks noChangeArrowheads="1"/>
          </p:cNvSpPr>
          <p:nvPr/>
        </p:nvSpPr>
        <p:spPr bwMode="auto">
          <a:xfrm>
            <a:off x="4876800" y="25908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4" name="AutoShape 29"/>
          <p:cNvSpPr>
            <a:spLocks noChangeArrowheads="1"/>
          </p:cNvSpPr>
          <p:nvPr/>
        </p:nvSpPr>
        <p:spPr bwMode="auto">
          <a:xfrm>
            <a:off x="5105400" y="24384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5" name="AutoShape 30"/>
          <p:cNvSpPr>
            <a:spLocks noChangeArrowheads="1"/>
          </p:cNvSpPr>
          <p:nvPr/>
        </p:nvSpPr>
        <p:spPr bwMode="auto">
          <a:xfrm>
            <a:off x="5410200" y="22098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6" name="AutoShape 31"/>
          <p:cNvSpPr>
            <a:spLocks noChangeArrowheads="1"/>
          </p:cNvSpPr>
          <p:nvPr/>
        </p:nvSpPr>
        <p:spPr bwMode="auto">
          <a:xfrm>
            <a:off x="4572000" y="5715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7" name="AutoShape 32"/>
          <p:cNvSpPr>
            <a:spLocks noChangeArrowheads="1"/>
          </p:cNvSpPr>
          <p:nvPr/>
        </p:nvSpPr>
        <p:spPr bwMode="auto">
          <a:xfrm>
            <a:off x="4572000" y="55626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8" name="AutoShape 33"/>
          <p:cNvSpPr>
            <a:spLocks noChangeArrowheads="1"/>
          </p:cNvSpPr>
          <p:nvPr/>
        </p:nvSpPr>
        <p:spPr bwMode="auto">
          <a:xfrm>
            <a:off x="4343400" y="5334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9" name="AutoShape 34"/>
          <p:cNvSpPr>
            <a:spLocks noChangeArrowheads="1"/>
          </p:cNvSpPr>
          <p:nvPr/>
        </p:nvSpPr>
        <p:spPr bwMode="auto">
          <a:xfrm>
            <a:off x="4343400" y="55626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0" name="AutoShape 35"/>
          <p:cNvSpPr>
            <a:spLocks noChangeArrowheads="1"/>
          </p:cNvSpPr>
          <p:nvPr/>
        </p:nvSpPr>
        <p:spPr bwMode="auto">
          <a:xfrm>
            <a:off x="4343400" y="57912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1" name="AutoShape 36"/>
          <p:cNvSpPr>
            <a:spLocks noChangeArrowheads="1"/>
          </p:cNvSpPr>
          <p:nvPr/>
        </p:nvSpPr>
        <p:spPr bwMode="auto">
          <a:xfrm>
            <a:off x="4800600" y="5334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2" name="AutoShape 37"/>
          <p:cNvSpPr>
            <a:spLocks noChangeArrowheads="1"/>
          </p:cNvSpPr>
          <p:nvPr/>
        </p:nvSpPr>
        <p:spPr bwMode="auto">
          <a:xfrm>
            <a:off x="4800600" y="55626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3" name="AutoShape 38"/>
          <p:cNvSpPr>
            <a:spLocks noChangeArrowheads="1"/>
          </p:cNvSpPr>
          <p:nvPr/>
        </p:nvSpPr>
        <p:spPr bwMode="auto">
          <a:xfrm>
            <a:off x="4800600" y="57912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4" name="AutoShape 39"/>
          <p:cNvSpPr>
            <a:spLocks noChangeArrowheads="1"/>
          </p:cNvSpPr>
          <p:nvPr/>
        </p:nvSpPr>
        <p:spPr bwMode="auto">
          <a:xfrm>
            <a:off x="4572000" y="51054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5" name="AutoShape 40"/>
          <p:cNvSpPr>
            <a:spLocks noChangeArrowheads="1"/>
          </p:cNvSpPr>
          <p:nvPr/>
        </p:nvSpPr>
        <p:spPr bwMode="auto">
          <a:xfrm>
            <a:off x="4648200" y="5334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6" name="AutoShape 41"/>
          <p:cNvSpPr>
            <a:spLocks noChangeArrowheads="1"/>
          </p:cNvSpPr>
          <p:nvPr/>
        </p:nvSpPr>
        <p:spPr bwMode="auto">
          <a:xfrm>
            <a:off x="4572000" y="4953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7" name="AutoShape 42"/>
          <p:cNvSpPr>
            <a:spLocks noChangeArrowheads="1"/>
          </p:cNvSpPr>
          <p:nvPr/>
        </p:nvSpPr>
        <p:spPr bwMode="auto">
          <a:xfrm>
            <a:off x="5410200" y="5334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8" name="AutoShape 43"/>
          <p:cNvSpPr>
            <a:spLocks noChangeArrowheads="1"/>
          </p:cNvSpPr>
          <p:nvPr/>
        </p:nvSpPr>
        <p:spPr bwMode="auto">
          <a:xfrm>
            <a:off x="5105400" y="52578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9" name="AutoShape 44"/>
          <p:cNvSpPr>
            <a:spLocks noChangeArrowheads="1"/>
          </p:cNvSpPr>
          <p:nvPr/>
        </p:nvSpPr>
        <p:spPr bwMode="auto">
          <a:xfrm>
            <a:off x="5410200" y="55626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0" name="AutoShape 45"/>
          <p:cNvSpPr>
            <a:spLocks noChangeArrowheads="1"/>
          </p:cNvSpPr>
          <p:nvPr/>
        </p:nvSpPr>
        <p:spPr bwMode="auto">
          <a:xfrm>
            <a:off x="5029200" y="54102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1" name="AutoShape 46"/>
          <p:cNvSpPr>
            <a:spLocks noChangeArrowheads="1"/>
          </p:cNvSpPr>
          <p:nvPr/>
        </p:nvSpPr>
        <p:spPr bwMode="auto">
          <a:xfrm>
            <a:off x="5029200" y="57912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2" name="AutoShape 47"/>
          <p:cNvSpPr>
            <a:spLocks noChangeArrowheads="1"/>
          </p:cNvSpPr>
          <p:nvPr/>
        </p:nvSpPr>
        <p:spPr bwMode="auto">
          <a:xfrm>
            <a:off x="4800600" y="47244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3" name="AutoShape 48"/>
          <p:cNvSpPr>
            <a:spLocks noChangeArrowheads="1"/>
          </p:cNvSpPr>
          <p:nvPr/>
        </p:nvSpPr>
        <p:spPr bwMode="auto">
          <a:xfrm>
            <a:off x="4800600" y="4953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4" name="AutoShape 49"/>
          <p:cNvSpPr>
            <a:spLocks noChangeArrowheads="1"/>
          </p:cNvSpPr>
          <p:nvPr/>
        </p:nvSpPr>
        <p:spPr bwMode="auto">
          <a:xfrm>
            <a:off x="4800600" y="51054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5" name="AutoShape 50"/>
          <p:cNvSpPr>
            <a:spLocks noChangeArrowheads="1"/>
          </p:cNvSpPr>
          <p:nvPr/>
        </p:nvSpPr>
        <p:spPr bwMode="auto">
          <a:xfrm>
            <a:off x="4572000" y="48006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6" name="AutoShape 51"/>
          <p:cNvSpPr>
            <a:spLocks noChangeArrowheads="1"/>
          </p:cNvSpPr>
          <p:nvPr/>
        </p:nvSpPr>
        <p:spPr bwMode="auto">
          <a:xfrm>
            <a:off x="5105400" y="50292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7" name="AutoShape 52"/>
          <p:cNvSpPr>
            <a:spLocks noChangeArrowheads="1"/>
          </p:cNvSpPr>
          <p:nvPr/>
        </p:nvSpPr>
        <p:spPr bwMode="auto">
          <a:xfrm>
            <a:off x="4419600" y="51054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8" name="AutoShape 53"/>
          <p:cNvSpPr>
            <a:spLocks noChangeArrowheads="1"/>
          </p:cNvSpPr>
          <p:nvPr/>
        </p:nvSpPr>
        <p:spPr bwMode="auto">
          <a:xfrm>
            <a:off x="4495800" y="54102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9" name="Text Box 54"/>
          <p:cNvSpPr txBox="1">
            <a:spLocks noChangeArrowheads="1"/>
          </p:cNvSpPr>
          <p:nvPr/>
        </p:nvSpPr>
        <p:spPr bwMode="auto">
          <a:xfrm>
            <a:off x="6343650" y="1839913"/>
            <a:ext cx="1809750" cy="701675"/>
          </a:xfrm>
          <a:prstGeom prst="rect">
            <a:avLst/>
          </a:prstGeom>
          <a:noFill/>
          <a:ln w="9525">
            <a:noFill/>
            <a:miter lim="800000"/>
            <a:headEnd/>
            <a:tailEnd/>
          </a:ln>
        </p:spPr>
        <p:txBody>
          <a:bodyPr>
            <a:spAutoFit/>
          </a:bodyPr>
          <a:lstStyle/>
          <a:p>
            <a:pPr algn="ctr" fontAlgn="base">
              <a:spcBef>
                <a:spcPct val="20000"/>
              </a:spcBef>
              <a:spcAft>
                <a:spcPct val="0"/>
              </a:spcAft>
            </a:pPr>
            <a:r>
              <a:rPr lang="en-US" sz="2000">
                <a:solidFill>
                  <a:prstClr val="black"/>
                </a:solidFill>
                <a:latin typeface="Arial" pitchFamily="34" charset="0"/>
                <a:cs typeface="Arial" pitchFamily="34" charset="0"/>
              </a:rPr>
              <a:t>    </a:t>
            </a:r>
            <a:r>
              <a:rPr lang="cs-CZ" sz="2000">
                <a:solidFill>
                  <a:prstClr val="black"/>
                </a:solidFill>
                <a:latin typeface="Arial" pitchFamily="34" charset="0"/>
                <a:cs typeface="Arial" pitchFamily="34" charset="0"/>
              </a:rPr>
              <a:t>r = 0,954</a:t>
            </a:r>
            <a:br>
              <a:rPr lang="cs-CZ" sz="2000">
                <a:solidFill>
                  <a:prstClr val="black"/>
                </a:solidFill>
                <a:latin typeface="Arial" pitchFamily="34" charset="0"/>
                <a:cs typeface="Arial" pitchFamily="34" charset="0"/>
              </a:rPr>
            </a:br>
            <a:r>
              <a:rPr lang="cs-CZ" sz="2000">
                <a:solidFill>
                  <a:prstClr val="black"/>
                </a:solidFill>
                <a:latin typeface="Arial" pitchFamily="34" charset="0"/>
                <a:cs typeface="Arial" pitchFamily="34" charset="0"/>
              </a:rPr>
              <a:t>(p</a:t>
            </a:r>
            <a:r>
              <a:rPr lang="en-US" sz="2000">
                <a:solidFill>
                  <a:prstClr val="black"/>
                </a:solidFill>
                <a:latin typeface="Arial" pitchFamily="34" charset="0"/>
                <a:cs typeface="Arial" pitchFamily="34" charset="0"/>
              </a:rPr>
              <a:t> &lt; 0</a:t>
            </a:r>
            <a:r>
              <a:rPr lang="cs-CZ" sz="2000">
                <a:solidFill>
                  <a:prstClr val="black"/>
                </a:solidFill>
                <a:latin typeface="Arial" pitchFamily="34" charset="0"/>
                <a:cs typeface="Arial" pitchFamily="34" charset="0"/>
              </a:rPr>
              <a:t>,</a:t>
            </a:r>
            <a:r>
              <a:rPr lang="en-US" sz="2000">
                <a:solidFill>
                  <a:prstClr val="black"/>
                </a:solidFill>
                <a:latin typeface="Arial" pitchFamily="34" charset="0"/>
                <a:cs typeface="Arial" pitchFamily="34" charset="0"/>
              </a:rPr>
              <a:t>001</a:t>
            </a:r>
            <a:r>
              <a:rPr lang="cs-CZ" sz="2000">
                <a:solidFill>
                  <a:prstClr val="black"/>
                </a:solidFill>
                <a:latin typeface="Arial" pitchFamily="34" charset="0"/>
                <a:cs typeface="Arial" pitchFamily="34" charset="0"/>
              </a:rPr>
              <a:t>)</a:t>
            </a:r>
          </a:p>
        </p:txBody>
      </p:sp>
      <p:sp>
        <p:nvSpPr>
          <p:cNvPr id="239660" name="Text Box 55"/>
          <p:cNvSpPr txBox="1">
            <a:spLocks noChangeArrowheads="1"/>
          </p:cNvSpPr>
          <p:nvPr/>
        </p:nvSpPr>
        <p:spPr bwMode="auto">
          <a:xfrm>
            <a:off x="6324600" y="4267200"/>
            <a:ext cx="1828800" cy="701675"/>
          </a:xfrm>
          <a:prstGeom prst="rect">
            <a:avLst/>
          </a:prstGeom>
          <a:noFill/>
          <a:ln w="9525">
            <a:noFill/>
            <a:miter lim="800000"/>
            <a:headEnd/>
            <a:tailEnd/>
          </a:ln>
        </p:spPr>
        <p:txBody>
          <a:bodyPr>
            <a:spAutoFit/>
          </a:bodyPr>
          <a:lstStyle/>
          <a:p>
            <a:pPr algn="ctr" fontAlgn="base">
              <a:spcBef>
                <a:spcPct val="20000"/>
              </a:spcBef>
              <a:spcAft>
                <a:spcPct val="0"/>
              </a:spcAft>
            </a:pPr>
            <a:r>
              <a:rPr lang="en-US" sz="2000">
                <a:solidFill>
                  <a:prstClr val="black"/>
                </a:solidFill>
                <a:latin typeface="Arial" pitchFamily="34" charset="0"/>
                <a:cs typeface="Arial" pitchFamily="34" charset="0"/>
              </a:rPr>
              <a:t>    </a:t>
            </a:r>
            <a:r>
              <a:rPr lang="cs-CZ" sz="2000">
                <a:solidFill>
                  <a:prstClr val="black"/>
                </a:solidFill>
                <a:latin typeface="Arial" pitchFamily="34" charset="0"/>
                <a:cs typeface="Arial" pitchFamily="34" charset="0"/>
              </a:rPr>
              <a:t>r = 0,218</a:t>
            </a:r>
            <a:br>
              <a:rPr lang="cs-CZ" sz="2000">
                <a:solidFill>
                  <a:prstClr val="black"/>
                </a:solidFill>
                <a:latin typeface="Arial" pitchFamily="34" charset="0"/>
                <a:cs typeface="Arial" pitchFamily="34" charset="0"/>
              </a:rPr>
            </a:br>
            <a:r>
              <a:rPr lang="cs-CZ" sz="2000">
                <a:solidFill>
                  <a:prstClr val="black"/>
                </a:solidFill>
                <a:latin typeface="Arial" pitchFamily="34" charset="0"/>
                <a:cs typeface="Arial" pitchFamily="34" charset="0"/>
              </a:rPr>
              <a:t>(p</a:t>
            </a:r>
            <a:r>
              <a:rPr lang="en-US" sz="2000">
                <a:solidFill>
                  <a:prstClr val="black"/>
                </a:solidFill>
                <a:latin typeface="Arial" pitchFamily="34" charset="0"/>
                <a:cs typeface="Arial" pitchFamily="34" charset="0"/>
              </a:rPr>
              <a:t> &lt; 0</a:t>
            </a:r>
            <a:r>
              <a:rPr lang="cs-CZ" sz="2000">
                <a:solidFill>
                  <a:prstClr val="black"/>
                </a:solidFill>
                <a:latin typeface="Arial" pitchFamily="34" charset="0"/>
                <a:cs typeface="Arial" pitchFamily="34" charset="0"/>
              </a:rPr>
              <a:t>,812)</a:t>
            </a:r>
          </a:p>
        </p:txBody>
      </p:sp>
      <p:sp>
        <p:nvSpPr>
          <p:cNvPr id="239661" name="Rectangle 57"/>
          <p:cNvSpPr>
            <a:spLocks noGrp="1"/>
          </p:cNvSpPr>
          <p:nvPr>
            <p:ph type="title" idx="4294967295"/>
          </p:nvPr>
        </p:nvSpPr>
        <p:spPr>
          <a:noFill/>
        </p:spPr>
        <p:txBody>
          <a:bodyPr/>
          <a:lstStyle/>
          <a:p>
            <a:r>
              <a:rPr lang="cs-CZ" smtClean="0"/>
              <a:t>Dvouvýběrové testy: párové a nepárové III</a:t>
            </a:r>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0643" name="Rectangle 2"/>
          <p:cNvSpPr>
            <a:spLocks noGrp="1"/>
          </p:cNvSpPr>
          <p:nvPr>
            <p:ph type="title" idx="4294967295"/>
          </p:nvPr>
        </p:nvSpPr>
        <p:spPr>
          <a:xfrm>
            <a:off x="128588" y="381000"/>
            <a:ext cx="8836025" cy="758825"/>
          </a:xfrm>
        </p:spPr>
        <p:txBody>
          <a:bodyPr/>
          <a:lstStyle/>
          <a:p>
            <a:r>
              <a:rPr lang="cs-CZ" smtClean="0"/>
              <a:t>Předpoklady nepárového dvouvýběrového </a:t>
            </a:r>
            <a:r>
              <a:rPr lang="en-US" smtClean="0"/>
              <a:t/>
            </a:r>
            <a:br>
              <a:rPr lang="en-US" smtClean="0"/>
            </a:br>
            <a:r>
              <a:rPr lang="cs-CZ" smtClean="0"/>
              <a:t>t-testu</a:t>
            </a:r>
          </a:p>
        </p:txBody>
      </p:sp>
      <p:sp>
        <p:nvSpPr>
          <p:cNvPr id="240644" name="Rectangle 3"/>
          <p:cNvSpPr>
            <a:spLocks noGrp="1"/>
          </p:cNvSpPr>
          <p:nvPr>
            <p:ph type="body" idx="4294967295"/>
          </p:nvPr>
        </p:nvSpPr>
        <p:spPr>
          <a:xfrm>
            <a:off x="301625" y="1400175"/>
            <a:ext cx="8534400" cy="4598988"/>
          </a:xfrm>
        </p:spPr>
        <p:txBody>
          <a:bodyPr/>
          <a:lstStyle/>
          <a:p>
            <a:r>
              <a:rPr lang="cs-CZ" sz="1700" dirty="0" smtClean="0"/>
              <a:t>Náhodný výběr subjektů jednotlivých skupin z jejich cílových populací</a:t>
            </a:r>
          </a:p>
          <a:p>
            <a:r>
              <a:rPr lang="cs-CZ" sz="1700" dirty="0" smtClean="0"/>
              <a:t>Nezávislost obou srovnávaných vzorků</a:t>
            </a:r>
          </a:p>
          <a:p>
            <a:r>
              <a:rPr lang="cs-CZ" sz="1700" dirty="0" smtClean="0"/>
              <a:t>Přibližně </a:t>
            </a:r>
            <a:r>
              <a:rPr lang="cs-CZ" sz="1700" b="1" dirty="0" smtClean="0"/>
              <a:t>normální rozložení proměnné ve vzorcích</a:t>
            </a:r>
            <a:r>
              <a:rPr lang="cs-CZ" sz="1700" dirty="0" smtClean="0"/>
              <a:t>, drobné odchylky od normality ovšem nejsou kritické, test je robustní proti drobným odchylkám od tohoto předpokladu, normalita může být testována testy normality</a:t>
            </a:r>
          </a:p>
          <a:p>
            <a:r>
              <a:rPr lang="cs-CZ" sz="1700" b="1" dirty="0" smtClean="0"/>
              <a:t>Rozptyl v obou vzorcích by měl být přibližně shodný </a:t>
            </a:r>
            <a:r>
              <a:rPr lang="cs-CZ" sz="1700" dirty="0" smtClean="0"/>
              <a:t>(</a:t>
            </a:r>
            <a:r>
              <a:rPr lang="cs-CZ" sz="1700" dirty="0" err="1" smtClean="0"/>
              <a:t>homoscedastic</a:t>
            </a:r>
            <a:r>
              <a:rPr lang="cs-CZ" sz="1700" dirty="0" smtClean="0"/>
              <a:t>). Tento předpoklad je testován několika možnými testy – </a:t>
            </a:r>
            <a:r>
              <a:rPr lang="cs-CZ" sz="1700" i="1" u="sng" dirty="0" err="1" smtClean="0"/>
              <a:t>Levenův</a:t>
            </a:r>
            <a:r>
              <a:rPr lang="cs-CZ" sz="1700" i="1" u="sng" dirty="0" smtClean="0"/>
              <a:t> test </a:t>
            </a:r>
            <a:r>
              <a:rPr lang="cs-CZ" sz="1700" dirty="0" smtClean="0"/>
              <a:t>nebo </a:t>
            </a:r>
            <a:r>
              <a:rPr lang="cs-CZ" sz="1700" i="1" u="sng" dirty="0" smtClean="0"/>
              <a:t>F-test</a:t>
            </a:r>
            <a:r>
              <a:rPr lang="cs-CZ" sz="1700" dirty="0" smtClean="0"/>
              <a:t>.</a:t>
            </a:r>
          </a:p>
          <a:p>
            <a:r>
              <a:rPr lang="cs-CZ" sz="1700" dirty="0" smtClean="0"/>
              <a:t>Vždy je vhodné prohlédnout histogramy proměnné v jednotlivých vzorcích pro </a:t>
            </a:r>
            <a:r>
              <a:rPr lang="cs-CZ" sz="1700" dirty="0" err="1" smtClean="0"/>
              <a:t>okometrické</a:t>
            </a:r>
            <a:r>
              <a:rPr lang="cs-CZ" sz="1700" dirty="0" smtClean="0"/>
              <a:t> srovnání a ověření předpokladů normality a homogenity rozptylu – nenahradí statistické testy, ale poskytne prvotní představu. </a:t>
            </a:r>
          </a:p>
          <a:p>
            <a:endParaRPr lang="cs-CZ" sz="1700" dirty="0" smtClean="0"/>
          </a:p>
        </p:txBody>
      </p:sp>
      <p:grpSp>
        <p:nvGrpSpPr>
          <p:cNvPr id="2" name="Group 4"/>
          <p:cNvGrpSpPr>
            <a:grpSpLocks/>
          </p:cNvGrpSpPr>
          <p:nvPr/>
        </p:nvGrpSpPr>
        <p:grpSpPr bwMode="auto">
          <a:xfrm>
            <a:off x="539750" y="4295775"/>
            <a:ext cx="2749550" cy="1989138"/>
            <a:chOff x="3456" y="2818"/>
            <a:chExt cx="1732" cy="1253"/>
          </a:xfrm>
        </p:grpSpPr>
        <p:sp>
          <p:nvSpPr>
            <p:cNvPr id="240647" name="Text Box 5"/>
            <p:cNvSpPr txBox="1">
              <a:spLocks noChangeArrowheads="1"/>
            </p:cNvSpPr>
            <p:nvPr/>
          </p:nvSpPr>
          <p:spPr bwMode="auto">
            <a:xfrm>
              <a:off x="3635" y="3722"/>
              <a:ext cx="267" cy="254"/>
            </a:xfrm>
            <a:prstGeom prst="rect">
              <a:avLst/>
            </a:prstGeom>
            <a:noFill/>
            <a:ln w="9525">
              <a:noFill/>
              <a:miter lim="800000"/>
              <a:headEnd/>
              <a:tailEnd/>
            </a:ln>
          </p:spPr>
          <p:txBody>
            <a:bodyPr anchor="ctr" anchorCtr="1"/>
            <a:lstStyle/>
            <a:p>
              <a:pPr eaLnBrk="0" fontAlgn="base" hangingPunct="0">
                <a:spcBef>
                  <a:spcPct val="0"/>
                </a:spcBef>
                <a:spcAft>
                  <a:spcPct val="0"/>
                </a:spcAft>
              </a:pPr>
              <a:r>
                <a:rPr lang="cs-CZ" b="1">
                  <a:solidFill>
                    <a:prstClr val="black"/>
                  </a:solidFill>
                  <a:latin typeface="Arial" pitchFamily="34" charset="0"/>
                  <a:cs typeface="Arial" pitchFamily="34" charset="0"/>
                </a:rPr>
                <a:t>0</a:t>
              </a:r>
            </a:p>
          </p:txBody>
        </p:sp>
        <p:grpSp>
          <p:nvGrpSpPr>
            <p:cNvPr id="3" name="Group 6"/>
            <p:cNvGrpSpPr>
              <a:grpSpLocks/>
            </p:cNvGrpSpPr>
            <p:nvPr/>
          </p:nvGrpSpPr>
          <p:grpSpPr bwMode="auto">
            <a:xfrm>
              <a:off x="3456" y="2818"/>
              <a:ext cx="1732" cy="926"/>
              <a:chOff x="3456" y="2818"/>
              <a:chExt cx="1732" cy="926"/>
            </a:xfrm>
          </p:grpSpPr>
          <p:sp>
            <p:nvSpPr>
              <p:cNvPr id="240652" name="Line 7"/>
              <p:cNvSpPr>
                <a:spLocks noChangeShapeType="1"/>
              </p:cNvSpPr>
              <p:nvPr/>
            </p:nvSpPr>
            <p:spPr bwMode="auto">
              <a:xfrm>
                <a:off x="3840" y="2818"/>
                <a:ext cx="0" cy="926"/>
              </a:xfrm>
              <a:prstGeom prst="line">
                <a:avLst/>
              </a:prstGeom>
              <a:noFill/>
              <a:ln w="25400">
                <a:solidFill>
                  <a:srgbClr val="000000"/>
                </a:solidFill>
                <a:round/>
                <a:headEnd/>
                <a:tailEnd/>
              </a:ln>
            </p:spPr>
            <p:txBody>
              <a:bodyPr anchor="ctr" anchorCtr="1"/>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0653" name="Line 8"/>
              <p:cNvSpPr>
                <a:spLocks noChangeShapeType="1"/>
              </p:cNvSpPr>
              <p:nvPr/>
            </p:nvSpPr>
            <p:spPr bwMode="auto">
              <a:xfrm>
                <a:off x="3836" y="3744"/>
                <a:ext cx="1352" cy="0"/>
              </a:xfrm>
              <a:prstGeom prst="line">
                <a:avLst/>
              </a:prstGeom>
              <a:noFill/>
              <a:ln w="25400">
                <a:solidFill>
                  <a:schemeClr val="tx1"/>
                </a:solidFill>
                <a:round/>
                <a:headEnd/>
                <a:tailEnd/>
              </a:ln>
            </p:spPr>
            <p:txBody>
              <a:bodyPr anchor="ctr" anchorCtr="1"/>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0654" name="Text Box 9"/>
              <p:cNvSpPr txBox="1">
                <a:spLocks noChangeArrowheads="1"/>
              </p:cNvSpPr>
              <p:nvPr/>
            </p:nvSpPr>
            <p:spPr bwMode="auto">
              <a:xfrm>
                <a:off x="3456" y="2832"/>
                <a:ext cx="384" cy="335"/>
              </a:xfrm>
              <a:prstGeom prst="rect">
                <a:avLst/>
              </a:prstGeom>
              <a:noFill/>
              <a:ln w="9525">
                <a:noFill/>
                <a:miter lim="800000"/>
                <a:headEnd/>
                <a:tailEnd/>
              </a:ln>
            </p:spPr>
            <p:txBody>
              <a:bodyPr anchor="ctr" anchorCtr="1"/>
              <a:lstStyle/>
              <a:p>
                <a:pPr eaLnBrk="0" fontAlgn="base" hangingPunct="0">
                  <a:spcBef>
                    <a:spcPct val="0"/>
                  </a:spcBef>
                  <a:spcAft>
                    <a:spcPct val="0"/>
                  </a:spcAft>
                </a:pPr>
                <a:r>
                  <a:rPr lang="cs-CZ" b="1">
                    <a:solidFill>
                      <a:prstClr val="black"/>
                    </a:solidFill>
                    <a:latin typeface="Symbol" pitchFamily="18" charset="2"/>
                    <a:cs typeface="Arial" pitchFamily="34" charset="0"/>
                  </a:rPr>
                  <a:t>j</a:t>
                </a:r>
                <a:r>
                  <a:rPr lang="cs-CZ" b="1">
                    <a:solidFill>
                      <a:prstClr val="black"/>
                    </a:solidFill>
                    <a:latin typeface="Arial" pitchFamily="34" charset="0"/>
                    <a:cs typeface="Arial" pitchFamily="34" charset="0"/>
                  </a:rPr>
                  <a:t>(x)</a:t>
                </a:r>
              </a:p>
            </p:txBody>
          </p:sp>
          <p:sp>
            <p:nvSpPr>
              <p:cNvPr id="240655" name="Freeform 10"/>
              <p:cNvSpPr>
                <a:spLocks/>
              </p:cNvSpPr>
              <p:nvPr/>
            </p:nvSpPr>
            <p:spPr bwMode="auto">
              <a:xfrm>
                <a:off x="4128" y="3024"/>
                <a:ext cx="645" cy="717"/>
              </a:xfrm>
              <a:custGeom>
                <a:avLst/>
                <a:gdLst>
                  <a:gd name="T0" fmla="*/ 0 w 244"/>
                  <a:gd name="T1" fmla="*/ 116 h 116"/>
                  <a:gd name="T2" fmla="*/ 39 w 244"/>
                  <a:gd name="T3" fmla="*/ 98 h 116"/>
                  <a:gd name="T4" fmla="*/ 68 w 244"/>
                  <a:gd name="T5" fmla="*/ 57 h 116"/>
                  <a:gd name="T6" fmla="*/ 92 w 244"/>
                  <a:gd name="T7" fmla="*/ 19 h 116"/>
                  <a:gd name="T8" fmla="*/ 132 w 244"/>
                  <a:gd name="T9" fmla="*/ 0 h 116"/>
                  <a:gd name="T10" fmla="*/ 163 w 244"/>
                  <a:gd name="T11" fmla="*/ 18 h 116"/>
                  <a:gd name="T12" fmla="*/ 179 w 244"/>
                  <a:gd name="T13" fmla="*/ 55 h 116"/>
                  <a:gd name="T14" fmla="*/ 204 w 244"/>
                  <a:gd name="T15" fmla="*/ 94 h 116"/>
                  <a:gd name="T16" fmla="*/ 244 w 244"/>
                  <a:gd name="T17" fmla="*/ 115 h 1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4"/>
                  <a:gd name="T28" fmla="*/ 0 h 116"/>
                  <a:gd name="T29" fmla="*/ 244 w 244"/>
                  <a:gd name="T30" fmla="*/ 116 h 1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4" h="116">
                    <a:moveTo>
                      <a:pt x="0" y="116"/>
                    </a:moveTo>
                    <a:cubicBezTo>
                      <a:pt x="6" y="113"/>
                      <a:pt x="28" y="108"/>
                      <a:pt x="39" y="98"/>
                    </a:cubicBezTo>
                    <a:cubicBezTo>
                      <a:pt x="50" y="88"/>
                      <a:pt x="59" y="70"/>
                      <a:pt x="68" y="57"/>
                    </a:cubicBezTo>
                    <a:cubicBezTo>
                      <a:pt x="77" y="44"/>
                      <a:pt x="81" y="28"/>
                      <a:pt x="92" y="19"/>
                    </a:cubicBezTo>
                    <a:cubicBezTo>
                      <a:pt x="103" y="10"/>
                      <a:pt x="120" y="0"/>
                      <a:pt x="132" y="0"/>
                    </a:cubicBezTo>
                    <a:cubicBezTo>
                      <a:pt x="144" y="0"/>
                      <a:pt x="155" y="9"/>
                      <a:pt x="163" y="18"/>
                    </a:cubicBezTo>
                    <a:cubicBezTo>
                      <a:pt x="171" y="27"/>
                      <a:pt x="172" y="42"/>
                      <a:pt x="179" y="55"/>
                    </a:cubicBezTo>
                    <a:cubicBezTo>
                      <a:pt x="186" y="68"/>
                      <a:pt x="193" y="84"/>
                      <a:pt x="204" y="94"/>
                    </a:cubicBezTo>
                    <a:cubicBezTo>
                      <a:pt x="215" y="104"/>
                      <a:pt x="236" y="111"/>
                      <a:pt x="244" y="115"/>
                    </a:cubicBezTo>
                  </a:path>
                </a:pathLst>
              </a:custGeom>
              <a:solidFill>
                <a:srgbClr val="3366FF"/>
              </a:solidFill>
              <a:ln w="28575" cap="flat" cmpd="sng">
                <a:solidFill>
                  <a:srgbClr val="000000"/>
                </a:solidFill>
                <a:prstDash val="solid"/>
                <a:round/>
                <a:headEnd type="none" w="med" len="med"/>
                <a:tailEnd type="none" w="med" len="med"/>
              </a:ln>
            </p:spPr>
            <p:txBody>
              <a:bodyPr anchor="ctr" anchorCtr="1"/>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pSp>
          <p:nvGrpSpPr>
            <p:cNvPr id="4" name="Group 11"/>
            <p:cNvGrpSpPr>
              <a:grpSpLocks/>
            </p:cNvGrpSpPr>
            <p:nvPr/>
          </p:nvGrpSpPr>
          <p:grpSpPr bwMode="auto">
            <a:xfrm>
              <a:off x="4272" y="3654"/>
              <a:ext cx="403" cy="417"/>
              <a:chOff x="4272" y="3654"/>
              <a:chExt cx="403" cy="417"/>
            </a:xfrm>
          </p:grpSpPr>
          <p:sp>
            <p:nvSpPr>
              <p:cNvPr id="240650" name="Text Box 12"/>
              <p:cNvSpPr txBox="1">
                <a:spLocks noChangeArrowheads="1"/>
              </p:cNvSpPr>
              <p:nvPr/>
            </p:nvSpPr>
            <p:spPr bwMode="auto">
              <a:xfrm>
                <a:off x="4272" y="3840"/>
                <a:ext cx="403" cy="231"/>
              </a:xfrm>
              <a:prstGeom prst="rect">
                <a:avLst/>
              </a:prstGeom>
              <a:noFill/>
              <a:ln w="9525">
                <a:noFill/>
                <a:miter lim="800000"/>
                <a:headEnd/>
                <a:tailEnd/>
              </a:ln>
            </p:spPr>
            <p:txBody>
              <a:bodyPr>
                <a:spAutoFit/>
              </a:bodyPr>
              <a:lstStyle/>
              <a:p>
                <a:pPr algn="ctr" fontAlgn="base">
                  <a:spcBef>
                    <a:spcPct val="50000"/>
                  </a:spcBef>
                  <a:spcAft>
                    <a:spcPct val="0"/>
                  </a:spcAft>
                </a:pPr>
                <a:r>
                  <a:rPr lang="en-US" b="1">
                    <a:solidFill>
                      <a:prstClr val="black"/>
                    </a:solidFill>
                    <a:latin typeface="Arial" pitchFamily="34" charset="0"/>
                    <a:cs typeface="Arial" pitchFamily="34" charset="0"/>
                  </a:rPr>
                  <a:t>μ</a:t>
                </a:r>
                <a:endParaRPr lang="cs-CZ" b="1">
                  <a:solidFill>
                    <a:prstClr val="black"/>
                  </a:solidFill>
                  <a:latin typeface="Arial" pitchFamily="34" charset="0"/>
                  <a:cs typeface="Arial" pitchFamily="34" charset="0"/>
                </a:endParaRPr>
              </a:p>
            </p:txBody>
          </p:sp>
          <p:sp>
            <p:nvSpPr>
              <p:cNvPr id="240651" name="Text Box 13"/>
              <p:cNvSpPr txBox="1">
                <a:spLocks noChangeArrowheads="1"/>
              </p:cNvSpPr>
              <p:nvPr/>
            </p:nvSpPr>
            <p:spPr bwMode="auto">
              <a:xfrm>
                <a:off x="4385" y="3654"/>
                <a:ext cx="121" cy="212"/>
              </a:xfrm>
              <a:prstGeom prst="rect">
                <a:avLst/>
              </a:prstGeom>
              <a:noFill/>
              <a:ln w="9525">
                <a:noFill/>
                <a:miter lim="800000"/>
                <a:headEnd/>
                <a:tailEnd/>
              </a:ln>
            </p:spPr>
            <p:txBody>
              <a:bodyPr>
                <a:spAutoFit/>
              </a:bodyPr>
              <a:lstStyle/>
              <a:p>
                <a:pPr algn="ctr" fontAlgn="base">
                  <a:spcBef>
                    <a:spcPct val="50000"/>
                  </a:spcBef>
                  <a:spcAft>
                    <a:spcPct val="0"/>
                  </a:spcAft>
                </a:pPr>
                <a:r>
                  <a:rPr lang="en-US" sz="1600" b="1">
                    <a:solidFill>
                      <a:prstClr val="black"/>
                    </a:solidFill>
                    <a:latin typeface="Arial" pitchFamily="34" charset="0"/>
                    <a:cs typeface="Arial" pitchFamily="34" charset="0"/>
                  </a:rPr>
                  <a:t>|</a:t>
                </a:r>
                <a:endParaRPr lang="cs-CZ" sz="1600" b="1">
                  <a:solidFill>
                    <a:prstClr val="black"/>
                  </a:solidFill>
                  <a:latin typeface="Arial" pitchFamily="34" charset="0"/>
                  <a:cs typeface="Arial" pitchFamily="34" charset="0"/>
                </a:endParaRPr>
              </a:p>
            </p:txBody>
          </p:sp>
        </p:grpSp>
      </p:grpSp>
      <p:pic>
        <p:nvPicPr>
          <p:cNvPr id="240646" name="Picture 14"/>
          <p:cNvPicPr>
            <a:picLocks noChangeAspect="1" noChangeArrowheads="1"/>
          </p:cNvPicPr>
          <p:nvPr/>
        </p:nvPicPr>
        <p:blipFill>
          <a:blip r:embed="rId2" cstate="print"/>
          <a:srcRect/>
          <a:stretch>
            <a:fillRect/>
          </a:stretch>
        </p:blipFill>
        <p:spPr bwMode="auto">
          <a:xfrm>
            <a:off x="4716463" y="4221163"/>
            <a:ext cx="3384550" cy="2019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63"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9164" name="Rectangle 2"/>
          <p:cNvSpPr>
            <a:spLocks noGrp="1"/>
          </p:cNvSpPr>
          <p:nvPr>
            <p:ph type="title" idx="4294967295"/>
          </p:nvPr>
        </p:nvSpPr>
        <p:spPr/>
        <p:txBody>
          <a:bodyPr/>
          <a:lstStyle/>
          <a:p>
            <a:r>
              <a:rPr lang="cs-CZ" smtClean="0"/>
              <a:t>Nepárový dvouvýběrový t-test – výpočet I</a:t>
            </a:r>
          </a:p>
        </p:txBody>
      </p:sp>
      <p:sp>
        <p:nvSpPr>
          <p:cNvPr id="49165" name="Rectangle 3"/>
          <p:cNvSpPr>
            <a:spLocks noGrp="1"/>
          </p:cNvSpPr>
          <p:nvPr>
            <p:ph type="body" idx="4294967295"/>
          </p:nvPr>
        </p:nvSpPr>
        <p:spPr/>
        <p:txBody>
          <a:bodyPr/>
          <a:lstStyle/>
          <a:p>
            <a:pPr marL="381000" indent="-381000">
              <a:buFontTx/>
              <a:buAutoNum type="arabicPeriod"/>
            </a:pPr>
            <a:r>
              <a:rPr lang="cs-CZ" sz="1600" dirty="0" smtClean="0"/>
              <a:t>Nulová hypotéza: průměry obou skupin jsou shodné, alternativní hypotéza je, že nejsou shodné, </a:t>
            </a:r>
            <a:r>
              <a:rPr lang="cs-CZ" sz="1600" dirty="0" err="1" smtClean="0"/>
              <a:t>two</a:t>
            </a:r>
            <a:r>
              <a:rPr lang="cs-CZ" sz="1600" dirty="0" smtClean="0"/>
              <a:t> </a:t>
            </a:r>
            <a:r>
              <a:rPr lang="cs-CZ" sz="1600" dirty="0" err="1" smtClean="0"/>
              <a:t>tailed</a:t>
            </a:r>
            <a:r>
              <a:rPr lang="cs-CZ" sz="1600" dirty="0" smtClean="0"/>
              <a:t> test</a:t>
            </a:r>
          </a:p>
          <a:p>
            <a:pPr marL="381000" indent="-381000">
              <a:buFontTx/>
              <a:buAutoNum type="arabicPeriod"/>
            </a:pPr>
            <a:r>
              <a:rPr lang="cs-CZ" sz="1600" dirty="0" smtClean="0"/>
              <a:t>Prohlédnout průběh dat, průměr, medián apod. pro zjištění odchylek od normality a </a:t>
            </a:r>
            <a:r>
              <a:rPr lang="cs-CZ" sz="1600" dirty="0" err="1" smtClean="0"/>
              <a:t>nehomogenitu</a:t>
            </a:r>
            <a:r>
              <a:rPr lang="cs-CZ" sz="1600" dirty="0" smtClean="0"/>
              <a:t> rozptylu, provést F –test</a:t>
            </a:r>
          </a:p>
          <a:p>
            <a:pPr marL="381000" indent="-381000">
              <a:buFontTx/>
              <a:buAutoNum type="arabicPeriod"/>
            </a:pPr>
            <a:endParaRPr lang="cs-CZ" sz="1600" dirty="0" smtClean="0"/>
          </a:p>
        </p:txBody>
      </p:sp>
      <p:sp>
        <p:nvSpPr>
          <p:cNvPr id="49166" name="Rectangle 4"/>
          <p:cNvSpPr>
            <a:spLocks noChangeArrowheads="1"/>
          </p:cNvSpPr>
          <p:nvPr/>
        </p:nvSpPr>
        <p:spPr bwMode="auto">
          <a:xfrm>
            <a:off x="4716463" y="2781300"/>
            <a:ext cx="3960812" cy="1981200"/>
          </a:xfrm>
          <a:prstGeom prst="rect">
            <a:avLst/>
          </a:prstGeom>
          <a:noFill/>
          <a:ln w="9525">
            <a:noFill/>
            <a:miter lim="800000"/>
            <a:headEnd/>
            <a:tailEnd/>
          </a:ln>
        </p:spPr>
        <p:txBody>
          <a:bodyPr lIns="449121" tIns="152352" bIns="38088" anchor="ctr">
            <a:spAutoFit/>
          </a:bodyPr>
          <a:lstStyle/>
          <a:p>
            <a:pPr fontAlgn="base">
              <a:spcBef>
                <a:spcPct val="20000"/>
              </a:spcBef>
              <a:spcAft>
                <a:spcPct val="0"/>
              </a:spcAft>
            </a:pPr>
            <a:r>
              <a:rPr lang="cs-CZ" sz="1600" b="1">
                <a:solidFill>
                  <a:prstClr val="black"/>
                </a:solidFill>
                <a:cs typeface="Arial" pitchFamily="34" charset="0"/>
              </a:rPr>
              <a:t>F-test pro srovnání dvou výběrových rozptylů</a:t>
            </a:r>
          </a:p>
          <a:p>
            <a:pPr lvl="1" fontAlgn="base">
              <a:spcBef>
                <a:spcPct val="20000"/>
              </a:spcBef>
              <a:spcAft>
                <a:spcPct val="0"/>
              </a:spcAft>
              <a:buFontTx/>
              <a:buChar char="•"/>
            </a:pPr>
            <a:r>
              <a:rPr lang="cs-CZ" sz="1600">
                <a:solidFill>
                  <a:prstClr val="black"/>
                </a:solidFill>
                <a:cs typeface="Arial" pitchFamily="34" charset="0"/>
              </a:rPr>
              <a:t>Používá se pro srovnání rozptylu dvou skupin hodnot, často za účelem ověření homogenity rozptylu těchto skupin dat.</a:t>
            </a:r>
          </a:p>
          <a:p>
            <a:pPr eaLnBrk="0" fontAlgn="base" hangingPunct="0">
              <a:spcBef>
                <a:spcPct val="0"/>
              </a:spcBef>
              <a:spcAft>
                <a:spcPct val="0"/>
              </a:spcAft>
            </a:pPr>
            <a:endParaRPr lang="cs-CZ">
              <a:solidFill>
                <a:prstClr val="black"/>
              </a:solidFill>
              <a:cs typeface="Arial" pitchFamily="34" charset="0"/>
            </a:endParaRPr>
          </a:p>
        </p:txBody>
      </p:sp>
      <p:sp>
        <p:nvSpPr>
          <p:cNvPr id="49167" name="Rectangle 5"/>
          <p:cNvSpPr>
            <a:spLocks noChangeArrowheads="1"/>
          </p:cNvSpPr>
          <p:nvPr/>
        </p:nvSpPr>
        <p:spPr bwMode="auto">
          <a:xfrm>
            <a:off x="179388" y="5440363"/>
            <a:ext cx="8748712" cy="825500"/>
          </a:xfrm>
          <a:prstGeom prst="rect">
            <a:avLst/>
          </a:prstGeom>
          <a:noFill/>
          <a:ln w="9525">
            <a:noFill/>
            <a:miter lim="800000"/>
            <a:headEnd/>
            <a:tailEnd/>
          </a:ln>
        </p:spPr>
        <p:txBody>
          <a:bodyPr>
            <a:spAutoFit/>
          </a:bodyPr>
          <a:lstStyle/>
          <a:p>
            <a:pPr marL="342900" indent="-342900" fontAlgn="base">
              <a:spcBef>
                <a:spcPct val="20000"/>
              </a:spcBef>
              <a:spcAft>
                <a:spcPct val="0"/>
              </a:spcAft>
              <a:buFontTx/>
              <a:buChar char="•"/>
            </a:pPr>
            <a:r>
              <a:rPr lang="cs-CZ" sz="1600">
                <a:solidFill>
                  <a:prstClr val="black"/>
                </a:solidFill>
                <a:cs typeface="Arial" pitchFamily="34" charset="0"/>
              </a:rPr>
              <a:t>V případě ověření homogenity je testována hypotéza shody rozptylů (two tailed); v případě shodných rozptylů je vše v pořádku a je možné pokračovat ve výpočtu t-testu, v opačném případě není vhodné test počítat. </a:t>
            </a:r>
          </a:p>
        </p:txBody>
      </p:sp>
      <p:sp>
        <p:nvSpPr>
          <p:cNvPr id="49168" name="Text Box 6"/>
          <p:cNvSpPr txBox="1">
            <a:spLocks noChangeArrowheads="1"/>
          </p:cNvSpPr>
          <p:nvPr/>
        </p:nvSpPr>
        <p:spPr bwMode="auto">
          <a:xfrm>
            <a:off x="1044575" y="2852738"/>
            <a:ext cx="407988" cy="336550"/>
          </a:xfrm>
          <a:prstGeom prst="rect">
            <a:avLst/>
          </a:prstGeom>
          <a:noFill/>
          <a:ln w="9525">
            <a:noFill/>
            <a:miter lim="800000"/>
            <a:headEnd/>
            <a:tailEnd/>
          </a:ln>
        </p:spPr>
        <p:txBody>
          <a:bodyPr wrap="none">
            <a:spAutoFit/>
          </a:bodyPr>
          <a:lstStyle/>
          <a:p>
            <a:pPr marL="342900" indent="-342900" fontAlgn="base">
              <a:spcBef>
                <a:spcPct val="20000"/>
              </a:spcBef>
              <a:spcAft>
                <a:spcPct val="0"/>
              </a:spcAft>
            </a:pPr>
            <a:r>
              <a:rPr lang="cs-CZ" sz="1600">
                <a:solidFill>
                  <a:prstClr val="black"/>
                </a:solidFill>
                <a:latin typeface="Arial" pitchFamily="34" charset="0"/>
                <a:cs typeface="Arial" pitchFamily="34" charset="0"/>
              </a:rPr>
              <a:t>H</a:t>
            </a:r>
            <a:r>
              <a:rPr lang="cs-CZ" sz="1600" baseline="-25000">
                <a:solidFill>
                  <a:prstClr val="black"/>
                </a:solidFill>
                <a:latin typeface="Arial" pitchFamily="34" charset="0"/>
                <a:cs typeface="Arial" pitchFamily="34" charset="0"/>
              </a:rPr>
              <a:t>0</a:t>
            </a:r>
          </a:p>
        </p:txBody>
      </p:sp>
      <p:sp>
        <p:nvSpPr>
          <p:cNvPr id="49169" name="Text Box 7"/>
          <p:cNvSpPr txBox="1">
            <a:spLocks noChangeArrowheads="1"/>
          </p:cNvSpPr>
          <p:nvPr/>
        </p:nvSpPr>
        <p:spPr bwMode="auto">
          <a:xfrm>
            <a:off x="1979613" y="2852738"/>
            <a:ext cx="423862" cy="336550"/>
          </a:xfrm>
          <a:prstGeom prst="rect">
            <a:avLst/>
          </a:prstGeom>
          <a:noFill/>
          <a:ln w="9525">
            <a:noFill/>
            <a:miter lim="800000"/>
            <a:headEnd/>
            <a:tailEnd/>
          </a:ln>
        </p:spPr>
        <p:txBody>
          <a:bodyPr wrap="none">
            <a:spAutoFit/>
          </a:bodyPr>
          <a:lstStyle/>
          <a:p>
            <a:pPr marL="342900" indent="-342900" fontAlgn="base">
              <a:spcBef>
                <a:spcPct val="20000"/>
              </a:spcBef>
              <a:spcAft>
                <a:spcPct val="0"/>
              </a:spcAft>
            </a:pPr>
            <a:r>
              <a:rPr lang="cs-CZ" sz="1600">
                <a:solidFill>
                  <a:prstClr val="black"/>
                </a:solidFill>
                <a:latin typeface="Arial" pitchFamily="34" charset="0"/>
                <a:cs typeface="Arial" pitchFamily="34" charset="0"/>
              </a:rPr>
              <a:t>H</a:t>
            </a:r>
            <a:r>
              <a:rPr lang="cs-CZ" sz="1600" baseline="-25000">
                <a:solidFill>
                  <a:prstClr val="black"/>
                </a:solidFill>
                <a:latin typeface="Arial" pitchFamily="34" charset="0"/>
                <a:cs typeface="Arial" pitchFamily="34" charset="0"/>
              </a:rPr>
              <a:t>A</a:t>
            </a:r>
          </a:p>
        </p:txBody>
      </p:sp>
      <p:sp>
        <p:nvSpPr>
          <p:cNvPr id="49170" name="Text Box 8"/>
          <p:cNvSpPr txBox="1">
            <a:spLocks noChangeArrowheads="1"/>
          </p:cNvSpPr>
          <p:nvPr/>
        </p:nvSpPr>
        <p:spPr bwMode="auto">
          <a:xfrm>
            <a:off x="2700338" y="2852738"/>
            <a:ext cx="1754187" cy="336550"/>
          </a:xfrm>
          <a:prstGeom prst="rect">
            <a:avLst/>
          </a:prstGeom>
          <a:noFill/>
          <a:ln w="9525">
            <a:noFill/>
            <a:miter lim="800000"/>
            <a:headEnd/>
            <a:tailEnd/>
          </a:ln>
        </p:spPr>
        <p:txBody>
          <a:bodyPr wrap="none">
            <a:spAutoFit/>
          </a:bodyPr>
          <a:lstStyle/>
          <a:p>
            <a:pPr marL="342900" indent="-342900" fontAlgn="base">
              <a:spcBef>
                <a:spcPct val="20000"/>
              </a:spcBef>
              <a:spcAft>
                <a:spcPct val="0"/>
              </a:spcAft>
            </a:pPr>
            <a:r>
              <a:rPr lang="cs-CZ" sz="1600">
                <a:solidFill>
                  <a:prstClr val="black"/>
                </a:solidFill>
                <a:latin typeface="Arial" pitchFamily="34" charset="0"/>
                <a:cs typeface="Arial" pitchFamily="34" charset="0"/>
              </a:rPr>
              <a:t>Testová statistika</a:t>
            </a:r>
            <a:endParaRPr lang="cs-CZ" sz="1600" baseline="-25000">
              <a:solidFill>
                <a:prstClr val="black"/>
              </a:solidFill>
              <a:latin typeface="Arial" pitchFamily="34" charset="0"/>
              <a:cs typeface="Arial" pitchFamily="34" charset="0"/>
            </a:endParaRPr>
          </a:p>
        </p:txBody>
      </p:sp>
      <p:graphicFrame>
        <p:nvGraphicFramePr>
          <p:cNvPr id="49154" name="Object 9"/>
          <p:cNvGraphicFramePr>
            <a:graphicFrameLocks noChangeAspect="1"/>
          </p:cNvGraphicFramePr>
          <p:nvPr/>
        </p:nvGraphicFramePr>
        <p:xfrm>
          <a:off x="755650" y="3392488"/>
          <a:ext cx="815975" cy="349250"/>
        </p:xfrm>
        <a:graphic>
          <a:graphicData uri="http://schemas.openxmlformats.org/presentationml/2006/ole">
            <p:oleObj spid="_x0000_s20482" name="Rovnice" r:id="rId3" imgW="533160" imgH="228600" progId="Equation.3">
              <p:embed/>
            </p:oleObj>
          </a:graphicData>
        </a:graphic>
      </p:graphicFrame>
      <p:graphicFrame>
        <p:nvGraphicFramePr>
          <p:cNvPr id="49155" name="Object 10"/>
          <p:cNvGraphicFramePr>
            <a:graphicFrameLocks noChangeAspect="1"/>
          </p:cNvGraphicFramePr>
          <p:nvPr/>
        </p:nvGraphicFramePr>
        <p:xfrm>
          <a:off x="755650" y="4052888"/>
          <a:ext cx="815975" cy="349250"/>
        </p:xfrm>
        <a:graphic>
          <a:graphicData uri="http://schemas.openxmlformats.org/presentationml/2006/ole">
            <p:oleObj spid="_x0000_s20483" name="Rovnice" r:id="rId4" imgW="533160" imgH="228600" progId="Equation.3">
              <p:embed/>
            </p:oleObj>
          </a:graphicData>
        </a:graphic>
      </p:graphicFrame>
      <p:graphicFrame>
        <p:nvGraphicFramePr>
          <p:cNvPr id="49156" name="Object 11"/>
          <p:cNvGraphicFramePr>
            <a:graphicFrameLocks noChangeAspect="1"/>
          </p:cNvGraphicFramePr>
          <p:nvPr/>
        </p:nvGraphicFramePr>
        <p:xfrm>
          <a:off x="1763713" y="4052888"/>
          <a:ext cx="815975" cy="349250"/>
        </p:xfrm>
        <a:graphic>
          <a:graphicData uri="http://schemas.openxmlformats.org/presentationml/2006/ole">
            <p:oleObj spid="_x0000_s20484" name="Rovnice" r:id="rId5" imgW="533160" imgH="228600" progId="Equation.3">
              <p:embed/>
            </p:oleObj>
          </a:graphicData>
        </a:graphic>
      </p:graphicFrame>
      <p:graphicFrame>
        <p:nvGraphicFramePr>
          <p:cNvPr id="49157" name="Object 12"/>
          <p:cNvGraphicFramePr>
            <a:graphicFrameLocks noChangeAspect="1"/>
          </p:cNvGraphicFramePr>
          <p:nvPr/>
        </p:nvGraphicFramePr>
        <p:xfrm>
          <a:off x="1763713" y="3392488"/>
          <a:ext cx="815975" cy="349250"/>
        </p:xfrm>
        <a:graphic>
          <a:graphicData uri="http://schemas.openxmlformats.org/presentationml/2006/ole">
            <p:oleObj spid="_x0000_s20485" name="Rovnice" r:id="rId6" imgW="533160" imgH="228600" progId="Equation.3">
              <p:embed/>
            </p:oleObj>
          </a:graphicData>
        </a:graphic>
      </p:graphicFrame>
      <p:graphicFrame>
        <p:nvGraphicFramePr>
          <p:cNvPr id="49158" name="Object 13"/>
          <p:cNvGraphicFramePr>
            <a:graphicFrameLocks noChangeAspect="1"/>
          </p:cNvGraphicFramePr>
          <p:nvPr/>
        </p:nvGraphicFramePr>
        <p:xfrm>
          <a:off x="755650" y="4767263"/>
          <a:ext cx="815975" cy="349250"/>
        </p:xfrm>
        <a:graphic>
          <a:graphicData uri="http://schemas.openxmlformats.org/presentationml/2006/ole">
            <p:oleObj spid="_x0000_s20486" name="Rovnice" r:id="rId7" imgW="533160" imgH="228600" progId="Equation.3">
              <p:embed/>
            </p:oleObj>
          </a:graphicData>
        </a:graphic>
      </p:graphicFrame>
      <p:graphicFrame>
        <p:nvGraphicFramePr>
          <p:cNvPr id="49159" name="Object 14"/>
          <p:cNvGraphicFramePr>
            <a:graphicFrameLocks noChangeAspect="1"/>
          </p:cNvGraphicFramePr>
          <p:nvPr/>
        </p:nvGraphicFramePr>
        <p:xfrm>
          <a:off x="1763713" y="4767263"/>
          <a:ext cx="815975" cy="349250"/>
        </p:xfrm>
        <a:graphic>
          <a:graphicData uri="http://schemas.openxmlformats.org/presentationml/2006/ole">
            <p:oleObj spid="_x0000_s20487" name="Rovnice" r:id="rId8" imgW="533160" imgH="228600" progId="Equation.3">
              <p:embed/>
            </p:oleObj>
          </a:graphicData>
        </a:graphic>
      </p:graphicFrame>
      <p:graphicFrame>
        <p:nvGraphicFramePr>
          <p:cNvPr id="49160" name="Object 15"/>
          <p:cNvGraphicFramePr>
            <a:graphicFrameLocks noChangeAspect="1"/>
          </p:cNvGraphicFramePr>
          <p:nvPr/>
        </p:nvGraphicFramePr>
        <p:xfrm>
          <a:off x="3182938" y="3228975"/>
          <a:ext cx="717550" cy="698500"/>
        </p:xfrm>
        <a:graphic>
          <a:graphicData uri="http://schemas.openxmlformats.org/presentationml/2006/ole">
            <p:oleObj spid="_x0000_s20488" name="Rovnice" r:id="rId9" imgW="469800" imgH="457200" progId="Equation.3">
              <p:embed/>
            </p:oleObj>
          </a:graphicData>
        </a:graphic>
      </p:graphicFrame>
      <p:graphicFrame>
        <p:nvGraphicFramePr>
          <p:cNvPr id="49161" name="Object 16"/>
          <p:cNvGraphicFramePr>
            <a:graphicFrameLocks noChangeAspect="1"/>
          </p:cNvGraphicFramePr>
          <p:nvPr/>
        </p:nvGraphicFramePr>
        <p:xfrm>
          <a:off x="3182938" y="3929063"/>
          <a:ext cx="717550" cy="698500"/>
        </p:xfrm>
        <a:graphic>
          <a:graphicData uri="http://schemas.openxmlformats.org/presentationml/2006/ole">
            <p:oleObj spid="_x0000_s20489" name="Rovnice" r:id="rId10" imgW="469800" imgH="457200" progId="Equation.3">
              <p:embed/>
            </p:oleObj>
          </a:graphicData>
        </a:graphic>
      </p:graphicFrame>
      <p:graphicFrame>
        <p:nvGraphicFramePr>
          <p:cNvPr id="49162" name="Object 17"/>
          <p:cNvGraphicFramePr>
            <a:graphicFrameLocks noChangeAspect="1"/>
          </p:cNvGraphicFramePr>
          <p:nvPr/>
        </p:nvGraphicFramePr>
        <p:xfrm>
          <a:off x="2751138" y="4645025"/>
          <a:ext cx="1533525" cy="698500"/>
        </p:xfrm>
        <a:graphic>
          <a:graphicData uri="http://schemas.openxmlformats.org/presentationml/2006/ole">
            <p:oleObj spid="_x0000_s20490" name="Rovnice" r:id="rId11" imgW="1002960" imgH="457200" progId="Equation.3">
              <p:embed/>
            </p:oleObj>
          </a:graphicData>
        </a:graphic>
      </p:graphicFrame>
      <p:sp>
        <p:nvSpPr>
          <p:cNvPr id="49171" name="Rectangle 18"/>
          <p:cNvSpPr>
            <a:spLocks noChangeArrowheads="1"/>
          </p:cNvSpPr>
          <p:nvPr/>
        </p:nvSpPr>
        <p:spPr bwMode="auto">
          <a:xfrm>
            <a:off x="561975" y="2780928"/>
            <a:ext cx="4010025" cy="2592388"/>
          </a:xfrm>
          <a:prstGeom prst="rect">
            <a:avLst/>
          </a:prstGeom>
          <a:no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9172" name="Line 19"/>
          <p:cNvSpPr>
            <a:spLocks noChangeShapeType="1"/>
          </p:cNvSpPr>
          <p:nvPr/>
        </p:nvSpPr>
        <p:spPr bwMode="auto">
          <a:xfrm>
            <a:off x="539750" y="4652963"/>
            <a:ext cx="3994150" cy="0"/>
          </a:xfrm>
          <a:prstGeom prst="line">
            <a:avLst/>
          </a:prstGeom>
          <a:no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9173" name="Line 20"/>
          <p:cNvSpPr>
            <a:spLocks noChangeShapeType="1"/>
          </p:cNvSpPr>
          <p:nvPr/>
        </p:nvSpPr>
        <p:spPr bwMode="auto">
          <a:xfrm>
            <a:off x="539750" y="3213100"/>
            <a:ext cx="3994150" cy="0"/>
          </a:xfrm>
          <a:prstGeom prst="line">
            <a:avLst/>
          </a:prstGeom>
          <a:no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0183" name="Rectangle 2"/>
          <p:cNvSpPr>
            <a:spLocks noGrp="1"/>
          </p:cNvSpPr>
          <p:nvPr>
            <p:ph type="title" idx="4294967295"/>
          </p:nvPr>
        </p:nvSpPr>
        <p:spPr/>
        <p:txBody>
          <a:bodyPr/>
          <a:lstStyle/>
          <a:p>
            <a:r>
              <a:rPr lang="cs-CZ" smtClean="0"/>
              <a:t>Nepárový dvouvýběrový t-test – výpočet II</a:t>
            </a:r>
          </a:p>
        </p:txBody>
      </p:sp>
      <p:sp>
        <p:nvSpPr>
          <p:cNvPr id="50184" name="Rectangle 3"/>
          <p:cNvSpPr>
            <a:spLocks noGrp="1" noChangeArrowheads="1"/>
          </p:cNvSpPr>
          <p:nvPr>
            <p:ph type="body" idx="4294967295"/>
          </p:nvPr>
        </p:nvSpPr>
        <p:spPr>
          <a:noFill/>
        </p:spPr>
        <p:txBody>
          <a:bodyPr/>
          <a:lstStyle/>
          <a:p>
            <a:pPr marL="381000" indent="-381000">
              <a:buClr>
                <a:schemeClr val="tx1"/>
              </a:buClr>
              <a:buFontTx/>
              <a:buAutoNum type="arabicPeriod" startAt="3"/>
            </a:pPr>
            <a:r>
              <a:rPr lang="cs-CZ" sz="2100" dirty="0" smtClean="0"/>
              <a:t>Výpočet testové statistiky (stupně volnosti jsou                        ):</a:t>
            </a:r>
          </a:p>
          <a:p>
            <a:pPr marL="381000" indent="-381000">
              <a:buClr>
                <a:schemeClr val="tx1"/>
              </a:buClr>
              <a:buFontTx/>
              <a:buAutoNum type="arabicPeriod" startAt="3"/>
            </a:pPr>
            <a:endParaRPr lang="cs-CZ" sz="2100" dirty="0" smtClean="0"/>
          </a:p>
          <a:p>
            <a:pPr marL="381000" indent="-381000">
              <a:buClr>
                <a:schemeClr val="tx1"/>
              </a:buClr>
              <a:buFontTx/>
              <a:buAutoNum type="arabicPeriod" startAt="3"/>
            </a:pPr>
            <a:endParaRPr lang="cs-CZ" sz="2100" dirty="0" smtClean="0"/>
          </a:p>
          <a:p>
            <a:pPr marL="381000" indent="-381000">
              <a:buClr>
                <a:schemeClr val="tx1"/>
              </a:buClr>
              <a:buFontTx/>
              <a:buAutoNum type="arabicPeriod" startAt="3"/>
            </a:pPr>
            <a:endParaRPr lang="cs-CZ" sz="2100" dirty="0" smtClean="0"/>
          </a:p>
          <a:p>
            <a:pPr marL="381000" indent="-381000">
              <a:buClr>
                <a:schemeClr val="tx1"/>
              </a:buClr>
              <a:buFontTx/>
              <a:buAutoNum type="arabicPeriod" startAt="3"/>
            </a:pPr>
            <a:endParaRPr lang="cs-CZ" sz="2100" dirty="0" smtClean="0"/>
          </a:p>
          <a:p>
            <a:pPr marL="381000" indent="-381000">
              <a:buClr>
                <a:schemeClr val="tx1"/>
              </a:buClr>
              <a:buFontTx/>
              <a:buAutoNum type="arabicPeriod" startAt="3"/>
            </a:pPr>
            <a:endParaRPr lang="cs-CZ" sz="2100" dirty="0" smtClean="0"/>
          </a:p>
          <a:p>
            <a:pPr marL="381000" indent="-381000" algn="just">
              <a:buClr>
                <a:srgbClr val="000000"/>
              </a:buClr>
              <a:buFontTx/>
              <a:buAutoNum type="arabicPeriod" startAt="4"/>
            </a:pPr>
            <a:r>
              <a:rPr lang="cs-CZ" sz="2100" dirty="0" smtClean="0">
                <a:solidFill>
                  <a:srgbClr val="000000"/>
                </a:solidFill>
                <a:cs typeface="Times New Roman" pitchFamily="18" charset="0"/>
              </a:rPr>
              <a:t>výsledné </a:t>
            </a:r>
            <a:r>
              <a:rPr lang="cs-CZ" sz="2100" i="1" dirty="0" smtClean="0">
                <a:solidFill>
                  <a:srgbClr val="000000"/>
                </a:solidFill>
                <a:cs typeface="Times New Roman" pitchFamily="18" charset="0"/>
              </a:rPr>
              <a:t>t</a:t>
            </a:r>
            <a:r>
              <a:rPr lang="cs-CZ" sz="2100" dirty="0" smtClean="0">
                <a:solidFill>
                  <a:srgbClr val="000000"/>
                </a:solidFill>
                <a:cs typeface="Times New Roman" pitchFamily="18" charset="0"/>
              </a:rPr>
              <a:t> srovnáme s tabulární hodnotou t pro dané stupně volnosti a </a:t>
            </a:r>
            <a:r>
              <a:rPr lang="cs-CZ" sz="2100" dirty="0" smtClean="0">
                <a:solidFill>
                  <a:srgbClr val="000000"/>
                </a:solidFill>
                <a:latin typeface="Times New Roman" pitchFamily="18" charset="0"/>
                <a:cs typeface="Times New Roman" pitchFamily="18" charset="0"/>
                <a:sym typeface="Symbol" pitchFamily="18" charset="2"/>
              </a:rPr>
              <a:t></a:t>
            </a:r>
            <a:r>
              <a:rPr lang="cs-CZ" sz="2100" dirty="0" smtClean="0">
                <a:solidFill>
                  <a:srgbClr val="000000"/>
                </a:solidFill>
                <a:cs typeface="Times New Roman" pitchFamily="18" charset="0"/>
              </a:rPr>
              <a:t> (obvykle </a:t>
            </a:r>
            <a:r>
              <a:rPr lang="cs-CZ" sz="2100" dirty="0" smtClean="0">
                <a:solidFill>
                  <a:srgbClr val="000000"/>
                </a:solidFill>
                <a:latin typeface="Times New Roman" pitchFamily="18" charset="0"/>
                <a:cs typeface="Times New Roman" pitchFamily="18" charset="0"/>
                <a:sym typeface="Symbol" pitchFamily="18" charset="2"/>
              </a:rPr>
              <a:t></a:t>
            </a:r>
            <a:r>
              <a:rPr lang="cs-CZ" sz="2100" dirty="0" smtClean="0">
                <a:solidFill>
                  <a:srgbClr val="000000"/>
                </a:solidFill>
                <a:cs typeface="Times New Roman" pitchFamily="18" charset="0"/>
              </a:rPr>
              <a:t>=0,05)</a:t>
            </a:r>
            <a:endParaRPr lang="cs-CZ" sz="2100" dirty="0" smtClean="0">
              <a:solidFill>
                <a:srgbClr val="000000"/>
              </a:solidFill>
            </a:endParaRPr>
          </a:p>
          <a:p>
            <a:pPr marL="381000" indent="-381000" algn="just">
              <a:buClr>
                <a:srgbClr val="000000"/>
              </a:buClr>
              <a:buFontTx/>
              <a:buAutoNum type="arabicPeriod" startAt="4"/>
            </a:pPr>
            <a:r>
              <a:rPr lang="cs-CZ" sz="2100" dirty="0" smtClean="0">
                <a:solidFill>
                  <a:srgbClr val="000000"/>
                </a:solidFill>
              </a:rPr>
              <a:t>Lze </a:t>
            </a:r>
            <a:r>
              <a:rPr lang="cs-CZ" sz="2100" dirty="0" smtClean="0"/>
              <a:t>spočítat interval spolehlivosti pro rozdíl průměrů (např. 95%), počet stupňů volnosti a s</a:t>
            </a:r>
            <a:r>
              <a:rPr lang="cs-CZ" sz="2100" baseline="30000" dirty="0" smtClean="0"/>
              <a:t>2</a:t>
            </a:r>
            <a:r>
              <a:rPr lang="cs-CZ" sz="2100" dirty="0" smtClean="0"/>
              <a:t> odpovídají předchozím vzorcům </a:t>
            </a:r>
            <a:endParaRPr lang="cs-CZ" sz="3700" dirty="0" smtClean="0">
              <a:solidFill>
                <a:srgbClr val="000000"/>
              </a:solidFill>
            </a:endParaRPr>
          </a:p>
          <a:p>
            <a:pPr marL="381000" indent="-381000" algn="just">
              <a:buClr>
                <a:srgbClr val="000000"/>
              </a:buClr>
              <a:buFontTx/>
              <a:buAutoNum type="arabicPeriod" startAt="4"/>
            </a:pPr>
            <a:endParaRPr lang="cs-CZ" sz="2100" dirty="0" smtClean="0"/>
          </a:p>
          <a:p>
            <a:pPr marL="381000" indent="-381000">
              <a:buClr>
                <a:schemeClr val="tx1"/>
              </a:buClr>
              <a:buFontTx/>
              <a:buAutoNum type="arabicPeriod" startAt="3"/>
            </a:pPr>
            <a:endParaRPr lang="cs-CZ" sz="2100" dirty="0" smtClean="0"/>
          </a:p>
        </p:txBody>
      </p:sp>
      <p:sp>
        <p:nvSpPr>
          <p:cNvPr id="50185" name="Rectangle 4"/>
          <p:cNvSpPr>
            <a:spLocks noChangeArrowheads="1"/>
          </p:cNvSpPr>
          <p:nvPr/>
        </p:nvSpPr>
        <p:spPr bwMode="auto">
          <a:xfrm>
            <a:off x="-57150" y="3748088"/>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0186" name="Rectangle 5"/>
          <p:cNvSpPr>
            <a:spLocks noChangeArrowheads="1"/>
          </p:cNvSpPr>
          <p:nvPr/>
        </p:nvSpPr>
        <p:spPr bwMode="auto">
          <a:xfrm>
            <a:off x="-57150" y="3876675"/>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0178" name="Object 6"/>
          <p:cNvGraphicFramePr>
            <a:graphicFrameLocks noChangeAspect="1"/>
          </p:cNvGraphicFramePr>
          <p:nvPr/>
        </p:nvGraphicFramePr>
        <p:xfrm>
          <a:off x="4298950" y="2449513"/>
          <a:ext cx="2665413" cy="739775"/>
        </p:xfrm>
        <a:graphic>
          <a:graphicData uri="http://schemas.openxmlformats.org/presentationml/2006/ole">
            <p:oleObj spid="_x0000_s21506" name="Rovnice" r:id="rId3" imgW="1651000" imgH="457200" progId="Equation.3">
              <p:embed/>
            </p:oleObj>
          </a:graphicData>
        </a:graphic>
      </p:graphicFrame>
      <p:sp>
        <p:nvSpPr>
          <p:cNvPr id="50187" name="Rectangle 7"/>
          <p:cNvSpPr>
            <a:spLocks noChangeArrowheads="1"/>
          </p:cNvSpPr>
          <p:nvPr/>
        </p:nvSpPr>
        <p:spPr bwMode="auto">
          <a:xfrm>
            <a:off x="-57150" y="3995738"/>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0179" name="Object 8"/>
          <p:cNvGraphicFramePr>
            <a:graphicFrameLocks noChangeAspect="1"/>
          </p:cNvGraphicFramePr>
          <p:nvPr/>
        </p:nvGraphicFramePr>
        <p:xfrm>
          <a:off x="5881688" y="1584325"/>
          <a:ext cx="1441450" cy="334963"/>
        </p:xfrm>
        <a:graphic>
          <a:graphicData uri="http://schemas.openxmlformats.org/presentationml/2006/ole">
            <p:oleObj spid="_x0000_s21507" name="Rovnice" r:id="rId4" imgW="939392" imgH="215806" progId="Equation.3">
              <p:embed/>
            </p:oleObj>
          </a:graphicData>
        </a:graphic>
      </p:graphicFrame>
      <p:sp>
        <p:nvSpPr>
          <p:cNvPr id="50188" name="Rectangle 9"/>
          <p:cNvSpPr>
            <a:spLocks noChangeArrowheads="1"/>
          </p:cNvSpPr>
          <p:nvPr/>
        </p:nvSpPr>
        <p:spPr bwMode="auto">
          <a:xfrm>
            <a:off x="7011988" y="2468563"/>
            <a:ext cx="1966912" cy="701675"/>
          </a:xfrm>
          <a:prstGeom prst="rect">
            <a:avLst/>
          </a:prstGeom>
          <a:noFill/>
          <a:ln w="9525">
            <a:noFill/>
            <a:miter lim="800000"/>
            <a:headEnd/>
            <a:tailEnd/>
          </a:ln>
        </p:spPr>
        <p:txBody>
          <a:bodyPr anchor="ctr">
            <a:spAutoFit/>
          </a:bodyPr>
          <a:lstStyle/>
          <a:p>
            <a:pPr fontAlgn="base">
              <a:spcBef>
                <a:spcPct val="0"/>
              </a:spcBef>
              <a:spcAft>
                <a:spcPct val="0"/>
              </a:spcAft>
            </a:pPr>
            <a:r>
              <a:rPr lang="cs-CZ" sz="2000">
                <a:solidFill>
                  <a:prstClr val="black"/>
                </a:solidFill>
                <a:latin typeface="Arial" pitchFamily="34" charset="0"/>
                <a:cs typeface="Arial" pitchFamily="34" charset="0"/>
              </a:rPr>
              <a:t>vážený odhad rozptylu </a:t>
            </a:r>
          </a:p>
        </p:txBody>
      </p:sp>
      <p:sp>
        <p:nvSpPr>
          <p:cNvPr id="50189" name="AutoShape 10"/>
          <p:cNvSpPr>
            <a:spLocks noChangeArrowheads="1"/>
          </p:cNvSpPr>
          <p:nvPr/>
        </p:nvSpPr>
        <p:spPr bwMode="auto">
          <a:xfrm>
            <a:off x="4156075" y="2305050"/>
            <a:ext cx="4751388" cy="1008063"/>
          </a:xfrm>
          <a:prstGeom prst="roundRect">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0190" name="Rectangle 11"/>
          <p:cNvSpPr>
            <a:spLocks noChangeArrowheads="1"/>
          </p:cNvSpPr>
          <p:nvPr/>
        </p:nvSpPr>
        <p:spPr bwMode="auto">
          <a:xfrm>
            <a:off x="-57150" y="3838575"/>
            <a:ext cx="9144000" cy="0"/>
          </a:xfrm>
          <a:prstGeom prst="rect">
            <a:avLst/>
          </a:prstGeom>
          <a:noFill/>
          <a:ln w="9525">
            <a:noFill/>
            <a:miter lim="800000"/>
            <a:headEnd/>
            <a:tailEnd/>
          </a:ln>
        </p:spPr>
        <p:txBody>
          <a:bodyPr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0180" name="Object 12"/>
          <p:cNvGraphicFramePr>
            <a:graphicFrameLocks noChangeAspect="1"/>
          </p:cNvGraphicFramePr>
          <p:nvPr/>
        </p:nvGraphicFramePr>
        <p:xfrm>
          <a:off x="828675" y="5276850"/>
          <a:ext cx="6767513" cy="1031875"/>
        </p:xfrm>
        <a:graphic>
          <a:graphicData uri="http://schemas.openxmlformats.org/presentationml/2006/ole">
            <p:oleObj spid="_x0000_s21508" r:id="rId5" imgW="3492500" imgH="533400" progId="">
              <p:embed/>
            </p:oleObj>
          </a:graphicData>
        </a:graphic>
      </p:graphicFrame>
      <p:graphicFrame>
        <p:nvGraphicFramePr>
          <p:cNvPr id="50181" name="Object 13"/>
          <p:cNvGraphicFramePr>
            <a:graphicFrameLocks noChangeAspect="1"/>
          </p:cNvGraphicFramePr>
          <p:nvPr/>
        </p:nvGraphicFramePr>
        <p:xfrm>
          <a:off x="1303338" y="2338388"/>
          <a:ext cx="1741487" cy="1116012"/>
        </p:xfrm>
        <a:graphic>
          <a:graphicData uri="http://schemas.openxmlformats.org/presentationml/2006/ole">
            <p:oleObj spid="_x0000_s21509" name="Rovnice" r:id="rId6" imgW="1168200" imgH="749160" progId="Equation.3">
              <p:embed/>
            </p:oleObj>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41" name="Picture 13" descr="http://us.cdn4.123rf.com/168nwm/shock77/shock771007/shock77100700030/7332866-legraa-na-kreslena-ovce.jpg"/>
          <p:cNvPicPr>
            <a:picLocks noChangeAspect="1" noChangeArrowheads="1"/>
          </p:cNvPicPr>
          <p:nvPr/>
        </p:nvPicPr>
        <p:blipFill>
          <a:blip r:embed="rId3" cstate="print"/>
          <a:srcRect/>
          <a:stretch>
            <a:fillRect/>
          </a:stretch>
        </p:blipFill>
        <p:spPr bwMode="auto">
          <a:xfrm>
            <a:off x="7436296" y="5257800"/>
            <a:ext cx="1600200" cy="1600200"/>
          </a:xfrm>
          <a:prstGeom prst="rect">
            <a:avLst/>
          </a:prstGeom>
          <a:noFill/>
        </p:spPr>
      </p:pic>
      <p:sp>
        <p:nvSpPr>
          <p:cNvPr id="5120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1207" name="Rectangle 2"/>
          <p:cNvSpPr>
            <a:spLocks noGrp="1"/>
          </p:cNvSpPr>
          <p:nvPr>
            <p:ph type="title" idx="4294967295"/>
          </p:nvPr>
        </p:nvSpPr>
        <p:spPr/>
        <p:txBody>
          <a:bodyPr/>
          <a:lstStyle/>
          <a:p>
            <a:pPr algn="r"/>
            <a:r>
              <a:rPr lang="cs-CZ" dirty="0" smtClean="0"/>
              <a:t>Příklad 2: Nepárový </a:t>
            </a:r>
            <a:r>
              <a:rPr lang="cs-CZ" dirty="0" err="1" smtClean="0"/>
              <a:t>dvouvýběrový</a:t>
            </a:r>
            <a:r>
              <a:rPr lang="cs-CZ" dirty="0" smtClean="0"/>
              <a:t> t-test</a:t>
            </a:r>
          </a:p>
        </p:txBody>
      </p:sp>
      <p:sp>
        <p:nvSpPr>
          <p:cNvPr id="51208" name="Rectangle 3"/>
          <p:cNvSpPr>
            <a:spLocks noGrp="1"/>
          </p:cNvSpPr>
          <p:nvPr>
            <p:ph type="body" idx="4294967295"/>
          </p:nvPr>
        </p:nvSpPr>
        <p:spPr>
          <a:xfrm>
            <a:off x="301625" y="1524000"/>
            <a:ext cx="8534400" cy="866775"/>
          </a:xfrm>
        </p:spPr>
        <p:txBody>
          <a:bodyPr/>
          <a:lstStyle/>
          <a:p>
            <a:pPr>
              <a:buFont typeface="Wingdings 2" pitchFamily="18" charset="2"/>
              <a:buNone/>
            </a:pPr>
            <a:r>
              <a:rPr lang="cs-CZ" sz="1300" smtClean="0"/>
              <a:t>Průměrná hmotnost ovcí v čase páření byla srovnávána pro kontrolní skupinu a skupinu krmenou zvýšenou dávkou potravy. Kontrolní skupina obsahuje 30 ovcí, skupina se zvýšeným příjmem potravy pak 24 ovcí.</a:t>
            </a:r>
          </a:p>
        </p:txBody>
      </p:sp>
      <p:sp>
        <p:nvSpPr>
          <p:cNvPr id="51209" name="Text Box 4"/>
          <p:cNvSpPr txBox="1">
            <a:spLocks noChangeArrowheads="1"/>
          </p:cNvSpPr>
          <p:nvPr/>
        </p:nvSpPr>
        <p:spPr bwMode="auto">
          <a:xfrm>
            <a:off x="179388" y="2101850"/>
            <a:ext cx="8856662" cy="3453253"/>
          </a:xfrm>
          <a:prstGeom prst="rect">
            <a:avLst/>
          </a:prstGeom>
          <a:noFill/>
          <a:ln w="9525">
            <a:noFill/>
            <a:miter lim="800000"/>
            <a:headEnd/>
            <a:tailEnd/>
          </a:ln>
        </p:spPr>
        <p:txBody>
          <a:bodyPr>
            <a:spAutoFit/>
          </a:bodyPr>
          <a:lstStyle/>
          <a:p>
            <a:pPr marL="342900" indent="-342900" fontAlgn="base">
              <a:spcBef>
                <a:spcPct val="20000"/>
              </a:spcBef>
              <a:spcAft>
                <a:spcPct val="0"/>
              </a:spcAft>
              <a:buFontTx/>
              <a:buChar char="•"/>
            </a:pPr>
            <a:r>
              <a:rPr lang="cs-CZ" sz="1200" dirty="0">
                <a:solidFill>
                  <a:srgbClr val="000000"/>
                </a:solidFill>
                <a:cs typeface="Times New Roman" pitchFamily="18" charset="0"/>
              </a:rPr>
              <a:t>Vlastní experiment byl prováděn tak, že na začátku máme  54 ovcí (ideálně stejného plemene, stejně staré atd.), které náhodně rozdělíme do dvou skupin (náhodné rozdělování objektů  do pokusných skupin je objektem celého specializovaného odvětví statistiky nazývaného randomizace). Poté co experiment proběhne, musíme nejprve ověřit teoretický předpoklad pro využití nepárového t-testu. Pro obě proměnné jsou vykresleny grafy (můžeme též spočítat základní popisnou statistiku), na kterých můžeme posoudit normalitu a homogenitu rozptylu, kromě </a:t>
            </a:r>
            <a:r>
              <a:rPr lang="cs-CZ" sz="1200" dirty="0" err="1" smtClean="0">
                <a:solidFill>
                  <a:srgbClr val="000000"/>
                </a:solidFill>
                <a:cs typeface="Times New Roman" pitchFamily="18" charset="0"/>
              </a:rPr>
              <a:t>okometrického</a:t>
            </a:r>
            <a:r>
              <a:rPr lang="cs-CZ" sz="1200" dirty="0" smtClean="0">
                <a:solidFill>
                  <a:srgbClr val="000000"/>
                </a:solidFill>
                <a:cs typeface="Times New Roman" pitchFamily="18" charset="0"/>
              </a:rPr>
              <a:t> </a:t>
            </a:r>
            <a:r>
              <a:rPr lang="cs-CZ" sz="1200" dirty="0">
                <a:solidFill>
                  <a:srgbClr val="000000"/>
                </a:solidFill>
                <a:cs typeface="Times New Roman" pitchFamily="18" charset="0"/>
              </a:rPr>
              <a:t>pohledu můžeme pro </a:t>
            </a:r>
            <a:r>
              <a:rPr lang="cs-CZ" sz="1200" u="sng" dirty="0">
                <a:solidFill>
                  <a:srgbClr val="000000"/>
                </a:solidFill>
                <a:cs typeface="Times New Roman" pitchFamily="18" charset="0"/>
              </a:rPr>
              <a:t>ověření normality použít testy normality, pro ověření homogenity rozptylu pak F-test</a:t>
            </a:r>
            <a:r>
              <a:rPr lang="cs-CZ" sz="1200" u="sng" dirty="0">
                <a:solidFill>
                  <a:prstClr val="black"/>
                </a:solidFill>
                <a:cs typeface="Arial" pitchFamily="34" charset="0"/>
              </a:rPr>
              <a:t> </a:t>
            </a:r>
          </a:p>
          <a:p>
            <a:pPr marL="342900" indent="-342900" fontAlgn="base">
              <a:spcBef>
                <a:spcPct val="20000"/>
              </a:spcBef>
              <a:spcAft>
                <a:spcPct val="0"/>
              </a:spcAft>
              <a:buFontTx/>
              <a:buChar char="•"/>
            </a:pPr>
            <a:r>
              <a:rPr lang="cs-CZ" sz="1200" dirty="0">
                <a:solidFill>
                  <a:prstClr val="black"/>
                </a:solidFill>
                <a:cs typeface="Arial" pitchFamily="34" charset="0"/>
              </a:rPr>
              <a:t>Pokud platí všechny předpoklady </a:t>
            </a:r>
            <a:r>
              <a:rPr lang="cs-CZ" sz="1200" dirty="0" err="1">
                <a:solidFill>
                  <a:prstClr val="black"/>
                </a:solidFill>
                <a:cs typeface="Arial" pitchFamily="34" charset="0"/>
              </a:rPr>
              <a:t>Two</a:t>
            </a:r>
            <a:r>
              <a:rPr lang="cs-CZ" sz="1200" dirty="0">
                <a:solidFill>
                  <a:prstClr val="black"/>
                </a:solidFill>
                <a:cs typeface="Arial" pitchFamily="34" charset="0"/>
              </a:rPr>
              <a:t> sample nepárového t-testu, můžeme spočítat testovou charakteristiku, výsledné t je 2,43 s  52 stupni volnosti, podle tabulek je a t</a:t>
            </a:r>
            <a:r>
              <a:rPr lang="cs-CZ" sz="1200" baseline="-25000" dirty="0">
                <a:solidFill>
                  <a:prstClr val="black"/>
                </a:solidFill>
                <a:cs typeface="Arial" pitchFamily="34" charset="0"/>
              </a:rPr>
              <a:t>0,975 (52)</a:t>
            </a:r>
            <a:r>
              <a:rPr lang="cs-CZ" sz="1200" dirty="0">
                <a:solidFill>
                  <a:prstClr val="black"/>
                </a:solidFill>
                <a:cs typeface="Arial" pitchFamily="34" charset="0"/>
              </a:rPr>
              <a:t>= 2,01, tedy t&gt; t</a:t>
            </a:r>
            <a:r>
              <a:rPr lang="cs-CZ" sz="1200" baseline="-25000" dirty="0">
                <a:solidFill>
                  <a:prstClr val="black"/>
                </a:solidFill>
                <a:cs typeface="Arial" pitchFamily="34" charset="0"/>
              </a:rPr>
              <a:t>0,975 (52)</a:t>
            </a:r>
            <a:r>
              <a:rPr lang="cs-CZ" sz="1200" dirty="0">
                <a:solidFill>
                  <a:prstClr val="black"/>
                </a:solidFill>
                <a:cs typeface="Arial" pitchFamily="34" charset="0"/>
              </a:rPr>
              <a:t>= a nulovou hypotézu můžeme zamítnout, skutečná pravděpodobnost je pak 0,018. Rozdíl mezi skupinami je 1,59 kg ve prospěch skupiny </a:t>
            </a:r>
            <a:r>
              <a:rPr lang="cs-CZ" sz="1200" dirty="0" smtClean="0">
                <a:solidFill>
                  <a:prstClr val="black"/>
                </a:solidFill>
                <a:cs typeface="Arial" pitchFamily="34" charset="0"/>
              </a:rPr>
              <a:t>se zvýšeným příjmem. </a:t>
            </a:r>
            <a:endParaRPr lang="cs-CZ" sz="1200" dirty="0">
              <a:solidFill>
                <a:prstClr val="black"/>
              </a:solidFill>
              <a:cs typeface="Arial" pitchFamily="34" charset="0"/>
            </a:endParaRPr>
          </a:p>
          <a:p>
            <a:pPr marL="342900" indent="-342900" fontAlgn="base">
              <a:spcBef>
                <a:spcPct val="20000"/>
              </a:spcBef>
              <a:spcAft>
                <a:spcPct val="0"/>
              </a:spcAft>
              <a:buFontTx/>
              <a:buChar char="•"/>
            </a:pPr>
            <a:endParaRPr lang="cs-CZ" sz="1200" dirty="0">
              <a:solidFill>
                <a:prstClr val="black"/>
              </a:solidFill>
              <a:cs typeface="Arial" pitchFamily="34" charset="0"/>
            </a:endParaRPr>
          </a:p>
          <a:p>
            <a:pPr marL="342900" indent="-342900" fontAlgn="base">
              <a:spcBef>
                <a:spcPct val="20000"/>
              </a:spcBef>
              <a:spcAft>
                <a:spcPct val="0"/>
              </a:spcAft>
              <a:buFontTx/>
              <a:buChar char="•"/>
            </a:pPr>
            <a:endParaRPr lang="cs-CZ" sz="1200" dirty="0">
              <a:solidFill>
                <a:prstClr val="black"/>
              </a:solidFill>
              <a:cs typeface="Arial" pitchFamily="34" charset="0"/>
            </a:endParaRPr>
          </a:p>
          <a:p>
            <a:pPr marL="342900" indent="-342900" fontAlgn="base">
              <a:spcBef>
                <a:spcPct val="20000"/>
              </a:spcBef>
              <a:spcAft>
                <a:spcPct val="0"/>
              </a:spcAft>
              <a:buFontTx/>
              <a:buChar char="•"/>
            </a:pPr>
            <a:endParaRPr lang="cs-CZ" sz="1200" dirty="0">
              <a:solidFill>
                <a:prstClr val="black"/>
              </a:solidFill>
              <a:cs typeface="Arial" pitchFamily="34" charset="0"/>
            </a:endParaRPr>
          </a:p>
          <a:p>
            <a:pPr marL="342900" indent="-342900" fontAlgn="base">
              <a:spcBef>
                <a:spcPct val="20000"/>
              </a:spcBef>
              <a:spcAft>
                <a:spcPct val="0"/>
              </a:spcAft>
              <a:buFontTx/>
              <a:buChar char="•"/>
            </a:pPr>
            <a:endParaRPr lang="cs-CZ" sz="1200" dirty="0">
              <a:solidFill>
                <a:prstClr val="black"/>
              </a:solidFill>
              <a:cs typeface="Arial" pitchFamily="34" charset="0"/>
            </a:endParaRPr>
          </a:p>
          <a:p>
            <a:pPr marL="342900" indent="-342900" fontAlgn="base">
              <a:spcBef>
                <a:spcPct val="20000"/>
              </a:spcBef>
              <a:spcAft>
                <a:spcPct val="0"/>
              </a:spcAft>
              <a:buFontTx/>
              <a:buChar char="•"/>
            </a:pPr>
            <a:r>
              <a:rPr lang="cs-CZ" sz="1200" dirty="0">
                <a:solidFill>
                  <a:prstClr val="black"/>
                </a:solidFill>
                <a:cs typeface="Arial" pitchFamily="34" charset="0"/>
              </a:rPr>
              <a:t>Pro rozdíl mezi oběma soubory jsou spočítány 95% </a:t>
            </a:r>
            <a:r>
              <a:rPr lang="cs-CZ" sz="1200" dirty="0" err="1">
                <a:solidFill>
                  <a:prstClr val="black"/>
                </a:solidFill>
                <a:cs typeface="Arial" pitchFamily="34" charset="0"/>
              </a:rPr>
              <a:t>konfidenční</a:t>
            </a:r>
            <a:r>
              <a:rPr lang="cs-CZ" sz="1200" dirty="0">
                <a:solidFill>
                  <a:prstClr val="black"/>
                </a:solidFill>
                <a:cs typeface="Arial" pitchFamily="34" charset="0"/>
              </a:rPr>
              <a:t> intervaly  jako 1,59</a:t>
            </a:r>
            <a:r>
              <a:rPr lang="en-US" sz="1200" dirty="0">
                <a:solidFill>
                  <a:prstClr val="black"/>
                </a:solidFill>
                <a:cs typeface="Arial" pitchFamily="34" charset="0"/>
              </a:rPr>
              <a:t>±</a:t>
            </a:r>
            <a:r>
              <a:rPr lang="cs-CZ" sz="1200" dirty="0">
                <a:solidFill>
                  <a:prstClr val="black"/>
                </a:solidFill>
                <a:cs typeface="Arial" pitchFamily="34" charset="0"/>
              </a:rPr>
              <a:t>2.01*(0,655) kg, což odpovídá rozsahu 0,28 až 2,91 kg. To, že </a:t>
            </a:r>
            <a:r>
              <a:rPr lang="cs-CZ" sz="1200" dirty="0" err="1">
                <a:solidFill>
                  <a:prstClr val="black"/>
                </a:solidFill>
                <a:cs typeface="Arial" pitchFamily="34" charset="0"/>
              </a:rPr>
              <a:t>konfidenční</a:t>
            </a:r>
            <a:r>
              <a:rPr lang="cs-CZ" sz="1200" dirty="0">
                <a:solidFill>
                  <a:prstClr val="black"/>
                </a:solidFill>
                <a:cs typeface="Arial" pitchFamily="34" charset="0"/>
              </a:rPr>
              <a:t> interval nezahrnuje 0 je dalším potvrzením, že mezi skupinami je významný rozdíl – jde o další způsob testování významnosti rozdílů mezi skupinami dat – nulovou hypotézu o tom, že rozdíl průměrů dvou skupin dat je roven nějaké hodnotě zamítáme v případě, kdy 95% </a:t>
            </a:r>
            <a:r>
              <a:rPr lang="cs-CZ" sz="1200" dirty="0" err="1">
                <a:solidFill>
                  <a:prstClr val="black"/>
                </a:solidFill>
                <a:cs typeface="Arial" pitchFamily="34" charset="0"/>
              </a:rPr>
              <a:t>konfidenční</a:t>
            </a:r>
            <a:r>
              <a:rPr lang="cs-CZ" sz="1200" dirty="0">
                <a:solidFill>
                  <a:prstClr val="black"/>
                </a:solidFill>
                <a:cs typeface="Arial" pitchFamily="34" charset="0"/>
              </a:rPr>
              <a:t> interval rozdílu nezahrnuje tuto hodnotu (v tomto případě 0).</a:t>
            </a:r>
          </a:p>
        </p:txBody>
      </p:sp>
      <p:sp>
        <p:nvSpPr>
          <p:cNvPr id="51210" name="Rectangle 5"/>
          <p:cNvSpPr>
            <a:spLocks noChangeArrowheads="1"/>
          </p:cNvSpPr>
          <p:nvPr/>
        </p:nvSpPr>
        <p:spPr bwMode="auto">
          <a:xfrm>
            <a:off x="0" y="307181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1211" name="Rectangle 6"/>
          <p:cNvSpPr>
            <a:spLocks noChangeArrowheads="1"/>
          </p:cNvSpPr>
          <p:nvPr/>
        </p:nvSpPr>
        <p:spPr bwMode="auto">
          <a:xfrm>
            <a:off x="0" y="3200400"/>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1202" name="Object 7"/>
          <p:cNvGraphicFramePr>
            <a:graphicFrameLocks noChangeAspect="1"/>
          </p:cNvGraphicFramePr>
          <p:nvPr/>
        </p:nvGraphicFramePr>
        <p:xfrm>
          <a:off x="4276725" y="4051300"/>
          <a:ext cx="1647825" cy="457200"/>
        </p:xfrm>
        <a:graphic>
          <a:graphicData uri="http://schemas.openxmlformats.org/presentationml/2006/ole">
            <p:oleObj spid="_x0000_s22530" name="Rovnice" r:id="rId4" imgW="1651000" imgH="457200" progId="Equation.3">
              <p:embed/>
            </p:oleObj>
          </a:graphicData>
        </a:graphic>
      </p:graphicFrame>
      <p:sp>
        <p:nvSpPr>
          <p:cNvPr id="51212" name="Rectangle 8"/>
          <p:cNvSpPr>
            <a:spLocks noChangeArrowheads="1"/>
          </p:cNvSpPr>
          <p:nvPr/>
        </p:nvSpPr>
        <p:spPr bwMode="auto">
          <a:xfrm>
            <a:off x="0" y="331946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1203" name="Object 9"/>
          <p:cNvGraphicFramePr>
            <a:graphicFrameLocks noChangeAspect="1"/>
          </p:cNvGraphicFramePr>
          <p:nvPr/>
        </p:nvGraphicFramePr>
        <p:xfrm>
          <a:off x="6292850" y="4146550"/>
          <a:ext cx="942975" cy="219075"/>
        </p:xfrm>
        <a:graphic>
          <a:graphicData uri="http://schemas.openxmlformats.org/presentationml/2006/ole">
            <p:oleObj spid="_x0000_s22531" name="Rovnice" r:id="rId5" imgW="939392" imgH="215806" progId="Equation.3">
              <p:embed/>
            </p:oleObj>
          </a:graphicData>
        </a:graphic>
      </p:graphicFrame>
      <p:sp>
        <p:nvSpPr>
          <p:cNvPr id="51213" name="Rectangle 10"/>
          <p:cNvSpPr>
            <a:spLocks noChangeArrowheads="1"/>
          </p:cNvSpPr>
          <p:nvPr/>
        </p:nvSpPr>
        <p:spPr bwMode="auto">
          <a:xfrm>
            <a:off x="0" y="3162300"/>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1204" name="Object 11"/>
          <p:cNvGraphicFramePr>
            <a:graphicFrameLocks noChangeAspect="1"/>
          </p:cNvGraphicFramePr>
          <p:nvPr/>
        </p:nvGraphicFramePr>
        <p:xfrm>
          <a:off x="2051050" y="5516563"/>
          <a:ext cx="3495675" cy="533400"/>
        </p:xfrm>
        <a:graphic>
          <a:graphicData uri="http://schemas.openxmlformats.org/presentationml/2006/ole">
            <p:oleObj spid="_x0000_s22532" r:id="rId6" imgW="3492500" imgH="533400" progId="">
              <p:embed/>
            </p:oleObj>
          </a:graphicData>
        </a:graphic>
      </p:graphicFrame>
      <p:graphicFrame>
        <p:nvGraphicFramePr>
          <p:cNvPr id="51205" name="Object 12"/>
          <p:cNvGraphicFramePr>
            <a:graphicFrameLocks noChangeAspect="1"/>
          </p:cNvGraphicFramePr>
          <p:nvPr/>
        </p:nvGraphicFramePr>
        <p:xfrm>
          <a:off x="1476375" y="3940175"/>
          <a:ext cx="2519363" cy="712788"/>
        </p:xfrm>
        <a:graphic>
          <a:graphicData uri="http://schemas.openxmlformats.org/presentationml/2006/ole">
            <p:oleObj spid="_x0000_s22533" name="Rovnice" r:id="rId7" imgW="2463480" imgH="698400" progId="Equation.3">
              <p:embed/>
            </p:oleObj>
          </a:graphicData>
        </a:graphic>
      </p:graphicFrame>
      <p:pic>
        <p:nvPicPr>
          <p:cNvPr id="22537" name="Picture 9" descr="http://us.cdn3.123rf.com/168nwm/chudtsankov/chudtsankov1104/chudtsankov110400152/9398473-ba-la-ovce-kreslena-postava-ja-st-kva-t.jpg"/>
          <p:cNvPicPr>
            <a:picLocks noChangeAspect="1" noChangeArrowheads="1"/>
          </p:cNvPicPr>
          <p:nvPr/>
        </p:nvPicPr>
        <p:blipFill>
          <a:blip r:embed="rId8" cstate="print"/>
          <a:srcRect/>
          <a:stretch>
            <a:fillRect/>
          </a:stretch>
        </p:blipFill>
        <p:spPr bwMode="auto">
          <a:xfrm>
            <a:off x="155575" y="192434"/>
            <a:ext cx="1600200" cy="1076326"/>
          </a:xfrm>
          <a:prstGeom prst="rect">
            <a:avLst/>
          </a:prstGeom>
          <a:noFill/>
        </p:spPr>
      </p:pic>
      <p:sp>
        <p:nvSpPr>
          <p:cNvPr id="18" name="TextovéPole 17"/>
          <p:cNvSpPr txBox="1"/>
          <p:nvPr/>
        </p:nvSpPr>
        <p:spPr>
          <a:xfrm>
            <a:off x="539552" y="1115452"/>
            <a:ext cx="1737720" cy="369332"/>
          </a:xfrm>
          <a:prstGeom prst="rect">
            <a:avLst/>
          </a:prstGeom>
          <a:noFill/>
        </p:spPr>
        <p:txBody>
          <a:bodyPr wrap="none" rtlCol="0">
            <a:spAutoFit/>
          </a:bodyPr>
          <a:lstStyle/>
          <a:p>
            <a:r>
              <a:rPr lang="cs-CZ" i="1" dirty="0" smtClean="0"/>
              <a:t>1. skupina, N=30</a:t>
            </a:r>
            <a:endParaRPr lang="cs-CZ" i="1" dirty="0"/>
          </a:p>
        </p:txBody>
      </p:sp>
      <p:sp>
        <p:nvSpPr>
          <p:cNvPr id="19" name="TextovéPole 18"/>
          <p:cNvSpPr txBox="1"/>
          <p:nvPr/>
        </p:nvSpPr>
        <p:spPr>
          <a:xfrm>
            <a:off x="5940152" y="6488668"/>
            <a:ext cx="1737720" cy="369332"/>
          </a:xfrm>
          <a:prstGeom prst="rect">
            <a:avLst/>
          </a:prstGeom>
          <a:noFill/>
        </p:spPr>
        <p:txBody>
          <a:bodyPr wrap="none" rtlCol="0">
            <a:spAutoFit/>
          </a:bodyPr>
          <a:lstStyle/>
          <a:p>
            <a:r>
              <a:rPr lang="cs-CZ" i="1" dirty="0" smtClean="0"/>
              <a:t>2. skupina, N=24</a:t>
            </a:r>
            <a:endParaRPr lang="cs-CZ"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Parametrické testy</a:t>
            </a:r>
            <a:endParaRPr lang="cs-CZ" dirty="0"/>
          </a:p>
        </p:txBody>
      </p:sp>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Rectangle 3"/>
          <p:cNvSpPr txBox="1">
            <a:spLocks/>
          </p:cNvSpPr>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73050" marR="0" lvl="0" indent="-273050" algn="l" defTabSz="914400" rtl="0" eaLnBrk="0" fontAlgn="base" latinLnBrk="0" hangingPunct="0">
              <a:lnSpc>
                <a:spcPct val="100000"/>
              </a:lnSpc>
              <a:spcBef>
                <a:spcPct val="20000"/>
              </a:spcBef>
              <a:spcAft>
                <a:spcPct val="0"/>
              </a:spcAft>
              <a:buClr>
                <a:schemeClr val="accent1"/>
              </a:buClr>
              <a:buSzPct val="85000"/>
              <a:buFont typeface="Wingdings 2" pitchFamily="18" charset="2"/>
              <a:buChar char=""/>
              <a:tabLst/>
              <a:defRPr/>
            </a:pPr>
            <a:r>
              <a:rPr kumimoji="0" lang="cs-CZ" sz="2400" b="0" i="0" u="none" strike="noStrike" kern="1200" cap="none" spc="0" normalizeH="0" baseline="0" noProof="0" dirty="0" smtClean="0">
                <a:ln>
                  <a:noFill/>
                </a:ln>
                <a:solidFill>
                  <a:schemeClr val="tx1"/>
                </a:solidFill>
                <a:effectLst/>
                <a:uLnTx/>
                <a:uFillTx/>
                <a:latin typeface="+mn-lt"/>
                <a:ea typeface="+mn-ea"/>
                <a:cs typeface="+mn-cs"/>
              </a:rPr>
              <a:t>Předpoklad:</a:t>
            </a:r>
            <a:r>
              <a:rPr kumimoji="0" lang="cs-CZ" sz="2400" b="0" i="0" u="none" strike="noStrike" kern="1200" cap="none" spc="0" normalizeH="0" noProof="0" dirty="0" smtClean="0">
                <a:ln>
                  <a:noFill/>
                </a:ln>
                <a:solidFill>
                  <a:schemeClr val="tx1"/>
                </a:solidFill>
                <a:effectLst/>
                <a:uLnTx/>
                <a:uFillTx/>
                <a:latin typeface="+mn-lt"/>
                <a:ea typeface="+mn-ea"/>
                <a:cs typeface="+mn-cs"/>
              </a:rPr>
              <a:t> </a:t>
            </a:r>
            <a:r>
              <a:rPr kumimoji="0" lang="cs-CZ" sz="2400" b="1" u="sng" strike="noStrike" kern="1200" cap="none" spc="0" normalizeH="0" noProof="0" dirty="0" smtClean="0">
                <a:ln>
                  <a:noFill/>
                </a:ln>
                <a:solidFill>
                  <a:srgbClr val="FF0000"/>
                </a:solidFill>
                <a:effectLst/>
                <a:uLnTx/>
                <a:uFillTx/>
                <a:latin typeface="+mn-lt"/>
                <a:ea typeface="+mn-ea"/>
                <a:cs typeface="+mn-cs"/>
              </a:rPr>
              <a:t>normalita </a:t>
            </a:r>
            <a:r>
              <a:rPr kumimoji="0" lang="cs-CZ" sz="2400" b="1" u="sng" strike="noStrike" kern="1200" cap="none" spc="0" normalizeH="0" noProof="0" dirty="0" smtClean="0">
                <a:ln>
                  <a:noFill/>
                </a:ln>
                <a:solidFill>
                  <a:srgbClr val="FF0000"/>
                </a:solidFill>
                <a:effectLst/>
                <a:uLnTx/>
                <a:uFillTx/>
                <a:latin typeface="+mn-lt"/>
                <a:ea typeface="+mn-ea"/>
                <a:cs typeface="+mn-cs"/>
              </a:rPr>
              <a:t>dat</a:t>
            </a:r>
            <a:endParaRPr kumimoji="0" lang="cs-CZ" sz="2400" b="0" i="0" u="none" strike="noStrike" kern="1200" cap="none" spc="0" normalizeH="0" noProof="0" dirty="0" smtClean="0">
              <a:ln>
                <a:noFill/>
              </a:ln>
              <a:solidFill>
                <a:schemeClr val="tx1"/>
              </a:solidFill>
              <a:effectLst/>
              <a:uLnTx/>
              <a:uFillTx/>
              <a:latin typeface="+mn-lt"/>
              <a:ea typeface="+mn-ea"/>
              <a:cs typeface="+mn-cs"/>
            </a:endParaRPr>
          </a:p>
          <a:p>
            <a:pPr marL="273050" marR="0" lvl="0" indent="-273050" algn="l" defTabSz="914400" rtl="0" eaLnBrk="0" fontAlgn="base" latinLnBrk="0" hangingPunct="0">
              <a:lnSpc>
                <a:spcPct val="100000"/>
              </a:lnSpc>
              <a:spcBef>
                <a:spcPct val="20000"/>
              </a:spcBef>
              <a:spcAft>
                <a:spcPct val="0"/>
              </a:spcAft>
              <a:buClr>
                <a:schemeClr val="accent1"/>
              </a:buClr>
              <a:buSzPct val="85000"/>
              <a:buFont typeface="Wingdings 2" pitchFamily="18" charset="2"/>
              <a:buChar char=""/>
              <a:tabLst/>
              <a:defRPr/>
            </a:pPr>
            <a:r>
              <a:rPr lang="cs-CZ" sz="2400" i="1" u="sng" baseline="0" dirty="0" smtClean="0"/>
              <a:t>Studentův</a:t>
            </a:r>
            <a:r>
              <a:rPr lang="cs-CZ" sz="2400" i="1" u="sng" dirty="0" smtClean="0"/>
              <a:t> t-test </a:t>
            </a:r>
            <a:r>
              <a:rPr lang="cs-CZ" sz="2400" dirty="0" smtClean="0"/>
              <a:t>(testování rozdílů dvou středních hodnot)</a:t>
            </a:r>
          </a:p>
          <a:p>
            <a:pPr marL="730250" lvl="1" indent="-273050" eaLnBrk="0" fontAlgn="base" hangingPunct="0">
              <a:spcBef>
                <a:spcPct val="20000"/>
              </a:spcBef>
              <a:spcAft>
                <a:spcPct val="0"/>
              </a:spcAft>
              <a:buClr>
                <a:schemeClr val="accent1"/>
              </a:buClr>
              <a:buSzPct val="85000"/>
            </a:pPr>
            <a:r>
              <a:rPr lang="cs-CZ" sz="2400" dirty="0" smtClean="0"/>
              <a:t>varianty t-testu: </a:t>
            </a:r>
          </a:p>
          <a:p>
            <a:pPr marL="971550" lvl="1" indent="-514350" eaLnBrk="0" fontAlgn="base" hangingPunct="0">
              <a:spcBef>
                <a:spcPct val="20000"/>
              </a:spcBef>
              <a:spcAft>
                <a:spcPct val="0"/>
              </a:spcAft>
              <a:buClr>
                <a:schemeClr val="accent1"/>
              </a:buClr>
              <a:buSzPct val="85000"/>
              <a:buFont typeface="+mj-lt"/>
              <a:buAutoNum type="arabicPeriod"/>
            </a:pPr>
            <a:r>
              <a:rPr lang="cs-CZ" sz="2400" b="1" i="1" dirty="0" err="1" smtClean="0">
                <a:solidFill>
                  <a:srgbClr val="00B050"/>
                </a:solidFill>
              </a:rPr>
              <a:t>Jednovýběrový</a:t>
            </a:r>
            <a:r>
              <a:rPr lang="cs-CZ" sz="2400" b="1" i="1" dirty="0" smtClean="0">
                <a:solidFill>
                  <a:srgbClr val="00B050"/>
                </a:solidFill>
              </a:rPr>
              <a:t> t-test </a:t>
            </a:r>
            <a:r>
              <a:rPr lang="cs-CZ" sz="2400" dirty="0" smtClean="0"/>
              <a:t>(porovnání základního a výběrového souboru, známe střední hodnotu základního souboru)</a:t>
            </a:r>
          </a:p>
          <a:p>
            <a:pPr marL="971550" lvl="1" indent="-514350" eaLnBrk="0" fontAlgn="base" hangingPunct="0">
              <a:spcBef>
                <a:spcPct val="20000"/>
              </a:spcBef>
              <a:spcAft>
                <a:spcPct val="0"/>
              </a:spcAft>
              <a:buClr>
                <a:schemeClr val="accent1"/>
              </a:buClr>
              <a:buSzPct val="85000"/>
              <a:buFont typeface="+mj-lt"/>
              <a:buAutoNum type="arabicPeriod"/>
            </a:pPr>
            <a:r>
              <a:rPr lang="cs-CZ" sz="2400" b="1" i="1" dirty="0" err="1" smtClean="0">
                <a:solidFill>
                  <a:srgbClr val="00B050"/>
                </a:solidFill>
              </a:rPr>
              <a:t>Dvouvýběrový</a:t>
            </a:r>
            <a:r>
              <a:rPr lang="cs-CZ" sz="2400" b="1" i="1" dirty="0" smtClean="0">
                <a:solidFill>
                  <a:srgbClr val="00B050"/>
                </a:solidFill>
              </a:rPr>
              <a:t> t-test </a:t>
            </a:r>
            <a:r>
              <a:rPr lang="cs-CZ" sz="2400" dirty="0" smtClean="0"/>
              <a:t>(porovnání dvou výběrových souborů, neznáme střední hodnotu základního souboru): </a:t>
            </a:r>
          </a:p>
          <a:p>
            <a:pPr marL="971550" lvl="1" indent="-514350" eaLnBrk="0" fontAlgn="base" hangingPunct="0">
              <a:spcBef>
                <a:spcPct val="20000"/>
              </a:spcBef>
              <a:spcAft>
                <a:spcPct val="0"/>
              </a:spcAft>
              <a:buClr>
                <a:schemeClr val="accent1"/>
              </a:buClr>
              <a:buSzPct val="85000"/>
            </a:pPr>
            <a:r>
              <a:rPr lang="cs-CZ" sz="2400" b="1" i="1" dirty="0" smtClean="0">
                <a:solidFill>
                  <a:srgbClr val="00B050"/>
                </a:solidFill>
              </a:rPr>
              <a:t>                                                  - párový</a:t>
            </a:r>
            <a:r>
              <a:rPr lang="cs-CZ" sz="2400" i="1" dirty="0" smtClean="0"/>
              <a:t> </a:t>
            </a:r>
            <a:r>
              <a:rPr lang="cs-CZ" sz="2400" dirty="0" smtClean="0"/>
              <a:t>(závislé výběry)</a:t>
            </a:r>
          </a:p>
          <a:p>
            <a:pPr marL="971550" lvl="1" indent="-514350" eaLnBrk="0" fontAlgn="base" hangingPunct="0">
              <a:spcBef>
                <a:spcPct val="20000"/>
              </a:spcBef>
              <a:spcAft>
                <a:spcPct val="0"/>
              </a:spcAft>
              <a:buClr>
                <a:schemeClr val="accent1"/>
              </a:buClr>
              <a:buSzPct val="85000"/>
            </a:pPr>
            <a:r>
              <a:rPr lang="cs-CZ" sz="2400" b="1" i="1" dirty="0" smtClean="0">
                <a:solidFill>
                  <a:srgbClr val="00B050"/>
                </a:solidFill>
              </a:rPr>
              <a:t>                                                  - nepárový</a:t>
            </a:r>
            <a:r>
              <a:rPr lang="cs-CZ" sz="2400" b="1" i="1" dirty="0" smtClean="0"/>
              <a:t> </a:t>
            </a:r>
            <a:r>
              <a:rPr lang="cs-CZ" sz="2400" dirty="0" smtClean="0"/>
              <a:t>(nezávislé výběry)</a:t>
            </a:r>
          </a:p>
          <a:p>
            <a:pPr marL="273050" marR="0" lvl="0" indent="-273050" algn="l" defTabSz="914400" rtl="0" eaLnBrk="0" fontAlgn="base" latinLnBrk="0" hangingPunct="0">
              <a:lnSpc>
                <a:spcPct val="100000"/>
              </a:lnSpc>
              <a:spcBef>
                <a:spcPct val="20000"/>
              </a:spcBef>
              <a:spcAft>
                <a:spcPct val="0"/>
              </a:spcAft>
              <a:buClr>
                <a:schemeClr val="accent1"/>
              </a:buClr>
              <a:buSzPct val="85000"/>
              <a:buFont typeface="Wingdings 2" pitchFamily="18" charset="2"/>
              <a:buChar char=""/>
              <a:tabLst/>
              <a:defRPr/>
            </a:pPr>
            <a:r>
              <a:rPr kumimoji="0" lang="cs-CZ" sz="2400" b="0" i="1" u="sng" strike="noStrike" kern="1200" cap="none" spc="0" normalizeH="0" baseline="0" noProof="0" dirty="0" smtClean="0">
                <a:ln>
                  <a:noFill/>
                </a:ln>
                <a:solidFill>
                  <a:schemeClr val="tx1"/>
                </a:solidFill>
                <a:effectLst/>
                <a:uLnTx/>
                <a:uFillTx/>
                <a:latin typeface="+mn-lt"/>
                <a:ea typeface="+mn-ea"/>
                <a:cs typeface="+mn-cs"/>
              </a:rPr>
              <a:t>F-test</a:t>
            </a:r>
            <a:r>
              <a:rPr kumimoji="0" lang="cs-CZ" sz="2400" b="0" i="0" u="none" strike="noStrike" kern="1200" cap="none" spc="0" normalizeH="0" noProof="0" dirty="0" smtClean="0">
                <a:ln>
                  <a:noFill/>
                </a:ln>
                <a:solidFill>
                  <a:schemeClr val="tx1"/>
                </a:solidFill>
                <a:effectLst/>
                <a:uLnTx/>
                <a:uFillTx/>
                <a:latin typeface="+mn-lt"/>
                <a:ea typeface="+mn-ea"/>
                <a:cs typeface="+mn-cs"/>
              </a:rPr>
              <a:t> (testování rozdílů dvou rozptylů)</a:t>
            </a:r>
            <a:endParaRPr kumimoji="0" lang="cs-CZ" sz="24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Nadpis 5"/>
          <p:cNvSpPr>
            <a:spLocks noGrp="1"/>
          </p:cNvSpPr>
          <p:nvPr>
            <p:ph type="title"/>
          </p:nvPr>
        </p:nvSpPr>
        <p:spPr/>
        <p:txBody>
          <a:bodyPr/>
          <a:lstStyle/>
          <a:p>
            <a:r>
              <a:rPr lang="cs-CZ" dirty="0" smtClean="0"/>
              <a:t>Příklad 2: Řešení v softwaru </a:t>
            </a:r>
            <a:r>
              <a:rPr lang="cs-CZ" dirty="0" err="1" smtClean="0"/>
              <a:t>Statistica</a:t>
            </a:r>
            <a:r>
              <a:rPr lang="cs-CZ" dirty="0" smtClean="0"/>
              <a:t>  </a:t>
            </a:r>
            <a:endParaRPr lang="cs-CZ" dirty="0"/>
          </a:p>
        </p:txBody>
      </p:sp>
      <p:sp>
        <p:nvSpPr>
          <p:cNvPr id="5" name="TextovéPole 4"/>
          <p:cNvSpPr txBox="1"/>
          <p:nvPr/>
        </p:nvSpPr>
        <p:spPr>
          <a:xfrm>
            <a:off x="539552" y="1556792"/>
            <a:ext cx="7920880" cy="5078313"/>
          </a:xfrm>
          <a:prstGeom prst="rect">
            <a:avLst/>
          </a:prstGeom>
          <a:noFill/>
        </p:spPr>
        <p:txBody>
          <a:bodyPr wrap="square" rtlCol="0">
            <a:spAutoFit/>
          </a:bodyPr>
          <a:lstStyle/>
          <a:p>
            <a:pPr>
              <a:buFont typeface="Arial" pitchFamily="34" charset="0"/>
              <a:buChar char="•"/>
            </a:pPr>
            <a:r>
              <a:rPr lang="cs-CZ" dirty="0" smtClean="0"/>
              <a:t> Nejprve ověřte normalitu hmotnosti jednak ve skupině kontroly a ve skupině se zvýšenou potravou</a:t>
            </a:r>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r>
              <a:rPr lang="cs-CZ" dirty="0" smtClean="0"/>
              <a:t>V obou případech se tečky odchylují od přímky jenom málo a p-hodnoty S-W testu převyšují 0,05. Předpoklad o normálním rozložení dat v obou skupinách je oprávněný.</a:t>
            </a:r>
          </a:p>
          <a:p>
            <a:pPr>
              <a:buFont typeface="Arial" pitchFamily="34" charset="0"/>
              <a:buChar char="•"/>
            </a:pPr>
            <a:endParaRPr lang="cs-CZ" b="1" i="1" dirty="0" smtClean="0"/>
          </a:p>
        </p:txBody>
      </p:sp>
      <p:pic>
        <p:nvPicPr>
          <p:cNvPr id="61442" name="Picture 2"/>
          <p:cNvPicPr>
            <a:picLocks noChangeAspect="1" noChangeArrowheads="1"/>
          </p:cNvPicPr>
          <p:nvPr/>
        </p:nvPicPr>
        <p:blipFill>
          <a:blip r:embed="rId2" cstate="print"/>
          <a:srcRect/>
          <a:stretch>
            <a:fillRect/>
          </a:stretch>
        </p:blipFill>
        <p:spPr bwMode="auto">
          <a:xfrm>
            <a:off x="2555776" y="1988840"/>
            <a:ext cx="4411980" cy="333756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Nadpis 5"/>
          <p:cNvSpPr>
            <a:spLocks noGrp="1"/>
          </p:cNvSpPr>
          <p:nvPr>
            <p:ph type="title"/>
          </p:nvPr>
        </p:nvSpPr>
        <p:spPr>
          <a:xfrm>
            <a:off x="301625" y="365919"/>
            <a:ext cx="8534400" cy="758825"/>
          </a:xfrm>
        </p:spPr>
        <p:txBody>
          <a:bodyPr/>
          <a:lstStyle/>
          <a:p>
            <a:r>
              <a:rPr lang="cs-CZ" dirty="0" smtClean="0"/>
              <a:t>Příklad 2: Řešení v softwaru </a:t>
            </a:r>
            <a:r>
              <a:rPr lang="cs-CZ" dirty="0" err="1" smtClean="0"/>
              <a:t>Statistica</a:t>
            </a:r>
            <a:r>
              <a:rPr lang="cs-CZ" dirty="0" smtClean="0"/>
              <a:t> I</a:t>
            </a:r>
            <a:endParaRPr lang="cs-CZ" dirty="0"/>
          </a:p>
        </p:txBody>
      </p:sp>
      <p:sp>
        <p:nvSpPr>
          <p:cNvPr id="6" name="TextovéPole 5"/>
          <p:cNvSpPr txBox="1"/>
          <p:nvPr/>
        </p:nvSpPr>
        <p:spPr>
          <a:xfrm>
            <a:off x="179512" y="2780928"/>
            <a:ext cx="3323410" cy="923330"/>
          </a:xfrm>
          <a:prstGeom prst="rect">
            <a:avLst/>
          </a:prstGeom>
          <a:noFill/>
        </p:spPr>
        <p:txBody>
          <a:bodyPr wrap="none" rtlCol="0">
            <a:spAutoFit/>
          </a:bodyPr>
          <a:lstStyle/>
          <a:p>
            <a:pPr>
              <a:buFont typeface="Arial" pitchFamily="34" charset="0"/>
              <a:buChar char="•"/>
            </a:pPr>
            <a:r>
              <a:rPr lang="cs-CZ" dirty="0" smtClean="0"/>
              <a:t> V menu </a:t>
            </a:r>
            <a:r>
              <a:rPr lang="cs-CZ" b="1" i="1" dirty="0" err="1" smtClean="0"/>
              <a:t>Statistics</a:t>
            </a:r>
            <a:r>
              <a:rPr lang="cs-CZ" b="1" i="1" dirty="0" smtClean="0"/>
              <a:t> </a:t>
            </a:r>
            <a:r>
              <a:rPr lang="cs-CZ" dirty="0" smtClean="0"/>
              <a:t>zvolíme </a:t>
            </a:r>
            <a:r>
              <a:rPr lang="cs-CZ" b="1" i="1" dirty="0" smtClean="0"/>
              <a:t>Basic </a:t>
            </a:r>
          </a:p>
          <a:p>
            <a:r>
              <a:rPr lang="cs-CZ" b="1" i="1" dirty="0" err="1" smtClean="0"/>
              <a:t>statistics</a:t>
            </a:r>
            <a:r>
              <a:rPr lang="cs-CZ" b="1" i="1" dirty="0" smtClean="0"/>
              <a:t> ,</a:t>
            </a:r>
            <a:r>
              <a:rPr lang="cs-CZ" dirty="0" smtClean="0"/>
              <a:t>vybereme</a:t>
            </a:r>
          </a:p>
          <a:p>
            <a:r>
              <a:rPr lang="cs-CZ" b="1" i="1" dirty="0" smtClean="0"/>
              <a:t>t-test, independent, by </a:t>
            </a:r>
            <a:r>
              <a:rPr lang="cs-CZ" b="1" i="1" dirty="0" err="1" smtClean="0"/>
              <a:t>groups</a:t>
            </a:r>
            <a:endParaRPr lang="cs-CZ" b="1" i="1" dirty="0" smtClean="0"/>
          </a:p>
        </p:txBody>
      </p:sp>
      <p:sp>
        <p:nvSpPr>
          <p:cNvPr id="8" name="Šipka doprava 7"/>
          <p:cNvSpPr/>
          <p:nvPr/>
        </p:nvSpPr>
        <p:spPr>
          <a:xfrm>
            <a:off x="2555776" y="1772816"/>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pic>
        <p:nvPicPr>
          <p:cNvPr id="58371" name="Picture 3"/>
          <p:cNvPicPr>
            <a:picLocks noChangeAspect="1" noChangeArrowheads="1"/>
          </p:cNvPicPr>
          <p:nvPr/>
        </p:nvPicPr>
        <p:blipFill>
          <a:blip r:embed="rId2" cstate="print"/>
          <a:srcRect/>
          <a:stretch>
            <a:fillRect/>
          </a:stretch>
        </p:blipFill>
        <p:spPr bwMode="auto">
          <a:xfrm>
            <a:off x="3491880" y="1700808"/>
            <a:ext cx="5457825" cy="4629150"/>
          </a:xfrm>
          <a:prstGeom prst="rect">
            <a:avLst/>
          </a:prstGeom>
          <a:noFill/>
          <a:ln w="9525">
            <a:noFill/>
            <a:miter lim="800000"/>
            <a:headEnd/>
            <a:tailEnd/>
          </a:ln>
        </p:spPr>
      </p:pic>
      <p:sp>
        <p:nvSpPr>
          <p:cNvPr id="10" name="Šipka doprava 9"/>
          <p:cNvSpPr/>
          <p:nvPr/>
        </p:nvSpPr>
        <p:spPr>
          <a:xfrm rot="450394">
            <a:off x="5897674" y="1102315"/>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11" name="Šipka doprava 10"/>
          <p:cNvSpPr/>
          <p:nvPr/>
        </p:nvSpPr>
        <p:spPr>
          <a:xfrm rot="21096045">
            <a:off x="2555776" y="3717032"/>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3</a:t>
            </a:r>
            <a:endParaRPr lang="cs-CZ"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Nadpis 5"/>
          <p:cNvSpPr>
            <a:spLocks noGrp="1"/>
          </p:cNvSpPr>
          <p:nvPr>
            <p:ph type="title"/>
          </p:nvPr>
        </p:nvSpPr>
        <p:spPr/>
        <p:txBody>
          <a:bodyPr/>
          <a:lstStyle/>
          <a:p>
            <a:r>
              <a:rPr lang="cs-CZ" dirty="0" smtClean="0"/>
              <a:t>Příklad 2: Řešení v softwaru </a:t>
            </a:r>
            <a:r>
              <a:rPr lang="cs-CZ" dirty="0" err="1" smtClean="0"/>
              <a:t>Statistica</a:t>
            </a:r>
            <a:r>
              <a:rPr lang="cs-CZ" dirty="0" smtClean="0"/>
              <a:t> II</a:t>
            </a:r>
            <a:endParaRPr lang="cs-CZ" dirty="0"/>
          </a:p>
        </p:txBody>
      </p:sp>
      <p:pic>
        <p:nvPicPr>
          <p:cNvPr id="57345" name="Picture 1"/>
          <p:cNvPicPr>
            <a:picLocks noChangeAspect="1" noChangeArrowheads="1"/>
          </p:cNvPicPr>
          <p:nvPr/>
        </p:nvPicPr>
        <p:blipFill>
          <a:blip r:embed="rId2" cstate="print"/>
          <a:srcRect b="3385"/>
          <a:stretch>
            <a:fillRect/>
          </a:stretch>
        </p:blipFill>
        <p:spPr bwMode="auto">
          <a:xfrm>
            <a:off x="3563883" y="2002767"/>
            <a:ext cx="5396675" cy="3514465"/>
          </a:xfrm>
          <a:prstGeom prst="rect">
            <a:avLst/>
          </a:prstGeom>
          <a:noFill/>
          <a:ln w="9525">
            <a:noFill/>
            <a:miter lim="800000"/>
            <a:headEnd/>
            <a:tailEnd/>
          </a:ln>
        </p:spPr>
      </p:pic>
      <p:sp>
        <p:nvSpPr>
          <p:cNvPr id="5" name="Šipka doprava 4"/>
          <p:cNvSpPr/>
          <p:nvPr/>
        </p:nvSpPr>
        <p:spPr>
          <a:xfrm rot="1351366">
            <a:off x="3203848" y="2146783"/>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6" name="TextovéPole 5"/>
          <p:cNvSpPr txBox="1"/>
          <p:nvPr/>
        </p:nvSpPr>
        <p:spPr>
          <a:xfrm>
            <a:off x="323528" y="2344812"/>
            <a:ext cx="3256725" cy="2308324"/>
          </a:xfrm>
          <a:prstGeom prst="rect">
            <a:avLst/>
          </a:prstGeom>
          <a:noFill/>
        </p:spPr>
        <p:txBody>
          <a:bodyPr wrap="none" rtlCol="0">
            <a:spAutoFit/>
          </a:bodyPr>
          <a:lstStyle/>
          <a:p>
            <a:pPr>
              <a:buFont typeface="Arial" pitchFamily="34" charset="0"/>
              <a:buChar char="•"/>
            </a:pPr>
            <a:r>
              <a:rPr lang="cs-CZ" dirty="0" smtClean="0"/>
              <a:t> Zvolíme proměnné (</a:t>
            </a:r>
            <a:r>
              <a:rPr lang="cs-CZ" b="1" i="1" dirty="0" err="1" smtClean="0"/>
              <a:t>Variables</a:t>
            </a:r>
            <a:r>
              <a:rPr lang="cs-CZ" dirty="0" smtClean="0"/>
              <a:t>),</a:t>
            </a:r>
          </a:p>
          <a:p>
            <a:endParaRPr lang="cs-CZ" dirty="0" smtClean="0"/>
          </a:p>
          <a:p>
            <a:pPr>
              <a:buFont typeface="Arial" pitchFamily="34" charset="0"/>
              <a:buChar char="•"/>
            </a:pPr>
            <a:endParaRPr lang="cs-CZ" dirty="0" smtClean="0"/>
          </a:p>
          <a:p>
            <a:pPr>
              <a:buFont typeface="Arial" pitchFamily="34" charset="0"/>
              <a:buChar char="•"/>
            </a:pPr>
            <a:r>
              <a:rPr lang="cs-CZ" dirty="0" smtClean="0"/>
              <a:t> Kliknutím na </a:t>
            </a:r>
            <a:r>
              <a:rPr lang="cs-CZ" b="1" i="1" dirty="0" err="1" smtClean="0"/>
              <a:t>Summary</a:t>
            </a:r>
            <a:r>
              <a:rPr lang="cs-CZ" dirty="0" smtClean="0"/>
              <a:t> získáme</a:t>
            </a:r>
          </a:p>
          <a:p>
            <a:r>
              <a:rPr lang="cs-CZ" dirty="0" smtClean="0"/>
              <a:t>výstupy</a:t>
            </a:r>
          </a:p>
          <a:p>
            <a:pPr>
              <a:buFont typeface="Arial" pitchFamily="34" charset="0"/>
              <a:buChar char="•"/>
            </a:pPr>
            <a:endParaRPr lang="cs-CZ" dirty="0" smtClean="0"/>
          </a:p>
          <a:p>
            <a:pPr>
              <a:buFont typeface="Arial" pitchFamily="34" charset="0"/>
              <a:buChar char="•"/>
            </a:pPr>
            <a:endParaRPr lang="cs-CZ" dirty="0" smtClean="0"/>
          </a:p>
          <a:p>
            <a:endParaRPr lang="cs-CZ" b="1" i="1" dirty="0" smtClean="0"/>
          </a:p>
        </p:txBody>
      </p:sp>
      <p:sp>
        <p:nvSpPr>
          <p:cNvPr id="9" name="Šipka doprava 8"/>
          <p:cNvSpPr/>
          <p:nvPr/>
        </p:nvSpPr>
        <p:spPr>
          <a:xfrm>
            <a:off x="2915816" y="4235015"/>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sp>
        <p:nvSpPr>
          <p:cNvPr id="11" name="Šipka doprava 10"/>
          <p:cNvSpPr/>
          <p:nvPr/>
        </p:nvSpPr>
        <p:spPr>
          <a:xfrm rot="1171205">
            <a:off x="7086040" y="2133401"/>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3</a:t>
            </a:r>
            <a:endParaRPr lang="cs-CZ"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dirty="0" smtClean="0"/>
              <a:t>Vytvořil Institut biostatistiky a analýz, Masarykova univerzita </a:t>
            </a:r>
            <a:br>
              <a:rPr lang="cs-CZ" dirty="0" smtClean="0"/>
            </a:br>
            <a:r>
              <a:rPr lang="cs-CZ" dirty="0" smtClean="0"/>
              <a:t>J. </a:t>
            </a:r>
            <a:r>
              <a:rPr lang="cs-CZ" dirty="0" err="1" smtClean="0"/>
              <a:t>Jarkovský</a:t>
            </a:r>
            <a:r>
              <a:rPr lang="cs-CZ" dirty="0" smtClean="0"/>
              <a:t>, L. Dušek</a:t>
            </a:r>
          </a:p>
          <a:p>
            <a:pPr>
              <a:defRPr/>
            </a:pPr>
            <a:endParaRPr lang="cs-CZ" dirty="0"/>
          </a:p>
        </p:txBody>
      </p:sp>
      <p:pic>
        <p:nvPicPr>
          <p:cNvPr id="4" name="Picture 2"/>
          <p:cNvPicPr>
            <a:picLocks noChangeAspect="1" noChangeArrowheads="1"/>
          </p:cNvPicPr>
          <p:nvPr/>
        </p:nvPicPr>
        <p:blipFill>
          <a:blip r:embed="rId2" cstate="print"/>
          <a:srcRect/>
          <a:stretch>
            <a:fillRect/>
          </a:stretch>
        </p:blipFill>
        <p:spPr bwMode="auto">
          <a:xfrm>
            <a:off x="1115616" y="3284984"/>
            <a:ext cx="6886575" cy="1219200"/>
          </a:xfrm>
          <a:prstGeom prst="rect">
            <a:avLst/>
          </a:prstGeom>
          <a:noFill/>
          <a:ln w="9525">
            <a:noFill/>
            <a:miter lim="800000"/>
            <a:headEnd/>
            <a:tailEnd/>
          </a:ln>
        </p:spPr>
      </p:pic>
      <p:sp>
        <p:nvSpPr>
          <p:cNvPr id="5" name="TextovéPole 4"/>
          <p:cNvSpPr txBox="1"/>
          <p:nvPr/>
        </p:nvSpPr>
        <p:spPr>
          <a:xfrm>
            <a:off x="611560" y="1556792"/>
            <a:ext cx="7776864" cy="369332"/>
          </a:xfrm>
          <a:prstGeom prst="rect">
            <a:avLst/>
          </a:prstGeom>
          <a:noFill/>
        </p:spPr>
        <p:txBody>
          <a:bodyPr wrap="square" rtlCol="0">
            <a:spAutoFit/>
          </a:bodyPr>
          <a:lstStyle/>
          <a:p>
            <a:pPr algn="ctr">
              <a:buFont typeface="Arial" pitchFamily="34" charset="0"/>
              <a:buChar char="•"/>
            </a:pPr>
            <a:r>
              <a:rPr lang="cs-CZ" b="1" i="1" u="sng" dirty="0" smtClean="0">
                <a:solidFill>
                  <a:srgbClr val="FF0000"/>
                </a:solidFill>
              </a:rPr>
              <a:t>POZOR: Výstupní tabulku vyhodnocujeme zezadu!!!</a:t>
            </a:r>
          </a:p>
        </p:txBody>
      </p:sp>
      <p:sp>
        <p:nvSpPr>
          <p:cNvPr id="8" name="Nadpis 5"/>
          <p:cNvSpPr>
            <a:spLocks noGrp="1"/>
          </p:cNvSpPr>
          <p:nvPr>
            <p:ph type="title"/>
          </p:nvPr>
        </p:nvSpPr>
        <p:spPr/>
        <p:txBody>
          <a:bodyPr/>
          <a:lstStyle/>
          <a:p>
            <a:r>
              <a:rPr lang="cs-CZ" dirty="0" smtClean="0"/>
              <a:t>Příklad 2: Řešení v softwaru </a:t>
            </a:r>
            <a:r>
              <a:rPr lang="cs-CZ" dirty="0" err="1" smtClean="0"/>
              <a:t>Statistica</a:t>
            </a:r>
            <a:r>
              <a:rPr lang="cs-CZ" dirty="0" smtClean="0"/>
              <a:t> III</a:t>
            </a:r>
            <a:endParaRPr lang="cs-CZ" dirty="0"/>
          </a:p>
        </p:txBody>
      </p:sp>
      <p:sp>
        <p:nvSpPr>
          <p:cNvPr id="9" name="TextovéPole 8"/>
          <p:cNvSpPr txBox="1"/>
          <p:nvPr/>
        </p:nvSpPr>
        <p:spPr>
          <a:xfrm>
            <a:off x="4139952" y="2564904"/>
            <a:ext cx="2526525" cy="369332"/>
          </a:xfrm>
          <a:prstGeom prst="rect">
            <a:avLst/>
          </a:prstGeom>
          <a:noFill/>
        </p:spPr>
        <p:txBody>
          <a:bodyPr wrap="none" rtlCol="0">
            <a:spAutoFit/>
          </a:bodyPr>
          <a:lstStyle/>
          <a:p>
            <a:r>
              <a:rPr lang="cs-CZ" dirty="0" smtClean="0"/>
              <a:t>Rozsah výběru 1. skupiny</a:t>
            </a:r>
            <a:endParaRPr lang="cs-CZ" dirty="0"/>
          </a:p>
        </p:txBody>
      </p:sp>
      <p:sp>
        <p:nvSpPr>
          <p:cNvPr id="10" name="TextovéPole 9"/>
          <p:cNvSpPr txBox="1"/>
          <p:nvPr/>
        </p:nvSpPr>
        <p:spPr>
          <a:xfrm>
            <a:off x="467544" y="4869160"/>
            <a:ext cx="3329822" cy="646331"/>
          </a:xfrm>
          <a:prstGeom prst="rect">
            <a:avLst/>
          </a:prstGeom>
          <a:noFill/>
        </p:spPr>
        <p:txBody>
          <a:bodyPr wrap="none" rtlCol="0">
            <a:spAutoFit/>
          </a:bodyPr>
          <a:lstStyle/>
          <a:p>
            <a:r>
              <a:rPr lang="cs-CZ" dirty="0" smtClean="0"/>
              <a:t>Hodnota testovacího kritéria </a:t>
            </a:r>
          </a:p>
          <a:p>
            <a:r>
              <a:rPr lang="cs-CZ" dirty="0" smtClean="0"/>
              <a:t>(pro test shody středních hodnot)</a:t>
            </a:r>
            <a:endParaRPr lang="cs-CZ" dirty="0"/>
          </a:p>
        </p:txBody>
      </p:sp>
      <p:sp>
        <p:nvSpPr>
          <p:cNvPr id="14" name="TextovéPole 13"/>
          <p:cNvSpPr txBox="1"/>
          <p:nvPr/>
        </p:nvSpPr>
        <p:spPr>
          <a:xfrm>
            <a:off x="251520" y="1988840"/>
            <a:ext cx="2981714" cy="369332"/>
          </a:xfrm>
          <a:prstGeom prst="rect">
            <a:avLst/>
          </a:prstGeom>
          <a:noFill/>
        </p:spPr>
        <p:txBody>
          <a:bodyPr wrap="none" rtlCol="0">
            <a:spAutoFit/>
          </a:bodyPr>
          <a:lstStyle/>
          <a:p>
            <a:r>
              <a:rPr lang="cs-CZ" dirty="0" smtClean="0"/>
              <a:t>Výběrový průměr u 1. skupiny</a:t>
            </a:r>
            <a:endParaRPr lang="cs-CZ" dirty="0"/>
          </a:p>
        </p:txBody>
      </p:sp>
      <p:sp>
        <p:nvSpPr>
          <p:cNvPr id="15" name="TextovéPole 14"/>
          <p:cNvSpPr txBox="1"/>
          <p:nvPr/>
        </p:nvSpPr>
        <p:spPr>
          <a:xfrm>
            <a:off x="1259632" y="2348880"/>
            <a:ext cx="2981714" cy="369332"/>
          </a:xfrm>
          <a:prstGeom prst="rect">
            <a:avLst/>
          </a:prstGeom>
          <a:noFill/>
        </p:spPr>
        <p:txBody>
          <a:bodyPr wrap="none" rtlCol="0">
            <a:spAutoFit/>
          </a:bodyPr>
          <a:lstStyle/>
          <a:p>
            <a:r>
              <a:rPr lang="cs-CZ" dirty="0" smtClean="0"/>
              <a:t>Výběrový průměr u 2. skupiny</a:t>
            </a:r>
            <a:endParaRPr lang="cs-CZ" dirty="0"/>
          </a:p>
        </p:txBody>
      </p:sp>
      <p:cxnSp>
        <p:nvCxnSpPr>
          <p:cNvPr id="17" name="Přímá spojovací šipka 16"/>
          <p:cNvCxnSpPr/>
          <p:nvPr/>
        </p:nvCxnSpPr>
        <p:spPr>
          <a:xfrm>
            <a:off x="1043608" y="2564904"/>
            <a:ext cx="792088" cy="136815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Pravoúhlá spojovací čára 18"/>
          <p:cNvCxnSpPr/>
          <p:nvPr/>
        </p:nvCxnSpPr>
        <p:spPr>
          <a:xfrm rot="5400000">
            <a:off x="2123728" y="3284984"/>
            <a:ext cx="1008112" cy="12700"/>
          </a:xfrm>
          <a:prstGeom prst="bentConnector3">
            <a:avLst>
              <a:gd name="adj1" fmla="val 50000"/>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1" name="TextovéPole 20"/>
          <p:cNvSpPr txBox="1"/>
          <p:nvPr/>
        </p:nvSpPr>
        <p:spPr>
          <a:xfrm>
            <a:off x="1835696" y="5445224"/>
            <a:ext cx="2204193" cy="369332"/>
          </a:xfrm>
          <a:prstGeom prst="rect">
            <a:avLst/>
          </a:prstGeom>
          <a:noFill/>
        </p:spPr>
        <p:txBody>
          <a:bodyPr wrap="none" rtlCol="0">
            <a:spAutoFit/>
          </a:bodyPr>
          <a:lstStyle/>
          <a:p>
            <a:r>
              <a:rPr lang="cs-CZ" dirty="0" smtClean="0"/>
              <a:t>Počet stupňů volnosti</a:t>
            </a:r>
            <a:endParaRPr lang="cs-CZ" dirty="0"/>
          </a:p>
        </p:txBody>
      </p:sp>
      <p:sp>
        <p:nvSpPr>
          <p:cNvPr id="23" name="TextovéPole 22"/>
          <p:cNvSpPr txBox="1"/>
          <p:nvPr/>
        </p:nvSpPr>
        <p:spPr>
          <a:xfrm>
            <a:off x="4860032" y="4869160"/>
            <a:ext cx="3974742" cy="646331"/>
          </a:xfrm>
          <a:prstGeom prst="rect">
            <a:avLst/>
          </a:prstGeom>
          <a:noFill/>
        </p:spPr>
        <p:txBody>
          <a:bodyPr wrap="none" rtlCol="0">
            <a:spAutoFit/>
          </a:bodyPr>
          <a:lstStyle/>
          <a:p>
            <a:r>
              <a:rPr lang="cs-CZ" dirty="0" smtClean="0"/>
              <a:t>Testová statistika pro test shody rozptylů</a:t>
            </a:r>
          </a:p>
          <a:p>
            <a:r>
              <a:rPr lang="cs-CZ" dirty="0" smtClean="0"/>
              <a:t>(F-test)</a:t>
            </a:r>
            <a:endParaRPr lang="cs-CZ" dirty="0"/>
          </a:p>
        </p:txBody>
      </p:sp>
      <p:sp>
        <p:nvSpPr>
          <p:cNvPr id="24" name="TextovéPole 23"/>
          <p:cNvSpPr txBox="1"/>
          <p:nvPr/>
        </p:nvSpPr>
        <p:spPr>
          <a:xfrm>
            <a:off x="4860032" y="2924944"/>
            <a:ext cx="2526525" cy="369332"/>
          </a:xfrm>
          <a:prstGeom prst="rect">
            <a:avLst/>
          </a:prstGeom>
          <a:noFill/>
        </p:spPr>
        <p:txBody>
          <a:bodyPr wrap="none" rtlCol="0">
            <a:spAutoFit/>
          </a:bodyPr>
          <a:lstStyle/>
          <a:p>
            <a:r>
              <a:rPr lang="cs-CZ" dirty="0" smtClean="0"/>
              <a:t>Rozsah výběru 2. skupiny</a:t>
            </a:r>
            <a:endParaRPr lang="cs-CZ" dirty="0"/>
          </a:p>
        </p:txBody>
      </p:sp>
      <p:sp>
        <p:nvSpPr>
          <p:cNvPr id="26" name="TextovéPole 25"/>
          <p:cNvSpPr txBox="1"/>
          <p:nvPr/>
        </p:nvSpPr>
        <p:spPr>
          <a:xfrm>
            <a:off x="4804158" y="2132856"/>
            <a:ext cx="4339842" cy="369332"/>
          </a:xfrm>
          <a:prstGeom prst="rect">
            <a:avLst/>
          </a:prstGeom>
          <a:noFill/>
        </p:spPr>
        <p:txBody>
          <a:bodyPr wrap="none" rtlCol="0">
            <a:spAutoFit/>
          </a:bodyPr>
          <a:lstStyle/>
          <a:p>
            <a:r>
              <a:rPr lang="cs-CZ" dirty="0" smtClean="0"/>
              <a:t>Výběrová směrodatná odchylka u 2. skupiny </a:t>
            </a:r>
            <a:endParaRPr lang="cs-CZ" dirty="0"/>
          </a:p>
        </p:txBody>
      </p:sp>
      <p:cxnSp>
        <p:nvCxnSpPr>
          <p:cNvPr id="30" name="Pravoúhlá spojovací čára 29"/>
          <p:cNvCxnSpPr/>
          <p:nvPr/>
        </p:nvCxnSpPr>
        <p:spPr>
          <a:xfrm rot="5400000">
            <a:off x="4146302" y="3422650"/>
            <a:ext cx="1008112" cy="12700"/>
          </a:xfrm>
          <a:prstGeom prst="bentConnector3">
            <a:avLst>
              <a:gd name="adj1" fmla="val 50000"/>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Pravoúhlá spojovací čára 30"/>
          <p:cNvCxnSpPr/>
          <p:nvPr/>
        </p:nvCxnSpPr>
        <p:spPr>
          <a:xfrm rot="5400000">
            <a:off x="5112060" y="3320988"/>
            <a:ext cx="720080" cy="504056"/>
          </a:xfrm>
          <a:prstGeom prst="bentConnector3">
            <a:avLst>
              <a:gd name="adj1" fmla="val 50000"/>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Pravoúhlá spojovací čára 33"/>
          <p:cNvCxnSpPr/>
          <p:nvPr/>
        </p:nvCxnSpPr>
        <p:spPr>
          <a:xfrm rot="5400000">
            <a:off x="6336196" y="2528900"/>
            <a:ext cx="1512168" cy="1440160"/>
          </a:xfrm>
          <a:prstGeom prst="bentConnector3">
            <a:avLst>
              <a:gd name="adj1" fmla="val 50000"/>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3" name="Pravoúhlá spojovací čára 42"/>
          <p:cNvCxnSpPr/>
          <p:nvPr/>
        </p:nvCxnSpPr>
        <p:spPr>
          <a:xfrm rot="16200000" flipV="1">
            <a:off x="6774594" y="4623482"/>
            <a:ext cx="425698" cy="65658"/>
          </a:xfrm>
          <a:prstGeom prst="bentConnector3">
            <a:avLst>
              <a:gd name="adj1" fmla="val 50000"/>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Obdélník 46"/>
          <p:cNvSpPr/>
          <p:nvPr/>
        </p:nvSpPr>
        <p:spPr>
          <a:xfrm>
            <a:off x="6588224" y="3501008"/>
            <a:ext cx="1728192" cy="1080120"/>
          </a:xfrm>
          <a:prstGeom prst="rect">
            <a:avLst/>
          </a:prstGeom>
          <a:noFill/>
          <a:ln w="25400">
            <a:solidFill>
              <a:schemeClr val="tx1"/>
            </a:solidFill>
            <a:prstDash val="solid"/>
          </a:ln>
          <a:effectLst>
            <a:outerShdw blurRad="50800" dist="50800"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9" name="Obdélník 48"/>
          <p:cNvSpPr/>
          <p:nvPr/>
        </p:nvSpPr>
        <p:spPr>
          <a:xfrm>
            <a:off x="2915816" y="3501008"/>
            <a:ext cx="1368152" cy="1080120"/>
          </a:xfrm>
          <a:prstGeom prst="rect">
            <a:avLst/>
          </a:prstGeom>
          <a:noFill/>
          <a:ln w="25400">
            <a:solidFill>
              <a:srgbClr val="00B050"/>
            </a:solidFill>
            <a:prstDash val="solid"/>
          </a:ln>
          <a:effectLst>
            <a:outerShdw blurRad="50800" dist="50800" dir="5400000" algn="ctr" rotWithShape="0">
              <a:schemeClr val="accent5">
                <a:lumMod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0" name="Šipka doprava 49"/>
          <p:cNvSpPr/>
          <p:nvPr/>
        </p:nvSpPr>
        <p:spPr>
          <a:xfrm rot="2613365">
            <a:off x="3700359" y="4817432"/>
            <a:ext cx="1153793" cy="64807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1" name="TextovéPole 50"/>
          <p:cNvSpPr txBox="1"/>
          <p:nvPr/>
        </p:nvSpPr>
        <p:spPr>
          <a:xfrm>
            <a:off x="4499992" y="5517232"/>
            <a:ext cx="4464684" cy="646331"/>
          </a:xfrm>
          <a:prstGeom prst="rect">
            <a:avLst/>
          </a:prstGeom>
          <a:noFill/>
        </p:spPr>
        <p:txBody>
          <a:bodyPr wrap="none" rtlCol="0">
            <a:spAutoFit/>
          </a:bodyPr>
          <a:lstStyle/>
          <a:p>
            <a:r>
              <a:rPr lang="cs-CZ" b="1" i="1" u="sng" dirty="0" smtClean="0"/>
              <a:t>Tyto sloupce lze interpretovat pouze </a:t>
            </a:r>
          </a:p>
          <a:p>
            <a:r>
              <a:rPr lang="cs-CZ" b="1" i="1" u="sng" dirty="0" smtClean="0"/>
              <a:t>pokud rozdíl mezi rozptyly byl neprůkazný !!!</a:t>
            </a:r>
            <a:endParaRPr lang="cs-CZ" b="1" i="1" u="sng" dirty="0"/>
          </a:p>
        </p:txBody>
      </p:sp>
      <p:cxnSp>
        <p:nvCxnSpPr>
          <p:cNvPr id="54" name="Pravoúhlá spojovací čára 53"/>
          <p:cNvCxnSpPr/>
          <p:nvPr/>
        </p:nvCxnSpPr>
        <p:spPr>
          <a:xfrm rot="5400000">
            <a:off x="2915816" y="4653136"/>
            <a:ext cx="360040" cy="216024"/>
          </a:xfrm>
          <a:prstGeom prst="bentConnector3">
            <a:avLst>
              <a:gd name="adj1" fmla="val 50000"/>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6" name="Pravoúhlá spojovací čára 55"/>
          <p:cNvCxnSpPr>
            <a:stCxn id="49" idx="2"/>
          </p:cNvCxnSpPr>
          <p:nvPr/>
        </p:nvCxnSpPr>
        <p:spPr>
          <a:xfrm rot="16200000" flipH="1">
            <a:off x="3221850" y="4959170"/>
            <a:ext cx="936104" cy="180020"/>
          </a:xfrm>
          <a:prstGeom prst="bentConnector3">
            <a:avLst>
              <a:gd name="adj1" fmla="val 50000"/>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Nadpis 10"/>
          <p:cNvSpPr>
            <a:spLocks noGrp="1"/>
          </p:cNvSpPr>
          <p:nvPr>
            <p:ph type="title"/>
          </p:nvPr>
        </p:nvSpPr>
        <p:spPr/>
        <p:txBody>
          <a:bodyPr anchor="ctr"/>
          <a:lstStyle/>
          <a:p>
            <a:pPr lvl="0"/>
            <a:r>
              <a:rPr lang="cs-CZ" dirty="0" smtClean="0"/>
              <a:t>Příklad 2: Řešení v softwaru </a:t>
            </a:r>
            <a:r>
              <a:rPr lang="cs-CZ" dirty="0" err="1" smtClean="0"/>
              <a:t>Statistica</a:t>
            </a:r>
            <a:r>
              <a:rPr lang="cs-CZ" dirty="0" smtClean="0"/>
              <a:t> IV, F-test</a:t>
            </a:r>
            <a:endParaRPr lang="cs-CZ" dirty="0"/>
          </a:p>
        </p:txBody>
      </p:sp>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TextovéPole 3"/>
          <p:cNvSpPr txBox="1"/>
          <p:nvPr/>
        </p:nvSpPr>
        <p:spPr>
          <a:xfrm>
            <a:off x="323528" y="1700808"/>
            <a:ext cx="7863691" cy="1200329"/>
          </a:xfrm>
          <a:prstGeom prst="rect">
            <a:avLst/>
          </a:prstGeom>
          <a:noFill/>
        </p:spPr>
        <p:txBody>
          <a:bodyPr wrap="none" rtlCol="0">
            <a:spAutoFit/>
          </a:bodyPr>
          <a:lstStyle/>
          <a:p>
            <a:pPr>
              <a:buFont typeface="Arial" pitchFamily="34" charset="0"/>
              <a:buChar char="•"/>
            </a:pPr>
            <a:r>
              <a:rPr lang="cs-CZ" dirty="0" smtClean="0"/>
              <a:t>  </a:t>
            </a:r>
            <a:r>
              <a:rPr lang="cs-CZ" u="sng" dirty="0" smtClean="0"/>
              <a:t>Pokud F-test prokázal odlišnost rozptylů</a:t>
            </a:r>
            <a:r>
              <a:rPr lang="cs-CZ" dirty="0" smtClean="0"/>
              <a:t>, je nutné na záložce </a:t>
            </a:r>
            <a:r>
              <a:rPr lang="cs-CZ" b="1" i="1" dirty="0" err="1" smtClean="0"/>
              <a:t>Options</a:t>
            </a:r>
            <a:r>
              <a:rPr lang="cs-CZ" dirty="0" smtClean="0"/>
              <a:t> odškrtnout</a:t>
            </a:r>
          </a:p>
          <a:p>
            <a:r>
              <a:rPr lang="cs-CZ" dirty="0" smtClean="0"/>
              <a:t> </a:t>
            </a:r>
            <a:r>
              <a:rPr lang="cs-CZ" b="1" i="1" dirty="0" smtClean="0"/>
              <a:t>Test w/</a:t>
            </a:r>
            <a:r>
              <a:rPr lang="cs-CZ" b="1" i="1" dirty="0" err="1" smtClean="0"/>
              <a:t>separate</a:t>
            </a:r>
            <a:r>
              <a:rPr lang="cs-CZ" b="1" i="1" dirty="0" smtClean="0"/>
              <a:t> variance </a:t>
            </a:r>
            <a:r>
              <a:rPr lang="cs-CZ" b="1" i="1" dirty="0" err="1" smtClean="0"/>
              <a:t>estimates</a:t>
            </a:r>
            <a:r>
              <a:rPr lang="cs-CZ" b="1" i="1" dirty="0" smtClean="0"/>
              <a:t> (t-test se </a:t>
            </a:r>
            <a:r>
              <a:rPr lang="cs-CZ" b="1" i="1" dirty="0" err="1" smtClean="0"/>
              <a:t>samost</a:t>
            </a:r>
            <a:r>
              <a:rPr lang="cs-CZ" b="1" i="1" dirty="0" smtClean="0"/>
              <a:t>. odhady rozptylů)</a:t>
            </a:r>
          </a:p>
          <a:p>
            <a:pPr>
              <a:buFont typeface="Arial" pitchFamily="34" charset="0"/>
              <a:buChar char="•"/>
            </a:pPr>
            <a:endParaRPr lang="cs-CZ" dirty="0" smtClean="0"/>
          </a:p>
          <a:p>
            <a:endParaRPr lang="cs-CZ" b="1" i="1" dirty="0" smtClean="0"/>
          </a:p>
        </p:txBody>
      </p:sp>
      <p:pic>
        <p:nvPicPr>
          <p:cNvPr id="60418" name="Picture 2"/>
          <p:cNvPicPr>
            <a:picLocks noChangeAspect="1" noChangeArrowheads="1"/>
          </p:cNvPicPr>
          <p:nvPr/>
        </p:nvPicPr>
        <p:blipFill>
          <a:blip r:embed="rId2" cstate="print"/>
          <a:srcRect b="2326"/>
          <a:stretch>
            <a:fillRect/>
          </a:stretch>
        </p:blipFill>
        <p:spPr bwMode="auto">
          <a:xfrm>
            <a:off x="1187632" y="2420890"/>
            <a:ext cx="4638675" cy="3023621"/>
          </a:xfrm>
          <a:prstGeom prst="rect">
            <a:avLst/>
          </a:prstGeom>
          <a:noFill/>
          <a:ln w="9525">
            <a:noFill/>
            <a:miter lim="800000"/>
            <a:headEnd/>
            <a:tailEnd/>
          </a:ln>
        </p:spPr>
      </p:pic>
      <p:sp>
        <p:nvSpPr>
          <p:cNvPr id="6" name="Šipka doprava 5"/>
          <p:cNvSpPr/>
          <p:nvPr/>
        </p:nvSpPr>
        <p:spPr>
          <a:xfrm>
            <a:off x="323528" y="3861048"/>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7" name="Šipka doprava 6"/>
          <p:cNvSpPr/>
          <p:nvPr/>
        </p:nvSpPr>
        <p:spPr>
          <a:xfrm rot="10638792">
            <a:off x="4511371" y="3591303"/>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8" name="TextovéPole 7"/>
          <p:cNvSpPr txBox="1"/>
          <p:nvPr/>
        </p:nvSpPr>
        <p:spPr>
          <a:xfrm>
            <a:off x="5796136" y="3679864"/>
            <a:ext cx="3267176" cy="1477328"/>
          </a:xfrm>
          <a:prstGeom prst="rect">
            <a:avLst/>
          </a:prstGeom>
          <a:noFill/>
        </p:spPr>
        <p:txBody>
          <a:bodyPr wrap="none" rtlCol="0">
            <a:spAutoFit/>
          </a:bodyPr>
          <a:lstStyle/>
          <a:p>
            <a:pPr>
              <a:buFont typeface="Arial" pitchFamily="34" charset="0"/>
              <a:buChar char="•"/>
            </a:pPr>
            <a:r>
              <a:rPr lang="cs-CZ" dirty="0" smtClean="0"/>
              <a:t> Chceme-li homogenitu rozptylů</a:t>
            </a:r>
          </a:p>
          <a:p>
            <a:r>
              <a:rPr lang="cs-CZ" dirty="0" smtClean="0"/>
              <a:t> testovat ještě jiným testem, </a:t>
            </a:r>
          </a:p>
          <a:p>
            <a:r>
              <a:rPr lang="cs-CZ" dirty="0" smtClean="0"/>
              <a:t>než F-testem, vybereme </a:t>
            </a:r>
          </a:p>
          <a:p>
            <a:r>
              <a:rPr lang="cs-CZ" dirty="0" smtClean="0"/>
              <a:t>test z nabídky </a:t>
            </a:r>
            <a:r>
              <a:rPr lang="cs-CZ" b="1" i="1" dirty="0" err="1" smtClean="0"/>
              <a:t>Homogeneity</a:t>
            </a:r>
            <a:endParaRPr lang="cs-CZ" b="1" i="1" dirty="0" smtClean="0"/>
          </a:p>
          <a:p>
            <a:r>
              <a:rPr lang="cs-CZ" b="1" i="1" dirty="0" err="1" smtClean="0"/>
              <a:t>of</a:t>
            </a:r>
            <a:r>
              <a:rPr lang="cs-CZ" b="1" i="1" dirty="0" smtClean="0"/>
              <a:t> </a:t>
            </a:r>
            <a:r>
              <a:rPr lang="cs-CZ" b="1" i="1" dirty="0" err="1" smtClean="0"/>
              <a:t>variances</a:t>
            </a:r>
            <a:endParaRPr lang="cs-CZ" b="1" i="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2691" name="Rectangle 2"/>
          <p:cNvSpPr>
            <a:spLocks noGrp="1"/>
          </p:cNvSpPr>
          <p:nvPr>
            <p:ph type="title" idx="4294967295"/>
          </p:nvPr>
        </p:nvSpPr>
        <p:spPr/>
        <p:txBody>
          <a:bodyPr/>
          <a:lstStyle/>
          <a:p>
            <a:r>
              <a:rPr lang="cs-CZ" smtClean="0"/>
              <a:t>Párové dvouvýběrové testy – předpoklady </a:t>
            </a:r>
          </a:p>
        </p:txBody>
      </p:sp>
      <p:sp>
        <p:nvSpPr>
          <p:cNvPr id="242692" name="Rectangle 3"/>
          <p:cNvSpPr>
            <a:spLocks noGrp="1"/>
          </p:cNvSpPr>
          <p:nvPr>
            <p:ph type="body" idx="4294967295"/>
          </p:nvPr>
        </p:nvSpPr>
        <p:spPr>
          <a:xfrm>
            <a:off x="301625" y="1484313"/>
            <a:ext cx="8534400" cy="4598987"/>
          </a:xfrm>
        </p:spPr>
        <p:txBody>
          <a:bodyPr/>
          <a:lstStyle/>
          <a:p>
            <a:pPr marL="342900" indent="-342900"/>
            <a:r>
              <a:rPr lang="cs-CZ" sz="1700" smtClean="0"/>
              <a:t>Skupiny dat jsou spojeny přes objekt měření, příkladem může být měření parametrů pacienta před léčbou a po léčbě (nemusí jít přímo o stejný objekt, dalším příkladem mohou být např. krysy ze stejné linie). </a:t>
            </a:r>
          </a:p>
          <a:p>
            <a:pPr marL="342900" indent="-342900"/>
            <a:r>
              <a:rPr lang="cs-CZ" sz="1700" smtClean="0"/>
              <a:t>Oba soubory musí mít shodný počet hodnot, protože všechna měření v jednom souboru musí být spárována s měřením v druhém souboru. Při vlastním výpočtu se potom počítá se změnou hodnot (diferencí) subjektů v obou souborech. </a:t>
            </a:r>
          </a:p>
          <a:p>
            <a:pPr marL="342900" indent="-342900"/>
            <a:r>
              <a:rPr lang="cs-CZ" sz="1700" smtClean="0"/>
              <a:t>Před párovým testem je vhodné ověřit si zda existuje vazba mezi oběma skupinami – vynesení do grafu, korelace.</a:t>
            </a:r>
          </a:p>
          <a:p>
            <a:pPr marL="342900" indent="-342900">
              <a:buFont typeface="Wingdings 2" pitchFamily="18" charset="2"/>
              <a:buNone/>
            </a:pPr>
            <a:r>
              <a:rPr lang="cs-CZ" sz="1700" b="1" smtClean="0"/>
              <a:t>Existuje několik možných designů experimentu, stručně lze sumarizovat:</a:t>
            </a:r>
          </a:p>
          <a:p>
            <a:pPr marL="342900" indent="-342900">
              <a:buFontTx/>
              <a:buAutoNum type="arabicPeriod"/>
            </a:pPr>
            <a:r>
              <a:rPr lang="cs-CZ" sz="1700" smtClean="0"/>
              <a:t>pokus je párový a jako párový se projeví</a:t>
            </a:r>
          </a:p>
          <a:p>
            <a:pPr marL="342900" indent="-342900">
              <a:buFontTx/>
              <a:buAutoNum type="arabicPeriod"/>
            </a:pPr>
            <a:r>
              <a:rPr lang="cs-CZ" sz="1700" smtClean="0"/>
              <a:t>párové provedení pokusu – párově se neprojeví</a:t>
            </a:r>
          </a:p>
          <a:p>
            <a:pPr marL="762000" lvl="1" indent="-304800">
              <a:buFontTx/>
              <a:buChar char="•"/>
            </a:pPr>
            <a:r>
              <a:rPr lang="cs-CZ" sz="1400" smtClean="0"/>
              <a:t>možná párovost není</a:t>
            </a:r>
          </a:p>
          <a:p>
            <a:pPr marL="762000" lvl="1" indent="-304800">
              <a:buFontTx/>
              <a:buChar char="•"/>
            </a:pPr>
            <a:r>
              <a:rPr lang="cs-CZ" sz="1400" smtClean="0"/>
              <a:t>špatně provedený pokus – malé n, velká variabilita, špatný výběr jedinců</a:t>
            </a:r>
          </a:p>
          <a:p>
            <a:pPr marL="342900" indent="-342900">
              <a:buFontTx/>
              <a:buAutoNum type="arabicPeriod"/>
            </a:pPr>
            <a:r>
              <a:rPr lang="cs-CZ" sz="1700" smtClean="0"/>
              <a:t>čekali jsme nezávislé a jsou</a:t>
            </a:r>
          </a:p>
          <a:p>
            <a:pPr marL="342900" indent="-342900">
              <a:buFontTx/>
              <a:buAutoNum type="arabicPeriod"/>
            </a:pPr>
            <a:r>
              <a:rPr lang="cs-CZ" sz="1700" smtClean="0"/>
              <a:t>čekali jsem nezávislé a nejsou</a:t>
            </a:r>
          </a:p>
          <a:p>
            <a:pPr marL="762000" lvl="1" indent="-304800">
              <a:buFontTx/>
              <a:buChar char="•"/>
            </a:pPr>
            <a:r>
              <a:rPr lang="cs-CZ" sz="1400" smtClean="0"/>
              <a:t>vazba</a:t>
            </a:r>
          </a:p>
          <a:p>
            <a:pPr marL="762000" lvl="1" indent="-304800">
              <a:buFontTx/>
              <a:buChar char="•"/>
            </a:pPr>
            <a:r>
              <a:rPr lang="cs-CZ" sz="1400" smtClean="0"/>
              <a:t>náhoda</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3"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3254" name="Rectangle 2"/>
          <p:cNvSpPr>
            <a:spLocks noGrp="1"/>
          </p:cNvSpPr>
          <p:nvPr>
            <p:ph type="title" idx="4294967295"/>
          </p:nvPr>
        </p:nvSpPr>
        <p:spPr/>
        <p:txBody>
          <a:bodyPr/>
          <a:lstStyle/>
          <a:p>
            <a:r>
              <a:rPr lang="cs-CZ" smtClean="0"/>
              <a:t>Párový dvouvýběrový t-test</a:t>
            </a:r>
          </a:p>
        </p:txBody>
      </p:sp>
      <p:sp>
        <p:nvSpPr>
          <p:cNvPr id="53255" name="Rectangle 3"/>
          <p:cNvSpPr>
            <a:spLocks noGrp="1"/>
          </p:cNvSpPr>
          <p:nvPr>
            <p:ph type="body" idx="4294967295"/>
          </p:nvPr>
        </p:nvSpPr>
        <p:spPr>
          <a:xfrm>
            <a:off x="196850" y="1403350"/>
            <a:ext cx="8839200" cy="4598988"/>
          </a:xfrm>
        </p:spPr>
        <p:txBody>
          <a:bodyPr/>
          <a:lstStyle/>
          <a:p>
            <a:r>
              <a:rPr lang="cs-CZ" sz="1400" smtClean="0"/>
              <a:t>Tento test nemá žádné předpoklady o rozložení vstupních dat, protože je počítán až na základě jejich diferencí. </a:t>
            </a:r>
          </a:p>
          <a:p>
            <a:r>
              <a:rPr lang="cs-CZ" sz="1400" smtClean="0"/>
              <a:t>Tyto diference by měly být normálně rozloženy a otázkou v párovém t-testu je, zda se průměrná hodnota diferencí rovná nějakému číslu, typicky jde o srovnání s nulou jako důkaz neexistence změny mezi oběma spárovanými skupinami. </a:t>
            </a:r>
          </a:p>
          <a:p>
            <a:r>
              <a:rPr lang="cs-CZ" sz="1400" smtClean="0"/>
              <a:t>V podstatě jde o one sample t-test, kde místo rozdílu průměru vzorku a cílové populace je uveden průměr diferencí a srovnávané číslo (0 v případě otázky, zda není rozdíl mezi vzorky).</a:t>
            </a:r>
          </a:p>
          <a:p>
            <a:endParaRPr lang="cs-CZ" sz="1400" smtClean="0"/>
          </a:p>
          <a:p>
            <a:r>
              <a:rPr lang="cs-CZ" sz="1400" smtClean="0"/>
              <a:t>Pro srovnání s 0 (testovou statistikou je t rozložení):</a:t>
            </a:r>
          </a:p>
          <a:p>
            <a:endParaRPr lang="cs-CZ" sz="1400" smtClean="0"/>
          </a:p>
          <a:p>
            <a:r>
              <a:rPr lang="cs-CZ" sz="1400" smtClean="0"/>
              <a:t>Někdy je obtížné rozhodnout, zda jde nebo nejde o párové uspořádání, párový test by měl být použit pouze v případě, že můžeme potvrdit vazbu (korelace, vynesení do grafu), jedním z důvodů proč toto ověřovat je fakt, že v případě párového t-testu není nutné brát ohled na variabilitu původních dvou souborů, tento předpoklad však platí pouze v případě vazby mezi proměnnými. Výpočet obou typů testů se vlastně liší v použité s, jednou jde o s diferencí, v druhém případě o složený odhad rozptylu obou souborů.</a:t>
            </a:r>
          </a:p>
          <a:p>
            <a:r>
              <a:rPr lang="cs-CZ" sz="1400" smtClean="0"/>
              <a:t>Zda je párové uspořádání efektivnější lze určit na základě:</a:t>
            </a:r>
          </a:p>
          <a:p>
            <a:pPr lvl="1"/>
            <a:r>
              <a:rPr lang="cs-CZ" sz="1100" smtClean="0"/>
              <a:t>Síly vazby</a:t>
            </a:r>
          </a:p>
          <a:p>
            <a:pPr lvl="1"/>
            <a:r>
              <a:rPr lang="cs-CZ" sz="1100" smtClean="0"/>
              <a:t>Je-li s</a:t>
            </a:r>
            <a:r>
              <a:rPr lang="cs-CZ" sz="1100" baseline="-25000" smtClean="0"/>
              <a:t>D</a:t>
            </a:r>
            <a:r>
              <a:rPr lang="cs-CZ" sz="1100" smtClean="0"/>
              <a:t> výrazně menší než s</a:t>
            </a:r>
            <a:r>
              <a:rPr lang="cs-CZ" sz="1100" baseline="-25000" smtClean="0"/>
              <a:t>x1-x2</a:t>
            </a:r>
          </a:p>
          <a:p>
            <a:pPr lvl="1">
              <a:buFont typeface="Wingdings" pitchFamily="2" charset="2"/>
              <a:buNone/>
            </a:pPr>
            <a:endParaRPr lang="cs-CZ" sz="1100" baseline="-25000" smtClean="0"/>
          </a:p>
          <a:p>
            <a:r>
              <a:rPr lang="cs-CZ" sz="1400" smtClean="0"/>
              <a:t> Závislost je možné rozepsat pomocí vzorce: </a:t>
            </a:r>
          </a:p>
          <a:p>
            <a:endParaRPr lang="cs-CZ" sz="1400" smtClean="0"/>
          </a:p>
          <a:p>
            <a:r>
              <a:rPr lang="cs-CZ" sz="1400" smtClean="0"/>
              <a:t>v případě Cov=0, tedy v případě neexistence vazby pak s</a:t>
            </a:r>
            <a:r>
              <a:rPr lang="cs-CZ" sz="1400" baseline="-25000" smtClean="0"/>
              <a:t>D</a:t>
            </a:r>
            <a:r>
              <a:rPr lang="cs-CZ" sz="1400" baseline="30000" smtClean="0"/>
              <a:t>2</a:t>
            </a:r>
            <a:r>
              <a:rPr lang="cs-CZ" sz="1400" smtClean="0"/>
              <a:t> odpovídá součtu původních rozptylů, tedy přibližně S</a:t>
            </a:r>
            <a:r>
              <a:rPr lang="cs-CZ" sz="1400" baseline="-25000" smtClean="0"/>
              <a:t>x1-x2</a:t>
            </a:r>
            <a:r>
              <a:rPr lang="cs-CZ" sz="1400" smtClean="0"/>
              <a:t>.</a:t>
            </a:r>
          </a:p>
        </p:txBody>
      </p:sp>
      <p:sp>
        <p:nvSpPr>
          <p:cNvPr id="53256" name="Rectangle 4"/>
          <p:cNvSpPr>
            <a:spLocks noChangeArrowheads="1"/>
          </p:cNvSpPr>
          <p:nvPr/>
        </p:nvSpPr>
        <p:spPr bwMode="auto">
          <a:xfrm>
            <a:off x="0" y="322421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3250" name="Object 5"/>
          <p:cNvGraphicFramePr>
            <a:graphicFrameLocks noChangeAspect="1"/>
          </p:cNvGraphicFramePr>
          <p:nvPr/>
        </p:nvGraphicFramePr>
        <p:xfrm>
          <a:off x="4643438" y="2911475"/>
          <a:ext cx="955675" cy="652463"/>
        </p:xfrm>
        <a:graphic>
          <a:graphicData uri="http://schemas.openxmlformats.org/presentationml/2006/ole">
            <p:oleObj spid="_x0000_s24578" r:id="rId3" imgW="596641" imgH="406224" progId="">
              <p:embed/>
            </p:oleObj>
          </a:graphicData>
        </a:graphic>
      </p:graphicFrame>
      <p:sp>
        <p:nvSpPr>
          <p:cNvPr id="53257" name="Rectangle 6"/>
          <p:cNvSpPr>
            <a:spLocks noChangeArrowheads="1"/>
          </p:cNvSpPr>
          <p:nvPr/>
        </p:nvSpPr>
        <p:spPr bwMode="auto">
          <a:xfrm>
            <a:off x="0" y="333851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3251" name="Object 7"/>
          <p:cNvGraphicFramePr>
            <a:graphicFrameLocks noChangeAspect="1"/>
          </p:cNvGraphicFramePr>
          <p:nvPr/>
        </p:nvGraphicFramePr>
        <p:xfrm>
          <a:off x="5938838" y="3094038"/>
          <a:ext cx="865187" cy="288925"/>
        </p:xfrm>
        <a:graphic>
          <a:graphicData uri="http://schemas.openxmlformats.org/presentationml/2006/ole">
            <p:oleObj spid="_x0000_s24579" r:id="rId4" imgW="545626" imgH="177646" progId="">
              <p:embed/>
            </p:oleObj>
          </a:graphicData>
        </a:graphic>
      </p:graphicFrame>
      <p:sp>
        <p:nvSpPr>
          <p:cNvPr id="53258" name="Rectangle 8"/>
          <p:cNvSpPr>
            <a:spLocks noChangeArrowheads="1"/>
          </p:cNvSpPr>
          <p:nvPr/>
        </p:nvSpPr>
        <p:spPr bwMode="auto">
          <a:xfrm>
            <a:off x="0" y="330041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3252" name="Object 9"/>
          <p:cNvGraphicFramePr>
            <a:graphicFrameLocks noChangeAspect="1"/>
          </p:cNvGraphicFramePr>
          <p:nvPr/>
        </p:nvGraphicFramePr>
        <p:xfrm>
          <a:off x="3995738" y="5399088"/>
          <a:ext cx="2881312" cy="425450"/>
        </p:xfrm>
        <a:graphic>
          <a:graphicData uri="http://schemas.openxmlformats.org/presentationml/2006/ole">
            <p:oleObj spid="_x0000_s24580" r:id="rId5" imgW="1739900" imgH="254000" progId="">
              <p:embed/>
            </p:oleObj>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pPr lvl="0"/>
            <a:r>
              <a:rPr lang="cs-CZ" dirty="0" smtClean="0"/>
              <a:t>Příklad 3: Párový </a:t>
            </a:r>
            <a:r>
              <a:rPr lang="cs-CZ" dirty="0" err="1" smtClean="0"/>
              <a:t>dvouvýběrový</a:t>
            </a:r>
            <a:r>
              <a:rPr lang="cs-CZ" dirty="0" smtClean="0"/>
              <a:t> t-test </a:t>
            </a:r>
            <a:endParaRPr lang="cs-CZ" dirty="0"/>
          </a:p>
        </p:txBody>
      </p:sp>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Rectangle 3"/>
          <p:cNvSpPr txBox="1">
            <a:spLocks/>
          </p:cNvSpPr>
          <p:nvPr/>
        </p:nvSpPr>
        <p:spPr bwMode="auto">
          <a:xfrm>
            <a:off x="250825" y="1484313"/>
            <a:ext cx="8534400" cy="11572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73050" marR="0" lvl="0" indent="-273050" algn="just"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defRPr/>
            </a:pPr>
            <a:r>
              <a:rPr kumimoji="0" lang="cs-CZ" sz="1400" b="0" i="0" u="none" strike="noStrike" kern="1200" cap="none" spc="0" normalizeH="0" baseline="0" noProof="0" dirty="0" smtClean="0">
                <a:ln>
                  <a:noFill/>
                </a:ln>
                <a:solidFill>
                  <a:schemeClr val="tx1"/>
                </a:solidFill>
                <a:effectLst/>
                <a:uLnTx/>
                <a:uFillTx/>
                <a:latin typeface="+mn-lt"/>
                <a:ea typeface="+mn-ea"/>
                <a:cs typeface="+mn-cs"/>
              </a:rPr>
              <a:t>Byl prováděn pokus s dietou u </a:t>
            </a:r>
            <a:r>
              <a:rPr lang="cs-CZ" sz="1400" dirty="0" smtClean="0"/>
              <a:t>18</a:t>
            </a:r>
            <a:r>
              <a:rPr kumimoji="0" lang="cs-CZ" sz="1400" b="0" i="0" u="none" strike="noStrike" kern="1200" cap="none" spc="0" normalizeH="0" baseline="0" noProof="0" dirty="0" smtClean="0">
                <a:ln>
                  <a:noFill/>
                </a:ln>
                <a:solidFill>
                  <a:schemeClr val="tx1"/>
                </a:solidFill>
                <a:effectLst/>
                <a:uLnTx/>
                <a:uFillTx/>
                <a:latin typeface="+mn-lt"/>
                <a:ea typeface="+mn-ea"/>
                <a:cs typeface="+mn-cs"/>
              </a:rPr>
              <a:t> diabetických krys, každá krysa </a:t>
            </a:r>
            <a:r>
              <a:rPr lang="cs-CZ" sz="1400" dirty="0" smtClean="0"/>
              <a:t>byla vystavena dvěma dietám. Protože každá krysa absolvovala obě diety, jde o párové uspořádání, kdy hodnoty v obou pokusech jsou spojeny přes pokusné zvíře. Zjistěte, zda testovaná dieta způsobí změnu hmotnosti u krys. </a:t>
            </a:r>
            <a:endParaRPr kumimoji="0" lang="cs-CZ" sz="1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Rectangle 2"/>
          <p:cNvSpPr txBox="1">
            <a:spLocks/>
          </p:cNvSpPr>
          <p:nvPr/>
        </p:nvSpPr>
        <p:spPr bwMode="auto">
          <a:xfrm>
            <a:off x="395536" y="18864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cs-CZ" sz="3300" b="1" i="0" u="none" strike="noStrike" kern="1200" cap="none" spc="0" normalizeH="0" baseline="0" noProof="0" dirty="0" smtClean="0">
              <a:ln>
                <a:noFill/>
              </a:ln>
              <a:solidFill>
                <a:srgbClr val="7B9899"/>
              </a:solidFill>
              <a:effectLst/>
              <a:uLnTx/>
              <a:uFillTx/>
              <a:latin typeface="+mj-lt"/>
              <a:ea typeface="+mj-ea"/>
              <a:cs typeface="+mj-cs"/>
            </a:endParaRPr>
          </a:p>
        </p:txBody>
      </p:sp>
      <p:sp>
        <p:nvSpPr>
          <p:cNvPr id="8" name="Rectangle 6"/>
          <p:cNvSpPr>
            <a:spLocks noChangeArrowheads="1"/>
          </p:cNvSpPr>
          <p:nvPr/>
        </p:nvSpPr>
        <p:spPr bwMode="auto">
          <a:xfrm>
            <a:off x="323850" y="2348880"/>
            <a:ext cx="6264275" cy="3557897"/>
          </a:xfrm>
          <a:prstGeom prst="rect">
            <a:avLst/>
          </a:prstGeom>
          <a:noFill/>
          <a:ln w="9525">
            <a:noFill/>
            <a:miter lim="800000"/>
            <a:headEnd/>
            <a:tailEnd/>
          </a:ln>
        </p:spPr>
        <p:txBody>
          <a:bodyPr anchor="ctr">
            <a:spAutoFit/>
          </a:bodyPr>
          <a:lstStyle/>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r>
              <a:rPr lang="cs-CZ" sz="1200" dirty="0">
                <a:solidFill>
                  <a:prstClr val="black"/>
                </a:solidFill>
                <a:cs typeface="Arial" pitchFamily="34" charset="0"/>
              </a:rPr>
              <a:t>Nulová hypotéza zní, že skutečný průměrný rozdíl mezi oběma dietami je 0, alternativní hypotéza zní, že to není 0.</a:t>
            </a:r>
          </a:p>
          <a:p>
            <a:pPr marL="457200" indent="-457200" fontAlgn="base">
              <a:spcBef>
                <a:spcPct val="20000"/>
              </a:spcBef>
              <a:spcAft>
                <a:spcPct val="0"/>
              </a:spcAft>
              <a:buFontTx/>
              <a:buAutoNum type="arabicPeriod"/>
            </a:pPr>
            <a:r>
              <a:rPr lang="cs-CZ" sz="1200" dirty="0">
                <a:solidFill>
                  <a:prstClr val="black"/>
                </a:solidFill>
                <a:cs typeface="Arial" pitchFamily="34" charset="0"/>
              </a:rPr>
              <a:t>Pro </a:t>
            </a:r>
            <a:r>
              <a:rPr lang="cs-CZ" sz="1200" dirty="0" smtClean="0">
                <a:solidFill>
                  <a:prstClr val="black"/>
                </a:solidFill>
                <a:cs typeface="Arial" pitchFamily="34" charset="0"/>
              </a:rPr>
              <a:t>každou krysu je </a:t>
            </a:r>
            <a:r>
              <a:rPr lang="cs-CZ" sz="1200" dirty="0">
                <a:solidFill>
                  <a:prstClr val="black"/>
                </a:solidFill>
                <a:cs typeface="Arial" pitchFamily="34" charset="0"/>
              </a:rPr>
              <a:t>spočítán rozdíl mezi </a:t>
            </a:r>
            <a:r>
              <a:rPr lang="cs-CZ" sz="1200" dirty="0" smtClean="0">
                <a:solidFill>
                  <a:prstClr val="black"/>
                </a:solidFill>
                <a:cs typeface="Arial" pitchFamily="34" charset="0"/>
              </a:rPr>
              <a:t>hmotnosti při </a:t>
            </a:r>
            <a:r>
              <a:rPr lang="cs-CZ" sz="1200" dirty="0">
                <a:solidFill>
                  <a:prstClr val="black"/>
                </a:solidFill>
                <a:cs typeface="Arial" pitchFamily="34" charset="0"/>
              </a:rPr>
              <a:t>obou dietách a měly by být ověřeny předpoklady pro </a:t>
            </a:r>
            <a:r>
              <a:rPr lang="cs-CZ" sz="1200" dirty="0" err="1">
                <a:solidFill>
                  <a:prstClr val="black"/>
                </a:solidFill>
                <a:cs typeface="Arial" pitchFamily="34" charset="0"/>
              </a:rPr>
              <a:t>one</a:t>
            </a:r>
            <a:r>
              <a:rPr lang="cs-CZ" sz="1200" dirty="0">
                <a:solidFill>
                  <a:prstClr val="black"/>
                </a:solidFill>
                <a:cs typeface="Arial" pitchFamily="34" charset="0"/>
              </a:rPr>
              <a:t> sample t-test – tedy alespoň přibližně normální rozložení.</a:t>
            </a:r>
          </a:p>
          <a:p>
            <a:pPr marL="457200" indent="-457200" fontAlgn="base">
              <a:spcBef>
                <a:spcPct val="20000"/>
              </a:spcBef>
              <a:spcAft>
                <a:spcPct val="0"/>
              </a:spcAft>
              <a:buFontTx/>
              <a:buAutoNum type="arabicPeriod"/>
            </a:pPr>
            <a:r>
              <a:rPr lang="cs-CZ" sz="1200" dirty="0">
                <a:solidFill>
                  <a:prstClr val="black"/>
                </a:solidFill>
                <a:cs typeface="Arial" pitchFamily="34" charset="0"/>
              </a:rPr>
              <a:t>Je spočítána testová charakteristika, výpočet vlastně probíhá jako </a:t>
            </a:r>
            <a:r>
              <a:rPr lang="cs-CZ" sz="1200" dirty="0" err="1">
                <a:solidFill>
                  <a:prstClr val="black"/>
                </a:solidFill>
                <a:cs typeface="Arial" pitchFamily="34" charset="0"/>
              </a:rPr>
              <a:t>one</a:t>
            </a:r>
            <a:r>
              <a:rPr lang="cs-CZ" sz="1200" dirty="0">
                <a:solidFill>
                  <a:prstClr val="black"/>
                </a:solidFill>
                <a:cs typeface="Arial" pitchFamily="34" charset="0"/>
              </a:rPr>
              <a:t>-sample t-test, kde je zjišťována významnost průměru diferencí obou souborů jako rozdíl mezi touto hodnotou a nulou (nula je hodnota, kterou by průměrná diference měla nabývat, pokud platí nulová hypotéza). </a:t>
            </a:r>
            <a:r>
              <a:rPr lang="cs-CZ" sz="1200" dirty="0" smtClean="0">
                <a:solidFill>
                  <a:prstClr val="black"/>
                </a:solidFill>
                <a:cs typeface="Arial" pitchFamily="34" charset="0"/>
              </a:rPr>
              <a:t>T=-1,72 </a:t>
            </a:r>
            <a:r>
              <a:rPr lang="cs-CZ" sz="1200" dirty="0">
                <a:solidFill>
                  <a:prstClr val="black"/>
                </a:solidFill>
                <a:cs typeface="Arial" pitchFamily="34" charset="0"/>
              </a:rPr>
              <a:t>s </a:t>
            </a:r>
            <a:r>
              <a:rPr lang="cs-CZ" sz="1200" dirty="0" smtClean="0">
                <a:solidFill>
                  <a:prstClr val="black"/>
                </a:solidFill>
                <a:cs typeface="Arial" pitchFamily="34" charset="0"/>
              </a:rPr>
              <a:t>17 </a:t>
            </a:r>
            <a:r>
              <a:rPr lang="cs-CZ" sz="1200" dirty="0">
                <a:solidFill>
                  <a:prstClr val="black"/>
                </a:solidFill>
                <a:cs typeface="Arial" pitchFamily="34" charset="0"/>
              </a:rPr>
              <a:t>stupni volnosti, skutečná hodnota </a:t>
            </a:r>
            <a:r>
              <a:rPr lang="cs-CZ" sz="1200" dirty="0" smtClean="0">
                <a:solidFill>
                  <a:prstClr val="black"/>
                </a:solidFill>
                <a:cs typeface="Arial" pitchFamily="34" charset="0"/>
              </a:rPr>
              <a:t>p=0,102 </a:t>
            </a:r>
            <a:r>
              <a:rPr lang="cs-CZ" sz="1200" dirty="0">
                <a:solidFill>
                  <a:prstClr val="black"/>
                </a:solidFill>
                <a:cs typeface="Arial" pitchFamily="34" charset="0"/>
              </a:rPr>
              <a:t>a tedy na hladině p=0,05 </a:t>
            </a:r>
            <a:r>
              <a:rPr lang="cs-CZ" sz="1200" dirty="0" smtClean="0">
                <a:solidFill>
                  <a:prstClr val="black"/>
                </a:solidFill>
                <a:cs typeface="Arial" pitchFamily="34" charset="0"/>
              </a:rPr>
              <a:t>nemůžeme </a:t>
            </a:r>
            <a:r>
              <a:rPr lang="cs-CZ" sz="1200" dirty="0">
                <a:solidFill>
                  <a:prstClr val="black"/>
                </a:solidFill>
                <a:cs typeface="Arial" pitchFamily="34" charset="0"/>
              </a:rPr>
              <a:t>nulovou hypotézu zamítnou</a:t>
            </a:r>
          </a:p>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r>
              <a:rPr lang="cs-CZ" sz="1200" dirty="0">
                <a:solidFill>
                  <a:prstClr val="black"/>
                </a:solidFill>
                <a:cs typeface="Arial" pitchFamily="34" charset="0"/>
              </a:rPr>
              <a:t>Závěrem můžeme říci, že nulová hypotéza neexistence rozdílu mezi oběma dietami </a:t>
            </a:r>
            <a:r>
              <a:rPr lang="cs-CZ" sz="1200" dirty="0" smtClean="0">
                <a:solidFill>
                  <a:prstClr val="black"/>
                </a:solidFill>
                <a:cs typeface="Arial" pitchFamily="34" charset="0"/>
              </a:rPr>
              <a:t>nebyla </a:t>
            </a:r>
            <a:r>
              <a:rPr lang="cs-CZ" sz="1200" dirty="0">
                <a:solidFill>
                  <a:prstClr val="black"/>
                </a:solidFill>
                <a:cs typeface="Arial" pitchFamily="34" charset="0"/>
              </a:rPr>
              <a:t>zamítnuta, což znamená, že </a:t>
            </a:r>
            <a:r>
              <a:rPr lang="cs-CZ" sz="1200" dirty="0" smtClean="0">
                <a:solidFill>
                  <a:prstClr val="black"/>
                </a:solidFill>
                <a:cs typeface="Arial" pitchFamily="34" charset="0"/>
              </a:rPr>
              <a:t>testovaná </a:t>
            </a:r>
            <a:r>
              <a:rPr lang="cs-CZ" sz="1200" dirty="0">
                <a:solidFill>
                  <a:prstClr val="black"/>
                </a:solidFill>
                <a:cs typeface="Arial" pitchFamily="34" charset="0"/>
              </a:rPr>
              <a:t>dieta </a:t>
            </a:r>
            <a:r>
              <a:rPr lang="cs-CZ" sz="1200" dirty="0" smtClean="0">
                <a:solidFill>
                  <a:prstClr val="black"/>
                </a:solidFill>
                <a:cs typeface="Arial" pitchFamily="34" charset="0"/>
              </a:rPr>
              <a:t>nemá  </a:t>
            </a:r>
            <a:r>
              <a:rPr lang="cs-CZ" sz="1200" dirty="0">
                <a:solidFill>
                  <a:prstClr val="black"/>
                </a:solidFill>
                <a:cs typeface="Arial" pitchFamily="34" charset="0"/>
              </a:rPr>
              <a:t>významný vliv na snížení </a:t>
            </a:r>
            <a:r>
              <a:rPr lang="cs-CZ" sz="1200" dirty="0" smtClean="0">
                <a:solidFill>
                  <a:prstClr val="black"/>
                </a:solidFill>
                <a:cs typeface="Arial" pitchFamily="34" charset="0"/>
              </a:rPr>
              <a:t>hmotnosti.</a:t>
            </a:r>
            <a:endParaRPr lang="cs-CZ" sz="1200" dirty="0">
              <a:solidFill>
                <a:prstClr val="black"/>
              </a:solidFill>
              <a:cs typeface="Arial" pitchFamily="34" charset="0"/>
            </a:endParaRPr>
          </a:p>
          <a:p>
            <a:pPr marL="457200" indent="-457200" eaLnBrk="0" fontAlgn="base" hangingPunct="0">
              <a:spcBef>
                <a:spcPct val="0"/>
              </a:spcBef>
              <a:spcAft>
                <a:spcPct val="0"/>
              </a:spcAft>
              <a:buFontTx/>
              <a:buAutoNum type="arabicPeriod"/>
            </a:pPr>
            <a:endParaRPr lang="cs-CZ" sz="1400" dirty="0">
              <a:solidFill>
                <a:prstClr val="black"/>
              </a:solidFill>
              <a:cs typeface="Arial" pitchFamily="34" charset="0"/>
            </a:endParaRPr>
          </a:p>
        </p:txBody>
      </p:sp>
      <p:graphicFrame>
        <p:nvGraphicFramePr>
          <p:cNvPr id="62466" name="Object 8"/>
          <p:cNvGraphicFramePr>
            <a:graphicFrameLocks noChangeAspect="1"/>
          </p:cNvGraphicFramePr>
          <p:nvPr/>
        </p:nvGraphicFramePr>
        <p:xfrm>
          <a:off x="868363" y="4653136"/>
          <a:ext cx="3990975" cy="609600"/>
        </p:xfrm>
        <a:graphic>
          <a:graphicData uri="http://schemas.openxmlformats.org/presentationml/2006/ole">
            <p:oleObj spid="_x0000_s62466" r:id="rId3" imgW="3987800" imgH="609600" progId="">
              <p:embed/>
            </p:oleObj>
          </a:graphicData>
        </a:graphic>
      </p:graphicFrame>
      <p:pic>
        <p:nvPicPr>
          <p:cNvPr id="62472" name="Picture 8" descr="http://www.zdarskypruvodce.cz/wp-content/krysa-zdar-nad-sazavou.png"/>
          <p:cNvPicPr>
            <a:picLocks noChangeAspect="1" noChangeArrowheads="1"/>
          </p:cNvPicPr>
          <p:nvPr/>
        </p:nvPicPr>
        <p:blipFill>
          <a:blip r:embed="rId4" cstate="print"/>
          <a:srcRect/>
          <a:stretch>
            <a:fillRect/>
          </a:stretch>
        </p:blipFill>
        <p:spPr bwMode="auto">
          <a:xfrm>
            <a:off x="6012160" y="3573016"/>
            <a:ext cx="2876550" cy="1714500"/>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pic>
        <p:nvPicPr>
          <p:cNvPr id="63490" name="Picture 2"/>
          <p:cNvPicPr>
            <a:picLocks noChangeAspect="1" noChangeArrowheads="1"/>
          </p:cNvPicPr>
          <p:nvPr/>
        </p:nvPicPr>
        <p:blipFill>
          <a:blip r:embed="rId2" cstate="print"/>
          <a:srcRect/>
          <a:stretch>
            <a:fillRect/>
          </a:stretch>
        </p:blipFill>
        <p:spPr bwMode="auto">
          <a:xfrm>
            <a:off x="3275856" y="2132856"/>
            <a:ext cx="5675471" cy="4218146"/>
          </a:xfrm>
          <a:prstGeom prst="rect">
            <a:avLst/>
          </a:prstGeom>
          <a:noFill/>
          <a:ln w="9525">
            <a:noFill/>
            <a:miter lim="800000"/>
            <a:headEnd/>
            <a:tailEnd/>
          </a:ln>
        </p:spPr>
      </p:pic>
      <p:sp>
        <p:nvSpPr>
          <p:cNvPr id="6" name="Nadpis 5"/>
          <p:cNvSpPr>
            <a:spLocks noGrp="1"/>
          </p:cNvSpPr>
          <p:nvPr>
            <p:ph type="title"/>
          </p:nvPr>
        </p:nvSpPr>
        <p:spPr/>
        <p:txBody>
          <a:bodyPr/>
          <a:lstStyle/>
          <a:p>
            <a:r>
              <a:rPr lang="cs-CZ" dirty="0" smtClean="0"/>
              <a:t>Příklad 3: Řešení v softwaru </a:t>
            </a:r>
            <a:r>
              <a:rPr lang="cs-CZ" dirty="0" err="1" smtClean="0"/>
              <a:t>Statistica</a:t>
            </a:r>
            <a:r>
              <a:rPr lang="cs-CZ" dirty="0" smtClean="0"/>
              <a:t> I</a:t>
            </a:r>
            <a:endParaRPr lang="cs-CZ" dirty="0"/>
          </a:p>
        </p:txBody>
      </p:sp>
      <p:sp>
        <p:nvSpPr>
          <p:cNvPr id="7" name="TextovéPole 6"/>
          <p:cNvSpPr txBox="1"/>
          <p:nvPr/>
        </p:nvSpPr>
        <p:spPr>
          <a:xfrm>
            <a:off x="107504" y="2924944"/>
            <a:ext cx="3323410" cy="923330"/>
          </a:xfrm>
          <a:prstGeom prst="rect">
            <a:avLst/>
          </a:prstGeom>
          <a:noFill/>
        </p:spPr>
        <p:txBody>
          <a:bodyPr wrap="none" rtlCol="0">
            <a:spAutoFit/>
          </a:bodyPr>
          <a:lstStyle/>
          <a:p>
            <a:pPr>
              <a:buFont typeface="Arial" pitchFamily="34" charset="0"/>
              <a:buChar char="•"/>
            </a:pPr>
            <a:r>
              <a:rPr lang="cs-CZ" dirty="0" smtClean="0"/>
              <a:t> V menu </a:t>
            </a:r>
            <a:r>
              <a:rPr lang="cs-CZ" b="1" i="1" dirty="0" err="1" smtClean="0"/>
              <a:t>Statistics</a:t>
            </a:r>
            <a:r>
              <a:rPr lang="cs-CZ" b="1" i="1" dirty="0" smtClean="0"/>
              <a:t> </a:t>
            </a:r>
            <a:r>
              <a:rPr lang="cs-CZ" dirty="0" smtClean="0"/>
              <a:t>zvolíme </a:t>
            </a:r>
            <a:r>
              <a:rPr lang="cs-CZ" b="1" i="1" dirty="0" smtClean="0"/>
              <a:t>Basic </a:t>
            </a:r>
          </a:p>
          <a:p>
            <a:r>
              <a:rPr lang="cs-CZ" b="1" i="1" dirty="0" err="1" smtClean="0"/>
              <a:t>statistics</a:t>
            </a:r>
            <a:r>
              <a:rPr lang="cs-CZ" b="1" i="1" dirty="0" smtClean="0"/>
              <a:t> ,</a:t>
            </a:r>
            <a:r>
              <a:rPr lang="cs-CZ" dirty="0" smtClean="0"/>
              <a:t>vybereme</a:t>
            </a:r>
          </a:p>
          <a:p>
            <a:r>
              <a:rPr lang="cs-CZ" b="1" i="1" dirty="0" smtClean="0"/>
              <a:t>t-test, </a:t>
            </a:r>
            <a:r>
              <a:rPr lang="cs-CZ" b="1" i="1" dirty="0" err="1" smtClean="0"/>
              <a:t>dependent</a:t>
            </a:r>
            <a:r>
              <a:rPr lang="cs-CZ" b="1" i="1" dirty="0" smtClean="0"/>
              <a:t> </a:t>
            </a:r>
            <a:r>
              <a:rPr lang="cs-CZ" b="1" i="1" dirty="0" err="1" smtClean="0"/>
              <a:t>samples</a:t>
            </a:r>
            <a:endParaRPr lang="cs-CZ" b="1" i="1" dirty="0" smtClean="0"/>
          </a:p>
        </p:txBody>
      </p:sp>
      <p:sp>
        <p:nvSpPr>
          <p:cNvPr id="8" name="Šipka doprava 7"/>
          <p:cNvSpPr/>
          <p:nvPr/>
        </p:nvSpPr>
        <p:spPr>
          <a:xfrm>
            <a:off x="2411760" y="2276872"/>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sp>
        <p:nvSpPr>
          <p:cNvPr id="9" name="Šipka doprava 8"/>
          <p:cNvSpPr/>
          <p:nvPr/>
        </p:nvSpPr>
        <p:spPr>
          <a:xfrm rot="1739775">
            <a:off x="5436616" y="1645176"/>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10" name="Šipka doprava 9"/>
          <p:cNvSpPr/>
          <p:nvPr/>
        </p:nvSpPr>
        <p:spPr>
          <a:xfrm rot="21096045">
            <a:off x="5612678" y="4492258"/>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3</a:t>
            </a:r>
            <a:endParaRPr lang="cs-CZ"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5" name="Picture 3"/>
          <p:cNvPicPr>
            <a:picLocks noChangeAspect="1" noChangeArrowheads="1"/>
          </p:cNvPicPr>
          <p:nvPr/>
        </p:nvPicPr>
        <p:blipFill>
          <a:blip r:embed="rId2" cstate="print"/>
          <a:srcRect/>
          <a:stretch>
            <a:fillRect/>
          </a:stretch>
        </p:blipFill>
        <p:spPr bwMode="auto">
          <a:xfrm>
            <a:off x="4283968" y="1988840"/>
            <a:ext cx="3505200" cy="3181350"/>
          </a:xfrm>
          <a:prstGeom prst="rect">
            <a:avLst/>
          </a:prstGeom>
          <a:noFill/>
          <a:ln w="9525">
            <a:noFill/>
            <a:miter lim="800000"/>
            <a:headEnd/>
            <a:tailEnd/>
          </a:ln>
        </p:spPr>
      </p:pic>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Nadpis 5"/>
          <p:cNvSpPr>
            <a:spLocks noGrp="1"/>
          </p:cNvSpPr>
          <p:nvPr>
            <p:ph type="title"/>
          </p:nvPr>
        </p:nvSpPr>
        <p:spPr/>
        <p:txBody>
          <a:bodyPr/>
          <a:lstStyle/>
          <a:p>
            <a:r>
              <a:rPr lang="cs-CZ" dirty="0" smtClean="0"/>
              <a:t>Příklad 3: Řešení v softwaru </a:t>
            </a:r>
            <a:r>
              <a:rPr lang="cs-CZ" dirty="0" err="1" smtClean="0"/>
              <a:t>Statistica</a:t>
            </a:r>
            <a:r>
              <a:rPr lang="cs-CZ" dirty="0" smtClean="0"/>
              <a:t> II</a:t>
            </a:r>
            <a:endParaRPr lang="cs-CZ" dirty="0"/>
          </a:p>
        </p:txBody>
      </p:sp>
      <p:sp>
        <p:nvSpPr>
          <p:cNvPr id="6" name="TextovéPole 5"/>
          <p:cNvSpPr txBox="1"/>
          <p:nvPr/>
        </p:nvSpPr>
        <p:spPr>
          <a:xfrm>
            <a:off x="179512" y="2272804"/>
            <a:ext cx="3256725" cy="2308324"/>
          </a:xfrm>
          <a:prstGeom prst="rect">
            <a:avLst/>
          </a:prstGeom>
          <a:noFill/>
        </p:spPr>
        <p:txBody>
          <a:bodyPr wrap="none" rtlCol="0">
            <a:spAutoFit/>
          </a:bodyPr>
          <a:lstStyle/>
          <a:p>
            <a:pPr>
              <a:buFont typeface="Arial" pitchFamily="34" charset="0"/>
              <a:buChar char="•"/>
            </a:pPr>
            <a:r>
              <a:rPr lang="cs-CZ" dirty="0" smtClean="0"/>
              <a:t> Zvolíme proměnné (</a:t>
            </a:r>
            <a:r>
              <a:rPr lang="cs-CZ" b="1" i="1" dirty="0" err="1" smtClean="0"/>
              <a:t>Variables</a:t>
            </a:r>
            <a:r>
              <a:rPr lang="cs-CZ" dirty="0" smtClean="0"/>
              <a:t>),</a:t>
            </a:r>
          </a:p>
          <a:p>
            <a:endParaRPr lang="cs-CZ" dirty="0" smtClean="0"/>
          </a:p>
          <a:p>
            <a:pPr>
              <a:buFont typeface="Arial" pitchFamily="34" charset="0"/>
              <a:buChar char="•"/>
            </a:pPr>
            <a:endParaRPr lang="cs-CZ" dirty="0" smtClean="0"/>
          </a:p>
          <a:p>
            <a:pPr>
              <a:buFont typeface="Arial" pitchFamily="34" charset="0"/>
              <a:buChar char="•"/>
            </a:pPr>
            <a:r>
              <a:rPr lang="cs-CZ" dirty="0" smtClean="0"/>
              <a:t> Kliknutím na </a:t>
            </a:r>
            <a:r>
              <a:rPr lang="cs-CZ" b="1" i="1" dirty="0" err="1" smtClean="0"/>
              <a:t>Summary</a:t>
            </a:r>
            <a:r>
              <a:rPr lang="cs-CZ" dirty="0" smtClean="0"/>
              <a:t> získáme</a:t>
            </a:r>
          </a:p>
          <a:p>
            <a:r>
              <a:rPr lang="cs-CZ" dirty="0" smtClean="0"/>
              <a:t>výstupy</a:t>
            </a:r>
          </a:p>
          <a:p>
            <a:pPr>
              <a:buFont typeface="Arial" pitchFamily="34" charset="0"/>
              <a:buChar char="•"/>
            </a:pPr>
            <a:endParaRPr lang="cs-CZ" dirty="0" smtClean="0"/>
          </a:p>
          <a:p>
            <a:pPr>
              <a:buFont typeface="Arial" pitchFamily="34" charset="0"/>
              <a:buChar char="•"/>
            </a:pPr>
            <a:endParaRPr lang="cs-CZ" dirty="0" smtClean="0"/>
          </a:p>
          <a:p>
            <a:endParaRPr lang="cs-CZ" b="1" i="1" dirty="0" smtClean="0"/>
          </a:p>
        </p:txBody>
      </p:sp>
      <p:sp>
        <p:nvSpPr>
          <p:cNvPr id="7" name="Šipka doprava 6"/>
          <p:cNvSpPr/>
          <p:nvPr/>
        </p:nvSpPr>
        <p:spPr>
          <a:xfrm rot="1351366">
            <a:off x="3774235" y="2121322"/>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8" name="Šipka doprava 7"/>
          <p:cNvSpPr/>
          <p:nvPr/>
        </p:nvSpPr>
        <p:spPr>
          <a:xfrm>
            <a:off x="3635896" y="4437112"/>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sp>
        <p:nvSpPr>
          <p:cNvPr id="9" name="Šipka doprava 8"/>
          <p:cNvSpPr/>
          <p:nvPr/>
        </p:nvSpPr>
        <p:spPr>
          <a:xfrm rot="1171205">
            <a:off x="6505657" y="2034681"/>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3</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Zástupný symbol pro zápatí 16"/>
          <p:cNvSpPr>
            <a:spLocks noGrp="1"/>
          </p:cNvSpPr>
          <p:nvPr>
            <p:ph type="ftr" sz="quarter" idx="11"/>
          </p:nvPr>
        </p:nvSpPr>
        <p:spPr bwMode="auto">
          <a:noFill/>
          <a:ln>
            <a:miter lim="800000"/>
            <a:headEnd/>
            <a:tailEnd/>
          </a:ln>
        </p:spPr>
        <p:txBody>
          <a:bodyPr/>
          <a:lstStyle/>
          <a:p>
            <a:r>
              <a:rPr lang="cs-CZ"/>
              <a:t>Vytvořil Institut biostatistiky a analýz, Masarykova univerzita </a:t>
            </a:r>
            <a:br>
              <a:rPr lang="cs-CZ"/>
            </a:br>
            <a:r>
              <a:rPr lang="cs-CZ" i="1"/>
              <a:t>J. Jarkovský, L. Dušek</a:t>
            </a:r>
          </a:p>
        </p:txBody>
      </p:sp>
      <p:sp>
        <p:nvSpPr>
          <p:cNvPr id="235523" name="Podnadpis 2"/>
          <p:cNvSpPr>
            <a:spLocks noGrp="1"/>
          </p:cNvSpPr>
          <p:nvPr>
            <p:ph type="subTitle" idx="4294967295"/>
          </p:nvPr>
        </p:nvSpPr>
        <p:spPr>
          <a:xfrm>
            <a:off x="285750" y="2997200"/>
            <a:ext cx="8572500" cy="895350"/>
          </a:xfrm>
        </p:spPr>
        <p:txBody>
          <a:bodyPr>
            <a:spAutoFit/>
          </a:bodyPr>
          <a:lstStyle/>
          <a:p>
            <a:pPr marL="0" indent="0" algn="ctr">
              <a:buFont typeface="Wingdings 2" pitchFamily="18" charset="2"/>
              <a:buNone/>
            </a:pPr>
            <a:r>
              <a:rPr lang="cs-CZ" sz="2400" b="1" dirty="0" err="1" smtClean="0">
                <a:solidFill>
                  <a:schemeClr val="tx2"/>
                </a:solidFill>
                <a:latin typeface="Arial" pitchFamily="34" charset="0"/>
              </a:rPr>
              <a:t>Jednovýběrový</a:t>
            </a:r>
            <a:r>
              <a:rPr lang="cs-CZ" sz="2400" b="1" dirty="0" smtClean="0">
                <a:solidFill>
                  <a:schemeClr val="tx2"/>
                </a:solidFill>
                <a:latin typeface="Arial" pitchFamily="34" charset="0"/>
              </a:rPr>
              <a:t> t-test</a:t>
            </a:r>
          </a:p>
          <a:p>
            <a:pPr marL="0" indent="0" algn="ctr">
              <a:buFont typeface="Wingdings 2" pitchFamily="18" charset="2"/>
              <a:buNone/>
            </a:pPr>
            <a:r>
              <a:rPr lang="cs-CZ" sz="2400" b="1" dirty="0" err="1" smtClean="0">
                <a:solidFill>
                  <a:schemeClr val="tx2"/>
                </a:solidFill>
                <a:latin typeface="Arial" pitchFamily="34" charset="0"/>
              </a:rPr>
              <a:t>Jednovýběrový</a:t>
            </a:r>
            <a:r>
              <a:rPr lang="cs-CZ" sz="2400" b="1" dirty="0" smtClean="0">
                <a:solidFill>
                  <a:schemeClr val="tx2"/>
                </a:solidFill>
                <a:latin typeface="Arial" pitchFamily="34" charset="0"/>
              </a:rPr>
              <a:t> test rozptylu</a:t>
            </a:r>
          </a:p>
        </p:txBody>
      </p:sp>
      <p:sp>
        <p:nvSpPr>
          <p:cNvPr id="235524" name="Nadpis 1"/>
          <p:cNvSpPr>
            <a:spLocks noGrp="1"/>
          </p:cNvSpPr>
          <p:nvPr>
            <p:ph type="ctrTitle" idx="4294967295"/>
          </p:nvPr>
        </p:nvSpPr>
        <p:spPr>
          <a:xfrm>
            <a:off x="685800" y="257175"/>
            <a:ext cx="7772400" cy="1371600"/>
          </a:xfrm>
          <a:noFill/>
        </p:spPr>
        <p:txBody>
          <a:bodyPr>
            <a:spAutoFit/>
          </a:bodyPr>
          <a:lstStyle/>
          <a:p>
            <a:r>
              <a:rPr lang="cs-CZ" sz="4200" dirty="0" smtClean="0">
                <a:solidFill>
                  <a:schemeClr val="accent1"/>
                </a:solidFill>
                <a:latin typeface="Arial" pitchFamily="34" charset="0"/>
              </a:rPr>
              <a:t>1. Statistické testy o parametrech jednoho výběru</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40" name="Picture 4"/>
          <p:cNvPicPr>
            <a:picLocks noChangeAspect="1" noChangeArrowheads="1"/>
          </p:cNvPicPr>
          <p:nvPr/>
        </p:nvPicPr>
        <p:blipFill>
          <a:blip r:embed="rId2" cstate="print"/>
          <a:srcRect/>
          <a:stretch>
            <a:fillRect/>
          </a:stretch>
        </p:blipFill>
        <p:spPr bwMode="auto">
          <a:xfrm>
            <a:off x="1331640" y="2867025"/>
            <a:ext cx="5019675" cy="1123950"/>
          </a:xfrm>
          <a:prstGeom prst="rect">
            <a:avLst/>
          </a:prstGeom>
          <a:noFill/>
          <a:ln w="9525">
            <a:noFill/>
            <a:miter lim="800000"/>
            <a:headEnd/>
            <a:tailEnd/>
          </a:ln>
        </p:spPr>
      </p:pic>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Nadpis 5"/>
          <p:cNvSpPr>
            <a:spLocks noGrp="1"/>
          </p:cNvSpPr>
          <p:nvPr>
            <p:ph type="title"/>
          </p:nvPr>
        </p:nvSpPr>
        <p:spPr/>
        <p:txBody>
          <a:bodyPr/>
          <a:lstStyle/>
          <a:p>
            <a:r>
              <a:rPr lang="cs-CZ" dirty="0" smtClean="0"/>
              <a:t>Příklad 3: Řešení v softwaru </a:t>
            </a:r>
            <a:r>
              <a:rPr lang="cs-CZ" dirty="0" err="1" smtClean="0"/>
              <a:t>Statistica</a:t>
            </a:r>
            <a:r>
              <a:rPr lang="cs-CZ" dirty="0" smtClean="0"/>
              <a:t> III</a:t>
            </a:r>
            <a:endParaRPr lang="cs-CZ" dirty="0"/>
          </a:p>
        </p:txBody>
      </p:sp>
      <p:sp>
        <p:nvSpPr>
          <p:cNvPr id="6" name="TextovéPole 5"/>
          <p:cNvSpPr txBox="1"/>
          <p:nvPr/>
        </p:nvSpPr>
        <p:spPr>
          <a:xfrm>
            <a:off x="1115616" y="1628800"/>
            <a:ext cx="1817164" cy="369332"/>
          </a:xfrm>
          <a:prstGeom prst="rect">
            <a:avLst/>
          </a:prstGeom>
          <a:noFill/>
        </p:spPr>
        <p:txBody>
          <a:bodyPr wrap="none" rtlCol="0">
            <a:spAutoFit/>
          </a:bodyPr>
          <a:lstStyle/>
          <a:p>
            <a:r>
              <a:rPr lang="cs-CZ" dirty="0" smtClean="0"/>
              <a:t>Výběrový průměr</a:t>
            </a:r>
            <a:endParaRPr lang="cs-CZ" dirty="0"/>
          </a:p>
        </p:txBody>
      </p:sp>
      <p:sp>
        <p:nvSpPr>
          <p:cNvPr id="7" name="TextovéPole 6"/>
          <p:cNvSpPr txBox="1"/>
          <p:nvPr/>
        </p:nvSpPr>
        <p:spPr>
          <a:xfrm>
            <a:off x="2843808" y="1772816"/>
            <a:ext cx="3122393" cy="369332"/>
          </a:xfrm>
          <a:prstGeom prst="rect">
            <a:avLst/>
          </a:prstGeom>
          <a:noFill/>
        </p:spPr>
        <p:txBody>
          <a:bodyPr wrap="none" rtlCol="0">
            <a:spAutoFit/>
          </a:bodyPr>
          <a:lstStyle/>
          <a:p>
            <a:r>
              <a:rPr lang="cs-CZ" dirty="0" smtClean="0"/>
              <a:t>Výběrová směrodatná odchylka</a:t>
            </a:r>
            <a:endParaRPr lang="cs-CZ" dirty="0"/>
          </a:p>
        </p:txBody>
      </p:sp>
      <p:sp>
        <p:nvSpPr>
          <p:cNvPr id="8" name="TextovéPole 7"/>
          <p:cNvSpPr txBox="1"/>
          <p:nvPr/>
        </p:nvSpPr>
        <p:spPr>
          <a:xfrm>
            <a:off x="3707904" y="2204864"/>
            <a:ext cx="1794466" cy="369332"/>
          </a:xfrm>
          <a:prstGeom prst="rect">
            <a:avLst/>
          </a:prstGeom>
          <a:noFill/>
        </p:spPr>
        <p:txBody>
          <a:bodyPr wrap="none" rtlCol="0">
            <a:spAutoFit/>
          </a:bodyPr>
          <a:lstStyle/>
          <a:p>
            <a:r>
              <a:rPr lang="cs-CZ" dirty="0" smtClean="0"/>
              <a:t>Počet pozorování</a:t>
            </a:r>
            <a:endParaRPr lang="cs-CZ" dirty="0"/>
          </a:p>
        </p:txBody>
      </p:sp>
      <p:sp>
        <p:nvSpPr>
          <p:cNvPr id="9" name="TextovéPole 8"/>
          <p:cNvSpPr txBox="1"/>
          <p:nvPr/>
        </p:nvSpPr>
        <p:spPr>
          <a:xfrm>
            <a:off x="1619672" y="4643844"/>
            <a:ext cx="2837252" cy="369332"/>
          </a:xfrm>
          <a:prstGeom prst="rect">
            <a:avLst/>
          </a:prstGeom>
          <a:noFill/>
        </p:spPr>
        <p:txBody>
          <a:bodyPr wrap="none" rtlCol="0">
            <a:spAutoFit/>
          </a:bodyPr>
          <a:lstStyle/>
          <a:p>
            <a:r>
              <a:rPr lang="cs-CZ" dirty="0" smtClean="0"/>
              <a:t>Průměrná hodnota diferencí</a:t>
            </a:r>
            <a:endParaRPr lang="cs-CZ" dirty="0"/>
          </a:p>
        </p:txBody>
      </p:sp>
      <p:sp>
        <p:nvSpPr>
          <p:cNvPr id="10" name="TextovéPole 9"/>
          <p:cNvSpPr txBox="1"/>
          <p:nvPr/>
        </p:nvSpPr>
        <p:spPr>
          <a:xfrm>
            <a:off x="3275856" y="5085184"/>
            <a:ext cx="3995261" cy="369332"/>
          </a:xfrm>
          <a:prstGeom prst="rect">
            <a:avLst/>
          </a:prstGeom>
          <a:noFill/>
        </p:spPr>
        <p:txBody>
          <a:bodyPr wrap="none" rtlCol="0">
            <a:spAutoFit/>
          </a:bodyPr>
          <a:lstStyle/>
          <a:p>
            <a:r>
              <a:rPr lang="cs-CZ" dirty="0" smtClean="0"/>
              <a:t>Výběrová směrodatná odchylka diferencí</a:t>
            </a:r>
            <a:endParaRPr lang="cs-CZ" dirty="0"/>
          </a:p>
        </p:txBody>
      </p:sp>
      <p:sp>
        <p:nvSpPr>
          <p:cNvPr id="11" name="TextovéPole 10"/>
          <p:cNvSpPr txBox="1"/>
          <p:nvPr/>
        </p:nvSpPr>
        <p:spPr>
          <a:xfrm>
            <a:off x="4932040" y="4221088"/>
            <a:ext cx="2855846" cy="369332"/>
          </a:xfrm>
          <a:prstGeom prst="rect">
            <a:avLst/>
          </a:prstGeom>
          <a:noFill/>
        </p:spPr>
        <p:txBody>
          <a:bodyPr wrap="none" rtlCol="0">
            <a:spAutoFit/>
          </a:bodyPr>
          <a:lstStyle/>
          <a:p>
            <a:r>
              <a:rPr lang="cs-CZ" dirty="0" smtClean="0"/>
              <a:t>Hodnota testovacího kritéria</a:t>
            </a:r>
            <a:endParaRPr lang="cs-CZ" dirty="0"/>
          </a:p>
        </p:txBody>
      </p:sp>
      <p:cxnSp>
        <p:nvCxnSpPr>
          <p:cNvPr id="12" name="Přímá spojovací šipka 11"/>
          <p:cNvCxnSpPr/>
          <p:nvPr/>
        </p:nvCxnSpPr>
        <p:spPr>
          <a:xfrm>
            <a:off x="1907704" y="1988840"/>
            <a:ext cx="792088" cy="136815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Přímá spojovací šipka 21"/>
          <p:cNvCxnSpPr/>
          <p:nvPr/>
        </p:nvCxnSpPr>
        <p:spPr>
          <a:xfrm flipV="1">
            <a:off x="3038298" y="3933056"/>
            <a:ext cx="957638" cy="792088"/>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Přímá spojovací šipka 23"/>
          <p:cNvCxnSpPr/>
          <p:nvPr/>
        </p:nvCxnSpPr>
        <p:spPr>
          <a:xfrm flipH="1" flipV="1">
            <a:off x="5292080" y="3861048"/>
            <a:ext cx="72008"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Přímá spojovací šipka 27"/>
          <p:cNvCxnSpPr/>
          <p:nvPr/>
        </p:nvCxnSpPr>
        <p:spPr>
          <a:xfrm flipH="1" flipV="1">
            <a:off x="4572000" y="3861048"/>
            <a:ext cx="144016" cy="115212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Přímá spojovací šipka 30"/>
          <p:cNvCxnSpPr/>
          <p:nvPr/>
        </p:nvCxnSpPr>
        <p:spPr>
          <a:xfrm flipH="1">
            <a:off x="3203848" y="2132856"/>
            <a:ext cx="72008" cy="115212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Přímá spojovací šipka 32"/>
          <p:cNvCxnSpPr/>
          <p:nvPr/>
        </p:nvCxnSpPr>
        <p:spPr>
          <a:xfrm flipH="1">
            <a:off x="3635896" y="2564904"/>
            <a:ext cx="432048" cy="72008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0" name="Obdélník 39"/>
          <p:cNvSpPr/>
          <p:nvPr/>
        </p:nvSpPr>
        <p:spPr>
          <a:xfrm>
            <a:off x="5724128" y="3212976"/>
            <a:ext cx="864096" cy="792088"/>
          </a:xfrm>
          <a:prstGeom prst="rect">
            <a:avLst/>
          </a:prstGeom>
          <a:solidFill>
            <a:srgbClr val="FF0000">
              <a:alpha val="50000"/>
            </a:srgbClr>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7811" name="Freeform 2"/>
          <p:cNvSpPr>
            <a:spLocks/>
          </p:cNvSpPr>
          <p:nvPr/>
        </p:nvSpPr>
        <p:spPr bwMode="auto">
          <a:xfrm>
            <a:off x="1838325" y="5300663"/>
            <a:ext cx="4714875" cy="704850"/>
          </a:xfrm>
          <a:custGeom>
            <a:avLst/>
            <a:gdLst>
              <a:gd name="T0" fmla="*/ 0 w 472"/>
              <a:gd name="T1" fmla="*/ 0 h 23"/>
              <a:gd name="T2" fmla="*/ 0 w 472"/>
              <a:gd name="T3" fmla="*/ 23 h 23"/>
              <a:gd name="T4" fmla="*/ 472 w 472"/>
              <a:gd name="T5" fmla="*/ 23 h 23"/>
              <a:gd name="T6" fmla="*/ 0 60000 65536"/>
              <a:gd name="T7" fmla="*/ 0 60000 65536"/>
              <a:gd name="T8" fmla="*/ 0 60000 65536"/>
              <a:gd name="T9" fmla="*/ 0 w 472"/>
              <a:gd name="T10" fmla="*/ 0 h 23"/>
              <a:gd name="T11" fmla="*/ 472 w 472"/>
              <a:gd name="T12" fmla="*/ 23 h 23"/>
            </a:gdLst>
            <a:ahLst/>
            <a:cxnLst>
              <a:cxn ang="T6">
                <a:pos x="T0" y="T1"/>
              </a:cxn>
              <a:cxn ang="T7">
                <a:pos x="T2" y="T3"/>
              </a:cxn>
              <a:cxn ang="T8">
                <a:pos x="T4" y="T5"/>
              </a:cxn>
            </a:cxnLst>
            <a:rect l="T9" t="T10" r="T11" b="T12"/>
            <a:pathLst>
              <a:path w="472" h="23">
                <a:moveTo>
                  <a:pt x="0" y="0"/>
                </a:moveTo>
                <a:lnTo>
                  <a:pt x="0" y="23"/>
                </a:lnTo>
                <a:lnTo>
                  <a:pt x="472" y="23"/>
                </a:lnTo>
              </a:path>
            </a:pathLst>
          </a:custGeom>
          <a:noFill/>
          <a:ln w="19050" cmpd="sng">
            <a:solidFill>
              <a:srgbClr val="000000"/>
            </a:solidFill>
            <a:round/>
            <a:headEnd type="none" w="med" len="me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12" name="Line 3"/>
          <p:cNvSpPr>
            <a:spLocks noChangeShapeType="1"/>
          </p:cNvSpPr>
          <p:nvPr/>
        </p:nvSpPr>
        <p:spPr bwMode="auto">
          <a:xfrm>
            <a:off x="2647950" y="2900363"/>
            <a:ext cx="1171575"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13" name="Line 4"/>
          <p:cNvSpPr>
            <a:spLocks noChangeShapeType="1"/>
          </p:cNvSpPr>
          <p:nvPr/>
        </p:nvSpPr>
        <p:spPr bwMode="auto">
          <a:xfrm flipH="1">
            <a:off x="1828800" y="1847850"/>
            <a:ext cx="0" cy="381000"/>
          </a:xfrm>
          <a:prstGeom prst="line">
            <a:avLst/>
          </a:prstGeom>
          <a:noFill/>
          <a:ln w="19050">
            <a:solidFill>
              <a:srgbClr val="000000"/>
            </a:solidFill>
            <a:round/>
            <a:headEnd type="triangle" w="med" len="me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14" name="Line 5"/>
          <p:cNvSpPr>
            <a:spLocks noChangeShapeType="1"/>
          </p:cNvSpPr>
          <p:nvPr/>
        </p:nvSpPr>
        <p:spPr bwMode="auto">
          <a:xfrm>
            <a:off x="4586288" y="1847850"/>
            <a:ext cx="0" cy="352425"/>
          </a:xfrm>
          <a:prstGeom prst="line">
            <a:avLst/>
          </a:prstGeom>
          <a:noFill/>
          <a:ln w="19050">
            <a:solidFill>
              <a:srgbClr val="000000"/>
            </a:solidFill>
            <a:round/>
            <a:headEnd type="triangle" w="med" len="me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15" name="Line 6"/>
          <p:cNvSpPr>
            <a:spLocks noChangeShapeType="1"/>
          </p:cNvSpPr>
          <p:nvPr/>
        </p:nvSpPr>
        <p:spPr bwMode="auto">
          <a:xfrm flipV="1">
            <a:off x="7467600" y="3405188"/>
            <a:ext cx="0" cy="1385887"/>
          </a:xfrm>
          <a:prstGeom prst="line">
            <a:avLst/>
          </a:prstGeom>
          <a:noFill/>
          <a:ln w="19050">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16" name="Rectangle 7"/>
          <p:cNvSpPr>
            <a:spLocks noGrp="1"/>
          </p:cNvSpPr>
          <p:nvPr>
            <p:ph type="title" idx="4294967295"/>
          </p:nvPr>
        </p:nvSpPr>
        <p:spPr/>
        <p:txBody>
          <a:bodyPr/>
          <a:lstStyle/>
          <a:p>
            <a:r>
              <a:rPr lang="cs-CZ" smtClean="0"/>
              <a:t>Dvouvýběrové testy: schéma analýzy</a:t>
            </a:r>
          </a:p>
        </p:txBody>
      </p:sp>
      <p:sp>
        <p:nvSpPr>
          <p:cNvPr id="247817" name="AutoShape 8"/>
          <p:cNvSpPr>
            <a:spLocks noChangeArrowheads="1"/>
          </p:cNvSpPr>
          <p:nvPr/>
        </p:nvSpPr>
        <p:spPr bwMode="auto">
          <a:xfrm>
            <a:off x="0" y="1076325"/>
            <a:ext cx="9144000" cy="342900"/>
          </a:xfrm>
          <a:prstGeom prst="flowChartProcess">
            <a:avLst/>
          </a:prstGeom>
          <a:solidFill>
            <a:srgbClr val="FFCC99"/>
          </a:solidFill>
          <a:ln w="28575">
            <a:noFill/>
            <a:miter lim="800000"/>
            <a:headEnd/>
            <a:tailEnd/>
          </a:ln>
        </p:spPr>
        <p:txBody>
          <a:bodyPr anchor="ctr"/>
          <a:lstStyle/>
          <a:p>
            <a:pPr algn="ctr" eaLnBrk="0" fontAlgn="base" hangingPunct="0">
              <a:spcBef>
                <a:spcPct val="0"/>
              </a:spcBef>
              <a:spcAft>
                <a:spcPct val="0"/>
              </a:spcAft>
            </a:pPr>
            <a:r>
              <a:rPr lang="cs-CZ" sz="2400" b="1" i="1">
                <a:solidFill>
                  <a:prstClr val="black"/>
                </a:solidFill>
                <a:latin typeface="Arial" pitchFamily="34" charset="0"/>
                <a:cs typeface="Arial" pitchFamily="34" charset="0"/>
              </a:rPr>
              <a:t>Nezávislé uspořádání</a:t>
            </a:r>
          </a:p>
        </p:txBody>
      </p:sp>
      <p:sp>
        <p:nvSpPr>
          <p:cNvPr id="247818" name="Line 9"/>
          <p:cNvSpPr>
            <a:spLocks noChangeShapeType="1"/>
          </p:cNvSpPr>
          <p:nvPr/>
        </p:nvSpPr>
        <p:spPr bwMode="auto">
          <a:xfrm>
            <a:off x="1838325" y="3667125"/>
            <a:ext cx="0" cy="10668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19" name="Line 10"/>
          <p:cNvSpPr>
            <a:spLocks noChangeShapeType="1"/>
          </p:cNvSpPr>
          <p:nvPr/>
        </p:nvSpPr>
        <p:spPr bwMode="auto">
          <a:xfrm>
            <a:off x="2676525" y="5005388"/>
            <a:ext cx="3867150" cy="0"/>
          </a:xfrm>
          <a:prstGeom prst="line">
            <a:avLst/>
          </a:prstGeom>
          <a:noFill/>
          <a:ln w="28575">
            <a:solidFill>
              <a:srgbClr val="000000"/>
            </a:solidFill>
            <a:round/>
            <a:headEnd type="triangle" w="med" len="me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20" name="Line 11"/>
          <p:cNvSpPr>
            <a:spLocks noChangeShapeType="1"/>
          </p:cNvSpPr>
          <p:nvPr/>
        </p:nvSpPr>
        <p:spPr bwMode="auto">
          <a:xfrm>
            <a:off x="4586288" y="3662363"/>
            <a:ext cx="0" cy="1333500"/>
          </a:xfrm>
          <a:prstGeom prst="line">
            <a:avLst/>
          </a:prstGeom>
          <a:noFill/>
          <a:ln w="19050">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21" name="Rectangle 12"/>
          <p:cNvSpPr>
            <a:spLocks noChangeArrowheads="1"/>
          </p:cNvSpPr>
          <p:nvPr/>
        </p:nvSpPr>
        <p:spPr bwMode="auto">
          <a:xfrm>
            <a:off x="685800" y="4700588"/>
            <a:ext cx="1981200" cy="609600"/>
          </a:xfrm>
          <a:prstGeom prst="rect">
            <a:avLst/>
          </a:prstGeom>
          <a:solidFill>
            <a:srgbClr val="CCFFCC"/>
          </a:solidFill>
          <a:ln w="9525">
            <a:solidFill>
              <a:schemeClr val="tx1"/>
            </a:solidFill>
            <a:miter lim="800000"/>
            <a:headEnd/>
            <a:tailEnd/>
          </a:ln>
        </p:spPr>
        <p:txBody>
          <a:bodyPr anchor="ctr"/>
          <a:lstStyle/>
          <a:p>
            <a:pPr algn="ctr" eaLnBrk="0" fontAlgn="base" hangingPunct="0">
              <a:spcBef>
                <a:spcPct val="0"/>
              </a:spcBef>
              <a:spcAft>
                <a:spcPct val="0"/>
              </a:spcAft>
            </a:pPr>
            <a:r>
              <a:rPr lang="cs-CZ" b="1">
                <a:solidFill>
                  <a:prstClr val="black"/>
                </a:solidFill>
                <a:latin typeface="Arial" pitchFamily="34" charset="0"/>
                <a:cs typeface="Arial" pitchFamily="34" charset="0"/>
              </a:rPr>
              <a:t>neparametrické testy</a:t>
            </a:r>
          </a:p>
        </p:txBody>
      </p:sp>
      <p:sp>
        <p:nvSpPr>
          <p:cNvPr id="247822" name="Line 13"/>
          <p:cNvSpPr>
            <a:spLocks noChangeShapeType="1"/>
          </p:cNvSpPr>
          <p:nvPr/>
        </p:nvSpPr>
        <p:spPr bwMode="auto">
          <a:xfrm>
            <a:off x="5257800" y="2905125"/>
            <a:ext cx="1295400" cy="0"/>
          </a:xfrm>
          <a:prstGeom prst="line">
            <a:avLst/>
          </a:prstGeom>
          <a:noFill/>
          <a:ln w="19050">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23" name="Rectangle 14"/>
          <p:cNvSpPr>
            <a:spLocks noChangeArrowheads="1"/>
          </p:cNvSpPr>
          <p:nvPr/>
        </p:nvSpPr>
        <p:spPr bwMode="auto">
          <a:xfrm>
            <a:off x="5105400" y="5586413"/>
            <a:ext cx="1152525" cy="381000"/>
          </a:xfrm>
          <a:prstGeom prst="rect">
            <a:avLst/>
          </a:prstGeom>
          <a:noFill/>
          <a:ln w="9525">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testy:</a:t>
            </a:r>
          </a:p>
        </p:txBody>
      </p:sp>
      <p:sp>
        <p:nvSpPr>
          <p:cNvPr id="247824" name="Rectangle 15"/>
          <p:cNvSpPr>
            <a:spLocks noChangeArrowheads="1"/>
          </p:cNvSpPr>
          <p:nvPr/>
        </p:nvSpPr>
        <p:spPr bwMode="auto">
          <a:xfrm>
            <a:off x="5619750" y="2519363"/>
            <a:ext cx="876300" cy="381000"/>
          </a:xfrm>
          <a:prstGeom prst="rect">
            <a:avLst/>
          </a:prstGeom>
          <a:noFill/>
          <a:ln w="9525">
            <a:noFill/>
            <a:miter lim="800000"/>
            <a:headEnd/>
            <a:tailEnd/>
          </a:ln>
        </p:spPr>
        <p:txBody>
          <a:bodyPr/>
          <a:lstStyle/>
          <a:p>
            <a:pPr eaLnBrk="0" fontAlgn="base" hangingPunct="0">
              <a:spcBef>
                <a:spcPct val="0"/>
              </a:spcBef>
              <a:spcAft>
                <a:spcPct val="0"/>
              </a:spcAft>
            </a:pPr>
            <a:r>
              <a:rPr lang="cs-CZ" b="1" dirty="0">
                <a:solidFill>
                  <a:prstClr val="black"/>
                </a:solidFill>
                <a:latin typeface="Arial" pitchFamily="34" charset="0"/>
                <a:cs typeface="Arial" pitchFamily="34" charset="0"/>
              </a:rPr>
              <a:t>ANO</a:t>
            </a:r>
          </a:p>
        </p:txBody>
      </p:sp>
      <p:sp>
        <p:nvSpPr>
          <p:cNvPr id="247825" name="Rectangle 16"/>
          <p:cNvSpPr>
            <a:spLocks noChangeArrowheads="1"/>
          </p:cNvSpPr>
          <p:nvPr/>
        </p:nvSpPr>
        <p:spPr bwMode="auto">
          <a:xfrm>
            <a:off x="4629150" y="3967163"/>
            <a:ext cx="609600" cy="38100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NE</a:t>
            </a:r>
          </a:p>
        </p:txBody>
      </p:sp>
      <p:sp>
        <p:nvSpPr>
          <p:cNvPr id="247826" name="Rectangle 17"/>
          <p:cNvSpPr>
            <a:spLocks noChangeArrowheads="1"/>
          </p:cNvSpPr>
          <p:nvPr/>
        </p:nvSpPr>
        <p:spPr bwMode="auto">
          <a:xfrm>
            <a:off x="2938463" y="2547938"/>
            <a:ext cx="914400" cy="352425"/>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ANO</a:t>
            </a:r>
          </a:p>
        </p:txBody>
      </p:sp>
      <p:sp>
        <p:nvSpPr>
          <p:cNvPr id="247827" name="Rectangle 18"/>
          <p:cNvSpPr>
            <a:spLocks noChangeArrowheads="1"/>
          </p:cNvSpPr>
          <p:nvPr/>
        </p:nvSpPr>
        <p:spPr bwMode="auto">
          <a:xfrm>
            <a:off x="6524625" y="2366963"/>
            <a:ext cx="1924050" cy="1066800"/>
          </a:xfrm>
          <a:prstGeom prst="rect">
            <a:avLst/>
          </a:prstGeom>
          <a:solidFill>
            <a:srgbClr val="DDDDDD"/>
          </a:solidFill>
          <a:ln w="9525">
            <a:solidFill>
              <a:schemeClr val="tx1"/>
            </a:solidFill>
            <a:miter lim="800000"/>
            <a:headEnd/>
            <a:tailEnd/>
          </a:ln>
        </p:spPr>
        <p:txBody>
          <a:bodyPr anchor="ctr"/>
          <a:lstStyle/>
          <a:p>
            <a:pPr algn="ctr" eaLnBrk="0" fontAlgn="base" hangingPunct="0">
              <a:spcBef>
                <a:spcPct val="0"/>
              </a:spcBef>
              <a:spcAft>
                <a:spcPct val="0"/>
              </a:spcAft>
            </a:pPr>
            <a:r>
              <a:rPr lang="cs-CZ" sz="2400" b="1" u="sng" dirty="0">
                <a:solidFill>
                  <a:prstClr val="black"/>
                </a:solidFill>
                <a:latin typeface="Arial" pitchFamily="34" charset="0"/>
                <a:cs typeface="Arial" pitchFamily="34" charset="0"/>
              </a:rPr>
              <a:t>t-test</a:t>
            </a:r>
          </a:p>
          <a:p>
            <a:pPr algn="ctr" eaLnBrk="0" fontAlgn="base" hangingPunct="0">
              <a:spcBef>
                <a:spcPct val="0"/>
              </a:spcBef>
              <a:spcAft>
                <a:spcPct val="0"/>
              </a:spcAft>
            </a:pPr>
            <a:r>
              <a:rPr lang="cs-CZ" sz="2400" b="1" dirty="0">
                <a:solidFill>
                  <a:prstClr val="black"/>
                </a:solidFill>
                <a:latin typeface="Arial" pitchFamily="34" charset="0"/>
                <a:cs typeface="Arial" pitchFamily="34" charset="0"/>
              </a:rPr>
              <a:t>nezávislý</a:t>
            </a:r>
          </a:p>
        </p:txBody>
      </p:sp>
      <p:sp>
        <p:nvSpPr>
          <p:cNvPr id="247828" name="Rectangle 19"/>
          <p:cNvSpPr>
            <a:spLocks noChangeArrowheads="1"/>
          </p:cNvSpPr>
          <p:nvPr/>
        </p:nvSpPr>
        <p:spPr bwMode="auto">
          <a:xfrm>
            <a:off x="6524625" y="4724400"/>
            <a:ext cx="1924050" cy="552450"/>
          </a:xfrm>
          <a:prstGeom prst="rect">
            <a:avLst/>
          </a:prstGeom>
          <a:solidFill>
            <a:srgbClr val="00FF00"/>
          </a:solidFill>
          <a:ln w="9525">
            <a:solidFill>
              <a:schemeClr val="tx1"/>
            </a:solidFill>
            <a:miter lim="800000"/>
            <a:headEnd/>
            <a:tailEnd/>
          </a:ln>
        </p:spPr>
        <p:txBody>
          <a:bodyPr anchor="ctr"/>
          <a:lstStyle/>
          <a:p>
            <a:pPr algn="ctr" eaLnBrk="0" fontAlgn="base" hangingPunct="0">
              <a:spcBef>
                <a:spcPct val="0"/>
              </a:spcBef>
              <a:spcAft>
                <a:spcPct val="0"/>
              </a:spcAft>
            </a:pPr>
            <a:r>
              <a:rPr lang="cs-CZ" sz="2400" b="1" dirty="0">
                <a:solidFill>
                  <a:prstClr val="black"/>
                </a:solidFill>
                <a:latin typeface="Arial" pitchFamily="34" charset="0"/>
                <a:cs typeface="Arial" pitchFamily="34" charset="0"/>
              </a:rPr>
              <a:t>aproximace</a:t>
            </a:r>
          </a:p>
        </p:txBody>
      </p:sp>
      <p:sp>
        <p:nvSpPr>
          <p:cNvPr id="247829" name="Rectangle 20"/>
          <p:cNvSpPr>
            <a:spLocks noChangeArrowheads="1"/>
          </p:cNvSpPr>
          <p:nvPr/>
        </p:nvSpPr>
        <p:spPr bwMode="auto">
          <a:xfrm>
            <a:off x="6524625" y="5667375"/>
            <a:ext cx="1933575" cy="714375"/>
          </a:xfrm>
          <a:prstGeom prst="rect">
            <a:avLst/>
          </a:prstGeom>
          <a:solidFill>
            <a:srgbClr val="99CCFF"/>
          </a:solidFill>
          <a:ln w="9525">
            <a:solidFill>
              <a:schemeClr val="tx1"/>
            </a:solidFill>
            <a:miter lim="800000"/>
            <a:headEnd/>
            <a:tailEnd/>
          </a:ln>
        </p:spPr>
        <p:txBody>
          <a:bodyPr anchor="ctr"/>
          <a:lstStyle/>
          <a:p>
            <a:pPr algn="ctr" eaLnBrk="0" fontAlgn="base" hangingPunct="0">
              <a:spcBef>
                <a:spcPct val="0"/>
              </a:spcBef>
              <a:spcAft>
                <a:spcPct val="0"/>
              </a:spcAft>
            </a:pPr>
            <a:r>
              <a:rPr lang="cs-CZ" b="1" dirty="0">
                <a:solidFill>
                  <a:prstClr val="black"/>
                </a:solidFill>
                <a:latin typeface="Arial" pitchFamily="34" charset="0"/>
                <a:cs typeface="Arial" pitchFamily="34" charset="0"/>
              </a:rPr>
              <a:t>Man - </a:t>
            </a:r>
            <a:r>
              <a:rPr lang="cs-CZ" b="1" dirty="0" err="1">
                <a:solidFill>
                  <a:prstClr val="black"/>
                </a:solidFill>
                <a:latin typeface="Arial" pitchFamily="34" charset="0"/>
                <a:cs typeface="Arial" pitchFamily="34" charset="0"/>
              </a:rPr>
              <a:t>Whitney</a:t>
            </a:r>
            <a:endParaRPr lang="cs-CZ" b="1" dirty="0">
              <a:solidFill>
                <a:prstClr val="black"/>
              </a:solidFill>
              <a:latin typeface="Arial" pitchFamily="34" charset="0"/>
              <a:cs typeface="Arial" pitchFamily="34" charset="0"/>
            </a:endParaRPr>
          </a:p>
          <a:p>
            <a:pPr algn="ctr" eaLnBrk="0" fontAlgn="base" hangingPunct="0">
              <a:spcBef>
                <a:spcPct val="0"/>
              </a:spcBef>
              <a:spcAft>
                <a:spcPct val="0"/>
              </a:spcAft>
            </a:pPr>
            <a:r>
              <a:rPr lang="cs-CZ" b="1" dirty="0">
                <a:solidFill>
                  <a:prstClr val="black"/>
                </a:solidFill>
                <a:latin typeface="Arial" pitchFamily="34" charset="0"/>
                <a:cs typeface="Arial" pitchFamily="34" charset="0"/>
              </a:rPr>
              <a:t>Mediánový test</a:t>
            </a:r>
          </a:p>
        </p:txBody>
      </p:sp>
      <p:sp>
        <p:nvSpPr>
          <p:cNvPr id="247830" name="AutoShape 21"/>
          <p:cNvSpPr>
            <a:spLocks noChangeArrowheads="1"/>
          </p:cNvSpPr>
          <p:nvPr/>
        </p:nvSpPr>
        <p:spPr bwMode="auto">
          <a:xfrm>
            <a:off x="762000" y="2147888"/>
            <a:ext cx="2152650" cy="1504950"/>
          </a:xfrm>
          <a:prstGeom prst="flowChartDecision">
            <a:avLst/>
          </a:prstGeom>
          <a:solidFill>
            <a:srgbClr val="FFFF99"/>
          </a:solidFill>
          <a:ln w="28575">
            <a:solidFill>
              <a:srgbClr val="000000"/>
            </a:solidFill>
            <a:miter lim="800000"/>
            <a:headEnd/>
            <a:tailEnd/>
          </a:ln>
        </p:spPr>
        <p:txBody>
          <a:bodyPr anchor="ctr"/>
          <a:lstStyle/>
          <a:p>
            <a:pPr algn="ctr" eaLnBrk="0" fontAlgn="base" hangingPunct="0">
              <a:spcBef>
                <a:spcPct val="0"/>
              </a:spcBef>
              <a:spcAft>
                <a:spcPct val="0"/>
              </a:spcAft>
            </a:pPr>
            <a:r>
              <a:rPr lang="cs-CZ" sz="1400" b="1" dirty="0" smtClean="0">
                <a:solidFill>
                  <a:prstClr val="black"/>
                </a:solidFill>
                <a:latin typeface="Arial" pitchFamily="34" charset="0"/>
                <a:cs typeface="Arial" pitchFamily="34" charset="0"/>
              </a:rPr>
              <a:t>normalita</a:t>
            </a:r>
            <a:endParaRPr lang="cs-CZ" sz="1400" b="1" dirty="0">
              <a:solidFill>
                <a:prstClr val="black"/>
              </a:solidFill>
              <a:latin typeface="Arial" pitchFamily="34" charset="0"/>
              <a:cs typeface="Arial" pitchFamily="34" charset="0"/>
            </a:endParaRPr>
          </a:p>
          <a:p>
            <a:pPr algn="ctr" eaLnBrk="0" fontAlgn="base" hangingPunct="0">
              <a:spcBef>
                <a:spcPct val="0"/>
              </a:spcBef>
              <a:spcAft>
                <a:spcPct val="0"/>
              </a:spcAft>
            </a:pPr>
            <a:r>
              <a:rPr lang="cs-CZ" sz="1600" b="1" dirty="0">
                <a:solidFill>
                  <a:prstClr val="black"/>
                </a:solidFill>
                <a:latin typeface="Arial" pitchFamily="34" charset="0"/>
                <a:cs typeface="Arial" pitchFamily="34" charset="0"/>
              </a:rPr>
              <a:t>?</a:t>
            </a:r>
          </a:p>
        </p:txBody>
      </p:sp>
      <p:sp>
        <p:nvSpPr>
          <p:cNvPr id="247831" name="AutoShape 22"/>
          <p:cNvSpPr>
            <a:spLocks noChangeArrowheads="1"/>
          </p:cNvSpPr>
          <p:nvPr/>
        </p:nvSpPr>
        <p:spPr bwMode="auto">
          <a:xfrm>
            <a:off x="3581400" y="2147888"/>
            <a:ext cx="2000250" cy="1504950"/>
          </a:xfrm>
          <a:prstGeom prst="flowChartDecision">
            <a:avLst/>
          </a:prstGeom>
          <a:solidFill>
            <a:srgbClr val="FFFF99"/>
          </a:solidFill>
          <a:ln w="28575">
            <a:solidFill>
              <a:srgbClr val="000000"/>
            </a:solidFill>
            <a:miter lim="800000"/>
            <a:headEnd/>
            <a:tailEnd/>
          </a:ln>
        </p:spPr>
        <p:txBody>
          <a:bodyPr/>
          <a:lstStyle/>
          <a:p>
            <a:pPr eaLnBrk="0" fontAlgn="base" hangingPunct="0">
              <a:spcBef>
                <a:spcPct val="0"/>
              </a:spcBef>
              <a:spcAft>
                <a:spcPct val="0"/>
              </a:spcAft>
            </a:pPr>
            <a:endParaRPr lang="en-US" sz="2400">
              <a:solidFill>
                <a:prstClr val="black"/>
              </a:solidFill>
              <a:latin typeface="Arial" pitchFamily="34" charset="0"/>
              <a:cs typeface="Arial" pitchFamily="34" charset="0"/>
            </a:endParaRPr>
          </a:p>
        </p:txBody>
      </p:sp>
      <p:sp>
        <p:nvSpPr>
          <p:cNvPr id="247832" name="Rectangle 23"/>
          <p:cNvSpPr>
            <a:spLocks noChangeArrowheads="1"/>
          </p:cNvSpPr>
          <p:nvPr/>
        </p:nvSpPr>
        <p:spPr bwMode="auto">
          <a:xfrm>
            <a:off x="3838575" y="2557463"/>
            <a:ext cx="1571625" cy="895350"/>
          </a:xfrm>
          <a:prstGeom prst="rect">
            <a:avLst/>
          </a:prstGeom>
          <a:noFill/>
          <a:ln w="9525">
            <a:noFill/>
            <a:miter lim="800000"/>
            <a:headEnd/>
            <a:tailEnd/>
          </a:ln>
        </p:spPr>
        <p:txBody>
          <a:bodyPr/>
          <a:lstStyle/>
          <a:p>
            <a:pPr algn="ctr" eaLnBrk="0" fontAlgn="base" hangingPunct="0">
              <a:spcBef>
                <a:spcPct val="0"/>
              </a:spcBef>
              <a:spcAft>
                <a:spcPct val="0"/>
              </a:spcAft>
            </a:pPr>
            <a:r>
              <a:rPr lang="cs-CZ" sz="1600" b="1" dirty="0">
                <a:solidFill>
                  <a:prstClr val="black"/>
                </a:solidFill>
                <a:latin typeface="Arial" pitchFamily="34" charset="0"/>
                <a:cs typeface="Arial" pitchFamily="34" charset="0"/>
              </a:rPr>
              <a:t>homogenita rozptylu</a:t>
            </a:r>
          </a:p>
          <a:p>
            <a:pPr algn="ctr" eaLnBrk="0" fontAlgn="base" hangingPunct="0">
              <a:spcBef>
                <a:spcPct val="0"/>
              </a:spcBef>
              <a:spcAft>
                <a:spcPct val="0"/>
              </a:spcAft>
            </a:pPr>
            <a:r>
              <a:rPr lang="cs-CZ" sz="1600" b="1" dirty="0">
                <a:solidFill>
                  <a:prstClr val="black"/>
                </a:solidFill>
                <a:latin typeface="Arial" pitchFamily="34" charset="0"/>
                <a:cs typeface="Arial" pitchFamily="34" charset="0"/>
              </a:rPr>
              <a:t>?</a:t>
            </a:r>
          </a:p>
        </p:txBody>
      </p:sp>
      <p:sp>
        <p:nvSpPr>
          <p:cNvPr id="247833" name="Line 24"/>
          <p:cNvSpPr>
            <a:spLocks noChangeShapeType="1"/>
          </p:cNvSpPr>
          <p:nvPr/>
        </p:nvSpPr>
        <p:spPr bwMode="auto">
          <a:xfrm>
            <a:off x="1828800" y="1866900"/>
            <a:ext cx="4572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34" name="Rectangle 25"/>
          <p:cNvSpPr>
            <a:spLocks noChangeArrowheads="1"/>
          </p:cNvSpPr>
          <p:nvPr/>
        </p:nvSpPr>
        <p:spPr bwMode="auto">
          <a:xfrm>
            <a:off x="3119438" y="1524000"/>
            <a:ext cx="609600" cy="352425"/>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NE</a:t>
            </a:r>
          </a:p>
        </p:txBody>
      </p:sp>
      <p:sp>
        <p:nvSpPr>
          <p:cNvPr id="247835" name="Rectangle 26"/>
          <p:cNvSpPr>
            <a:spLocks noChangeArrowheads="1"/>
          </p:cNvSpPr>
          <p:nvPr/>
        </p:nvSpPr>
        <p:spPr bwMode="auto">
          <a:xfrm>
            <a:off x="4767263" y="1681163"/>
            <a:ext cx="1524000" cy="352425"/>
          </a:xfrm>
          <a:prstGeom prst="rect">
            <a:avLst/>
          </a:prstGeom>
          <a:solidFill>
            <a:srgbClr val="CCFFFF"/>
          </a:solidFill>
          <a:ln w="9525">
            <a:solidFill>
              <a:schemeClr val="tx1"/>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transformace</a:t>
            </a:r>
          </a:p>
        </p:txBody>
      </p:sp>
      <p:sp>
        <p:nvSpPr>
          <p:cNvPr id="247836" name="Line 27"/>
          <p:cNvSpPr>
            <a:spLocks noChangeShapeType="1"/>
          </p:cNvSpPr>
          <p:nvPr/>
        </p:nvSpPr>
        <p:spPr bwMode="auto">
          <a:xfrm flipH="1">
            <a:off x="6400800" y="1866900"/>
            <a:ext cx="0" cy="1033463"/>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37" name="Rectangle 28"/>
          <p:cNvSpPr>
            <a:spLocks noChangeArrowheads="1"/>
          </p:cNvSpPr>
          <p:nvPr/>
        </p:nvSpPr>
        <p:spPr bwMode="auto">
          <a:xfrm>
            <a:off x="1295400" y="3967163"/>
            <a:ext cx="609600" cy="38100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NE</a:t>
            </a:r>
          </a:p>
        </p:txBody>
      </p:sp>
      <p:sp>
        <p:nvSpPr>
          <p:cNvPr id="247838" name="Rectangle 29"/>
          <p:cNvSpPr>
            <a:spLocks noChangeArrowheads="1"/>
          </p:cNvSpPr>
          <p:nvPr/>
        </p:nvSpPr>
        <p:spPr bwMode="auto">
          <a:xfrm>
            <a:off x="1981200" y="3471863"/>
            <a:ext cx="2590800" cy="1047750"/>
          </a:xfrm>
          <a:prstGeom prst="rect">
            <a:avLst/>
          </a:prstGeom>
          <a:noFill/>
          <a:ln w="9525">
            <a:noFill/>
            <a:miter lim="800000"/>
            <a:headEnd/>
            <a:tailEnd/>
          </a:ln>
        </p:spPr>
        <p:txBody>
          <a:bodyPr/>
          <a:lstStyle/>
          <a:p>
            <a:pPr algn="ctr" eaLnBrk="0" fontAlgn="base" hangingPunct="0">
              <a:spcBef>
                <a:spcPct val="0"/>
              </a:spcBef>
              <a:spcAft>
                <a:spcPct val="0"/>
              </a:spcAft>
            </a:pPr>
            <a:r>
              <a:rPr lang="cs-CZ" sz="1600" dirty="0">
                <a:solidFill>
                  <a:prstClr val="black"/>
                </a:solidFill>
                <a:latin typeface="Symbol" pitchFamily="18" charset="2"/>
                <a:cs typeface="Arial" pitchFamily="34" charset="0"/>
              </a:rPr>
              <a:t>c</a:t>
            </a:r>
            <a:r>
              <a:rPr lang="cs-CZ" sz="1600" dirty="0">
                <a:solidFill>
                  <a:prstClr val="black"/>
                </a:solidFill>
                <a:latin typeface="Arial" pitchFamily="34" charset="0"/>
                <a:cs typeface="Arial" pitchFamily="34" charset="0"/>
              </a:rPr>
              <a:t>2 test</a:t>
            </a:r>
          </a:p>
          <a:p>
            <a:pPr algn="ctr" eaLnBrk="0" fontAlgn="base" hangingPunct="0">
              <a:spcBef>
                <a:spcPct val="0"/>
              </a:spcBef>
              <a:spcAft>
                <a:spcPct val="0"/>
              </a:spcAft>
            </a:pPr>
            <a:r>
              <a:rPr lang="cs-CZ" sz="1600" dirty="0" err="1">
                <a:solidFill>
                  <a:prstClr val="black"/>
                </a:solidFill>
                <a:latin typeface="Arial" pitchFamily="34" charset="0"/>
                <a:cs typeface="Arial" pitchFamily="34" charset="0"/>
              </a:rPr>
              <a:t>Kolmogorov</a:t>
            </a:r>
            <a:r>
              <a:rPr lang="cs-CZ" sz="1600" dirty="0">
                <a:solidFill>
                  <a:prstClr val="black"/>
                </a:solidFill>
                <a:latin typeface="Arial" pitchFamily="34" charset="0"/>
                <a:cs typeface="Arial" pitchFamily="34" charset="0"/>
              </a:rPr>
              <a:t>-</a:t>
            </a:r>
            <a:r>
              <a:rPr lang="cs-CZ" sz="1600" dirty="0" err="1">
                <a:solidFill>
                  <a:prstClr val="black"/>
                </a:solidFill>
                <a:latin typeface="Arial" pitchFamily="34" charset="0"/>
                <a:cs typeface="Arial" pitchFamily="34" charset="0"/>
              </a:rPr>
              <a:t>Smirnov</a:t>
            </a:r>
            <a:r>
              <a:rPr lang="cs-CZ" sz="1600" dirty="0">
                <a:solidFill>
                  <a:prstClr val="black"/>
                </a:solidFill>
                <a:latin typeface="Arial" pitchFamily="34" charset="0"/>
                <a:cs typeface="Arial" pitchFamily="34" charset="0"/>
              </a:rPr>
              <a:t> test</a:t>
            </a:r>
          </a:p>
          <a:p>
            <a:pPr algn="ctr" eaLnBrk="0" fontAlgn="base" hangingPunct="0">
              <a:spcBef>
                <a:spcPct val="0"/>
              </a:spcBef>
              <a:spcAft>
                <a:spcPct val="0"/>
              </a:spcAft>
            </a:pPr>
            <a:r>
              <a:rPr lang="cs-CZ" sz="1600" dirty="0" err="1">
                <a:solidFill>
                  <a:prstClr val="black"/>
                </a:solidFill>
                <a:latin typeface="Arial" pitchFamily="34" charset="0"/>
                <a:cs typeface="Arial" pitchFamily="34" charset="0"/>
              </a:rPr>
              <a:t>Shapiro</a:t>
            </a:r>
            <a:r>
              <a:rPr lang="cs-CZ" sz="1600" dirty="0">
                <a:solidFill>
                  <a:prstClr val="black"/>
                </a:solidFill>
                <a:latin typeface="Arial" pitchFamily="34" charset="0"/>
                <a:cs typeface="Arial" pitchFamily="34" charset="0"/>
              </a:rPr>
              <a:t>-</a:t>
            </a:r>
            <a:r>
              <a:rPr lang="cs-CZ" sz="1600" dirty="0" err="1">
                <a:solidFill>
                  <a:prstClr val="black"/>
                </a:solidFill>
                <a:latin typeface="Arial" pitchFamily="34" charset="0"/>
                <a:cs typeface="Arial" pitchFamily="34" charset="0"/>
              </a:rPr>
              <a:t>Wilks</a:t>
            </a:r>
            <a:r>
              <a:rPr lang="cs-CZ" sz="1600" dirty="0">
                <a:solidFill>
                  <a:prstClr val="black"/>
                </a:solidFill>
                <a:latin typeface="Arial" pitchFamily="34" charset="0"/>
                <a:cs typeface="Arial" pitchFamily="34" charset="0"/>
              </a:rPr>
              <a:t> test</a:t>
            </a:r>
          </a:p>
        </p:txBody>
      </p:sp>
      <p:sp>
        <p:nvSpPr>
          <p:cNvPr id="247839" name="Rectangle 30"/>
          <p:cNvSpPr>
            <a:spLocks noChangeArrowheads="1"/>
          </p:cNvSpPr>
          <p:nvPr/>
        </p:nvSpPr>
        <p:spPr bwMode="auto">
          <a:xfrm>
            <a:off x="5181600" y="3300413"/>
            <a:ext cx="914400" cy="352425"/>
          </a:xfrm>
          <a:prstGeom prst="rect">
            <a:avLst/>
          </a:prstGeom>
          <a:noFill/>
          <a:ln w="9525">
            <a:noFill/>
            <a:miter lim="800000"/>
            <a:headEnd/>
            <a:tailEnd/>
          </a:ln>
        </p:spPr>
        <p:txBody>
          <a:bodyPr/>
          <a:lstStyle/>
          <a:p>
            <a:pPr eaLnBrk="0" fontAlgn="base" hangingPunct="0">
              <a:spcBef>
                <a:spcPct val="0"/>
              </a:spcBef>
              <a:spcAft>
                <a:spcPct val="0"/>
              </a:spcAft>
            </a:pPr>
            <a:r>
              <a:rPr lang="cs-CZ" sz="2000" dirty="0">
                <a:solidFill>
                  <a:prstClr val="black"/>
                </a:solidFill>
                <a:latin typeface="Arial" pitchFamily="34" charset="0"/>
                <a:cs typeface="Arial" pitchFamily="34" charset="0"/>
              </a:rPr>
              <a:t>F-test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8835" name="Line 2"/>
          <p:cNvSpPr>
            <a:spLocks noChangeShapeType="1"/>
          </p:cNvSpPr>
          <p:nvPr/>
        </p:nvSpPr>
        <p:spPr bwMode="auto">
          <a:xfrm>
            <a:off x="3295650" y="1714500"/>
            <a:ext cx="0" cy="295275"/>
          </a:xfrm>
          <a:prstGeom prst="line">
            <a:avLst/>
          </a:prstGeom>
          <a:noFill/>
          <a:ln w="19050">
            <a:solidFill>
              <a:srgbClr val="000000"/>
            </a:solidFill>
            <a:round/>
            <a:headEnd type="triangle" w="med" len="me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8836" name="Rectangle 3"/>
          <p:cNvSpPr>
            <a:spLocks noGrp="1"/>
          </p:cNvSpPr>
          <p:nvPr>
            <p:ph type="title" idx="4294967295"/>
          </p:nvPr>
        </p:nvSpPr>
        <p:spPr/>
        <p:txBody>
          <a:bodyPr/>
          <a:lstStyle/>
          <a:p>
            <a:r>
              <a:rPr lang="cs-CZ" smtClean="0"/>
              <a:t>Dvouvýběrové testy: schéma analýzy</a:t>
            </a:r>
          </a:p>
        </p:txBody>
      </p:sp>
      <p:sp>
        <p:nvSpPr>
          <p:cNvPr id="248837" name="AutoShape 4"/>
          <p:cNvSpPr>
            <a:spLocks noChangeArrowheads="1"/>
          </p:cNvSpPr>
          <p:nvPr/>
        </p:nvSpPr>
        <p:spPr bwMode="auto">
          <a:xfrm>
            <a:off x="0" y="1079500"/>
            <a:ext cx="9144000" cy="342900"/>
          </a:xfrm>
          <a:prstGeom prst="flowChartProcess">
            <a:avLst/>
          </a:prstGeom>
          <a:solidFill>
            <a:srgbClr val="FFCC99"/>
          </a:solidFill>
          <a:ln w="28575">
            <a:noFill/>
            <a:miter lim="800000"/>
            <a:headEnd/>
            <a:tailEnd/>
          </a:ln>
          <a:effectLst>
            <a:prstShdw prst="shdw17" dist="17961" dir="2700000">
              <a:srgbClr val="997A5C"/>
            </a:prstShdw>
          </a:effectLst>
        </p:spPr>
        <p:txBody>
          <a:bodyPr anchor="ctr"/>
          <a:lstStyle/>
          <a:p>
            <a:pPr algn="ctr" eaLnBrk="0" fontAlgn="base" hangingPunct="0">
              <a:spcBef>
                <a:spcPct val="0"/>
              </a:spcBef>
              <a:spcAft>
                <a:spcPct val="0"/>
              </a:spcAft>
            </a:pPr>
            <a:r>
              <a:rPr lang="cs-CZ" sz="2400" b="1" i="1">
                <a:solidFill>
                  <a:prstClr val="black"/>
                </a:solidFill>
                <a:latin typeface="Arial" pitchFamily="34" charset="0"/>
                <a:cs typeface="Arial" pitchFamily="34" charset="0"/>
              </a:rPr>
              <a:t>Párové uspořádání</a:t>
            </a:r>
          </a:p>
        </p:txBody>
      </p:sp>
      <p:sp>
        <p:nvSpPr>
          <p:cNvPr id="248838" name="Line 5"/>
          <p:cNvSpPr>
            <a:spLocks noChangeShapeType="1"/>
          </p:cNvSpPr>
          <p:nvPr/>
        </p:nvSpPr>
        <p:spPr bwMode="auto">
          <a:xfrm>
            <a:off x="3309938" y="3490913"/>
            <a:ext cx="0" cy="10668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8839" name="Rectangle 6"/>
          <p:cNvSpPr>
            <a:spLocks noChangeArrowheads="1"/>
          </p:cNvSpPr>
          <p:nvPr/>
        </p:nvSpPr>
        <p:spPr bwMode="auto">
          <a:xfrm>
            <a:off x="2057400" y="4495800"/>
            <a:ext cx="2590800" cy="762000"/>
          </a:xfrm>
          <a:prstGeom prst="rect">
            <a:avLst/>
          </a:prstGeom>
          <a:solidFill>
            <a:srgbClr val="CCFFCC"/>
          </a:solidFill>
          <a:ln w="9525">
            <a:solidFill>
              <a:schemeClr val="tx1"/>
            </a:solidFill>
            <a:miter lim="800000"/>
            <a:headEnd/>
            <a:tailEnd/>
          </a:ln>
        </p:spPr>
        <p:txBody>
          <a:bodyPr anchor="ctr"/>
          <a:lstStyle/>
          <a:p>
            <a:pPr algn="ctr" eaLnBrk="0" fontAlgn="base" hangingPunct="0">
              <a:spcBef>
                <a:spcPct val="0"/>
              </a:spcBef>
              <a:spcAft>
                <a:spcPct val="0"/>
              </a:spcAft>
            </a:pPr>
            <a:r>
              <a:rPr lang="cs-CZ" sz="2400" b="1">
                <a:solidFill>
                  <a:prstClr val="black"/>
                </a:solidFill>
                <a:latin typeface="Arial" pitchFamily="34" charset="0"/>
                <a:cs typeface="Arial" pitchFamily="34" charset="0"/>
              </a:rPr>
              <a:t>neparametrické testy</a:t>
            </a:r>
          </a:p>
        </p:txBody>
      </p:sp>
      <p:sp>
        <p:nvSpPr>
          <p:cNvPr id="248840" name="Line 7"/>
          <p:cNvSpPr>
            <a:spLocks noChangeShapeType="1"/>
          </p:cNvSpPr>
          <p:nvPr/>
        </p:nvSpPr>
        <p:spPr bwMode="auto">
          <a:xfrm flipV="1">
            <a:off x="4295775" y="2714625"/>
            <a:ext cx="1962150" cy="0"/>
          </a:xfrm>
          <a:prstGeom prst="line">
            <a:avLst/>
          </a:prstGeom>
          <a:noFill/>
          <a:ln w="19050">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8841" name="Freeform 8"/>
          <p:cNvSpPr>
            <a:spLocks/>
          </p:cNvSpPr>
          <p:nvPr/>
        </p:nvSpPr>
        <p:spPr bwMode="auto">
          <a:xfrm>
            <a:off x="3324225" y="5267325"/>
            <a:ext cx="2938463" cy="609600"/>
          </a:xfrm>
          <a:custGeom>
            <a:avLst/>
            <a:gdLst>
              <a:gd name="T0" fmla="*/ 0 w 472"/>
              <a:gd name="T1" fmla="*/ 0 h 23"/>
              <a:gd name="T2" fmla="*/ 0 w 472"/>
              <a:gd name="T3" fmla="*/ 23 h 23"/>
              <a:gd name="T4" fmla="*/ 472 w 472"/>
              <a:gd name="T5" fmla="*/ 23 h 23"/>
              <a:gd name="T6" fmla="*/ 0 60000 65536"/>
              <a:gd name="T7" fmla="*/ 0 60000 65536"/>
              <a:gd name="T8" fmla="*/ 0 60000 65536"/>
              <a:gd name="T9" fmla="*/ 0 w 472"/>
              <a:gd name="T10" fmla="*/ 0 h 23"/>
              <a:gd name="T11" fmla="*/ 472 w 472"/>
              <a:gd name="T12" fmla="*/ 23 h 23"/>
            </a:gdLst>
            <a:ahLst/>
            <a:cxnLst>
              <a:cxn ang="T6">
                <a:pos x="T0" y="T1"/>
              </a:cxn>
              <a:cxn ang="T7">
                <a:pos x="T2" y="T3"/>
              </a:cxn>
              <a:cxn ang="T8">
                <a:pos x="T4" y="T5"/>
              </a:cxn>
            </a:cxnLst>
            <a:rect l="T9" t="T10" r="T11" b="T12"/>
            <a:pathLst>
              <a:path w="472" h="23">
                <a:moveTo>
                  <a:pt x="0" y="0"/>
                </a:moveTo>
                <a:lnTo>
                  <a:pt x="0" y="23"/>
                </a:lnTo>
                <a:lnTo>
                  <a:pt x="472" y="23"/>
                </a:lnTo>
              </a:path>
            </a:pathLst>
          </a:custGeom>
          <a:noFill/>
          <a:ln w="19050" cmpd="sng">
            <a:solidFill>
              <a:srgbClr val="000000"/>
            </a:solidFill>
            <a:round/>
            <a:headEnd type="none" w="med" len="me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8842" name="Rectangle 9"/>
          <p:cNvSpPr>
            <a:spLocks noChangeArrowheads="1"/>
          </p:cNvSpPr>
          <p:nvPr/>
        </p:nvSpPr>
        <p:spPr bwMode="auto">
          <a:xfrm>
            <a:off x="5249863" y="5348288"/>
            <a:ext cx="1409700" cy="381000"/>
          </a:xfrm>
          <a:prstGeom prst="rect">
            <a:avLst/>
          </a:prstGeom>
          <a:noFill/>
          <a:ln w="9525">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 testy:</a:t>
            </a:r>
          </a:p>
        </p:txBody>
      </p:sp>
      <p:sp>
        <p:nvSpPr>
          <p:cNvPr id="248843" name="Rectangle 10"/>
          <p:cNvSpPr>
            <a:spLocks noChangeArrowheads="1"/>
          </p:cNvSpPr>
          <p:nvPr/>
        </p:nvSpPr>
        <p:spPr bwMode="auto">
          <a:xfrm>
            <a:off x="4886325" y="2357438"/>
            <a:ext cx="1057275" cy="38100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ANO</a:t>
            </a:r>
          </a:p>
        </p:txBody>
      </p:sp>
      <p:sp>
        <p:nvSpPr>
          <p:cNvPr id="248844" name="Rectangle 11"/>
          <p:cNvSpPr>
            <a:spLocks noChangeArrowheads="1"/>
          </p:cNvSpPr>
          <p:nvPr/>
        </p:nvSpPr>
        <p:spPr bwMode="auto">
          <a:xfrm>
            <a:off x="733425" y="2362200"/>
            <a:ext cx="1704975" cy="762000"/>
          </a:xfrm>
          <a:prstGeom prst="rect">
            <a:avLst/>
          </a:prstGeom>
          <a:noFill/>
          <a:ln w="9525">
            <a:noFill/>
            <a:miter lim="800000"/>
            <a:headEnd/>
            <a:tailEnd/>
          </a:ln>
        </p:spPr>
        <p:txBody>
          <a:bodyPr/>
          <a:lstStyle/>
          <a:p>
            <a:pPr algn="ctr" eaLnBrk="0" fontAlgn="base" hangingPunct="0">
              <a:spcBef>
                <a:spcPct val="0"/>
              </a:spcBef>
              <a:spcAft>
                <a:spcPct val="0"/>
              </a:spcAft>
            </a:pPr>
            <a:r>
              <a:rPr lang="cs-CZ" sz="2400" b="1">
                <a:solidFill>
                  <a:prstClr val="black"/>
                </a:solidFill>
                <a:latin typeface="Arial" pitchFamily="34" charset="0"/>
                <a:cs typeface="Arial" pitchFamily="34" charset="0"/>
              </a:rPr>
              <a:t>Diference</a:t>
            </a:r>
          </a:p>
          <a:p>
            <a:pPr algn="ctr" eaLnBrk="0" fontAlgn="base" hangingPunct="0">
              <a:spcBef>
                <a:spcPct val="0"/>
              </a:spcBef>
              <a:spcAft>
                <a:spcPct val="0"/>
              </a:spcAft>
            </a:pPr>
            <a:r>
              <a:rPr lang="cs-CZ" sz="2400" b="1">
                <a:solidFill>
                  <a:prstClr val="black"/>
                </a:solidFill>
                <a:latin typeface="Arial" pitchFamily="34" charset="0"/>
                <a:cs typeface="Arial" pitchFamily="34" charset="0"/>
              </a:rPr>
              <a:t>D</a:t>
            </a:r>
          </a:p>
        </p:txBody>
      </p:sp>
      <p:sp>
        <p:nvSpPr>
          <p:cNvPr id="248845" name="Rectangle 12"/>
          <p:cNvSpPr>
            <a:spLocks noChangeArrowheads="1"/>
          </p:cNvSpPr>
          <p:nvPr/>
        </p:nvSpPr>
        <p:spPr bwMode="auto">
          <a:xfrm>
            <a:off x="6281738" y="2233613"/>
            <a:ext cx="1314450" cy="990600"/>
          </a:xfrm>
          <a:prstGeom prst="rect">
            <a:avLst/>
          </a:prstGeom>
          <a:solidFill>
            <a:srgbClr val="DDDDDD"/>
          </a:solidFill>
          <a:ln w="9525">
            <a:solidFill>
              <a:schemeClr val="tx1"/>
            </a:solidFill>
            <a:miter lim="800000"/>
            <a:headEnd/>
            <a:tailEnd/>
          </a:ln>
        </p:spPr>
        <p:txBody>
          <a:bodyPr anchor="ctr"/>
          <a:lstStyle/>
          <a:p>
            <a:pPr algn="ctr" eaLnBrk="0" fontAlgn="base" hangingPunct="0">
              <a:spcBef>
                <a:spcPct val="0"/>
              </a:spcBef>
              <a:spcAft>
                <a:spcPct val="0"/>
              </a:spcAft>
            </a:pPr>
            <a:r>
              <a:rPr lang="cs-CZ" sz="2400" b="1" u="sng">
                <a:solidFill>
                  <a:prstClr val="black"/>
                </a:solidFill>
                <a:latin typeface="Arial" pitchFamily="34" charset="0"/>
                <a:cs typeface="Arial" pitchFamily="34" charset="0"/>
              </a:rPr>
              <a:t>t-test</a:t>
            </a:r>
          </a:p>
          <a:p>
            <a:pPr algn="ctr" eaLnBrk="0" fontAlgn="base" hangingPunct="0">
              <a:spcBef>
                <a:spcPct val="0"/>
              </a:spcBef>
              <a:spcAft>
                <a:spcPct val="0"/>
              </a:spcAft>
            </a:pPr>
            <a:r>
              <a:rPr lang="cs-CZ" sz="2400" b="1">
                <a:solidFill>
                  <a:prstClr val="black"/>
                </a:solidFill>
                <a:latin typeface="Arial" pitchFamily="34" charset="0"/>
                <a:cs typeface="Arial" pitchFamily="34" charset="0"/>
              </a:rPr>
              <a:t>párový</a:t>
            </a:r>
          </a:p>
        </p:txBody>
      </p:sp>
      <p:sp>
        <p:nvSpPr>
          <p:cNvPr id="248846" name="Rectangle 13"/>
          <p:cNvSpPr>
            <a:spLocks noChangeArrowheads="1"/>
          </p:cNvSpPr>
          <p:nvPr/>
        </p:nvSpPr>
        <p:spPr bwMode="auto">
          <a:xfrm>
            <a:off x="6267450" y="5300663"/>
            <a:ext cx="2228850" cy="990600"/>
          </a:xfrm>
          <a:prstGeom prst="rect">
            <a:avLst/>
          </a:prstGeom>
          <a:solidFill>
            <a:srgbClr val="99CCFF"/>
          </a:solidFill>
          <a:ln w="9525">
            <a:solidFill>
              <a:schemeClr val="tx1"/>
            </a:solidFill>
            <a:miter lim="800000"/>
            <a:headEnd/>
            <a:tailEnd/>
          </a:ln>
        </p:spPr>
        <p:txBody>
          <a:bodyPr anchor="ctr"/>
          <a:lstStyle/>
          <a:p>
            <a:pPr algn="ctr" eaLnBrk="0" fontAlgn="base" hangingPunct="0">
              <a:spcBef>
                <a:spcPct val="0"/>
              </a:spcBef>
              <a:spcAft>
                <a:spcPct val="0"/>
              </a:spcAft>
            </a:pPr>
            <a:r>
              <a:rPr lang="cs-CZ" sz="2000" b="1">
                <a:solidFill>
                  <a:prstClr val="black"/>
                </a:solidFill>
                <a:latin typeface="Arial" pitchFamily="34" charset="0"/>
                <a:cs typeface="Arial" pitchFamily="34" charset="0"/>
              </a:rPr>
              <a:t>Znaménkový test</a:t>
            </a:r>
          </a:p>
          <a:p>
            <a:pPr algn="ctr" eaLnBrk="0" fontAlgn="base" hangingPunct="0">
              <a:spcBef>
                <a:spcPct val="0"/>
              </a:spcBef>
              <a:spcAft>
                <a:spcPct val="0"/>
              </a:spcAft>
            </a:pPr>
            <a:r>
              <a:rPr lang="cs-CZ" sz="2000" b="1">
                <a:solidFill>
                  <a:prstClr val="black"/>
                </a:solidFill>
                <a:latin typeface="Arial" pitchFamily="34" charset="0"/>
                <a:cs typeface="Arial" pitchFamily="34" charset="0"/>
              </a:rPr>
              <a:t>Wilcoxonův test</a:t>
            </a:r>
          </a:p>
        </p:txBody>
      </p:sp>
      <p:sp>
        <p:nvSpPr>
          <p:cNvPr id="248847" name="AutoShape 14"/>
          <p:cNvSpPr>
            <a:spLocks noChangeArrowheads="1"/>
          </p:cNvSpPr>
          <p:nvPr/>
        </p:nvSpPr>
        <p:spPr bwMode="auto">
          <a:xfrm>
            <a:off x="2305050" y="1971675"/>
            <a:ext cx="2000250" cy="1504950"/>
          </a:xfrm>
          <a:prstGeom prst="flowChartDecision">
            <a:avLst/>
          </a:prstGeom>
          <a:solidFill>
            <a:srgbClr val="FFFF99"/>
          </a:solidFill>
          <a:ln w="28575">
            <a:solidFill>
              <a:srgbClr val="000000"/>
            </a:solidFill>
            <a:miter lim="800000"/>
            <a:headEnd/>
            <a:tailEnd/>
          </a:ln>
        </p:spPr>
        <p:txBody>
          <a:bodyPr/>
          <a:lstStyle/>
          <a:p>
            <a:pPr eaLnBrk="0" fontAlgn="base" hangingPunct="0">
              <a:spcBef>
                <a:spcPct val="0"/>
              </a:spcBef>
              <a:spcAft>
                <a:spcPct val="0"/>
              </a:spcAft>
            </a:pPr>
            <a:endParaRPr lang="en-US" sz="2400">
              <a:solidFill>
                <a:prstClr val="black"/>
              </a:solidFill>
              <a:latin typeface="Arial" pitchFamily="34" charset="0"/>
              <a:cs typeface="Arial" pitchFamily="34" charset="0"/>
            </a:endParaRPr>
          </a:p>
        </p:txBody>
      </p:sp>
      <p:sp>
        <p:nvSpPr>
          <p:cNvPr id="248848" name="Rectangle 15"/>
          <p:cNvSpPr>
            <a:spLocks noChangeArrowheads="1"/>
          </p:cNvSpPr>
          <p:nvPr/>
        </p:nvSpPr>
        <p:spPr bwMode="auto">
          <a:xfrm>
            <a:off x="2524125" y="2381250"/>
            <a:ext cx="1571625" cy="895350"/>
          </a:xfrm>
          <a:prstGeom prst="rect">
            <a:avLst/>
          </a:prstGeom>
          <a:noFill/>
          <a:ln w="9525">
            <a:noFill/>
            <a:miter lim="800000"/>
            <a:headEnd/>
            <a:tailEnd/>
          </a:ln>
        </p:spPr>
        <p:txBody>
          <a:bodyPr/>
          <a:lstStyle/>
          <a:p>
            <a:pPr algn="ctr" eaLnBrk="0" fontAlgn="base" hangingPunct="0">
              <a:spcBef>
                <a:spcPct val="0"/>
              </a:spcBef>
              <a:spcAft>
                <a:spcPct val="0"/>
              </a:spcAft>
            </a:pPr>
            <a:r>
              <a:rPr lang="cs-CZ" sz="2400">
                <a:solidFill>
                  <a:prstClr val="black"/>
                </a:solidFill>
                <a:latin typeface="Arial" pitchFamily="34" charset="0"/>
                <a:cs typeface="Arial" pitchFamily="34" charset="0"/>
              </a:rPr>
              <a:t>normalita</a:t>
            </a:r>
          </a:p>
          <a:p>
            <a:pPr algn="ct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48849" name="Line 16"/>
          <p:cNvSpPr>
            <a:spLocks noChangeShapeType="1"/>
          </p:cNvSpPr>
          <p:nvPr/>
        </p:nvSpPr>
        <p:spPr bwMode="auto">
          <a:xfrm>
            <a:off x="3290888" y="1724025"/>
            <a:ext cx="2805112"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8850" name="Rectangle 17"/>
          <p:cNvSpPr>
            <a:spLocks noChangeArrowheads="1"/>
          </p:cNvSpPr>
          <p:nvPr/>
        </p:nvSpPr>
        <p:spPr bwMode="auto">
          <a:xfrm>
            <a:off x="2795588" y="1704975"/>
            <a:ext cx="609600" cy="352425"/>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NE</a:t>
            </a:r>
          </a:p>
        </p:txBody>
      </p:sp>
      <p:sp>
        <p:nvSpPr>
          <p:cNvPr id="248851" name="Rectangle 18"/>
          <p:cNvSpPr>
            <a:spLocks noChangeArrowheads="1"/>
          </p:cNvSpPr>
          <p:nvPr/>
        </p:nvSpPr>
        <p:spPr bwMode="auto">
          <a:xfrm>
            <a:off x="4171950" y="1595438"/>
            <a:ext cx="1752600" cy="352425"/>
          </a:xfrm>
          <a:prstGeom prst="rect">
            <a:avLst/>
          </a:prstGeom>
          <a:solidFill>
            <a:srgbClr val="CCFFFF"/>
          </a:solidFill>
          <a:ln w="9525">
            <a:solidFill>
              <a:schemeClr val="tx1"/>
            </a:solidFill>
            <a:miter lim="800000"/>
            <a:headEnd/>
            <a:tailEnd/>
          </a:ln>
        </p:spPr>
        <p:txBody>
          <a:bodyPr anchor="ctr"/>
          <a:lstStyle/>
          <a:p>
            <a:pPr algn="ctr" eaLnBrk="0" fontAlgn="base" hangingPunct="0">
              <a:spcBef>
                <a:spcPct val="0"/>
              </a:spcBef>
              <a:spcAft>
                <a:spcPct val="0"/>
              </a:spcAft>
            </a:pPr>
            <a:r>
              <a:rPr lang="cs-CZ" b="1">
                <a:solidFill>
                  <a:prstClr val="black"/>
                </a:solidFill>
                <a:latin typeface="Arial" pitchFamily="34" charset="0"/>
                <a:cs typeface="Arial" pitchFamily="34" charset="0"/>
              </a:rPr>
              <a:t>transformace</a:t>
            </a:r>
          </a:p>
        </p:txBody>
      </p:sp>
      <p:sp>
        <p:nvSpPr>
          <p:cNvPr id="248852" name="Line 19"/>
          <p:cNvSpPr>
            <a:spLocks noChangeShapeType="1"/>
          </p:cNvSpPr>
          <p:nvPr/>
        </p:nvSpPr>
        <p:spPr bwMode="auto">
          <a:xfrm flipH="1">
            <a:off x="6096000" y="1724025"/>
            <a:ext cx="0" cy="990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8853" name="Rectangle 20"/>
          <p:cNvSpPr>
            <a:spLocks noChangeArrowheads="1"/>
          </p:cNvSpPr>
          <p:nvPr/>
        </p:nvSpPr>
        <p:spPr bwMode="auto">
          <a:xfrm>
            <a:off x="2809875" y="3790950"/>
            <a:ext cx="609600" cy="38100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NE</a:t>
            </a:r>
          </a:p>
        </p:txBody>
      </p:sp>
      <p:sp>
        <p:nvSpPr>
          <p:cNvPr id="248854" name="AutoShape 21"/>
          <p:cNvSpPr>
            <a:spLocks noChangeArrowheads="1"/>
          </p:cNvSpPr>
          <p:nvPr/>
        </p:nvSpPr>
        <p:spPr bwMode="auto">
          <a:xfrm rot="5469144">
            <a:off x="114300" y="2324100"/>
            <a:ext cx="838200" cy="609600"/>
          </a:xfrm>
          <a:custGeom>
            <a:avLst/>
            <a:gdLst>
              <a:gd name="T0" fmla="*/ 598731 w 21600"/>
              <a:gd name="T1" fmla="*/ 0 h 21600"/>
              <a:gd name="T2" fmla="*/ 359223 w 21600"/>
              <a:gd name="T3" fmla="*/ 203200 h 21600"/>
              <a:gd name="T4" fmla="*/ 0 w 21600"/>
              <a:gd name="T5" fmla="*/ 508028 h 21600"/>
              <a:gd name="T6" fmla="*/ 359223 w 21600"/>
              <a:gd name="T7" fmla="*/ 609600 h 21600"/>
              <a:gd name="T8" fmla="*/ 718446 w 21600"/>
              <a:gd name="T9" fmla="*/ 423333 h 21600"/>
              <a:gd name="T10" fmla="*/ 838200 w 21600"/>
              <a:gd name="T11" fmla="*/ 20320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000066"/>
          </a:solidFill>
          <a:ln w="38100" cmpd="dbl">
            <a:no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8855" name="Rectangle 22"/>
          <p:cNvSpPr>
            <a:spLocks noChangeArrowheads="1"/>
          </p:cNvSpPr>
          <p:nvPr/>
        </p:nvSpPr>
        <p:spPr bwMode="auto">
          <a:xfrm>
            <a:off x="3581400" y="3214688"/>
            <a:ext cx="2905125" cy="1047750"/>
          </a:xfrm>
          <a:prstGeom prst="rect">
            <a:avLst/>
          </a:prstGeom>
          <a:noFill/>
          <a:ln w="9525">
            <a:noFill/>
            <a:miter lim="800000"/>
            <a:headEnd/>
            <a:tailEnd/>
          </a:ln>
        </p:spPr>
        <p:txBody>
          <a:bodyPr/>
          <a:lstStyle/>
          <a:p>
            <a:pPr algn="ctr" eaLnBrk="0" fontAlgn="base" hangingPunct="0">
              <a:spcBef>
                <a:spcPct val="0"/>
              </a:spcBef>
              <a:spcAft>
                <a:spcPct val="0"/>
              </a:spcAft>
            </a:pPr>
            <a:r>
              <a:rPr lang="cs-CZ" dirty="0" smtClean="0">
                <a:solidFill>
                  <a:prstClr val="black"/>
                </a:solidFill>
                <a:latin typeface="Symbol" pitchFamily="18" charset="2"/>
                <a:cs typeface="Arial" pitchFamily="34" charset="0"/>
              </a:rPr>
              <a:t>c</a:t>
            </a:r>
            <a:r>
              <a:rPr lang="cs-CZ" baseline="30000" dirty="0" smtClean="0">
                <a:solidFill>
                  <a:prstClr val="black"/>
                </a:solidFill>
                <a:latin typeface="Arial" pitchFamily="34" charset="0"/>
                <a:cs typeface="Arial" pitchFamily="34" charset="0"/>
              </a:rPr>
              <a:t>2</a:t>
            </a:r>
            <a:r>
              <a:rPr lang="cs-CZ" dirty="0" smtClean="0">
                <a:solidFill>
                  <a:prstClr val="black"/>
                </a:solidFill>
                <a:latin typeface="Arial" pitchFamily="34" charset="0"/>
                <a:cs typeface="Arial" pitchFamily="34" charset="0"/>
              </a:rPr>
              <a:t> test</a:t>
            </a:r>
            <a:endParaRPr lang="cs-CZ" dirty="0">
              <a:solidFill>
                <a:prstClr val="black"/>
              </a:solidFill>
              <a:latin typeface="Arial" pitchFamily="34" charset="0"/>
              <a:cs typeface="Arial" pitchFamily="34" charset="0"/>
            </a:endParaRPr>
          </a:p>
          <a:p>
            <a:pPr algn="ctr" eaLnBrk="0" fontAlgn="base" hangingPunct="0">
              <a:spcBef>
                <a:spcPct val="0"/>
              </a:spcBef>
              <a:spcAft>
                <a:spcPct val="0"/>
              </a:spcAft>
            </a:pPr>
            <a:r>
              <a:rPr lang="cs-CZ" dirty="0" err="1">
                <a:solidFill>
                  <a:prstClr val="black"/>
                </a:solidFill>
                <a:latin typeface="Arial" pitchFamily="34" charset="0"/>
                <a:cs typeface="Arial" pitchFamily="34" charset="0"/>
              </a:rPr>
              <a:t>Kolmogorov</a:t>
            </a:r>
            <a:r>
              <a:rPr lang="cs-CZ" dirty="0">
                <a:solidFill>
                  <a:prstClr val="black"/>
                </a:solidFill>
                <a:latin typeface="Arial" pitchFamily="34" charset="0"/>
                <a:cs typeface="Arial" pitchFamily="34" charset="0"/>
              </a:rPr>
              <a:t>-</a:t>
            </a:r>
            <a:r>
              <a:rPr lang="cs-CZ" dirty="0" err="1">
                <a:solidFill>
                  <a:prstClr val="black"/>
                </a:solidFill>
                <a:latin typeface="Arial" pitchFamily="34" charset="0"/>
                <a:cs typeface="Arial" pitchFamily="34" charset="0"/>
              </a:rPr>
              <a:t>Smirnov</a:t>
            </a:r>
            <a:r>
              <a:rPr lang="cs-CZ" dirty="0">
                <a:solidFill>
                  <a:prstClr val="black"/>
                </a:solidFill>
                <a:latin typeface="Arial" pitchFamily="34" charset="0"/>
                <a:cs typeface="Arial" pitchFamily="34" charset="0"/>
              </a:rPr>
              <a:t> test</a:t>
            </a:r>
          </a:p>
          <a:p>
            <a:pPr algn="ctr" eaLnBrk="0" fontAlgn="base" hangingPunct="0">
              <a:spcBef>
                <a:spcPct val="0"/>
              </a:spcBef>
              <a:spcAft>
                <a:spcPct val="0"/>
              </a:spcAft>
            </a:pPr>
            <a:r>
              <a:rPr lang="cs-CZ" dirty="0" err="1">
                <a:solidFill>
                  <a:prstClr val="black"/>
                </a:solidFill>
                <a:latin typeface="Arial" pitchFamily="34" charset="0"/>
                <a:cs typeface="Arial" pitchFamily="34" charset="0"/>
              </a:rPr>
              <a:t>Shapiro</a:t>
            </a:r>
            <a:r>
              <a:rPr lang="cs-CZ" dirty="0">
                <a:solidFill>
                  <a:prstClr val="black"/>
                </a:solidFill>
                <a:latin typeface="Arial" pitchFamily="34" charset="0"/>
                <a:cs typeface="Arial" pitchFamily="34" charset="0"/>
              </a:rPr>
              <a:t>-</a:t>
            </a:r>
            <a:r>
              <a:rPr lang="cs-CZ" dirty="0" err="1">
                <a:solidFill>
                  <a:prstClr val="black"/>
                </a:solidFill>
                <a:latin typeface="Arial" pitchFamily="34" charset="0"/>
                <a:cs typeface="Arial" pitchFamily="34" charset="0"/>
              </a:rPr>
              <a:t>Wilks</a:t>
            </a:r>
            <a:r>
              <a:rPr lang="cs-CZ" dirty="0">
                <a:solidFill>
                  <a:prstClr val="black"/>
                </a:solidFill>
                <a:latin typeface="Arial" pitchFamily="34" charset="0"/>
                <a:cs typeface="Arial" pitchFamily="34" charset="0"/>
              </a:rPr>
              <a:t> test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36547" name="Rectangle 2"/>
          <p:cNvSpPr>
            <a:spLocks noGrp="1"/>
          </p:cNvSpPr>
          <p:nvPr>
            <p:ph type="title" idx="4294967295"/>
          </p:nvPr>
        </p:nvSpPr>
        <p:spPr/>
        <p:txBody>
          <a:bodyPr/>
          <a:lstStyle/>
          <a:p>
            <a:r>
              <a:rPr lang="cs-CZ" smtClean="0"/>
              <a:t>Anotace</a:t>
            </a:r>
          </a:p>
        </p:txBody>
      </p:sp>
      <p:sp>
        <p:nvSpPr>
          <p:cNvPr id="236548" name="Rectangle 3"/>
          <p:cNvSpPr>
            <a:spLocks noGrp="1"/>
          </p:cNvSpPr>
          <p:nvPr>
            <p:ph type="body" idx="4294967295"/>
          </p:nvPr>
        </p:nvSpPr>
        <p:spPr/>
        <p:txBody>
          <a:bodyPr/>
          <a:lstStyle/>
          <a:p>
            <a:r>
              <a:rPr lang="cs-CZ" dirty="0" err="1" smtClean="0"/>
              <a:t>Jednovýběrové</a:t>
            </a:r>
            <a:r>
              <a:rPr lang="cs-CZ" dirty="0" smtClean="0"/>
              <a:t> statistické testy srovnávají některou popisnou statistiku vzorku (průměr, směrodatnou odchylku) s jediným číslem, jehož význam je ze statistického hlediska hodnota cílové populace</a:t>
            </a:r>
          </a:p>
          <a:p>
            <a:r>
              <a:rPr lang="cs-CZ" dirty="0" smtClean="0"/>
              <a:t>Z hlediska statistické teorie jde o ověření, zda daný vzorek pochází z testované cílové populace.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7"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3018" name="Rectangle 2"/>
          <p:cNvSpPr>
            <a:spLocks noGrp="1" noChangeArrowheads="1"/>
          </p:cNvSpPr>
          <p:nvPr>
            <p:ph type="title" idx="4294967295"/>
          </p:nvPr>
        </p:nvSpPr>
        <p:spPr>
          <a:xfrm>
            <a:off x="990600" y="146050"/>
            <a:ext cx="7772400" cy="762000"/>
          </a:xfrm>
          <a:noFill/>
        </p:spPr>
        <p:txBody>
          <a:bodyPr anchor="ctr"/>
          <a:lstStyle/>
          <a:p>
            <a:r>
              <a:rPr lang="cs-CZ" smtClean="0"/>
              <a:t>“One sample“ test</a:t>
            </a:r>
            <a:r>
              <a:rPr lang="en-US" smtClean="0"/>
              <a:t>y</a:t>
            </a:r>
            <a:r>
              <a:rPr lang="cs-CZ" smtClean="0"/>
              <a:t> I</a:t>
            </a:r>
          </a:p>
        </p:txBody>
      </p:sp>
      <p:graphicFrame>
        <p:nvGraphicFramePr>
          <p:cNvPr id="442371" name="Group 3"/>
          <p:cNvGraphicFramePr>
            <a:graphicFrameLocks noGrp="1"/>
          </p:cNvGraphicFramePr>
          <p:nvPr/>
        </p:nvGraphicFramePr>
        <p:xfrm>
          <a:off x="2057400" y="2765425"/>
          <a:ext cx="6781800" cy="1671638"/>
        </p:xfrm>
        <a:graphic>
          <a:graphicData uri="http://schemas.openxmlformats.org/drawingml/2006/table">
            <a:tbl>
              <a:tblPr/>
              <a:tblGrid>
                <a:gridCol w="1406525"/>
                <a:gridCol w="1487488"/>
                <a:gridCol w="1757362"/>
                <a:gridCol w="2130425"/>
              </a:tblGrid>
              <a:tr h="3683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dirty="0" smtClean="0">
                          <a:ln>
                            <a:noFill/>
                          </a:ln>
                          <a:solidFill>
                            <a:schemeClr val="tx1"/>
                          </a:solidFill>
                          <a:effectLst/>
                          <a:latin typeface="Calibri" pitchFamily="34" charset="0"/>
                        </a:rPr>
                        <a:t>H</a:t>
                      </a:r>
                      <a:r>
                        <a:rPr kumimoji="0" lang="en-US" sz="1900" b="1" i="0" u="none" strike="noStrike" cap="none" normalizeH="0" baseline="-25000" dirty="0" smtClean="0">
                          <a:ln>
                            <a:noFill/>
                          </a:ln>
                          <a:solidFill>
                            <a:schemeClr val="tx1"/>
                          </a:solidFill>
                          <a:effectLst/>
                          <a:latin typeface="Calibri" pitchFamily="34" charset="0"/>
                        </a:rPr>
                        <a:t>0</a:t>
                      </a:r>
                      <a:endParaRPr kumimoji="0" lang="cs-CZ" sz="1900" b="1" i="0" u="none" strike="noStrike" cap="none" normalizeH="0" baseline="-25000" dirty="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dirty="0" smtClean="0">
                          <a:ln>
                            <a:noFill/>
                          </a:ln>
                          <a:solidFill>
                            <a:schemeClr val="tx1"/>
                          </a:solidFill>
                          <a:effectLst/>
                          <a:latin typeface="Calibri" pitchFamily="34" charset="0"/>
                        </a:rPr>
                        <a:t>H</a:t>
                      </a:r>
                      <a:r>
                        <a:rPr kumimoji="0" lang="en-US" sz="1900" b="1" i="0" u="none" strike="noStrike" cap="none" normalizeH="0" baseline="-25000" dirty="0" smtClean="0">
                          <a:ln>
                            <a:noFill/>
                          </a:ln>
                          <a:solidFill>
                            <a:schemeClr val="tx1"/>
                          </a:solidFill>
                          <a:effectLst/>
                          <a:latin typeface="Calibri" pitchFamily="34" charset="0"/>
                        </a:rPr>
                        <a:t>A</a:t>
                      </a:r>
                      <a:endParaRPr kumimoji="0" lang="cs-CZ" sz="1900" b="1" i="0" u="none" strike="noStrike" cap="none" normalizeH="0" baseline="-25000" dirty="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smtClean="0">
                          <a:ln>
                            <a:noFill/>
                          </a:ln>
                          <a:solidFill>
                            <a:schemeClr val="tx1"/>
                          </a:solidFill>
                          <a:effectLst/>
                          <a:latin typeface="Calibri" pitchFamily="34" charset="0"/>
                        </a:rPr>
                        <a:t>Testov</a:t>
                      </a:r>
                      <a:r>
                        <a:rPr kumimoji="0" lang="cs-CZ" sz="1900" b="1" i="0" u="none" strike="noStrike" cap="none" normalizeH="0" baseline="0" smtClean="0">
                          <a:ln>
                            <a:noFill/>
                          </a:ln>
                          <a:solidFill>
                            <a:schemeClr val="tx1"/>
                          </a:solidFill>
                          <a:effectLst/>
                          <a:latin typeface="Calibri" pitchFamily="34" charset="0"/>
                        </a:rPr>
                        <a:t>á statistika</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900" b="1" i="0" u="none" strike="noStrike" cap="none" normalizeH="0" baseline="0" smtClean="0">
                          <a:ln>
                            <a:noFill/>
                          </a:ln>
                          <a:solidFill>
                            <a:schemeClr val="tx1"/>
                          </a:solidFill>
                          <a:effectLst/>
                          <a:latin typeface="Calibri" pitchFamily="34" charset="0"/>
                        </a:rPr>
                        <a:t>Interval spolehlivosti</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r>
              <a:tr h="4699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dirty="0" smtClean="0">
                          <a:ln>
                            <a:noFill/>
                          </a:ln>
                          <a:solidFill>
                            <a:schemeClr val="tx1"/>
                          </a:solidFill>
                          <a:effectLst/>
                          <a:latin typeface="Calibri" pitchFamily="34" charset="0"/>
                        </a:rPr>
                        <a:t>t </a:t>
                      </a:r>
                      <a:r>
                        <a:rPr kumimoji="0" lang="en-US" sz="2100" b="1" i="0" u="none" strike="noStrike" cap="none" normalizeH="0" baseline="0" dirty="0" smtClean="0">
                          <a:ln>
                            <a:noFill/>
                          </a:ln>
                          <a:solidFill>
                            <a:schemeClr val="tx1"/>
                          </a:solidFill>
                          <a:effectLst/>
                          <a:latin typeface="Calibri" pitchFamily="34" charset="0"/>
                        </a:rPr>
                        <a:t>&gt; t</a:t>
                      </a:r>
                      <a:endParaRPr kumimoji="0" lang="cs-CZ" sz="2100" b="1" i="0" u="none" strike="noStrike" cap="none" normalizeH="0" baseline="0" dirty="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 </a:t>
                      </a:r>
                      <a:r>
                        <a:rPr kumimoji="0" lang="en-US" sz="2100" b="1" i="0" u="none" strike="noStrike" cap="none" normalizeH="0" baseline="0" smtClean="0">
                          <a:ln>
                            <a:noFill/>
                          </a:ln>
                          <a:solidFill>
                            <a:schemeClr val="tx1"/>
                          </a:solidFill>
                          <a:effectLst/>
                          <a:latin typeface="Calibri" pitchFamily="34" charset="0"/>
                        </a:rPr>
                        <a:t>&lt; t</a:t>
                      </a:r>
                      <a:endParaRPr kumimoji="0" lang="cs-CZ" sz="2100" b="1"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2100" b="1" i="0" u="none" strike="noStrike" cap="none" normalizeH="0" baseline="0" smtClean="0">
                          <a:ln>
                            <a:noFill/>
                          </a:ln>
                          <a:solidFill>
                            <a:schemeClr val="tx1"/>
                          </a:solidFill>
                          <a:effectLst/>
                          <a:latin typeface="Calibri" pitchFamily="34" charset="0"/>
                        </a:rPr>
                        <a:t>|t| &gt; t</a:t>
                      </a:r>
                      <a:endParaRPr kumimoji="0" lang="cs-CZ" sz="2100" b="1"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3046" name="Text Box 30"/>
          <p:cNvSpPr txBox="1">
            <a:spLocks noChangeArrowheads="1"/>
          </p:cNvSpPr>
          <p:nvPr/>
        </p:nvSpPr>
        <p:spPr bwMode="auto">
          <a:xfrm>
            <a:off x="1752600" y="2322513"/>
            <a:ext cx="5638800" cy="457200"/>
          </a:xfrm>
          <a:prstGeom prst="rect">
            <a:avLst/>
          </a:prstGeom>
          <a:noFill/>
          <a:ln w="25400">
            <a:noFill/>
            <a:miter lim="800000"/>
            <a:headEnd/>
            <a:tailEnd/>
          </a:ln>
        </p:spPr>
        <p:txBody>
          <a:bodyPr>
            <a:spAutoFit/>
          </a:bodyPr>
          <a:lstStyle/>
          <a:p>
            <a:pPr algn="ctr" fontAlgn="base">
              <a:spcBef>
                <a:spcPct val="20000"/>
              </a:spcBef>
              <a:spcAft>
                <a:spcPct val="0"/>
              </a:spcAft>
            </a:pPr>
            <a:r>
              <a:rPr lang="en-US" sz="2400" dirty="0">
                <a:solidFill>
                  <a:prstClr val="black"/>
                </a:solidFill>
                <a:latin typeface="Arial" pitchFamily="34" charset="0"/>
                <a:cs typeface="Arial" pitchFamily="34" charset="0"/>
              </a:rPr>
              <a:t>Pr</a:t>
            </a:r>
            <a:r>
              <a:rPr lang="cs-CZ" sz="2400" dirty="0" err="1">
                <a:solidFill>
                  <a:prstClr val="black"/>
                </a:solidFill>
                <a:latin typeface="Arial" pitchFamily="34" charset="0"/>
                <a:cs typeface="Arial" pitchFamily="34" charset="0"/>
              </a:rPr>
              <a:t>ůměr</a:t>
            </a:r>
            <a:r>
              <a:rPr lang="cs-CZ" sz="2400" dirty="0">
                <a:solidFill>
                  <a:prstClr val="black"/>
                </a:solidFill>
                <a:latin typeface="Arial" pitchFamily="34" charset="0"/>
                <a:cs typeface="Arial" pitchFamily="34" charset="0"/>
              </a:rPr>
              <a:t> – cílová vs. výběrová populace</a:t>
            </a:r>
          </a:p>
        </p:txBody>
      </p:sp>
      <p:sp>
        <p:nvSpPr>
          <p:cNvPr id="43047" name="AutoShape 33"/>
          <p:cNvSpPr>
            <a:spLocks noChangeArrowheads="1"/>
          </p:cNvSpPr>
          <p:nvPr/>
        </p:nvSpPr>
        <p:spPr bwMode="auto">
          <a:xfrm>
            <a:off x="914400" y="2360613"/>
            <a:ext cx="609600" cy="381000"/>
          </a:xfrm>
          <a:prstGeom prst="rightArrow">
            <a:avLst>
              <a:gd name="adj1" fmla="val 50000"/>
              <a:gd name="adj2" fmla="val 40000"/>
            </a:avLst>
          </a:prstGeom>
          <a:solidFill>
            <a:srgbClr val="008000"/>
          </a:solidFill>
          <a:ln w="25400">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3010" name="Object 61"/>
          <p:cNvGraphicFramePr>
            <a:graphicFrameLocks noChangeAspect="1"/>
          </p:cNvGraphicFramePr>
          <p:nvPr/>
        </p:nvGraphicFramePr>
        <p:xfrm>
          <a:off x="312738" y="3190875"/>
          <a:ext cx="1417637" cy="881063"/>
        </p:xfrm>
        <a:graphic>
          <a:graphicData uri="http://schemas.openxmlformats.org/presentationml/2006/ole">
            <p:oleObj spid="_x0000_s14338" name="Rovnice" r:id="rId3" imgW="698400" imgH="380880" progId="Equation.3">
              <p:embed/>
            </p:oleObj>
          </a:graphicData>
        </a:graphic>
      </p:graphicFrame>
      <p:sp>
        <p:nvSpPr>
          <p:cNvPr id="43048" name="Text Box 63"/>
          <p:cNvSpPr txBox="1">
            <a:spLocks noChangeArrowheads="1"/>
          </p:cNvSpPr>
          <p:nvPr/>
        </p:nvSpPr>
        <p:spPr bwMode="auto">
          <a:xfrm>
            <a:off x="7877175" y="3155950"/>
            <a:ext cx="838200" cy="457200"/>
          </a:xfrm>
          <a:prstGeom prst="rect">
            <a:avLst/>
          </a:prstGeom>
          <a:noFill/>
          <a:ln w="25400">
            <a:noFill/>
            <a:miter lim="800000"/>
            <a:headEnd/>
            <a:tailEnd/>
          </a:ln>
        </p:spPr>
        <p:txBody>
          <a:bodyPr>
            <a:spAutoFit/>
          </a:bodyPr>
          <a:lstStyle/>
          <a:p>
            <a:pPr fontAlgn="base">
              <a:spcBef>
                <a:spcPct val="20000"/>
              </a:spcBef>
              <a:spcAft>
                <a:spcPct val="0"/>
              </a:spcAft>
            </a:pPr>
            <a:r>
              <a:rPr lang="cs-CZ" sz="1200" dirty="0">
                <a:solidFill>
                  <a:prstClr val="black"/>
                </a:solidFill>
                <a:latin typeface="Arial" pitchFamily="34" charset="0"/>
                <a:cs typeface="Arial" pitchFamily="34" charset="0"/>
              </a:rPr>
              <a:t> </a:t>
            </a:r>
            <a:r>
              <a:rPr lang="cs-CZ" sz="1200" dirty="0" smtClean="0">
                <a:solidFill>
                  <a:prstClr val="black"/>
                </a:solidFill>
                <a:latin typeface="Arial" pitchFamily="34" charset="0"/>
                <a:cs typeface="Arial" pitchFamily="34" charset="0"/>
              </a:rPr>
              <a:t>(</a:t>
            </a:r>
            <a:r>
              <a:rPr lang="cs-CZ" sz="1200" dirty="0">
                <a:solidFill>
                  <a:prstClr val="black"/>
                </a:solidFill>
                <a:latin typeface="Arial" pitchFamily="34" charset="0"/>
                <a:cs typeface="Arial" pitchFamily="34" charset="0"/>
              </a:rPr>
              <a:t>n-1)</a:t>
            </a:r>
            <a:br>
              <a:rPr lang="cs-CZ" sz="1200" dirty="0">
                <a:solidFill>
                  <a:prstClr val="black"/>
                </a:solidFill>
                <a:latin typeface="Arial" pitchFamily="34" charset="0"/>
                <a:cs typeface="Arial" pitchFamily="34" charset="0"/>
              </a:rPr>
            </a:br>
            <a:r>
              <a:rPr lang="cs-CZ" sz="1200" dirty="0">
                <a:solidFill>
                  <a:prstClr val="black"/>
                </a:solidFill>
                <a:latin typeface="Arial" pitchFamily="34" charset="0"/>
                <a:cs typeface="Arial" pitchFamily="34" charset="0"/>
              </a:rPr>
              <a:t>1-α</a:t>
            </a:r>
          </a:p>
        </p:txBody>
      </p:sp>
      <p:sp>
        <p:nvSpPr>
          <p:cNvPr id="43049" name="Text Box 65"/>
          <p:cNvSpPr txBox="1">
            <a:spLocks noChangeArrowheads="1"/>
          </p:cNvSpPr>
          <p:nvPr/>
        </p:nvSpPr>
        <p:spPr bwMode="auto">
          <a:xfrm>
            <a:off x="7877175" y="3536950"/>
            <a:ext cx="838200" cy="457200"/>
          </a:xfrm>
          <a:prstGeom prst="rect">
            <a:avLst/>
          </a:prstGeom>
          <a:noFill/>
          <a:ln w="25400">
            <a:noFill/>
            <a:miter lim="800000"/>
            <a:headEnd/>
            <a:tailEnd/>
          </a:ln>
        </p:spPr>
        <p:txBody>
          <a:bodyPr>
            <a:spAutoFit/>
          </a:bodyPr>
          <a:lstStyle/>
          <a:p>
            <a:pPr fontAlgn="base">
              <a:spcBef>
                <a:spcPct val="20000"/>
              </a:spcBef>
              <a:spcAft>
                <a:spcPct val="0"/>
              </a:spcAft>
            </a:pPr>
            <a:r>
              <a:rPr lang="cs-CZ" sz="1200" dirty="0" smtClean="0">
                <a:solidFill>
                  <a:prstClr val="black"/>
                </a:solidFill>
                <a:latin typeface="Arial" pitchFamily="34" charset="0"/>
                <a:cs typeface="Arial" pitchFamily="34" charset="0"/>
              </a:rPr>
              <a:t>(</a:t>
            </a:r>
            <a:r>
              <a:rPr lang="cs-CZ" sz="1200" dirty="0">
                <a:solidFill>
                  <a:prstClr val="black"/>
                </a:solidFill>
                <a:latin typeface="Arial" pitchFamily="34" charset="0"/>
                <a:cs typeface="Arial" pitchFamily="34" charset="0"/>
              </a:rPr>
              <a:t>n-1)</a:t>
            </a:r>
            <a:br>
              <a:rPr lang="cs-CZ" sz="1200" dirty="0">
                <a:solidFill>
                  <a:prstClr val="black"/>
                </a:solidFill>
                <a:latin typeface="Arial" pitchFamily="34" charset="0"/>
                <a:cs typeface="Arial" pitchFamily="34" charset="0"/>
              </a:rPr>
            </a:br>
            <a:r>
              <a:rPr lang="cs-CZ" sz="1200" dirty="0">
                <a:solidFill>
                  <a:prstClr val="black"/>
                </a:solidFill>
                <a:latin typeface="Arial" pitchFamily="34" charset="0"/>
                <a:cs typeface="Arial" pitchFamily="34" charset="0"/>
              </a:rPr>
              <a:t>α</a:t>
            </a:r>
          </a:p>
        </p:txBody>
      </p:sp>
      <p:sp>
        <p:nvSpPr>
          <p:cNvPr id="43050" name="Text Box 66"/>
          <p:cNvSpPr txBox="1">
            <a:spLocks noChangeArrowheads="1"/>
          </p:cNvSpPr>
          <p:nvPr/>
        </p:nvSpPr>
        <p:spPr bwMode="auto">
          <a:xfrm>
            <a:off x="7915275" y="4013200"/>
            <a:ext cx="838200" cy="457200"/>
          </a:xfrm>
          <a:prstGeom prst="rect">
            <a:avLst/>
          </a:prstGeom>
          <a:noFill/>
          <a:ln w="25400">
            <a:noFill/>
            <a:miter lim="800000"/>
            <a:headEnd/>
            <a:tailEnd/>
          </a:ln>
        </p:spPr>
        <p:txBody>
          <a:bodyPr>
            <a:spAutoFit/>
          </a:bodyPr>
          <a:lstStyle/>
          <a:p>
            <a:pPr fontAlgn="base">
              <a:spcBef>
                <a:spcPct val="20000"/>
              </a:spcBef>
              <a:spcAft>
                <a:spcPct val="0"/>
              </a:spcAft>
            </a:pPr>
            <a:r>
              <a:rPr lang="cs-CZ" sz="1200" dirty="0">
                <a:solidFill>
                  <a:prstClr val="black"/>
                </a:solidFill>
                <a:latin typeface="Arial" pitchFamily="34" charset="0"/>
                <a:cs typeface="Arial" pitchFamily="34" charset="0"/>
              </a:rPr>
              <a:t>   </a:t>
            </a:r>
            <a:r>
              <a:rPr lang="cs-CZ" sz="1200" dirty="0" smtClean="0">
                <a:solidFill>
                  <a:prstClr val="black"/>
                </a:solidFill>
                <a:latin typeface="Arial" pitchFamily="34" charset="0"/>
                <a:cs typeface="Arial" pitchFamily="34" charset="0"/>
              </a:rPr>
              <a:t>(</a:t>
            </a:r>
            <a:r>
              <a:rPr lang="cs-CZ" sz="1200" dirty="0">
                <a:solidFill>
                  <a:prstClr val="black"/>
                </a:solidFill>
                <a:latin typeface="Arial" pitchFamily="34" charset="0"/>
                <a:cs typeface="Arial" pitchFamily="34" charset="0"/>
              </a:rPr>
              <a:t>n-1)</a:t>
            </a:r>
            <a:br>
              <a:rPr lang="cs-CZ" sz="1200" dirty="0">
                <a:solidFill>
                  <a:prstClr val="black"/>
                </a:solidFill>
                <a:latin typeface="Arial" pitchFamily="34" charset="0"/>
                <a:cs typeface="Arial" pitchFamily="34" charset="0"/>
              </a:rPr>
            </a:br>
            <a:r>
              <a:rPr lang="cs-CZ" sz="1200" dirty="0">
                <a:solidFill>
                  <a:prstClr val="black"/>
                </a:solidFill>
                <a:latin typeface="Arial" pitchFamily="34" charset="0"/>
                <a:cs typeface="Arial" pitchFamily="34" charset="0"/>
              </a:rPr>
              <a:t>1-α/2</a:t>
            </a:r>
          </a:p>
        </p:txBody>
      </p:sp>
      <p:graphicFrame>
        <p:nvGraphicFramePr>
          <p:cNvPr id="43011" name="Object 67"/>
          <p:cNvGraphicFramePr>
            <a:graphicFrameLocks noChangeAspect="1"/>
          </p:cNvGraphicFramePr>
          <p:nvPr/>
        </p:nvGraphicFramePr>
        <p:xfrm>
          <a:off x="2438400" y="3155950"/>
          <a:ext cx="685800" cy="461963"/>
        </p:xfrm>
        <a:graphic>
          <a:graphicData uri="http://schemas.openxmlformats.org/presentationml/2006/ole">
            <p:oleObj spid="_x0000_s14339" name="Equation" r:id="rId4" imgW="380880" imgH="241200" progId="Equation.3">
              <p:embed/>
            </p:oleObj>
          </a:graphicData>
        </a:graphic>
      </p:graphicFrame>
      <p:graphicFrame>
        <p:nvGraphicFramePr>
          <p:cNvPr id="43012" name="Object 68"/>
          <p:cNvGraphicFramePr>
            <a:graphicFrameLocks noChangeAspect="1"/>
          </p:cNvGraphicFramePr>
          <p:nvPr/>
        </p:nvGraphicFramePr>
        <p:xfrm>
          <a:off x="2438400" y="3560763"/>
          <a:ext cx="762000" cy="482600"/>
        </p:xfrm>
        <a:graphic>
          <a:graphicData uri="http://schemas.openxmlformats.org/presentationml/2006/ole">
            <p:oleObj spid="_x0000_s14340" name="Equation" r:id="rId5" imgW="380880" imgH="241200" progId="Equation.3">
              <p:embed/>
            </p:oleObj>
          </a:graphicData>
        </a:graphic>
      </p:graphicFrame>
      <p:graphicFrame>
        <p:nvGraphicFramePr>
          <p:cNvPr id="43013" name="Object 69"/>
          <p:cNvGraphicFramePr>
            <a:graphicFrameLocks noChangeAspect="1"/>
          </p:cNvGraphicFramePr>
          <p:nvPr/>
        </p:nvGraphicFramePr>
        <p:xfrm>
          <a:off x="2438400" y="4003675"/>
          <a:ext cx="762000" cy="481013"/>
        </p:xfrm>
        <a:graphic>
          <a:graphicData uri="http://schemas.openxmlformats.org/presentationml/2006/ole">
            <p:oleObj spid="_x0000_s14341" name="Equation" r:id="rId6" imgW="380880" imgH="241200" progId="Equation.3">
              <p:embed/>
            </p:oleObj>
          </a:graphicData>
        </a:graphic>
      </p:graphicFrame>
      <p:graphicFrame>
        <p:nvGraphicFramePr>
          <p:cNvPr id="43014" name="Object 70"/>
          <p:cNvGraphicFramePr>
            <a:graphicFrameLocks noChangeAspect="1"/>
          </p:cNvGraphicFramePr>
          <p:nvPr/>
        </p:nvGraphicFramePr>
        <p:xfrm>
          <a:off x="3810000" y="3978275"/>
          <a:ext cx="838200" cy="530225"/>
        </p:xfrm>
        <a:graphic>
          <a:graphicData uri="http://schemas.openxmlformats.org/presentationml/2006/ole">
            <p:oleObj spid="_x0000_s14342" name="Equation" r:id="rId7" imgW="380880" imgH="241200" progId="Equation.3">
              <p:embed/>
            </p:oleObj>
          </a:graphicData>
        </a:graphic>
      </p:graphicFrame>
      <p:graphicFrame>
        <p:nvGraphicFramePr>
          <p:cNvPr id="43015" name="Object 71"/>
          <p:cNvGraphicFramePr>
            <a:graphicFrameLocks noChangeAspect="1"/>
          </p:cNvGraphicFramePr>
          <p:nvPr/>
        </p:nvGraphicFramePr>
        <p:xfrm>
          <a:off x="3810000" y="3560763"/>
          <a:ext cx="762000" cy="482600"/>
        </p:xfrm>
        <a:graphic>
          <a:graphicData uri="http://schemas.openxmlformats.org/presentationml/2006/ole">
            <p:oleObj spid="_x0000_s14343" name="Equation" r:id="rId8" imgW="380880" imgH="241200" progId="Equation.3">
              <p:embed/>
            </p:oleObj>
          </a:graphicData>
        </a:graphic>
      </p:graphicFrame>
      <p:graphicFrame>
        <p:nvGraphicFramePr>
          <p:cNvPr id="43016" name="Object 72"/>
          <p:cNvGraphicFramePr>
            <a:graphicFrameLocks noChangeAspect="1"/>
          </p:cNvGraphicFramePr>
          <p:nvPr/>
        </p:nvGraphicFramePr>
        <p:xfrm>
          <a:off x="3810000" y="3146425"/>
          <a:ext cx="762000" cy="482600"/>
        </p:xfrm>
        <a:graphic>
          <a:graphicData uri="http://schemas.openxmlformats.org/presentationml/2006/ole">
            <p:oleObj spid="_x0000_s14344" name="Equation" r:id="rId9" imgW="380880" imgH="241200" progId="Equation.3">
              <p:embed/>
            </p:oleObj>
          </a:graphicData>
        </a:graphic>
      </p:graphicFrame>
      <p:sp>
        <p:nvSpPr>
          <p:cNvPr id="43051" name="Rectangle 88"/>
          <p:cNvSpPr>
            <a:spLocks noChangeArrowheads="1"/>
          </p:cNvSpPr>
          <p:nvPr/>
        </p:nvSpPr>
        <p:spPr bwMode="auto">
          <a:xfrm>
            <a:off x="180975" y="1489075"/>
            <a:ext cx="8712200" cy="641350"/>
          </a:xfrm>
          <a:prstGeom prst="rect">
            <a:avLst/>
          </a:prstGeom>
          <a:noFill/>
          <a:ln w="9525">
            <a:noFill/>
            <a:miter lim="800000"/>
            <a:headEnd/>
            <a:tailEnd/>
          </a:ln>
        </p:spPr>
        <p:txBody>
          <a:bodyPr anchor="ctr">
            <a:spAutoFit/>
          </a:bodyPr>
          <a:lstStyle/>
          <a:p>
            <a:pPr fontAlgn="base">
              <a:spcBef>
                <a:spcPct val="0"/>
              </a:spcBef>
              <a:spcAft>
                <a:spcPct val="0"/>
              </a:spcAft>
            </a:pPr>
            <a:r>
              <a:rPr lang="cs-CZ" dirty="0">
                <a:solidFill>
                  <a:prstClr val="black"/>
                </a:solidFill>
                <a:latin typeface="Arial" pitchFamily="34" charset="0"/>
                <a:cs typeface="Arial" pitchFamily="34" charset="0"/>
              </a:rPr>
              <a:t>V případě </a:t>
            </a:r>
            <a:r>
              <a:rPr lang="cs-CZ" dirty="0" err="1">
                <a:solidFill>
                  <a:prstClr val="black"/>
                </a:solidFill>
                <a:latin typeface="Arial" pitchFamily="34" charset="0"/>
                <a:cs typeface="Arial" pitchFamily="34" charset="0"/>
              </a:rPr>
              <a:t>one</a:t>
            </a:r>
            <a:r>
              <a:rPr lang="cs-CZ" dirty="0">
                <a:solidFill>
                  <a:prstClr val="black"/>
                </a:solidFill>
                <a:latin typeface="Arial" pitchFamily="34" charset="0"/>
                <a:cs typeface="Arial" pitchFamily="34" charset="0"/>
              </a:rPr>
              <a:t> sample testů jde o srovnání výběru dat (tedy </a:t>
            </a:r>
            <a:r>
              <a:rPr lang="cs-CZ" dirty="0" err="1">
                <a:solidFill>
                  <a:prstClr val="black"/>
                </a:solidFill>
                <a:latin typeface="Arial" pitchFamily="34" charset="0"/>
                <a:cs typeface="Arial" pitchFamily="34" charset="0"/>
              </a:rPr>
              <a:t>one</a:t>
            </a:r>
            <a:r>
              <a:rPr lang="cs-CZ" dirty="0">
                <a:solidFill>
                  <a:prstClr val="black"/>
                </a:solidFill>
                <a:latin typeface="Arial" pitchFamily="34" charset="0"/>
                <a:cs typeface="Arial" pitchFamily="34" charset="0"/>
              </a:rPr>
              <a:t> sample) s cílovou populací. Pro parametrické testy musí mít datový soubor normální rozložení. </a:t>
            </a:r>
          </a:p>
        </p:txBody>
      </p:sp>
      <p:sp>
        <p:nvSpPr>
          <p:cNvPr id="18" name="AutoShape 33"/>
          <p:cNvSpPr>
            <a:spLocks noChangeArrowheads="1"/>
          </p:cNvSpPr>
          <p:nvPr/>
        </p:nvSpPr>
        <p:spPr bwMode="auto">
          <a:xfrm rot="5400000">
            <a:off x="713284" y="4407396"/>
            <a:ext cx="609600" cy="381000"/>
          </a:xfrm>
          <a:prstGeom prst="rightArrow">
            <a:avLst>
              <a:gd name="adj1" fmla="val 50000"/>
              <a:gd name="adj2" fmla="val 40000"/>
            </a:avLst>
          </a:prstGeom>
          <a:solidFill>
            <a:srgbClr val="008000"/>
          </a:solidFill>
          <a:ln w="25400">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9" name="TextovéPole 18"/>
          <p:cNvSpPr txBox="1"/>
          <p:nvPr/>
        </p:nvSpPr>
        <p:spPr>
          <a:xfrm>
            <a:off x="179512" y="5013176"/>
            <a:ext cx="4262705" cy="1785104"/>
          </a:xfrm>
          <a:prstGeom prst="rect">
            <a:avLst/>
          </a:prstGeom>
          <a:noFill/>
        </p:spPr>
        <p:txBody>
          <a:bodyPr wrap="none" rtlCol="0">
            <a:spAutoFit/>
          </a:bodyPr>
          <a:lstStyle/>
          <a:p>
            <a:r>
              <a:rPr lang="el-GR" dirty="0" smtClean="0">
                <a:latin typeface="Arial" pitchFamily="34" charset="0"/>
                <a:cs typeface="Arial" pitchFamily="34" charset="0"/>
              </a:rPr>
              <a:t>μ</a:t>
            </a:r>
            <a:r>
              <a:rPr lang="cs-CZ" dirty="0" smtClean="0">
                <a:latin typeface="Arial" pitchFamily="34" charset="0"/>
                <a:cs typeface="Arial" pitchFamily="34" charset="0"/>
              </a:rPr>
              <a:t> - střední hodnota základního souboru</a:t>
            </a:r>
          </a:p>
          <a:p>
            <a:r>
              <a:rPr lang="cs-CZ" dirty="0" smtClean="0">
                <a:latin typeface="Arial" pitchFamily="34" charset="0"/>
                <a:cs typeface="Arial" pitchFamily="34" charset="0"/>
              </a:rPr>
              <a:t>    - průměr výběrového souboru</a:t>
            </a:r>
          </a:p>
          <a:p>
            <a:r>
              <a:rPr lang="cs-CZ" dirty="0" smtClean="0">
                <a:latin typeface="Arial" pitchFamily="34" charset="0"/>
                <a:cs typeface="Arial" pitchFamily="34" charset="0"/>
              </a:rPr>
              <a:t>s</a:t>
            </a:r>
            <a:r>
              <a:rPr lang="cs-CZ" baseline="30000" dirty="0" smtClean="0">
                <a:latin typeface="Arial" pitchFamily="34" charset="0"/>
                <a:cs typeface="Arial" pitchFamily="34" charset="0"/>
              </a:rPr>
              <a:t>2</a:t>
            </a:r>
            <a:r>
              <a:rPr lang="cs-CZ" dirty="0" smtClean="0">
                <a:latin typeface="Arial" pitchFamily="34" charset="0"/>
                <a:cs typeface="Arial" pitchFamily="34" charset="0"/>
              </a:rPr>
              <a:t> - rozptyl výběrového souboru</a:t>
            </a:r>
          </a:p>
          <a:p>
            <a:r>
              <a:rPr lang="cs-CZ" dirty="0" smtClean="0">
                <a:latin typeface="Arial" pitchFamily="34" charset="0"/>
                <a:cs typeface="Arial" pitchFamily="34" charset="0"/>
              </a:rPr>
              <a:t>n - počet členů výběrového souboru</a:t>
            </a:r>
          </a:p>
          <a:p>
            <a:endParaRPr lang="cs-CZ" sz="2000" dirty="0" smtClean="0"/>
          </a:p>
          <a:p>
            <a:endParaRPr lang="cs-CZ" dirty="0"/>
          </a:p>
        </p:txBody>
      </p:sp>
      <p:graphicFrame>
        <p:nvGraphicFramePr>
          <p:cNvPr id="14346" name="Object 72"/>
          <p:cNvGraphicFramePr>
            <a:graphicFrameLocks noChangeAspect="1"/>
          </p:cNvGraphicFramePr>
          <p:nvPr/>
        </p:nvGraphicFramePr>
        <p:xfrm>
          <a:off x="251520" y="5301208"/>
          <a:ext cx="228600" cy="381000"/>
        </p:xfrm>
        <a:graphic>
          <a:graphicData uri="http://schemas.openxmlformats.org/presentationml/2006/ole">
            <p:oleObj spid="_x0000_s14346" name="Rovnice" r:id="rId10" imgW="114120" imgH="190440" progId="Equation.3">
              <p:embed/>
            </p:oleObj>
          </a:graphicData>
        </a:graphic>
      </p:graphicFrame>
      <p:sp>
        <p:nvSpPr>
          <p:cNvPr id="22" name="AutoShape 33"/>
          <p:cNvSpPr>
            <a:spLocks noChangeArrowheads="1"/>
          </p:cNvSpPr>
          <p:nvPr/>
        </p:nvSpPr>
        <p:spPr bwMode="auto">
          <a:xfrm rot="19825453">
            <a:off x="7434623" y="4562733"/>
            <a:ext cx="609600" cy="381000"/>
          </a:xfrm>
          <a:prstGeom prst="rightArrow">
            <a:avLst>
              <a:gd name="adj1" fmla="val 50000"/>
              <a:gd name="adj2" fmla="val 40000"/>
            </a:avLst>
          </a:prstGeom>
          <a:solidFill>
            <a:srgbClr val="008000"/>
          </a:solidFill>
          <a:ln w="25400">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 name="TextovéPole 22"/>
          <p:cNvSpPr txBox="1"/>
          <p:nvPr/>
        </p:nvSpPr>
        <p:spPr>
          <a:xfrm>
            <a:off x="4788024" y="5013176"/>
            <a:ext cx="4191468" cy="646331"/>
          </a:xfrm>
          <a:prstGeom prst="rect">
            <a:avLst/>
          </a:prstGeom>
          <a:noFill/>
        </p:spPr>
        <p:txBody>
          <a:bodyPr wrap="none" rtlCol="0">
            <a:spAutoFit/>
          </a:bodyPr>
          <a:lstStyle/>
          <a:p>
            <a:r>
              <a:rPr lang="cs-CZ" dirty="0" smtClean="0"/>
              <a:t>1-</a:t>
            </a:r>
            <a:r>
              <a:rPr lang="el-GR" dirty="0" smtClean="0"/>
              <a:t>α</a:t>
            </a:r>
            <a:r>
              <a:rPr lang="cs-CZ" dirty="0" smtClean="0"/>
              <a:t>/2 kvantil Studentova </a:t>
            </a:r>
            <a:r>
              <a:rPr lang="cs-CZ" i="1" dirty="0" smtClean="0"/>
              <a:t>t</a:t>
            </a:r>
            <a:r>
              <a:rPr lang="cs-CZ" dirty="0" smtClean="0"/>
              <a:t>- rozdělení</a:t>
            </a:r>
          </a:p>
          <a:p>
            <a:r>
              <a:rPr lang="cs-CZ" dirty="0" smtClean="0"/>
              <a:t> pro dané stupně volnosti (n-1) a zvolené </a:t>
            </a:r>
            <a:r>
              <a:rPr lang="el-GR" dirty="0" smtClean="0"/>
              <a:t>α</a:t>
            </a:r>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939" name="Object 61"/>
          <p:cNvGraphicFramePr>
            <a:graphicFrameLocks noChangeAspect="1"/>
          </p:cNvGraphicFramePr>
          <p:nvPr/>
        </p:nvGraphicFramePr>
        <p:xfrm>
          <a:off x="5414963" y="4576763"/>
          <a:ext cx="1373187" cy="363537"/>
        </p:xfrm>
        <a:graphic>
          <a:graphicData uri="http://schemas.openxmlformats.org/presentationml/2006/ole">
            <p:oleObj spid="_x0000_s39939" name="Rovnice" r:id="rId3" imgW="1041120" imgH="241200" progId="Equation.3">
              <p:embed/>
            </p:oleObj>
          </a:graphicData>
        </a:graphic>
      </p:graphicFrame>
      <p:sp>
        <p:nvSpPr>
          <p:cNvPr id="7" name="Rectangle 3"/>
          <p:cNvSpPr txBox="1">
            <a:spLocks/>
          </p:cNvSpPr>
          <p:nvPr/>
        </p:nvSpPr>
        <p:spPr bwMode="auto">
          <a:xfrm>
            <a:off x="323528" y="1566316"/>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73050" indent="-273050" eaLnBrk="0" fontAlgn="base" hangingPunct="0">
              <a:spcBef>
                <a:spcPct val="20000"/>
              </a:spcBef>
              <a:spcAft>
                <a:spcPct val="0"/>
              </a:spcAft>
              <a:buClr>
                <a:schemeClr val="accent1"/>
              </a:buClr>
              <a:buSzPct val="85000"/>
              <a:buFont typeface="Wingdings 2" pitchFamily="18" charset="2"/>
              <a:buChar char=""/>
            </a:pPr>
            <a:r>
              <a:rPr lang="cs-CZ" sz="1600" dirty="0" smtClean="0"/>
              <a:t>Určitá linka autobusové městské dopravy má v době dopravní špičky průměrnou rychlost 8 km/hod. Uvažovalo se o tom, zda změna trasy by vedla ke změně průměrné rychlosti. Nová trasa byla proto projeta v deseti náhodně vybraných dnech a byly zjištěny tyto průměrné rychlosti: 7,8  7,9  </a:t>
            </a:r>
            <a:r>
              <a:rPr lang="cs-CZ" sz="1600" dirty="0" err="1" smtClean="0"/>
              <a:t>9</a:t>
            </a:r>
            <a:r>
              <a:rPr lang="cs-CZ" sz="1600" dirty="0" smtClean="0"/>
              <a:t>,0  7,8 </a:t>
            </a:r>
            <a:r>
              <a:rPr lang="cs-CZ" sz="1600" dirty="0" err="1" smtClean="0"/>
              <a:t>8</a:t>
            </a:r>
            <a:r>
              <a:rPr lang="cs-CZ" sz="1600" dirty="0" smtClean="0"/>
              <a:t>,0  7,8  </a:t>
            </a:r>
            <a:r>
              <a:rPr lang="cs-CZ" sz="1600" dirty="0" err="1" smtClean="0"/>
              <a:t>8</a:t>
            </a:r>
            <a:r>
              <a:rPr lang="cs-CZ" sz="1600" dirty="0" smtClean="0"/>
              <a:t>,5  8,2  8,2  9,3. Rozhodněte, zda změna trasy vede ke změně průměrné rychlosti. Předpokládáme normální rozdělení a α=0,05. </a:t>
            </a:r>
          </a:p>
          <a:p>
            <a:pPr marL="273050" indent="-273050" eaLnBrk="0" fontAlgn="base" hangingPunct="0">
              <a:spcBef>
                <a:spcPct val="20000"/>
              </a:spcBef>
              <a:spcAft>
                <a:spcPct val="0"/>
              </a:spcAft>
              <a:buClr>
                <a:schemeClr val="accent1"/>
              </a:buClr>
              <a:buSzPct val="85000"/>
              <a:buFont typeface="Wingdings 2" pitchFamily="18" charset="2"/>
              <a:buChar char=""/>
            </a:pPr>
            <a:r>
              <a:rPr lang="cs-CZ" sz="1600" b="1" dirty="0" smtClean="0"/>
              <a:t>Postup:</a:t>
            </a:r>
          </a:p>
          <a:p>
            <a:pPr marL="342900" indent="-342900" eaLnBrk="0" fontAlgn="base" hangingPunct="0">
              <a:spcBef>
                <a:spcPct val="20000"/>
              </a:spcBef>
              <a:spcAft>
                <a:spcPct val="0"/>
              </a:spcAft>
              <a:buClr>
                <a:schemeClr val="accent1"/>
              </a:buClr>
              <a:buSzPct val="85000"/>
              <a:buFont typeface="+mj-lt"/>
              <a:buAutoNum type="arabicPeriod"/>
            </a:pPr>
            <a:r>
              <a:rPr lang="cs-CZ" sz="1600" b="1" dirty="0" smtClean="0">
                <a:latin typeface="Calibri" pitchFamily="34" charset="0"/>
              </a:rPr>
              <a:t>Na hladině významnosti 0,05 testujeme hypotézu </a:t>
            </a:r>
            <a:r>
              <a:rPr lang="en-US" sz="1600" b="1" dirty="0" smtClean="0">
                <a:latin typeface="Calibri" pitchFamily="34" charset="0"/>
              </a:rPr>
              <a:t>H</a:t>
            </a:r>
            <a:r>
              <a:rPr lang="en-US" sz="1600" b="1" baseline="-25000" dirty="0" smtClean="0">
                <a:latin typeface="Calibri" pitchFamily="34" charset="0"/>
              </a:rPr>
              <a:t>0</a:t>
            </a:r>
            <a:r>
              <a:rPr lang="cs-CZ" sz="1600" b="1" dirty="0" smtClean="0">
                <a:latin typeface="Calibri" pitchFamily="34" charset="0"/>
              </a:rPr>
              <a:t>:            ,</a:t>
            </a:r>
            <a:r>
              <a:rPr lang="en-US" sz="1600" b="1" dirty="0" smtClean="0">
                <a:latin typeface="Calibri" pitchFamily="34" charset="0"/>
              </a:rPr>
              <a:t> </a:t>
            </a:r>
            <a:r>
              <a:rPr lang="cs-CZ" sz="1600" b="1" dirty="0" smtClean="0">
                <a:latin typeface="Calibri" pitchFamily="34" charset="0"/>
              </a:rPr>
              <a:t>proti </a:t>
            </a:r>
            <a:r>
              <a:rPr lang="en-US" sz="1600" b="1" dirty="0" smtClean="0">
                <a:latin typeface="Calibri" pitchFamily="34" charset="0"/>
              </a:rPr>
              <a:t>H</a:t>
            </a:r>
            <a:r>
              <a:rPr lang="en-US" sz="1600" b="1" baseline="-25000" dirty="0" smtClean="0">
                <a:latin typeface="Calibri" pitchFamily="34" charset="0"/>
              </a:rPr>
              <a:t>A</a:t>
            </a:r>
            <a:r>
              <a:rPr lang="el-GR" sz="1600" b="1" dirty="0" smtClean="0">
                <a:latin typeface="Calibri" pitchFamily="34" charset="0"/>
              </a:rPr>
              <a:t> </a:t>
            </a:r>
            <a:r>
              <a:rPr lang="cs-CZ" sz="1600" b="1" dirty="0" smtClean="0">
                <a:latin typeface="Calibri" pitchFamily="34" charset="0"/>
              </a:rPr>
              <a:t>: </a:t>
            </a:r>
          </a:p>
          <a:p>
            <a:pPr marL="342900" indent="-342900" eaLnBrk="0" fontAlgn="base" hangingPunct="0">
              <a:spcBef>
                <a:spcPct val="20000"/>
              </a:spcBef>
              <a:spcAft>
                <a:spcPct val="0"/>
              </a:spcAft>
              <a:buClr>
                <a:schemeClr val="accent1"/>
              </a:buClr>
              <a:buSzPct val="85000"/>
              <a:buFont typeface="+mj-lt"/>
              <a:buAutoNum type="arabicPeriod"/>
            </a:pPr>
            <a:r>
              <a:rPr lang="cs-CZ" sz="1600" b="1" dirty="0" smtClean="0">
                <a:latin typeface="Calibri" pitchFamily="34" charset="0"/>
              </a:rPr>
              <a:t>Vypočteme aritmetický průměr a rozptyl výběrového souboru.</a:t>
            </a:r>
          </a:p>
          <a:p>
            <a:pPr marL="342900" indent="-342900" eaLnBrk="0" fontAlgn="base" hangingPunct="0">
              <a:spcBef>
                <a:spcPct val="20000"/>
              </a:spcBef>
              <a:spcAft>
                <a:spcPct val="0"/>
              </a:spcAft>
              <a:buClr>
                <a:schemeClr val="accent1"/>
              </a:buClr>
              <a:buSzPct val="85000"/>
              <a:buFont typeface="+mj-lt"/>
              <a:buAutoNum type="arabicPeriod"/>
            </a:pPr>
            <a:r>
              <a:rPr lang="cs-CZ" sz="1600" b="1" dirty="0" smtClean="0">
                <a:latin typeface="Calibri" pitchFamily="34" charset="0"/>
              </a:rPr>
              <a:t>Vypočteme testové kritérium t: </a:t>
            </a:r>
          </a:p>
          <a:p>
            <a:pPr marL="342900" lvl="0" indent="-342900" eaLnBrk="0" fontAlgn="base" hangingPunct="0">
              <a:spcBef>
                <a:spcPct val="20000"/>
              </a:spcBef>
              <a:spcAft>
                <a:spcPct val="0"/>
              </a:spcAft>
              <a:buClr>
                <a:schemeClr val="accent1"/>
              </a:buClr>
              <a:buSzPct val="85000"/>
              <a:buFont typeface="+mj-lt"/>
              <a:buAutoNum type="arabicPeriod"/>
            </a:pPr>
            <a:endParaRPr lang="cs-CZ" sz="1600" b="1" dirty="0" smtClean="0">
              <a:latin typeface="Calibri" pitchFamily="34" charset="0"/>
            </a:endParaRPr>
          </a:p>
          <a:p>
            <a:pPr marL="342900" lvl="0" indent="-342900" eaLnBrk="0" fontAlgn="base" hangingPunct="0">
              <a:spcBef>
                <a:spcPct val="20000"/>
              </a:spcBef>
              <a:spcAft>
                <a:spcPct val="0"/>
              </a:spcAft>
              <a:buClr>
                <a:schemeClr val="accent1"/>
              </a:buClr>
              <a:buSzPct val="85000"/>
              <a:buFont typeface="+mj-lt"/>
              <a:buAutoNum type="arabicPeriod"/>
            </a:pPr>
            <a:endParaRPr lang="cs-CZ" sz="1600" b="1" dirty="0" smtClean="0">
              <a:latin typeface="Calibri" pitchFamily="34" charset="0"/>
            </a:endParaRPr>
          </a:p>
          <a:p>
            <a:pPr marL="342900" lvl="0" indent="-342900" eaLnBrk="0" fontAlgn="base" hangingPunct="0">
              <a:spcBef>
                <a:spcPct val="20000"/>
              </a:spcBef>
              <a:spcAft>
                <a:spcPct val="0"/>
              </a:spcAft>
              <a:buClr>
                <a:schemeClr val="accent1"/>
              </a:buClr>
              <a:buSzPct val="85000"/>
              <a:buFont typeface="+mj-lt"/>
              <a:buAutoNum type="arabicPeriod"/>
            </a:pPr>
            <a:r>
              <a:rPr lang="cs-CZ" sz="1600" b="1" dirty="0" smtClean="0">
                <a:latin typeface="Calibri" pitchFamily="34" charset="0"/>
              </a:rPr>
              <a:t>Vypočtené t porovnáme s kritickou hodnotou t</a:t>
            </a:r>
            <a:r>
              <a:rPr lang="cs-CZ" sz="1600" b="1" baseline="-25000" dirty="0" smtClean="0">
                <a:latin typeface="Calibri" pitchFamily="34" charset="0"/>
              </a:rPr>
              <a:t>1-</a:t>
            </a:r>
            <a:r>
              <a:rPr lang="el-GR" sz="1600" b="1" baseline="-25000" dirty="0" smtClean="0">
                <a:latin typeface="Calibri" pitchFamily="34" charset="0"/>
              </a:rPr>
              <a:t>α</a:t>
            </a:r>
            <a:r>
              <a:rPr lang="cs-CZ" sz="1600" b="1" baseline="-25000" dirty="0" smtClean="0">
                <a:latin typeface="Calibri" pitchFamily="34" charset="0"/>
              </a:rPr>
              <a:t>/2(n-1):</a:t>
            </a:r>
          </a:p>
          <a:p>
            <a:pPr marL="342900" lvl="0" indent="-342900" eaLnBrk="0" fontAlgn="base" hangingPunct="0">
              <a:spcBef>
                <a:spcPct val="20000"/>
              </a:spcBef>
              <a:spcAft>
                <a:spcPct val="0"/>
              </a:spcAft>
              <a:buClr>
                <a:schemeClr val="accent1"/>
              </a:buClr>
              <a:buSzPct val="85000"/>
              <a:buFont typeface="+mj-lt"/>
              <a:buAutoNum type="arabicPeriod"/>
            </a:pPr>
            <a:endParaRPr lang="cs-CZ" sz="1600" b="1" dirty="0" smtClean="0">
              <a:latin typeface="Calibri" pitchFamily="34" charset="0"/>
            </a:endParaRPr>
          </a:p>
          <a:p>
            <a:pPr marL="342900" indent="-342900" eaLnBrk="0" fontAlgn="base" hangingPunct="0">
              <a:spcBef>
                <a:spcPct val="20000"/>
              </a:spcBef>
              <a:spcAft>
                <a:spcPct val="0"/>
              </a:spcAft>
              <a:buClr>
                <a:schemeClr val="accent1"/>
              </a:buClr>
              <a:buSzPct val="85000"/>
              <a:buFont typeface="+mj-lt"/>
              <a:buAutoNum type="arabicPeriod"/>
            </a:pPr>
            <a:r>
              <a:rPr lang="cs-CZ" sz="1600" b="1" dirty="0" smtClean="0"/>
              <a:t>Je-li t ≤ </a:t>
            </a:r>
            <a:r>
              <a:rPr lang="cs-CZ" sz="1600" b="1" dirty="0" smtClean="0">
                <a:latin typeface="Calibri" pitchFamily="34" charset="0"/>
              </a:rPr>
              <a:t>t</a:t>
            </a:r>
            <a:r>
              <a:rPr lang="cs-CZ" sz="1600" b="1" baseline="-25000" dirty="0" smtClean="0">
                <a:latin typeface="Calibri" pitchFamily="34" charset="0"/>
              </a:rPr>
              <a:t>1-</a:t>
            </a:r>
            <a:r>
              <a:rPr lang="el-GR" sz="1600" b="1" baseline="-25000" dirty="0" smtClean="0">
                <a:latin typeface="Calibri" pitchFamily="34" charset="0"/>
              </a:rPr>
              <a:t>α</a:t>
            </a:r>
            <a:r>
              <a:rPr lang="cs-CZ" sz="1600" b="1" baseline="-25000" dirty="0" smtClean="0">
                <a:latin typeface="Calibri" pitchFamily="34" charset="0"/>
              </a:rPr>
              <a:t>/2(n-1)                     </a:t>
            </a:r>
            <a:r>
              <a:rPr lang="cs-CZ" sz="1600" b="1" dirty="0" smtClean="0">
                <a:latin typeface="Calibri" pitchFamily="34" charset="0"/>
              </a:rPr>
              <a:t>statisticky nevýznamný rozdíl testovaných parametrů při zvolené </a:t>
            </a:r>
            <a:r>
              <a:rPr lang="cs-CZ" sz="1600" dirty="0" smtClean="0"/>
              <a:t>α</a:t>
            </a:r>
            <a:r>
              <a:rPr lang="en-US" sz="1600" dirty="0" smtClean="0"/>
              <a:t>; </a:t>
            </a:r>
            <a:r>
              <a:rPr lang="cs-CZ" sz="1600" dirty="0" smtClean="0"/>
              <a:t>nulovou hypotézu </a:t>
            </a:r>
            <a:r>
              <a:rPr lang="cs-CZ" sz="1600" dirty="0" smtClean="0"/>
              <a:t>nezamítáme, </a:t>
            </a:r>
            <a:r>
              <a:rPr lang="en-US" sz="1600" dirty="0" err="1" smtClean="0"/>
              <a:t>na</a:t>
            </a:r>
            <a:r>
              <a:rPr lang="en-US" sz="1600" dirty="0" smtClean="0"/>
              <a:t> </a:t>
            </a:r>
            <a:r>
              <a:rPr lang="en-US" sz="1600" dirty="0" err="1" smtClean="0"/>
              <a:t>hladin</a:t>
            </a:r>
            <a:r>
              <a:rPr lang="cs-CZ" sz="1600" dirty="0" smtClean="0"/>
              <a:t>ě významnosti α=0,05 se nepodařilo prokázat, že by změna trasy měla za následek změnu průměrné rychlosti.</a:t>
            </a:r>
            <a:endParaRPr lang="cs-CZ" sz="1600" b="1" dirty="0" smtClean="0"/>
          </a:p>
          <a:p>
            <a:pPr marL="273050" marR="0" lvl="0" indent="-273050" algn="l" defTabSz="914400" rtl="0" eaLnBrk="0" fontAlgn="base" latinLnBrk="0" hangingPunct="0">
              <a:lnSpc>
                <a:spcPct val="100000"/>
              </a:lnSpc>
              <a:spcBef>
                <a:spcPct val="20000"/>
              </a:spcBef>
              <a:spcAft>
                <a:spcPct val="0"/>
              </a:spcAft>
              <a:buClr>
                <a:schemeClr val="accent1"/>
              </a:buClr>
              <a:buSzPct val="85000"/>
              <a:buFont typeface="Wingdings 2" pitchFamily="18" charset="2"/>
              <a:buChar char=""/>
              <a:tabLst/>
              <a:defRPr/>
            </a:pPr>
            <a:endParaRPr kumimoji="0" lang="cs-CZ" sz="2700" b="0" i="0" u="none" strike="noStrike" kern="1200" cap="none" spc="0" normalizeH="0" noProof="0" dirty="0" smtClean="0">
              <a:ln>
                <a:noFill/>
              </a:ln>
              <a:solidFill>
                <a:schemeClr val="tx1"/>
              </a:solidFill>
              <a:effectLst/>
              <a:uLnTx/>
              <a:uFillTx/>
              <a:latin typeface="+mn-lt"/>
              <a:ea typeface="+mn-ea"/>
              <a:cs typeface="+mn-cs"/>
            </a:endParaRPr>
          </a:p>
          <a:p>
            <a:pPr marL="514350" marR="0" lvl="0" indent="-514350" algn="l" defTabSz="914400" rtl="0" eaLnBrk="0" fontAlgn="base" latinLnBrk="0" hangingPunct="0">
              <a:lnSpc>
                <a:spcPct val="100000"/>
              </a:lnSpc>
              <a:spcBef>
                <a:spcPct val="20000"/>
              </a:spcBef>
              <a:spcAft>
                <a:spcPct val="0"/>
              </a:spcAft>
              <a:buClr>
                <a:schemeClr val="accent1"/>
              </a:buClr>
              <a:buSzPct val="85000"/>
              <a:buFont typeface="+mj-lt"/>
              <a:buAutoNum type="arabicPeriod"/>
              <a:tabLst/>
              <a:defRPr/>
            </a:pPr>
            <a:endParaRPr kumimoji="0" lang="cs-CZ" sz="2700" b="0" i="0" u="none" strike="noStrike" kern="1200" cap="none" spc="0" normalizeH="0" noProof="0" dirty="0" smtClean="0">
              <a:ln>
                <a:noFill/>
              </a:ln>
              <a:solidFill>
                <a:schemeClr val="tx1"/>
              </a:solidFill>
              <a:effectLst/>
              <a:uLnTx/>
              <a:uFillTx/>
              <a:latin typeface="+mn-lt"/>
              <a:ea typeface="+mn-ea"/>
              <a:cs typeface="+mn-cs"/>
            </a:endParaRPr>
          </a:p>
        </p:txBody>
      </p:sp>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6" name="Nadpis 5"/>
          <p:cNvSpPr>
            <a:spLocks noGrp="1"/>
          </p:cNvSpPr>
          <p:nvPr>
            <p:ph type="title"/>
          </p:nvPr>
        </p:nvSpPr>
        <p:spPr>
          <a:xfrm>
            <a:off x="301625" y="260648"/>
            <a:ext cx="8534400" cy="758825"/>
          </a:xfrm>
        </p:spPr>
        <p:txBody>
          <a:bodyPr/>
          <a:lstStyle/>
          <a:p>
            <a:r>
              <a:rPr lang="cs-CZ" dirty="0" smtClean="0"/>
              <a:t>Příklad 1: </a:t>
            </a:r>
            <a:r>
              <a:rPr lang="cs-CZ" dirty="0" err="1" smtClean="0"/>
              <a:t>Jednovýběrový</a:t>
            </a:r>
            <a:r>
              <a:rPr lang="cs-CZ" dirty="0" smtClean="0"/>
              <a:t> t-test</a:t>
            </a:r>
            <a:endParaRPr lang="cs-CZ" dirty="0"/>
          </a:p>
        </p:txBody>
      </p:sp>
      <p:graphicFrame>
        <p:nvGraphicFramePr>
          <p:cNvPr id="39938" name="Object 61"/>
          <p:cNvGraphicFramePr>
            <a:graphicFrameLocks noChangeAspect="1"/>
          </p:cNvGraphicFramePr>
          <p:nvPr/>
        </p:nvGraphicFramePr>
        <p:xfrm>
          <a:off x="3491880" y="3716338"/>
          <a:ext cx="3073400" cy="765175"/>
        </p:xfrm>
        <a:graphic>
          <a:graphicData uri="http://schemas.openxmlformats.org/presentationml/2006/ole">
            <p:oleObj spid="_x0000_s39938" name="Rovnice" r:id="rId4" imgW="1511280" imgH="330120" progId="Equation.3">
              <p:embed/>
            </p:oleObj>
          </a:graphicData>
        </a:graphic>
      </p:graphicFrame>
      <p:sp>
        <p:nvSpPr>
          <p:cNvPr id="14" name="Šipka doprava 13"/>
          <p:cNvSpPr/>
          <p:nvPr/>
        </p:nvSpPr>
        <p:spPr>
          <a:xfrm>
            <a:off x="2123728" y="5157192"/>
            <a:ext cx="504056" cy="2880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39943" name="Picture 7" descr="http://www.spartapraha2000.cz/img/picture/1325/autobus.gif"/>
          <p:cNvPicPr>
            <a:picLocks noChangeAspect="1" noChangeArrowheads="1"/>
          </p:cNvPicPr>
          <p:nvPr/>
        </p:nvPicPr>
        <p:blipFill>
          <a:blip r:embed="rId5" cstate="print"/>
          <a:srcRect/>
          <a:stretch>
            <a:fillRect/>
          </a:stretch>
        </p:blipFill>
        <p:spPr bwMode="auto">
          <a:xfrm>
            <a:off x="7086600" y="188640"/>
            <a:ext cx="2057400" cy="1504951"/>
          </a:xfrm>
          <a:prstGeom prst="rect">
            <a:avLst/>
          </a:prstGeom>
          <a:noFill/>
        </p:spPr>
      </p:pic>
      <p:graphicFrame>
        <p:nvGraphicFramePr>
          <p:cNvPr id="10" name="Objekt 9"/>
          <p:cNvGraphicFramePr>
            <a:graphicFrameLocks noChangeAspect="1"/>
          </p:cNvGraphicFramePr>
          <p:nvPr/>
        </p:nvGraphicFramePr>
        <p:xfrm>
          <a:off x="5191125" y="3124200"/>
          <a:ext cx="568325" cy="304800"/>
        </p:xfrm>
        <a:graphic>
          <a:graphicData uri="http://schemas.openxmlformats.org/presentationml/2006/ole">
            <p:oleObj spid="_x0000_s39941" name="Rovnice" r:id="rId6" imgW="380880" imgH="203040" progId="Equation.3">
              <p:embed/>
            </p:oleObj>
          </a:graphicData>
        </a:graphic>
      </p:graphicFrame>
      <p:graphicFrame>
        <p:nvGraphicFramePr>
          <p:cNvPr id="11" name="Objekt 10"/>
          <p:cNvGraphicFramePr>
            <a:graphicFrameLocks noChangeAspect="1"/>
          </p:cNvGraphicFramePr>
          <p:nvPr/>
        </p:nvGraphicFramePr>
        <p:xfrm>
          <a:off x="6664796" y="3124200"/>
          <a:ext cx="571500" cy="304800"/>
        </p:xfrm>
        <a:graphic>
          <a:graphicData uri="http://schemas.openxmlformats.org/presentationml/2006/ole">
            <p:oleObj spid="_x0000_s39942" name="Rovnice" r:id="rId7" imgW="380880" imgH="203040" progId="Equation.3">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1: Řešení v softwaru </a:t>
            </a:r>
            <a:r>
              <a:rPr lang="cs-CZ" dirty="0" err="1" smtClean="0"/>
              <a:t>Statistica</a:t>
            </a:r>
            <a:r>
              <a:rPr lang="cs-CZ" dirty="0" smtClean="0"/>
              <a:t> I</a:t>
            </a:r>
            <a:endParaRPr lang="cs-CZ" dirty="0"/>
          </a:p>
        </p:txBody>
      </p:sp>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pic>
        <p:nvPicPr>
          <p:cNvPr id="48130" name="Picture 2"/>
          <p:cNvPicPr>
            <a:picLocks noChangeAspect="1" noChangeArrowheads="1"/>
          </p:cNvPicPr>
          <p:nvPr/>
        </p:nvPicPr>
        <p:blipFill>
          <a:blip r:embed="rId2" cstate="print"/>
          <a:srcRect/>
          <a:stretch>
            <a:fillRect/>
          </a:stretch>
        </p:blipFill>
        <p:spPr bwMode="auto">
          <a:xfrm>
            <a:off x="3491880" y="1412776"/>
            <a:ext cx="5486400" cy="4962525"/>
          </a:xfrm>
          <a:prstGeom prst="rect">
            <a:avLst/>
          </a:prstGeom>
          <a:noFill/>
          <a:ln w="9525">
            <a:noFill/>
            <a:miter lim="800000"/>
            <a:headEnd/>
            <a:tailEnd/>
          </a:ln>
        </p:spPr>
      </p:pic>
      <p:sp>
        <p:nvSpPr>
          <p:cNvPr id="12" name="Šipka doprava 11"/>
          <p:cNvSpPr/>
          <p:nvPr/>
        </p:nvSpPr>
        <p:spPr>
          <a:xfrm rot="450394">
            <a:off x="5969682" y="1390347"/>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15" name="Šipka doprava 14"/>
          <p:cNvSpPr/>
          <p:nvPr/>
        </p:nvSpPr>
        <p:spPr>
          <a:xfrm>
            <a:off x="4932040" y="4149080"/>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3</a:t>
            </a:r>
            <a:endParaRPr lang="cs-CZ" dirty="0"/>
          </a:p>
        </p:txBody>
      </p:sp>
      <p:sp>
        <p:nvSpPr>
          <p:cNvPr id="17" name="TextovéPole 16"/>
          <p:cNvSpPr txBox="1"/>
          <p:nvPr/>
        </p:nvSpPr>
        <p:spPr>
          <a:xfrm>
            <a:off x="179512" y="2780928"/>
            <a:ext cx="3323410" cy="923330"/>
          </a:xfrm>
          <a:prstGeom prst="rect">
            <a:avLst/>
          </a:prstGeom>
          <a:noFill/>
        </p:spPr>
        <p:txBody>
          <a:bodyPr wrap="none" rtlCol="0">
            <a:spAutoFit/>
          </a:bodyPr>
          <a:lstStyle/>
          <a:p>
            <a:pPr>
              <a:buFont typeface="Arial" pitchFamily="34" charset="0"/>
              <a:buChar char="•"/>
            </a:pPr>
            <a:r>
              <a:rPr lang="cs-CZ" dirty="0" smtClean="0"/>
              <a:t> V menu </a:t>
            </a:r>
            <a:r>
              <a:rPr lang="cs-CZ" b="1" i="1" dirty="0" err="1" smtClean="0"/>
              <a:t>Statistics</a:t>
            </a:r>
            <a:r>
              <a:rPr lang="cs-CZ" b="1" i="1" dirty="0" smtClean="0"/>
              <a:t> </a:t>
            </a:r>
            <a:r>
              <a:rPr lang="cs-CZ" dirty="0" smtClean="0"/>
              <a:t>zvolíme </a:t>
            </a:r>
            <a:r>
              <a:rPr lang="cs-CZ" b="1" i="1" dirty="0" smtClean="0"/>
              <a:t>Basic </a:t>
            </a:r>
          </a:p>
          <a:p>
            <a:r>
              <a:rPr lang="cs-CZ" b="1" i="1" dirty="0" err="1" smtClean="0"/>
              <a:t>statistics</a:t>
            </a:r>
            <a:r>
              <a:rPr lang="cs-CZ" b="1" i="1" dirty="0" smtClean="0"/>
              <a:t> ,</a:t>
            </a:r>
            <a:r>
              <a:rPr lang="cs-CZ" dirty="0" smtClean="0"/>
              <a:t>vybereme</a:t>
            </a:r>
          </a:p>
          <a:p>
            <a:r>
              <a:rPr lang="cs-CZ" b="1" i="1" dirty="0" smtClean="0"/>
              <a:t>t-test,single sample</a:t>
            </a:r>
          </a:p>
        </p:txBody>
      </p:sp>
      <p:sp>
        <p:nvSpPr>
          <p:cNvPr id="13" name="Šipka doprava 12"/>
          <p:cNvSpPr/>
          <p:nvPr/>
        </p:nvSpPr>
        <p:spPr>
          <a:xfrm>
            <a:off x="2699792" y="1916832"/>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pic>
        <p:nvPicPr>
          <p:cNvPr id="49154" name="Picture 2"/>
          <p:cNvPicPr>
            <a:picLocks noChangeAspect="1" noChangeArrowheads="1"/>
          </p:cNvPicPr>
          <p:nvPr/>
        </p:nvPicPr>
        <p:blipFill>
          <a:blip r:embed="rId2" cstate="print"/>
          <a:srcRect/>
          <a:stretch>
            <a:fillRect/>
          </a:stretch>
        </p:blipFill>
        <p:spPr bwMode="auto">
          <a:xfrm>
            <a:off x="3465896" y="1326982"/>
            <a:ext cx="5498592" cy="5054346"/>
          </a:xfrm>
          <a:prstGeom prst="rect">
            <a:avLst/>
          </a:prstGeom>
          <a:noFill/>
          <a:ln w="9525">
            <a:noFill/>
            <a:miter lim="800000"/>
            <a:headEnd/>
            <a:tailEnd/>
          </a:ln>
        </p:spPr>
      </p:pic>
      <p:sp>
        <p:nvSpPr>
          <p:cNvPr id="5" name="Šipka doprava 4"/>
          <p:cNvSpPr/>
          <p:nvPr/>
        </p:nvSpPr>
        <p:spPr>
          <a:xfrm rot="2281011">
            <a:off x="6227369" y="3749677"/>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sp>
        <p:nvSpPr>
          <p:cNvPr id="6" name="Šipka doprava 5"/>
          <p:cNvSpPr/>
          <p:nvPr/>
        </p:nvSpPr>
        <p:spPr>
          <a:xfrm>
            <a:off x="4283968" y="5359429"/>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3</a:t>
            </a:r>
            <a:endParaRPr lang="cs-CZ" dirty="0"/>
          </a:p>
        </p:txBody>
      </p:sp>
      <p:sp>
        <p:nvSpPr>
          <p:cNvPr id="8" name="Šipka doprava 7"/>
          <p:cNvSpPr/>
          <p:nvPr/>
        </p:nvSpPr>
        <p:spPr>
          <a:xfrm rot="3830772">
            <a:off x="7308304" y="2767141"/>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4</a:t>
            </a:r>
            <a:endParaRPr lang="cs-CZ" dirty="0"/>
          </a:p>
        </p:txBody>
      </p:sp>
      <p:sp>
        <p:nvSpPr>
          <p:cNvPr id="9" name="TextovéPole 8"/>
          <p:cNvSpPr txBox="1"/>
          <p:nvPr/>
        </p:nvSpPr>
        <p:spPr>
          <a:xfrm>
            <a:off x="226501" y="2132856"/>
            <a:ext cx="3409395" cy="4801314"/>
          </a:xfrm>
          <a:prstGeom prst="rect">
            <a:avLst/>
          </a:prstGeom>
          <a:noFill/>
        </p:spPr>
        <p:txBody>
          <a:bodyPr wrap="none" rtlCol="0">
            <a:spAutoFit/>
          </a:bodyPr>
          <a:lstStyle/>
          <a:p>
            <a:pPr>
              <a:buFont typeface="Arial" pitchFamily="34" charset="0"/>
              <a:buChar char="•"/>
            </a:pPr>
            <a:r>
              <a:rPr lang="cs-CZ" dirty="0" smtClean="0"/>
              <a:t> Vybereme proměnnou, </a:t>
            </a:r>
          </a:p>
          <a:p>
            <a:r>
              <a:rPr lang="cs-CZ" dirty="0" smtClean="0"/>
              <a:t>kterou chceme testovat</a:t>
            </a:r>
          </a:p>
          <a:p>
            <a:endParaRPr lang="cs-CZ" dirty="0" smtClean="0"/>
          </a:p>
          <a:p>
            <a:pPr>
              <a:buFont typeface="Arial" pitchFamily="34" charset="0"/>
              <a:buChar char="•"/>
            </a:pPr>
            <a:r>
              <a:rPr lang="cs-CZ" dirty="0" smtClean="0"/>
              <a:t> Na kartě </a:t>
            </a:r>
            <a:r>
              <a:rPr lang="cs-CZ" b="1" i="1" dirty="0" err="1" smtClean="0"/>
              <a:t>Advanced</a:t>
            </a:r>
            <a:r>
              <a:rPr lang="cs-CZ" dirty="0" smtClean="0"/>
              <a:t> napíšeme </a:t>
            </a:r>
          </a:p>
          <a:p>
            <a:r>
              <a:rPr lang="cs-CZ" dirty="0" smtClean="0"/>
              <a:t>do okénka </a:t>
            </a:r>
            <a:r>
              <a:rPr lang="cs-CZ" b="1" i="1" dirty="0" smtClean="0"/>
              <a:t>Test </a:t>
            </a:r>
            <a:r>
              <a:rPr lang="cs-CZ" b="1" i="1" dirty="0" err="1" smtClean="0"/>
              <a:t>all</a:t>
            </a:r>
            <a:r>
              <a:rPr lang="cs-CZ" b="1" i="1" dirty="0" smtClean="0"/>
              <a:t> </a:t>
            </a:r>
            <a:r>
              <a:rPr lang="cs-CZ" b="1" i="1" dirty="0" err="1" smtClean="0"/>
              <a:t>means</a:t>
            </a:r>
            <a:r>
              <a:rPr lang="cs-CZ" b="1" i="1" dirty="0" smtClean="0"/>
              <a:t> </a:t>
            </a:r>
            <a:r>
              <a:rPr lang="cs-CZ" b="1" i="1" dirty="0" err="1" smtClean="0"/>
              <a:t>against</a:t>
            </a:r>
            <a:endParaRPr lang="cs-CZ" b="1" i="1" dirty="0" smtClean="0"/>
          </a:p>
          <a:p>
            <a:r>
              <a:rPr lang="cs-CZ" dirty="0" smtClean="0"/>
              <a:t> velikost střední hodnoty populace</a:t>
            </a:r>
          </a:p>
          <a:p>
            <a:r>
              <a:rPr lang="cs-CZ" dirty="0" smtClean="0"/>
              <a:t>(lze také na kartě </a:t>
            </a:r>
            <a:r>
              <a:rPr lang="cs-CZ" b="1" i="1" dirty="0" err="1" smtClean="0"/>
              <a:t>Quick</a:t>
            </a:r>
            <a:r>
              <a:rPr lang="cs-CZ" b="1" i="1" dirty="0" smtClean="0"/>
              <a:t>, </a:t>
            </a:r>
            <a:r>
              <a:rPr lang="cs-CZ" b="1" i="1" dirty="0" err="1" smtClean="0"/>
              <a:t>Options</a:t>
            </a:r>
            <a:r>
              <a:rPr lang="cs-CZ" dirty="0" smtClean="0"/>
              <a:t>)</a:t>
            </a:r>
          </a:p>
          <a:p>
            <a:endParaRPr lang="cs-CZ" dirty="0" smtClean="0"/>
          </a:p>
          <a:p>
            <a:pPr>
              <a:buFont typeface="Arial" pitchFamily="34" charset="0"/>
              <a:buChar char="•"/>
            </a:pPr>
            <a:r>
              <a:rPr lang="cs-CZ" dirty="0" smtClean="0"/>
              <a:t> </a:t>
            </a:r>
            <a:r>
              <a:rPr lang="cs-CZ" b="1" i="1" dirty="0" smtClean="0"/>
              <a:t>p-</a:t>
            </a:r>
            <a:r>
              <a:rPr lang="cs-CZ" b="1" i="1" dirty="0" err="1" smtClean="0"/>
              <a:t>value</a:t>
            </a:r>
            <a:r>
              <a:rPr lang="cs-CZ" b="1" i="1" dirty="0" smtClean="0"/>
              <a:t> </a:t>
            </a:r>
            <a:r>
              <a:rPr lang="cs-CZ" b="1" i="1" dirty="0" err="1" smtClean="0"/>
              <a:t>for</a:t>
            </a:r>
            <a:r>
              <a:rPr lang="cs-CZ" b="1" i="1" dirty="0" smtClean="0"/>
              <a:t> </a:t>
            </a:r>
            <a:r>
              <a:rPr lang="cs-CZ" b="1" i="1" dirty="0" err="1" smtClean="0"/>
              <a:t>highlighting</a:t>
            </a:r>
            <a:r>
              <a:rPr lang="cs-CZ" b="1" i="1" dirty="0" smtClean="0"/>
              <a:t>-</a:t>
            </a:r>
          </a:p>
          <a:p>
            <a:r>
              <a:rPr lang="cs-CZ" dirty="0" smtClean="0"/>
              <a:t>Úroveň p lze změnit</a:t>
            </a:r>
          </a:p>
          <a:p>
            <a:endParaRPr lang="cs-CZ" dirty="0" smtClean="0"/>
          </a:p>
          <a:p>
            <a:pPr>
              <a:buFont typeface="Arial" pitchFamily="34" charset="0"/>
              <a:buChar char="•"/>
            </a:pPr>
            <a:r>
              <a:rPr lang="cs-CZ" dirty="0" smtClean="0"/>
              <a:t>Kliknutím na </a:t>
            </a:r>
            <a:r>
              <a:rPr lang="cs-CZ" b="1" i="1" dirty="0" err="1" smtClean="0"/>
              <a:t>Summary</a:t>
            </a:r>
            <a:r>
              <a:rPr lang="cs-CZ" b="1" i="1" dirty="0" smtClean="0"/>
              <a:t> t-test </a:t>
            </a:r>
          </a:p>
          <a:p>
            <a:r>
              <a:rPr lang="cs-CZ" dirty="0" smtClean="0"/>
              <a:t>nebo </a:t>
            </a:r>
          </a:p>
          <a:p>
            <a:r>
              <a:rPr lang="cs-CZ" dirty="0" smtClean="0"/>
              <a:t>na </a:t>
            </a:r>
            <a:r>
              <a:rPr lang="cs-CZ" b="1" i="1" dirty="0" err="1" smtClean="0"/>
              <a:t>Summary</a:t>
            </a:r>
            <a:r>
              <a:rPr lang="cs-CZ" dirty="0" smtClean="0"/>
              <a:t> získáme výstupy</a:t>
            </a:r>
          </a:p>
          <a:p>
            <a:endParaRPr lang="cs-CZ" dirty="0" smtClean="0"/>
          </a:p>
          <a:p>
            <a:endParaRPr lang="cs-CZ" dirty="0" smtClean="0"/>
          </a:p>
          <a:p>
            <a:endParaRPr lang="cs-CZ" b="1" i="1" dirty="0"/>
          </a:p>
        </p:txBody>
      </p:sp>
      <p:sp>
        <p:nvSpPr>
          <p:cNvPr id="10" name="Nadpis 1"/>
          <p:cNvSpPr>
            <a:spLocks noGrp="1"/>
          </p:cNvSpPr>
          <p:nvPr>
            <p:ph type="title"/>
          </p:nvPr>
        </p:nvSpPr>
        <p:spPr/>
        <p:txBody>
          <a:bodyPr/>
          <a:lstStyle/>
          <a:p>
            <a:r>
              <a:rPr lang="cs-CZ" dirty="0" smtClean="0"/>
              <a:t>Řešení v softwaru </a:t>
            </a:r>
            <a:r>
              <a:rPr lang="cs-CZ" dirty="0" err="1" smtClean="0"/>
              <a:t>Statistica</a:t>
            </a:r>
            <a:r>
              <a:rPr lang="cs-CZ" dirty="0" smtClean="0"/>
              <a:t> II</a:t>
            </a:r>
            <a:endParaRPr lang="cs-CZ" dirty="0"/>
          </a:p>
        </p:txBody>
      </p:sp>
      <p:sp>
        <p:nvSpPr>
          <p:cNvPr id="7" name="Šipka doprava 6"/>
          <p:cNvSpPr/>
          <p:nvPr/>
        </p:nvSpPr>
        <p:spPr>
          <a:xfrm>
            <a:off x="4283968" y="3127181"/>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pic>
        <p:nvPicPr>
          <p:cNvPr id="50178" name="Picture 2"/>
          <p:cNvPicPr>
            <a:picLocks noChangeAspect="1" noChangeArrowheads="1"/>
          </p:cNvPicPr>
          <p:nvPr/>
        </p:nvPicPr>
        <p:blipFill>
          <a:blip r:embed="rId3" cstate="print"/>
          <a:srcRect/>
          <a:stretch>
            <a:fillRect/>
          </a:stretch>
        </p:blipFill>
        <p:spPr bwMode="auto">
          <a:xfrm>
            <a:off x="1461864" y="3237723"/>
            <a:ext cx="5486400" cy="834390"/>
          </a:xfrm>
          <a:prstGeom prst="rect">
            <a:avLst/>
          </a:prstGeom>
          <a:noFill/>
          <a:ln w="9525">
            <a:noFill/>
            <a:miter lim="800000"/>
            <a:headEnd/>
            <a:tailEnd/>
          </a:ln>
        </p:spPr>
      </p:pic>
      <p:sp>
        <p:nvSpPr>
          <p:cNvPr id="5" name="Nadpis 1"/>
          <p:cNvSpPr>
            <a:spLocks noGrp="1"/>
          </p:cNvSpPr>
          <p:nvPr>
            <p:ph type="title"/>
          </p:nvPr>
        </p:nvSpPr>
        <p:spPr/>
        <p:txBody>
          <a:bodyPr/>
          <a:lstStyle/>
          <a:p>
            <a:r>
              <a:rPr lang="cs-CZ" dirty="0" smtClean="0"/>
              <a:t>Řešení v softwaru </a:t>
            </a:r>
            <a:r>
              <a:rPr lang="cs-CZ" dirty="0" err="1" smtClean="0"/>
              <a:t>Statistica</a:t>
            </a:r>
            <a:r>
              <a:rPr lang="cs-CZ" dirty="0" smtClean="0"/>
              <a:t> III</a:t>
            </a:r>
            <a:endParaRPr lang="cs-CZ" dirty="0"/>
          </a:p>
        </p:txBody>
      </p:sp>
      <p:sp>
        <p:nvSpPr>
          <p:cNvPr id="15" name="TextovéPole 14"/>
          <p:cNvSpPr txBox="1"/>
          <p:nvPr/>
        </p:nvSpPr>
        <p:spPr>
          <a:xfrm>
            <a:off x="323528" y="2348880"/>
            <a:ext cx="2874313" cy="369332"/>
          </a:xfrm>
          <a:prstGeom prst="rect">
            <a:avLst/>
          </a:prstGeom>
          <a:noFill/>
        </p:spPr>
        <p:txBody>
          <a:bodyPr wrap="none" rtlCol="0">
            <a:spAutoFit/>
          </a:bodyPr>
          <a:lstStyle/>
          <a:p>
            <a:r>
              <a:rPr lang="cs-CZ" dirty="0" smtClean="0"/>
              <a:t>Výběrový průměr </a:t>
            </a:r>
            <a:r>
              <a:rPr lang="cs-CZ" dirty="0" err="1" smtClean="0"/>
              <a:t>stat</a:t>
            </a:r>
            <a:r>
              <a:rPr lang="cs-CZ" dirty="0" smtClean="0"/>
              <a:t>. znaku</a:t>
            </a:r>
            <a:endParaRPr lang="cs-CZ" dirty="0"/>
          </a:p>
        </p:txBody>
      </p:sp>
      <p:sp>
        <p:nvSpPr>
          <p:cNvPr id="16" name="TextovéPole 15"/>
          <p:cNvSpPr txBox="1"/>
          <p:nvPr/>
        </p:nvSpPr>
        <p:spPr>
          <a:xfrm>
            <a:off x="146426" y="4581128"/>
            <a:ext cx="4209550" cy="369332"/>
          </a:xfrm>
          <a:prstGeom prst="rect">
            <a:avLst/>
          </a:prstGeom>
          <a:noFill/>
        </p:spPr>
        <p:txBody>
          <a:bodyPr wrap="none" rtlCol="0">
            <a:spAutoFit/>
          </a:bodyPr>
          <a:lstStyle/>
          <a:p>
            <a:r>
              <a:rPr lang="cs-CZ" dirty="0" smtClean="0"/>
              <a:t>Výběrová směrodatná odchylka </a:t>
            </a:r>
            <a:r>
              <a:rPr lang="cs-CZ" dirty="0" err="1" smtClean="0"/>
              <a:t>stat.znaku</a:t>
            </a:r>
            <a:endParaRPr lang="cs-CZ" dirty="0"/>
          </a:p>
        </p:txBody>
      </p:sp>
      <p:sp>
        <p:nvSpPr>
          <p:cNvPr id="17" name="TextovéPole 16"/>
          <p:cNvSpPr txBox="1"/>
          <p:nvPr/>
        </p:nvSpPr>
        <p:spPr>
          <a:xfrm>
            <a:off x="2843808" y="1844824"/>
            <a:ext cx="1536703" cy="369332"/>
          </a:xfrm>
          <a:prstGeom prst="rect">
            <a:avLst/>
          </a:prstGeom>
          <a:noFill/>
        </p:spPr>
        <p:txBody>
          <a:bodyPr wrap="none" rtlCol="0">
            <a:spAutoFit/>
          </a:bodyPr>
          <a:lstStyle/>
          <a:p>
            <a:r>
              <a:rPr lang="cs-CZ" dirty="0" smtClean="0"/>
              <a:t>Rozsah výběru</a:t>
            </a:r>
            <a:endParaRPr lang="cs-CZ" dirty="0"/>
          </a:p>
        </p:txBody>
      </p:sp>
      <p:sp>
        <p:nvSpPr>
          <p:cNvPr id="18" name="TextovéPole 17"/>
          <p:cNvSpPr txBox="1"/>
          <p:nvPr/>
        </p:nvSpPr>
        <p:spPr>
          <a:xfrm>
            <a:off x="3851920" y="2195572"/>
            <a:ext cx="1807867" cy="369332"/>
          </a:xfrm>
          <a:prstGeom prst="rect">
            <a:avLst/>
          </a:prstGeom>
          <a:noFill/>
        </p:spPr>
        <p:txBody>
          <a:bodyPr wrap="none" rtlCol="0">
            <a:spAutoFit/>
          </a:bodyPr>
          <a:lstStyle/>
          <a:p>
            <a:r>
              <a:rPr lang="cs-CZ" dirty="0" smtClean="0"/>
              <a:t>Standardní chyba</a:t>
            </a:r>
            <a:endParaRPr lang="cs-CZ" dirty="0"/>
          </a:p>
        </p:txBody>
      </p:sp>
      <p:sp>
        <p:nvSpPr>
          <p:cNvPr id="19" name="TextovéPole 18"/>
          <p:cNvSpPr txBox="1"/>
          <p:nvPr/>
        </p:nvSpPr>
        <p:spPr>
          <a:xfrm>
            <a:off x="1979712" y="5301208"/>
            <a:ext cx="5946243" cy="369332"/>
          </a:xfrm>
          <a:prstGeom prst="rect">
            <a:avLst/>
          </a:prstGeom>
          <a:noFill/>
        </p:spPr>
        <p:txBody>
          <a:bodyPr wrap="none" rtlCol="0">
            <a:spAutoFit/>
          </a:bodyPr>
          <a:lstStyle/>
          <a:p>
            <a:r>
              <a:rPr lang="cs-CZ" dirty="0" smtClean="0"/>
              <a:t>Referenční konstanta-předpokládaná velikost střední hodnoty</a:t>
            </a:r>
            <a:endParaRPr lang="cs-CZ" dirty="0"/>
          </a:p>
        </p:txBody>
      </p:sp>
      <p:sp>
        <p:nvSpPr>
          <p:cNvPr id="20" name="TextovéPole 19"/>
          <p:cNvSpPr txBox="1"/>
          <p:nvPr/>
        </p:nvSpPr>
        <p:spPr>
          <a:xfrm>
            <a:off x="5292080" y="1772816"/>
            <a:ext cx="2855846" cy="369332"/>
          </a:xfrm>
          <a:prstGeom prst="rect">
            <a:avLst/>
          </a:prstGeom>
          <a:noFill/>
        </p:spPr>
        <p:txBody>
          <a:bodyPr wrap="none" rtlCol="0">
            <a:spAutoFit/>
          </a:bodyPr>
          <a:lstStyle/>
          <a:p>
            <a:r>
              <a:rPr lang="cs-CZ" dirty="0" smtClean="0"/>
              <a:t>Hodnota testovacího kritéria</a:t>
            </a:r>
            <a:endParaRPr lang="cs-CZ" dirty="0"/>
          </a:p>
        </p:txBody>
      </p:sp>
      <p:sp>
        <p:nvSpPr>
          <p:cNvPr id="21" name="TextovéPole 20"/>
          <p:cNvSpPr txBox="1"/>
          <p:nvPr/>
        </p:nvSpPr>
        <p:spPr>
          <a:xfrm>
            <a:off x="6084168" y="2636912"/>
            <a:ext cx="1638718" cy="369332"/>
          </a:xfrm>
          <a:prstGeom prst="rect">
            <a:avLst/>
          </a:prstGeom>
          <a:noFill/>
        </p:spPr>
        <p:txBody>
          <a:bodyPr wrap="none" rtlCol="0">
            <a:spAutoFit/>
          </a:bodyPr>
          <a:lstStyle/>
          <a:p>
            <a:r>
              <a:rPr lang="cs-CZ" dirty="0" smtClean="0"/>
              <a:t>Stupeň volnosti</a:t>
            </a:r>
            <a:endParaRPr lang="cs-CZ" dirty="0"/>
          </a:p>
        </p:txBody>
      </p:sp>
      <p:sp>
        <p:nvSpPr>
          <p:cNvPr id="22" name="TextovéPole 21"/>
          <p:cNvSpPr txBox="1"/>
          <p:nvPr/>
        </p:nvSpPr>
        <p:spPr>
          <a:xfrm>
            <a:off x="5218461" y="4581128"/>
            <a:ext cx="3674019" cy="369332"/>
          </a:xfrm>
          <a:prstGeom prst="rect">
            <a:avLst/>
          </a:prstGeom>
          <a:noFill/>
        </p:spPr>
        <p:txBody>
          <a:bodyPr wrap="none" rtlCol="0">
            <a:spAutoFit/>
          </a:bodyPr>
          <a:lstStyle/>
          <a:p>
            <a:r>
              <a:rPr lang="cs-CZ" b="1" dirty="0" smtClean="0"/>
              <a:t>POZOR: Platí pro oboustranný test!!!</a:t>
            </a:r>
            <a:endParaRPr lang="cs-CZ" b="1" dirty="0"/>
          </a:p>
        </p:txBody>
      </p:sp>
      <p:cxnSp>
        <p:nvCxnSpPr>
          <p:cNvPr id="25" name="Pravoúhlá spojovací čára 24"/>
          <p:cNvCxnSpPr/>
          <p:nvPr/>
        </p:nvCxnSpPr>
        <p:spPr>
          <a:xfrm rot="16200000" flipH="1">
            <a:off x="1658820" y="2738777"/>
            <a:ext cx="998820" cy="795091"/>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Pravoúhlá spojovací čára 26"/>
          <p:cNvCxnSpPr>
            <a:stCxn id="17" idx="2"/>
          </p:cNvCxnSpPr>
          <p:nvPr/>
        </p:nvCxnSpPr>
        <p:spPr>
          <a:xfrm rot="16200000" flipH="1">
            <a:off x="3052610" y="2773706"/>
            <a:ext cx="1214844" cy="95744"/>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Pravoúhlá spojovací čára 28"/>
          <p:cNvCxnSpPr>
            <a:stCxn id="18" idx="2"/>
          </p:cNvCxnSpPr>
          <p:nvPr/>
        </p:nvCxnSpPr>
        <p:spPr>
          <a:xfrm rot="5400000">
            <a:off x="4051859" y="2725005"/>
            <a:ext cx="864096" cy="543894"/>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Pravoúhlá spojovací čára 32"/>
          <p:cNvCxnSpPr>
            <a:stCxn id="19" idx="0"/>
          </p:cNvCxnSpPr>
          <p:nvPr/>
        </p:nvCxnSpPr>
        <p:spPr>
          <a:xfrm rot="16200000" flipV="1">
            <a:off x="4222357" y="4570731"/>
            <a:ext cx="1224136" cy="236818"/>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9" name="Tvar 38"/>
          <p:cNvCxnSpPr/>
          <p:nvPr/>
        </p:nvCxnSpPr>
        <p:spPr>
          <a:xfrm flipV="1">
            <a:off x="2123728" y="3789040"/>
            <a:ext cx="1024654" cy="7920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0" name="Pravoúhlá spojovací čára 49"/>
          <p:cNvCxnSpPr/>
          <p:nvPr/>
        </p:nvCxnSpPr>
        <p:spPr>
          <a:xfrm rot="5400000">
            <a:off x="6012160" y="3068960"/>
            <a:ext cx="576064" cy="288032"/>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3" name="Pravoúhlá spojovací čára 52"/>
          <p:cNvCxnSpPr/>
          <p:nvPr/>
        </p:nvCxnSpPr>
        <p:spPr>
          <a:xfrm rot="5400000">
            <a:off x="5220072" y="2420888"/>
            <a:ext cx="1224136" cy="648072"/>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5" name="Přímá spojovací šipka 54"/>
          <p:cNvCxnSpPr/>
          <p:nvPr/>
        </p:nvCxnSpPr>
        <p:spPr>
          <a:xfrm>
            <a:off x="6660232" y="4077072"/>
            <a:ext cx="144016"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6" name="Obdélník 55"/>
          <p:cNvSpPr/>
          <p:nvPr/>
        </p:nvSpPr>
        <p:spPr>
          <a:xfrm>
            <a:off x="6300192" y="3429000"/>
            <a:ext cx="864096" cy="792088"/>
          </a:xfrm>
          <a:prstGeom prst="rect">
            <a:avLst/>
          </a:prstGeom>
          <a:solidFill>
            <a:srgbClr val="FF0000">
              <a:alpha val="50000"/>
            </a:srgbClr>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Obdélník 45"/>
          <p:cNvSpPr/>
          <p:nvPr/>
        </p:nvSpPr>
        <p:spPr>
          <a:xfrm>
            <a:off x="5220072" y="4509120"/>
            <a:ext cx="3635896" cy="504056"/>
          </a:xfrm>
          <a:prstGeom prst="rect">
            <a:avLst/>
          </a:prstGeom>
          <a:solidFill>
            <a:srgbClr val="FF0000">
              <a:alpha val="50000"/>
            </a:srgbClr>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41986" name="Picture 2" descr="http://files.mscck-trmice.webnode.cz/200000297-22250231ed/vyk%C5%99i%C4%8Dn%C3%ADk.png"/>
          <p:cNvPicPr>
            <a:picLocks noChangeAspect="1" noChangeArrowheads="1"/>
          </p:cNvPicPr>
          <p:nvPr/>
        </p:nvPicPr>
        <p:blipFill>
          <a:blip r:embed="rId4" cstate="print"/>
          <a:srcRect/>
          <a:stretch>
            <a:fillRect/>
          </a:stretch>
        </p:blipFill>
        <p:spPr bwMode="auto">
          <a:xfrm>
            <a:off x="7380312" y="3068960"/>
            <a:ext cx="1371600" cy="114300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1349</TotalTime>
  <Words>1899</Words>
  <Application>Microsoft Office PowerPoint</Application>
  <PresentationFormat>Předvádění na obrazovce (4:3)</PresentationFormat>
  <Paragraphs>363</Paragraphs>
  <Slides>32</Slides>
  <Notes>1</Notes>
  <HiddenSlides>0</HiddenSlides>
  <MMClips>0</MMClips>
  <ScaleCrop>false</ScaleCrop>
  <HeadingPairs>
    <vt:vector size="6" baseType="variant">
      <vt:variant>
        <vt:lpstr>Motiv</vt:lpstr>
      </vt:variant>
      <vt:variant>
        <vt:i4>1</vt:i4>
      </vt:variant>
      <vt:variant>
        <vt:lpstr>Vložené servery OLE</vt:lpstr>
      </vt:variant>
      <vt:variant>
        <vt:i4>2</vt:i4>
      </vt:variant>
      <vt:variant>
        <vt:lpstr>Nadpisy snímků</vt:lpstr>
      </vt:variant>
      <vt:variant>
        <vt:i4>32</vt:i4>
      </vt:variant>
    </vt:vector>
  </HeadingPairs>
  <TitlesOfParts>
    <vt:vector size="35" baseType="lpstr">
      <vt:lpstr>Administrativní</vt:lpstr>
      <vt:lpstr>Rovnice</vt:lpstr>
      <vt:lpstr>Equation</vt:lpstr>
      <vt:lpstr>Parametrické testy</vt:lpstr>
      <vt:lpstr>Parametrické testy</vt:lpstr>
      <vt:lpstr>1. Statistické testy o parametrech jednoho výběru</vt:lpstr>
      <vt:lpstr>Anotace</vt:lpstr>
      <vt:lpstr>“One sample“ testy I</vt:lpstr>
      <vt:lpstr>Příklad 1: Jednovýběrový t-test</vt:lpstr>
      <vt:lpstr>Příklad 1: Řešení v softwaru Statistica I</vt:lpstr>
      <vt:lpstr>Řešení v softwaru Statistica II</vt:lpstr>
      <vt:lpstr>Řešení v softwaru Statistica III</vt:lpstr>
      <vt:lpstr>“One sample“ testy II</vt:lpstr>
      <vt:lpstr>2. Statistické testy o parametrech dvou výběrů</vt:lpstr>
      <vt:lpstr>Anotace</vt:lpstr>
      <vt:lpstr>Dvouvýběrové testy: párové a nepárové I</vt:lpstr>
      <vt:lpstr>Dvouvýběrové testy: párové a nepárové II</vt:lpstr>
      <vt:lpstr>Dvouvýběrové testy: párové a nepárové III</vt:lpstr>
      <vt:lpstr>Předpoklady nepárového dvouvýběrového  t-testu</vt:lpstr>
      <vt:lpstr>Nepárový dvouvýběrový t-test – výpočet I</vt:lpstr>
      <vt:lpstr>Nepárový dvouvýběrový t-test – výpočet II</vt:lpstr>
      <vt:lpstr>Příklad 2: Nepárový dvouvýběrový t-test</vt:lpstr>
      <vt:lpstr>Příklad 2: Řešení v softwaru Statistica  </vt:lpstr>
      <vt:lpstr>Příklad 2: Řešení v softwaru Statistica I</vt:lpstr>
      <vt:lpstr>Příklad 2: Řešení v softwaru Statistica II</vt:lpstr>
      <vt:lpstr>Příklad 2: Řešení v softwaru Statistica III</vt:lpstr>
      <vt:lpstr>Příklad 2: Řešení v softwaru Statistica IV, F-test</vt:lpstr>
      <vt:lpstr>Párové dvouvýběrové testy – předpoklady </vt:lpstr>
      <vt:lpstr>Párový dvouvýběrový t-test</vt:lpstr>
      <vt:lpstr>Příklad 3: Párový dvouvýběrový t-test </vt:lpstr>
      <vt:lpstr>Příklad 3: Řešení v softwaru Statistica I</vt:lpstr>
      <vt:lpstr>Příklad 3: Řešení v softwaru Statistica II</vt:lpstr>
      <vt:lpstr>Příklad 3: Řešení v softwaru Statistica III</vt:lpstr>
      <vt:lpstr>Dvouvýběrové testy: schéma analýzy</vt:lpstr>
      <vt:lpstr>Dvouvýběrové testy: schéma analýzy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X.a Statistické testy o parametrech jednoho výběrů</dc:title>
  <dc:creator>cvanova</dc:creator>
  <cp:lastModifiedBy>maluskova</cp:lastModifiedBy>
  <cp:revision>135</cp:revision>
  <dcterms:created xsi:type="dcterms:W3CDTF">2011-04-28T10:34:35Z</dcterms:created>
  <dcterms:modified xsi:type="dcterms:W3CDTF">2013-10-30T14:20:27Z</dcterms:modified>
</cp:coreProperties>
</file>