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58" r:id="rId3"/>
    <p:sldId id="290" r:id="rId4"/>
    <p:sldId id="291" r:id="rId5"/>
    <p:sldId id="285" r:id="rId6"/>
    <p:sldId id="286" r:id="rId7"/>
    <p:sldId id="287" r:id="rId8"/>
    <p:sldId id="280" r:id="rId9"/>
    <p:sldId id="301" r:id="rId10"/>
    <p:sldId id="283" r:id="rId11"/>
    <p:sldId id="284" r:id="rId12"/>
    <p:sldId id="260" r:id="rId13"/>
    <p:sldId id="261" r:id="rId14"/>
    <p:sldId id="293" r:id="rId15"/>
    <p:sldId id="294" r:id="rId16"/>
    <p:sldId id="295" r:id="rId17"/>
    <p:sldId id="296" r:id="rId18"/>
    <p:sldId id="262" r:id="rId19"/>
    <p:sldId id="297" r:id="rId20"/>
    <p:sldId id="298" r:id="rId21"/>
    <p:sldId id="292" r:id="rId22"/>
    <p:sldId id="302" r:id="rId23"/>
    <p:sldId id="299" r:id="rId24"/>
    <p:sldId id="30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DDF6"/>
    <a:srgbClr val="91CF4D"/>
    <a:srgbClr val="E6F7FE"/>
    <a:srgbClr val="FEFF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36C9C-9E77-4B2E-9E26-58F712FB6C5B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9C513-B347-4482-9152-173E347DD0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F88B-CBBA-409B-B5C3-7BAD1FCE140C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F1FB5A-4158-4E69-8E57-8CF4443F7D7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8C102-64D0-40B3-A6A3-9A8C6A42F73E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2392-D9A4-49B2-B3C4-2219E0894F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F109-5F1D-416C-B487-5B1EEA5655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6D79B-8ED4-418C-B4E5-825F509CFBC3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963168-A0C0-478F-95A9-0B816B0CDE92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DF7EDD-4941-474F-A862-16D3CE31ED5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33.e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5600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Test dobré shody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Fisherův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přesný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McNemar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 test</a:t>
            </a:r>
          </a:p>
        </p:txBody>
      </p:sp>
      <p:sp>
        <p:nvSpPr>
          <p:cNvPr id="25600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en-US" sz="4200" dirty="0" err="1" smtClean="0">
                <a:solidFill>
                  <a:schemeClr val="accent1"/>
                </a:solidFill>
                <a:latin typeface="Arial" pitchFamily="34" charset="0"/>
              </a:rPr>
              <a:t>Kontingen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ční tabulky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nezávislosti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noProof="0" dirty="0" smtClean="0"/>
              <a:t>Motivace: Souvisí spolu výskyt dvou nominálních znaků měřených na jediném výběru?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</a:t>
            </a:r>
            <a:r>
              <a:rPr kumimoji="0" lang="cs-CZ" sz="2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Barva očí (modrá, zelená, hnědá) a barva vlasů (hnědá, černá, blond) u vybraných 30 studentů jsou nezávislé.</a:t>
            </a: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Nulová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hypotéza: Znaky X a Y jsou nezávislé náhodné veličiny.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Alternativní hypotéza: Znaky X a Y jsou závislé náhodné veličiny.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Test: </a:t>
            </a:r>
            <a:r>
              <a:rPr kumimoji="0" lang="cs-CZ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Pearsonův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chí-kvadrát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cs-CZ" sz="20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(teoretické) četnosti </a:t>
            </a:r>
            <a:r>
              <a:rPr kumimoji="0" lang="cs-CZ" sz="20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jk</a:t>
            </a:r>
            <a:r>
              <a:rPr lang="cs-CZ" sz="2000" i="1" baseline="-25000" dirty="0" smtClean="0"/>
              <a:t> </a:t>
            </a:r>
            <a:r>
              <a:rPr lang="cs-CZ" sz="2000" i="1" dirty="0" smtClean="0"/>
              <a:t>:</a:t>
            </a:r>
            <a:endParaRPr kumimoji="0" lang="cs-CZ" sz="200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sz="2000" dirty="0" smtClean="0"/>
              <a:t>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, pokud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Předpoklady testu ?</a:t>
            </a:r>
            <a:endParaRPr kumimoji="0" lang="cs-CZ" sz="20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114675" y="3933056"/>
          <a:ext cx="4300538" cy="792162"/>
        </p:xfrm>
        <a:graphic>
          <a:graphicData uri="http://schemas.openxmlformats.org/presentationml/2006/ole">
            <p:oleObj spid="_x0000_s98306" name="Rovnice" r:id="rId3" imgW="2895480" imgH="533160" progId="Equation.3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220072" y="3861048"/>
            <a:ext cx="871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H</a:t>
            </a:r>
            <a:r>
              <a:rPr lang="cs-CZ" b="1" baseline="-25000" dirty="0" smtClean="0">
                <a:solidFill>
                  <a:srgbClr val="00B050"/>
                </a:solidFill>
              </a:rPr>
              <a:t>0 </a:t>
            </a:r>
            <a:r>
              <a:rPr lang="cs-CZ" b="1" dirty="0" smtClean="0">
                <a:solidFill>
                  <a:srgbClr val="00B050"/>
                </a:solidFill>
              </a:rPr>
              <a:t>platí</a:t>
            </a:r>
            <a:endParaRPr lang="cs-CZ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515305" y="5445224"/>
          <a:ext cx="2441071" cy="432048"/>
        </p:xfrm>
        <a:graphic>
          <a:graphicData uri="http://schemas.openxmlformats.org/presentationml/2006/ole">
            <p:oleObj spid="_x0000_s98307" name="Rovnice" r:id="rId4" imgW="1434960" imgH="25380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427984" y="4962770"/>
          <a:ext cx="1008112" cy="554462"/>
        </p:xfrm>
        <a:graphic>
          <a:graphicData uri="http://schemas.openxmlformats.org/presentationml/2006/ole">
            <p:oleObj spid="_x0000_s98308" name="Rovnice" r:id="rId5" imgW="7617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nezávislosti 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b="1" u="sng" dirty="0" smtClean="0"/>
              <a:t>Předpoklady </a:t>
            </a:r>
            <a:r>
              <a:rPr lang="cs-CZ" sz="2000" b="1" u="sng" dirty="0" err="1" smtClean="0"/>
              <a:t>Pearsonova</a:t>
            </a:r>
            <a:r>
              <a:rPr lang="cs-CZ" sz="2000" b="1" u="sng" dirty="0" smtClean="0"/>
              <a:t> chí-kvadrát testu</a:t>
            </a:r>
            <a:r>
              <a:rPr lang="cs-CZ" sz="2000" u="sng" dirty="0" smtClean="0"/>
              <a:t>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dirty="0" smtClean="0"/>
              <a:t>Jednotlivá pozorování shrnutá v kontingenční tabulce jsou nezávislá, tj. každý prvek patří jen do jedné buňky kont. tabulky, nemůže zároveň patřit do dvou.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Podmínky dobré aproximace</a:t>
            </a:r>
            <a:r>
              <a:rPr lang="cs-CZ" sz="2000" dirty="0" smtClean="0"/>
              <a:t>: Očekávané (teoretické) četnosti jsou aspoň v 80 % případů větší nebo rovné 5 a ve 100 % případů nesmí být pod 2. (Pokud není tento předpoklad splněn, je vhodné sloučit kategorie s nízkými četnostmi). 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u="sng" dirty="0" smtClean="0">
                <a:solidFill>
                  <a:prstClr val="black"/>
                </a:solidFill>
              </a:rPr>
              <a:t>Měření síly závislosti: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2300" dirty="0" smtClean="0">
                <a:solidFill>
                  <a:prstClr val="black"/>
                </a:solidFill>
              </a:rPr>
              <a:t>       </a:t>
            </a:r>
            <a:r>
              <a:rPr lang="cs-CZ" sz="2000" dirty="0" err="1" smtClean="0">
                <a:solidFill>
                  <a:prstClr val="black"/>
                </a:solidFill>
              </a:rPr>
              <a:t>Cramérův</a:t>
            </a:r>
            <a:r>
              <a:rPr lang="cs-CZ" sz="2000" dirty="0" smtClean="0">
                <a:solidFill>
                  <a:prstClr val="black"/>
                </a:solidFill>
              </a:rPr>
              <a:t> koeficient: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2000" dirty="0" smtClean="0">
                <a:solidFill>
                  <a:prstClr val="black"/>
                </a:solidFill>
              </a:rPr>
              <a:t>        </a:t>
            </a:r>
            <a:r>
              <a:rPr lang="cs-CZ" sz="1400" dirty="0" smtClean="0">
                <a:solidFill>
                  <a:prstClr val="black"/>
                </a:solidFill>
              </a:rPr>
              <a:t>Význam hodnot: 0-0,1….zanedbatelná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                                           0,1-0,3…slabá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                                           0,3-0,7…střední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                                           0,7-1 silná závislost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16349"/>
              </a:buClr>
              <a:buSzPct val="85000"/>
              <a:defRPr/>
            </a:pPr>
            <a:endParaRPr lang="cs-CZ" sz="2300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cs-CZ" sz="24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sz="23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262784" y="4551784"/>
          <a:ext cx="3973512" cy="533400"/>
        </p:xfrm>
        <a:graphic>
          <a:graphicData uri="http://schemas.openxmlformats.org/presentationml/2006/ole">
            <p:oleObj spid="_x0000_s121857" name="Rovnice" r:id="rId3" imgW="350496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47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73063"/>
            <a:ext cx="8583612" cy="762000"/>
          </a:xfrm>
          <a:noFill/>
        </p:spPr>
        <p:txBody>
          <a:bodyPr/>
          <a:lstStyle/>
          <a:p>
            <a:r>
              <a:rPr lang="cs-CZ" smtClean="0"/>
              <a:t>Kontingenční tabulky </a:t>
            </a:r>
            <a:br>
              <a:rPr lang="cs-CZ" smtClean="0"/>
            </a:br>
            <a:r>
              <a:rPr lang="cs-CZ" smtClean="0"/>
              <a:t> H0 :Nezávislost dvou jevů A a B</a:t>
            </a:r>
          </a:p>
        </p:txBody>
      </p:sp>
      <p:sp>
        <p:nvSpPr>
          <p:cNvPr id="74769" name="Rectangle 4"/>
          <p:cNvSpPr>
            <a:spLocks noChangeArrowheads="1"/>
          </p:cNvSpPr>
          <p:nvPr/>
        </p:nvSpPr>
        <p:spPr bwMode="auto">
          <a:xfrm>
            <a:off x="231775" y="2154238"/>
            <a:ext cx="1676400" cy="914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Kontingenční tabulka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 x 2</a:t>
            </a:r>
          </a:p>
        </p:txBody>
      </p:sp>
      <p:sp>
        <p:nvSpPr>
          <p:cNvPr id="74770" name="Rectangle 5"/>
          <p:cNvSpPr>
            <a:spLocks noChangeArrowheads="1"/>
          </p:cNvSpPr>
          <p:nvPr/>
        </p:nvSpPr>
        <p:spPr bwMode="auto">
          <a:xfrm>
            <a:off x="7162800" y="1782763"/>
            <a:ext cx="19812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a + b + c + d</a:t>
            </a:r>
          </a:p>
        </p:txBody>
      </p:sp>
      <p:pic>
        <p:nvPicPr>
          <p:cNvPr id="7477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273300"/>
            <a:ext cx="1485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4754" name="Object 7"/>
          <p:cNvGraphicFramePr>
            <a:graphicFrameLocks noChangeAspect="1"/>
          </p:cNvGraphicFramePr>
          <p:nvPr/>
        </p:nvGraphicFramePr>
        <p:xfrm>
          <a:off x="7239000" y="2806700"/>
          <a:ext cx="1485900" cy="485775"/>
        </p:xfrm>
        <a:graphic>
          <a:graphicData uri="http://schemas.openxmlformats.org/presentationml/2006/ole">
            <p:oleObj spid="_x0000_s14338" name="Rovnice" r:id="rId5" imgW="1002960" imgH="393480" progId="Equation.3">
              <p:embed/>
            </p:oleObj>
          </a:graphicData>
        </a:graphic>
      </p:graphicFrame>
      <p:graphicFrame>
        <p:nvGraphicFramePr>
          <p:cNvPr id="544776" name="Group 8"/>
          <p:cNvGraphicFramePr>
            <a:graphicFrameLocks noGrp="1"/>
          </p:cNvGraphicFramePr>
          <p:nvPr/>
        </p:nvGraphicFramePr>
        <p:xfrm>
          <a:off x="1981200" y="1587500"/>
          <a:ext cx="4953000" cy="1981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04900"/>
                <a:gridCol w="15621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04" name="Line 46"/>
          <p:cNvSpPr>
            <a:spLocks noChangeShapeType="1"/>
          </p:cNvSpPr>
          <p:nvPr/>
        </p:nvSpPr>
        <p:spPr bwMode="auto">
          <a:xfrm>
            <a:off x="2076450" y="1711325"/>
            <a:ext cx="0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5" name="Line 47"/>
          <p:cNvSpPr>
            <a:spLocks noChangeShapeType="1"/>
          </p:cNvSpPr>
          <p:nvPr/>
        </p:nvSpPr>
        <p:spPr bwMode="auto">
          <a:xfrm flipV="1">
            <a:off x="2362200" y="1649413"/>
            <a:ext cx="5619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6" name="Line 48"/>
          <p:cNvSpPr>
            <a:spLocks noChangeShapeType="1"/>
          </p:cNvSpPr>
          <p:nvPr/>
        </p:nvSpPr>
        <p:spPr bwMode="auto">
          <a:xfrm>
            <a:off x="1981200" y="1601788"/>
            <a:ext cx="1143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7" name="Rectangle 49"/>
          <p:cNvSpPr>
            <a:spLocks noChangeArrowheads="1"/>
          </p:cNvSpPr>
          <p:nvPr/>
        </p:nvSpPr>
        <p:spPr bwMode="auto">
          <a:xfrm>
            <a:off x="2124075" y="17113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4808" name="Rectangle 50"/>
          <p:cNvSpPr>
            <a:spLocks noChangeArrowheads="1"/>
          </p:cNvSpPr>
          <p:nvPr/>
        </p:nvSpPr>
        <p:spPr bwMode="auto">
          <a:xfrm>
            <a:off x="2786063" y="1620838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graphicFrame>
        <p:nvGraphicFramePr>
          <p:cNvPr id="74755" name="Object 51"/>
          <p:cNvGraphicFramePr>
            <a:graphicFrameLocks noChangeAspect="1"/>
          </p:cNvGraphicFramePr>
          <p:nvPr/>
        </p:nvGraphicFramePr>
        <p:xfrm>
          <a:off x="3238500" y="2992438"/>
          <a:ext cx="976313" cy="581025"/>
        </p:xfrm>
        <a:graphic>
          <a:graphicData uri="http://schemas.openxmlformats.org/presentationml/2006/ole">
            <p:oleObj spid="_x0000_s14339" name="Rovnice" r:id="rId6" imgW="444240" imgH="419040" progId="Equation.3">
              <p:embed/>
            </p:oleObj>
          </a:graphicData>
        </a:graphic>
      </p:graphicFrame>
      <p:graphicFrame>
        <p:nvGraphicFramePr>
          <p:cNvPr id="74756" name="Object 52"/>
          <p:cNvGraphicFramePr>
            <a:graphicFrameLocks noChangeAspect="1"/>
          </p:cNvGraphicFramePr>
          <p:nvPr/>
        </p:nvGraphicFramePr>
        <p:xfrm>
          <a:off x="4352925" y="3054350"/>
          <a:ext cx="962025" cy="500063"/>
        </p:xfrm>
        <a:graphic>
          <a:graphicData uri="http://schemas.openxmlformats.org/presentationml/2006/ole">
            <p:oleObj spid="_x0000_s14340" name="Rovnice" r:id="rId7" imgW="469800" imgH="419040" progId="Equation.3">
              <p:embed/>
            </p:oleObj>
          </a:graphicData>
        </a:graphic>
      </p:graphicFrame>
      <p:graphicFrame>
        <p:nvGraphicFramePr>
          <p:cNvPr id="74757" name="Object 53"/>
          <p:cNvGraphicFramePr>
            <a:graphicFrameLocks noChangeAspect="1"/>
          </p:cNvGraphicFramePr>
          <p:nvPr/>
        </p:nvGraphicFramePr>
        <p:xfrm>
          <a:off x="5357813" y="2054225"/>
          <a:ext cx="890587" cy="523875"/>
        </p:xfrm>
        <a:graphic>
          <a:graphicData uri="http://schemas.openxmlformats.org/presentationml/2006/ole">
            <p:oleObj spid="_x0000_s14341" name="Rovnice" r:id="rId8" imgW="457200" imgH="419040" progId="Equation.3">
              <p:embed/>
            </p:oleObj>
          </a:graphicData>
        </a:graphic>
      </p:graphicFrame>
      <p:graphicFrame>
        <p:nvGraphicFramePr>
          <p:cNvPr id="74758" name="Object 54"/>
          <p:cNvGraphicFramePr>
            <a:graphicFrameLocks noChangeAspect="1"/>
          </p:cNvGraphicFramePr>
          <p:nvPr/>
        </p:nvGraphicFramePr>
        <p:xfrm>
          <a:off x="5362575" y="2506663"/>
          <a:ext cx="885825" cy="561975"/>
        </p:xfrm>
        <a:graphic>
          <a:graphicData uri="http://schemas.openxmlformats.org/presentationml/2006/ole">
            <p:oleObj spid="_x0000_s14342" name="Rovnice" r:id="rId9" imgW="457200" imgH="419040" progId="Equation.3">
              <p:embed/>
            </p:oleObj>
          </a:graphicData>
        </a:graphic>
      </p:graphicFrame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310313" y="2082800"/>
            <a:ext cx="533400" cy="457200"/>
            <a:chOff x="4272" y="3312"/>
            <a:chExt cx="336" cy="288"/>
          </a:xfrm>
        </p:grpSpPr>
        <p:sp>
          <p:nvSpPr>
            <p:cNvPr id="74814" name="AutoShape 56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5" name="Rectangle 57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6324600" y="2598738"/>
            <a:ext cx="533400" cy="457200"/>
            <a:chOff x="4272" y="3312"/>
            <a:chExt cx="336" cy="288"/>
          </a:xfrm>
        </p:grpSpPr>
        <p:sp>
          <p:nvSpPr>
            <p:cNvPr id="74812" name="AutoShape 59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3" name="Rectangle 60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74811" name="Rectangle 61"/>
          <p:cNvSpPr>
            <a:spLocks noChangeArrowheads="1"/>
          </p:cNvSpPr>
          <p:nvPr/>
        </p:nvSpPr>
        <p:spPr bwMode="auto">
          <a:xfrm>
            <a:off x="317500" y="3716338"/>
            <a:ext cx="2590800" cy="3381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4759" name="Object 62"/>
          <p:cNvGraphicFramePr>
            <a:graphicFrameLocks noChangeAspect="1"/>
          </p:cNvGraphicFramePr>
          <p:nvPr/>
        </p:nvGraphicFramePr>
        <p:xfrm>
          <a:off x="431800" y="4235450"/>
          <a:ext cx="1828800" cy="571500"/>
        </p:xfrm>
        <a:graphic>
          <a:graphicData uri="http://schemas.openxmlformats.org/presentationml/2006/ole">
            <p:oleObj spid="_x0000_s14343" name="Rovnice" r:id="rId10" imgW="1244520" imgH="393480" progId="Equation.3">
              <p:embed/>
            </p:oleObj>
          </a:graphicData>
        </a:graphic>
      </p:graphicFrame>
      <p:graphicFrame>
        <p:nvGraphicFramePr>
          <p:cNvPr id="74760" name="Object 63"/>
          <p:cNvGraphicFramePr>
            <a:graphicFrameLocks noChangeAspect="1"/>
          </p:cNvGraphicFramePr>
          <p:nvPr/>
        </p:nvGraphicFramePr>
        <p:xfrm>
          <a:off x="431800" y="4978400"/>
          <a:ext cx="1800225" cy="552450"/>
        </p:xfrm>
        <a:graphic>
          <a:graphicData uri="http://schemas.openxmlformats.org/presentationml/2006/ole">
            <p:oleObj spid="_x0000_s14344" name="Rovnice" r:id="rId11" imgW="1269720" imgH="393480" progId="Equation.3">
              <p:embed/>
            </p:oleObj>
          </a:graphicData>
        </a:graphic>
      </p:graphicFrame>
      <p:graphicFrame>
        <p:nvGraphicFramePr>
          <p:cNvPr id="74761" name="Object 64"/>
          <p:cNvGraphicFramePr>
            <a:graphicFrameLocks noChangeAspect="1"/>
          </p:cNvGraphicFramePr>
          <p:nvPr/>
        </p:nvGraphicFramePr>
        <p:xfrm>
          <a:off x="2679700" y="4235450"/>
          <a:ext cx="1828800" cy="571500"/>
        </p:xfrm>
        <a:graphic>
          <a:graphicData uri="http://schemas.openxmlformats.org/presentationml/2006/ole">
            <p:oleObj spid="_x0000_s14345" name="Rovnice" r:id="rId12" imgW="1257120" imgH="393480" progId="Equation.3">
              <p:embed/>
            </p:oleObj>
          </a:graphicData>
        </a:graphic>
      </p:graphicFrame>
      <p:graphicFrame>
        <p:nvGraphicFramePr>
          <p:cNvPr id="74762" name="Object 65"/>
          <p:cNvGraphicFramePr>
            <a:graphicFrameLocks noChangeAspect="1"/>
          </p:cNvGraphicFramePr>
          <p:nvPr/>
        </p:nvGraphicFramePr>
        <p:xfrm>
          <a:off x="2717800" y="4987925"/>
          <a:ext cx="1790700" cy="542925"/>
        </p:xfrm>
        <a:graphic>
          <a:graphicData uri="http://schemas.openxmlformats.org/presentationml/2006/ole">
            <p:oleObj spid="_x0000_s14346" name="Rovnice" r:id="rId13" imgW="1282680" imgH="393480" progId="Equation.3">
              <p:embed/>
            </p:oleObj>
          </a:graphicData>
        </a:graphic>
      </p:graphicFrame>
      <p:graphicFrame>
        <p:nvGraphicFramePr>
          <p:cNvPr id="74763" name="Object 66"/>
          <p:cNvGraphicFramePr>
            <a:graphicFrameLocks noChangeAspect="1"/>
          </p:cNvGraphicFramePr>
          <p:nvPr/>
        </p:nvGraphicFramePr>
        <p:xfrm>
          <a:off x="5148263" y="4076700"/>
          <a:ext cx="3086100" cy="779463"/>
        </p:xfrm>
        <a:graphic>
          <a:graphicData uri="http://schemas.openxmlformats.org/presentationml/2006/ole">
            <p:oleObj spid="_x0000_s14347" name="Rovnice" r:id="rId14" imgW="1218960" imgH="457200" progId="Equation.3">
              <p:embed/>
            </p:oleObj>
          </a:graphicData>
        </a:graphic>
      </p:graphicFrame>
      <p:graphicFrame>
        <p:nvGraphicFramePr>
          <p:cNvPr id="74764" name="Object 67"/>
          <p:cNvGraphicFramePr>
            <a:graphicFrameLocks noChangeAspect="1"/>
          </p:cNvGraphicFramePr>
          <p:nvPr/>
        </p:nvGraphicFramePr>
        <p:xfrm>
          <a:off x="222250" y="5675313"/>
          <a:ext cx="1954213" cy="314325"/>
        </p:xfrm>
        <a:graphic>
          <a:graphicData uri="http://schemas.openxmlformats.org/presentationml/2006/ole">
            <p:oleObj spid="_x0000_s14348" name="Rovnice" r:id="rId15" imgW="1295280" imgH="203040" progId="Equation.3">
              <p:embed/>
            </p:oleObj>
          </a:graphicData>
        </a:graphic>
      </p:graphicFrame>
      <p:graphicFrame>
        <p:nvGraphicFramePr>
          <p:cNvPr id="74765" name="Object 69"/>
          <p:cNvGraphicFramePr>
            <a:graphicFrameLocks noChangeAspect="1"/>
          </p:cNvGraphicFramePr>
          <p:nvPr/>
        </p:nvGraphicFramePr>
        <p:xfrm>
          <a:off x="441325" y="5999163"/>
          <a:ext cx="971550" cy="428625"/>
        </p:xfrm>
        <a:graphic>
          <a:graphicData uri="http://schemas.openxmlformats.org/presentationml/2006/ole">
            <p:oleObj spid="_x0000_s14349" name="Rovnice" r:id="rId16" imgW="533160" imgH="241200" progId="Equation.3">
              <p:embed/>
            </p:oleObj>
          </a:graphicData>
        </a:graphic>
      </p:graphicFrame>
      <p:graphicFrame>
        <p:nvGraphicFramePr>
          <p:cNvPr id="74766" name="Object 70"/>
          <p:cNvGraphicFramePr>
            <a:graphicFrameLocks noChangeAspect="1"/>
          </p:cNvGraphicFramePr>
          <p:nvPr/>
        </p:nvGraphicFramePr>
        <p:xfrm>
          <a:off x="5148263" y="5372100"/>
          <a:ext cx="3695700" cy="952500"/>
        </p:xfrm>
        <a:graphic>
          <a:graphicData uri="http://schemas.openxmlformats.org/presentationml/2006/ole">
            <p:oleObj spid="_x0000_s14350" name="Rovnice" r:id="rId17" imgW="173988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46050"/>
            <a:ext cx="8001000" cy="762000"/>
          </a:xfrm>
          <a:noFill/>
        </p:spPr>
        <p:txBody>
          <a:bodyPr/>
          <a:lstStyle/>
          <a:p>
            <a:r>
              <a:rPr lang="cs-CZ" smtClean="0"/>
              <a:t>Kontingenční tabulky: příklad</a:t>
            </a:r>
          </a:p>
        </p:txBody>
      </p:sp>
      <p:sp>
        <p:nvSpPr>
          <p:cNvPr id="75782" name="Rectangle 3"/>
          <p:cNvSpPr>
            <a:spLocks noChangeArrowheads="1"/>
          </p:cNvSpPr>
          <p:nvPr/>
        </p:nvSpPr>
        <p:spPr bwMode="auto">
          <a:xfrm>
            <a:off x="5203825" y="1266825"/>
            <a:ext cx="3810000" cy="129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30 / 166 = 18,43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136 / 166 = 83,57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11,57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52,43</a:t>
            </a:r>
          </a:p>
        </p:txBody>
      </p:sp>
      <p:graphicFrame>
        <p:nvGraphicFramePr>
          <p:cNvPr id="75778" name="Object 4"/>
          <p:cNvGraphicFramePr>
            <a:graphicFrameLocks noChangeAspect="1"/>
          </p:cNvGraphicFramePr>
          <p:nvPr/>
        </p:nvGraphicFramePr>
        <p:xfrm>
          <a:off x="257175" y="3127375"/>
          <a:ext cx="6330950" cy="727075"/>
        </p:xfrm>
        <a:graphic>
          <a:graphicData uri="http://schemas.openxmlformats.org/presentationml/2006/ole">
            <p:oleObj spid="_x0000_s15362" name="Rovnice" r:id="rId4" imgW="4584600" imgH="457200" progId="Equation.3">
              <p:embed/>
            </p:oleObj>
          </a:graphicData>
        </a:graphic>
      </p:graphicFrame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845300" y="3284538"/>
          <a:ext cx="2047875" cy="381000"/>
        </p:xfrm>
        <a:graphic>
          <a:graphicData uri="http://schemas.openxmlformats.org/presentationml/2006/ole">
            <p:oleObj spid="_x0000_s15363" name="Rovnice" r:id="rId5" imgW="1295280" imgH="253800" progId="Equation.3">
              <p:embed/>
            </p:oleObj>
          </a:graphicData>
        </a:graphic>
      </p:graphicFrame>
      <p:graphicFrame>
        <p:nvGraphicFramePr>
          <p:cNvPr id="546858" name="Group 42"/>
          <p:cNvGraphicFramePr>
            <a:graphicFrameLocks noGrp="1"/>
          </p:cNvGraphicFramePr>
          <p:nvPr/>
        </p:nvGraphicFramePr>
        <p:xfrm>
          <a:off x="250825" y="1385888"/>
          <a:ext cx="4648200" cy="1684020"/>
        </p:xfrm>
        <a:graphic>
          <a:graphicData uri="http://schemas.openxmlformats.org/drawingml/2006/table">
            <a:tbl>
              <a:tblPr/>
              <a:tblGrid>
                <a:gridCol w="1162050"/>
                <a:gridCol w="1162050"/>
                <a:gridCol w="1162050"/>
                <a:gridCol w="1162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1" name="Rectangle 34"/>
          <p:cNvSpPr>
            <a:spLocks noChangeArrowheads="1"/>
          </p:cNvSpPr>
          <p:nvPr/>
        </p:nvSpPr>
        <p:spPr bwMode="auto">
          <a:xfrm>
            <a:off x="250825" y="1462088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</a:t>
            </a:r>
          </a:p>
        </p:txBody>
      </p:sp>
      <p:sp>
        <p:nvSpPr>
          <p:cNvPr id="75812" name="Rectangle 35"/>
          <p:cNvSpPr>
            <a:spLocks noChangeArrowheads="1"/>
          </p:cNvSpPr>
          <p:nvPr/>
        </p:nvSpPr>
        <p:spPr bwMode="auto">
          <a:xfrm>
            <a:off x="1087438" y="1309688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Wingdings 2" pitchFamily="18" charset="2"/>
                <a:cs typeface="Arial" pitchFamily="34" charset="0"/>
              </a:rPr>
              <a:t></a:t>
            </a:r>
          </a:p>
        </p:txBody>
      </p:sp>
      <p:sp>
        <p:nvSpPr>
          <p:cNvPr id="75813" name="Text Box 36"/>
          <p:cNvSpPr txBox="1">
            <a:spLocks noChangeArrowheads="1"/>
          </p:cNvSpPr>
          <p:nvPr/>
        </p:nvSpPr>
        <p:spPr bwMode="auto">
          <a:xfrm>
            <a:off x="0" y="3898900"/>
            <a:ext cx="9144000" cy="4667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Kontingenční tabulka v obrázku</a:t>
            </a:r>
          </a:p>
        </p:txBody>
      </p:sp>
      <p:pic>
        <p:nvPicPr>
          <p:cNvPr id="75814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48438" y="4348163"/>
            <a:ext cx="21272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5" name="Picture 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05238" y="4700588"/>
            <a:ext cx="200025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6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538" y="4652963"/>
            <a:ext cx="41021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17" name="Rectangle 40"/>
          <p:cNvSpPr>
            <a:spLocks noChangeArrowheads="1"/>
          </p:cNvSpPr>
          <p:nvPr/>
        </p:nvSpPr>
        <p:spPr bwMode="auto">
          <a:xfrm>
            <a:off x="4343400" y="4371975"/>
            <a:ext cx="1295400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ANO</a:t>
            </a:r>
          </a:p>
        </p:txBody>
      </p:sp>
      <p:sp>
        <p:nvSpPr>
          <p:cNvPr id="75818" name="Rectangle 41"/>
          <p:cNvSpPr>
            <a:spLocks noChangeArrowheads="1"/>
          </p:cNvSpPr>
          <p:nvPr/>
        </p:nvSpPr>
        <p:spPr bwMode="auto">
          <a:xfrm>
            <a:off x="7162800" y="4371975"/>
            <a:ext cx="1152525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Na hladině významnosti 0,05 testujte hypotézu o nezávislosti genu a stavu pacienta. Simultánní četnosti znázorněte graficky. </a:t>
            </a:r>
            <a:endParaRPr lang="cs-CZ" sz="2000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cs-CZ" sz="24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sz="23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 cstate="print"/>
          <a:srcRect b="7300"/>
          <a:stretch>
            <a:fillRect/>
          </a:stretch>
        </p:blipFill>
        <p:spPr bwMode="auto">
          <a:xfrm>
            <a:off x="3707904" y="2276872"/>
            <a:ext cx="4933950" cy="411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Šipka doprava 6"/>
          <p:cNvSpPr/>
          <p:nvPr/>
        </p:nvSpPr>
        <p:spPr>
          <a:xfrm rot="13850359">
            <a:off x="6997739" y="2491084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 rot="1704326">
            <a:off x="4932241" y="5315250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 rot="10800000">
            <a:off x="3491880" y="2492896"/>
            <a:ext cx="720080" cy="64807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76305" y="3573016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 menu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 </a:t>
            </a:r>
            <a:r>
              <a:rPr lang="cs-CZ" dirty="0" smtClean="0"/>
              <a:t>zvolíme </a:t>
            </a:r>
          </a:p>
          <a:p>
            <a:r>
              <a:rPr lang="cs-CZ" b="1" i="1" dirty="0" smtClean="0"/>
              <a:t>Basic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,</a:t>
            </a:r>
          </a:p>
          <a:p>
            <a:r>
              <a:rPr lang="cs-CZ" dirty="0" smtClean="0"/>
              <a:t>Vybereme </a:t>
            </a:r>
            <a:r>
              <a:rPr lang="cs-CZ" b="1" i="1" dirty="0" err="1" smtClean="0"/>
              <a:t>Tables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banners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484785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Vybereme proměnné, </a:t>
            </a:r>
            <a:r>
              <a:rPr lang="cs-CZ" dirty="0" smtClean="0"/>
              <a:t>které </a:t>
            </a:r>
            <a:r>
              <a:rPr lang="cs-CZ" dirty="0" smtClean="0"/>
              <a:t>chceme testovat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71151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Šipka doprava 6"/>
          <p:cNvSpPr/>
          <p:nvPr/>
        </p:nvSpPr>
        <p:spPr>
          <a:xfrm rot="1704326">
            <a:off x="611761" y="2722961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 rot="10800000">
            <a:off x="1331640" y="2492896"/>
            <a:ext cx="1152128" cy="504056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6376658">
            <a:off x="7553226" y="2259630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49053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 rot="10800000">
            <a:off x="2195737" y="2708919"/>
            <a:ext cx="576064" cy="288031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484784"/>
            <a:ext cx="733399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 záložce </a:t>
            </a:r>
            <a:r>
              <a:rPr lang="cs-CZ" b="1" dirty="0" err="1" smtClean="0"/>
              <a:t>Options</a:t>
            </a:r>
            <a:r>
              <a:rPr lang="cs-CZ" dirty="0" smtClean="0"/>
              <a:t> zaškrtneme </a:t>
            </a:r>
            <a:r>
              <a:rPr lang="cs-CZ" b="1" i="1" dirty="0" err="1" smtClean="0"/>
              <a:t>Expected</a:t>
            </a:r>
            <a:r>
              <a:rPr lang="cs-CZ" b="1" i="1" dirty="0" smtClean="0"/>
              <a:t> </a:t>
            </a:r>
            <a:r>
              <a:rPr lang="cs-CZ" b="1" i="1" dirty="0" err="1" smtClean="0"/>
              <a:t>frequencies</a:t>
            </a:r>
            <a:r>
              <a:rPr lang="cs-CZ" b="1" i="1" dirty="0" smtClean="0"/>
              <a:t> </a:t>
            </a:r>
            <a:r>
              <a:rPr lang="cs-CZ" dirty="0" smtClean="0"/>
              <a:t>(</a:t>
            </a:r>
            <a:r>
              <a:rPr lang="cs-CZ" b="1" i="1" dirty="0" smtClean="0"/>
              <a:t>Očekávané četnosti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(k ověření podmínek dobré aproximace)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8" name="Šipka doprava 7"/>
          <p:cNvSpPr/>
          <p:nvPr/>
        </p:nvSpPr>
        <p:spPr>
          <a:xfrm rot="1704326">
            <a:off x="611762" y="2910902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 rot="10800000">
            <a:off x="1547665" y="3356991"/>
            <a:ext cx="1224136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9172803">
            <a:off x="4571336" y="2717733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2276872"/>
            <a:ext cx="265335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Zaškrtneme </a:t>
            </a:r>
            <a:r>
              <a:rPr lang="cs-CZ" dirty="0" err="1" smtClean="0"/>
              <a:t>Pearsonův</a:t>
            </a:r>
            <a:endParaRPr lang="cs-CZ" dirty="0" smtClean="0"/>
          </a:p>
          <a:p>
            <a:r>
              <a:rPr lang="cs-CZ" dirty="0" smtClean="0"/>
              <a:t> chí-kvadrát 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Pokud chceme vypočítat 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Cramérův</a:t>
            </a:r>
            <a:r>
              <a:rPr lang="cs-CZ" dirty="0" smtClean="0"/>
              <a:t> koeficient </a:t>
            </a:r>
          </a:p>
          <a:p>
            <a:r>
              <a:rPr lang="cs-CZ" dirty="0" smtClean="0"/>
              <a:t>zaškrtneme</a:t>
            </a:r>
          </a:p>
          <a:p>
            <a:r>
              <a:rPr lang="cs-CZ" dirty="0" err="1" smtClean="0"/>
              <a:t>Phi</a:t>
            </a:r>
            <a:r>
              <a:rPr lang="cs-CZ" dirty="0" smtClean="0"/>
              <a:t> </a:t>
            </a:r>
            <a:r>
              <a:rPr lang="en-US" dirty="0" smtClean="0"/>
              <a:t>&amp; Cramer</a:t>
            </a:r>
            <a:r>
              <a:rPr lang="cs-CZ" dirty="0" smtClean="0"/>
              <a:t>‘s 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13" name="Zaoblený obdélník 12"/>
          <p:cNvSpPr/>
          <p:nvPr/>
        </p:nvSpPr>
        <p:spPr>
          <a:xfrm rot="10800000">
            <a:off x="3275856" y="3140967"/>
            <a:ext cx="1224136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0800000">
            <a:off x="3275856" y="3573015"/>
            <a:ext cx="1584176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9235" y="5491098"/>
            <a:ext cx="39267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Poté se vrátíme na záložku </a:t>
            </a:r>
            <a:r>
              <a:rPr lang="cs-CZ" b="1" dirty="0" err="1" smtClean="0"/>
              <a:t>Advanced</a:t>
            </a:r>
            <a:r>
              <a:rPr lang="cs-CZ" b="1" dirty="0" smtClean="0"/>
              <a:t>,</a:t>
            </a:r>
          </a:p>
          <a:p>
            <a:r>
              <a:rPr lang="cs-CZ" dirty="0" smtClean="0"/>
              <a:t>kde</a:t>
            </a:r>
            <a:r>
              <a:rPr lang="cs-CZ" b="1" dirty="0" smtClean="0"/>
              <a:t> </a:t>
            </a:r>
            <a:r>
              <a:rPr lang="cs-CZ" dirty="0" smtClean="0"/>
              <a:t>a zvolíme </a:t>
            </a:r>
            <a:r>
              <a:rPr lang="cs-CZ" b="1" i="1" dirty="0" err="1" smtClean="0"/>
              <a:t>Detailed</a:t>
            </a:r>
            <a:r>
              <a:rPr lang="cs-CZ" b="1" i="1" dirty="0" smtClean="0"/>
              <a:t> </a:t>
            </a:r>
            <a:r>
              <a:rPr lang="cs-CZ" b="1" i="1" dirty="0" err="1" smtClean="0"/>
              <a:t>two</a:t>
            </a:r>
            <a:r>
              <a:rPr lang="cs-CZ" b="1" i="1" dirty="0" smtClean="0"/>
              <a:t>-</a:t>
            </a:r>
            <a:r>
              <a:rPr lang="cs-CZ" b="1" i="1" dirty="0" err="1" smtClean="0"/>
              <a:t>way</a:t>
            </a:r>
            <a:r>
              <a:rPr lang="cs-CZ" b="1" i="1" dirty="0" smtClean="0"/>
              <a:t> </a:t>
            </a:r>
            <a:r>
              <a:rPr lang="cs-CZ" b="1" i="1" dirty="0" err="1" smtClean="0"/>
              <a:t>tables</a:t>
            </a:r>
            <a:endParaRPr lang="cs-CZ" b="1" i="1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pic>
        <p:nvPicPr>
          <p:cNvPr id="147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157192"/>
            <a:ext cx="39243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aoblený obdélník 17"/>
          <p:cNvSpPr/>
          <p:nvPr/>
        </p:nvSpPr>
        <p:spPr>
          <a:xfrm rot="10800000">
            <a:off x="5076056" y="5157192"/>
            <a:ext cx="576064" cy="288031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 rot="10800000">
            <a:off x="4788024" y="5877272"/>
            <a:ext cx="1800200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0619539">
            <a:off x="5051615" y="3513799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 28"/>
          <p:cNvSpPr/>
          <p:nvPr/>
        </p:nvSpPr>
        <p:spPr>
          <a:xfrm>
            <a:off x="395536" y="1268760"/>
            <a:ext cx="3096344" cy="432048"/>
          </a:xfrm>
          <a:prstGeom prst="rect">
            <a:avLst/>
          </a:prstGeom>
          <a:solidFill>
            <a:srgbClr val="24DDF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30861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772816"/>
            <a:ext cx="31908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48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2700" y="5200228"/>
            <a:ext cx="36195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IV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1340768"/>
            <a:ext cx="273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Tab.1: Pozorované četnosti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63888" y="3645024"/>
            <a:ext cx="4288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splněny </a:t>
            </a:r>
            <a:r>
              <a:rPr lang="cs-CZ" b="1" u="sng" dirty="0" smtClean="0">
                <a:solidFill>
                  <a:srgbClr val="FF0000"/>
                </a:solidFill>
              </a:rPr>
              <a:t>podmínky dobré aproximace</a:t>
            </a:r>
            <a:r>
              <a:rPr lang="cs-CZ" b="1" dirty="0" smtClean="0">
                <a:solidFill>
                  <a:srgbClr val="FF0000"/>
                </a:solidFill>
              </a:rPr>
              <a:t>?</a:t>
            </a:r>
            <a:endParaRPr lang="cs-CZ" b="1" dirty="0" smtClean="0">
              <a:solidFill>
                <a:srgbClr val="92D05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 rot="10800000">
            <a:off x="5076056" y="2564904"/>
            <a:ext cx="1872208" cy="36004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6200000">
            <a:off x="5652120" y="3068960"/>
            <a:ext cx="792088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83568" y="4221088"/>
            <a:ext cx="3037948" cy="369332"/>
          </a:xfrm>
          <a:prstGeom prst="rect">
            <a:avLst/>
          </a:prstGeom>
          <a:solidFill>
            <a:srgbClr val="24DDF6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Tab. 3: </a:t>
            </a:r>
            <a:r>
              <a:rPr lang="en-US" b="1" dirty="0" err="1" smtClean="0"/>
              <a:t>Paersonův</a:t>
            </a:r>
            <a:r>
              <a:rPr lang="en-US" b="1" dirty="0" smtClean="0"/>
              <a:t> </a:t>
            </a:r>
            <a:r>
              <a:rPr lang="en-US" b="1" dirty="0" err="1" smtClean="0"/>
              <a:t>chí-kvadrát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19" name="Pravoúhlá spojovací čára 18"/>
          <p:cNvCxnSpPr/>
          <p:nvPr/>
        </p:nvCxnSpPr>
        <p:spPr>
          <a:xfrm rot="16200000" flipH="1">
            <a:off x="3707904" y="5013176"/>
            <a:ext cx="792088" cy="504056"/>
          </a:xfrm>
          <a:prstGeom prst="bentConnector3">
            <a:avLst>
              <a:gd name="adj1" fmla="val 50000"/>
            </a:avLst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H="1">
            <a:off x="5652120" y="5013176"/>
            <a:ext cx="360040" cy="648072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5148064" y="4797152"/>
            <a:ext cx="0" cy="648072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012160" y="4725144"/>
            <a:ext cx="1223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p- hodnota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907704" y="4581128"/>
            <a:ext cx="2621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testové statistiky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427984" y="4437112"/>
            <a:ext cx="2204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stupňů volnosti</a:t>
            </a:r>
            <a:endParaRPr lang="cs-CZ" dirty="0"/>
          </a:p>
        </p:txBody>
      </p:sp>
      <p:pic>
        <p:nvPicPr>
          <p:cNvPr id="3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844824"/>
            <a:ext cx="1371600" cy="1143000"/>
          </a:xfrm>
          <a:prstGeom prst="rect">
            <a:avLst/>
          </a:prstGeom>
          <a:noFill/>
        </p:spPr>
      </p:pic>
      <p:sp>
        <p:nvSpPr>
          <p:cNvPr id="34" name="Zaoblený obdélník 33"/>
          <p:cNvSpPr/>
          <p:nvPr/>
        </p:nvSpPr>
        <p:spPr>
          <a:xfrm rot="10800000">
            <a:off x="2771800" y="5589239"/>
            <a:ext cx="3168352" cy="216024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7884368" y="36357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ANO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1331476"/>
            <a:ext cx="272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Tab. 2: Očekávané četnosti</a:t>
            </a:r>
            <a:endParaRPr lang="cs-CZ" b="1" dirty="0"/>
          </a:p>
        </p:txBody>
      </p:sp>
      <p:sp>
        <p:nvSpPr>
          <p:cNvPr id="37" name="Obdélník 36"/>
          <p:cNvSpPr/>
          <p:nvPr/>
        </p:nvSpPr>
        <p:spPr>
          <a:xfrm>
            <a:off x="4427984" y="1268760"/>
            <a:ext cx="3096344" cy="432048"/>
          </a:xfrm>
          <a:prstGeom prst="rect">
            <a:avLst/>
          </a:prstGeom>
          <a:solidFill>
            <a:srgbClr val="24DDF6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68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218728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R x C kontingenční tabulka</a:t>
            </a:r>
          </a:p>
        </p:txBody>
      </p:sp>
      <p:sp>
        <p:nvSpPr>
          <p:cNvPr id="76809" name="Rectangle 4"/>
          <p:cNvSpPr>
            <a:spLocks noChangeArrowheads="1"/>
          </p:cNvSpPr>
          <p:nvPr/>
        </p:nvSpPr>
        <p:spPr bwMode="auto">
          <a:xfrm>
            <a:off x="250825" y="1397000"/>
            <a:ext cx="6400800" cy="1066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Výběr: N lidí ze sociologického průzkumu (delikventi)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Původ z rozvrácených rodin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Stupeň zločinnosti I &lt; II &lt; III &lt; IV</a:t>
            </a:r>
          </a:p>
        </p:txBody>
      </p:sp>
      <p:graphicFrame>
        <p:nvGraphicFramePr>
          <p:cNvPr id="548921" name="Group 57"/>
          <p:cNvGraphicFramePr>
            <a:graphicFrameLocks noGrp="1"/>
          </p:cNvGraphicFramePr>
          <p:nvPr/>
        </p:nvGraphicFramePr>
        <p:xfrm>
          <a:off x="2133600" y="2371725"/>
          <a:ext cx="4800600" cy="1706880"/>
        </p:xfrm>
        <a:graphic>
          <a:graphicData uri="http://schemas.openxmlformats.org/drawingml/2006/table">
            <a:tbl>
              <a:tblPr/>
              <a:tblGrid>
                <a:gridCol w="800100"/>
                <a:gridCol w="876300"/>
                <a:gridCol w="723900"/>
                <a:gridCol w="800100"/>
                <a:gridCol w="685800"/>
                <a:gridCol w="9144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IV.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číslo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   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837" name="Rectangle 45"/>
          <p:cNvSpPr>
            <a:spLocks noChangeArrowheads="1"/>
          </p:cNvSpPr>
          <p:nvPr/>
        </p:nvSpPr>
        <p:spPr bwMode="auto">
          <a:xfrm>
            <a:off x="2108200" y="239871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6838" name="Rectangle 46"/>
          <p:cNvSpPr>
            <a:spLocks noChangeArrowheads="1"/>
          </p:cNvSpPr>
          <p:nvPr/>
        </p:nvSpPr>
        <p:spPr bwMode="auto">
          <a:xfrm>
            <a:off x="2593975" y="23034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6839" name="Rectangle 47"/>
          <p:cNvSpPr>
            <a:spLocks noChangeArrowheads="1"/>
          </p:cNvSpPr>
          <p:nvPr/>
        </p:nvSpPr>
        <p:spPr bwMode="auto">
          <a:xfrm>
            <a:off x="2916238" y="3644900"/>
            <a:ext cx="760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číslo2</a:t>
            </a:r>
          </a:p>
        </p:txBody>
      </p:sp>
      <p:sp>
        <p:nvSpPr>
          <p:cNvPr id="76840" name="Rectangle 48"/>
          <p:cNvSpPr>
            <a:spLocks noChangeArrowheads="1"/>
          </p:cNvSpPr>
          <p:nvPr/>
        </p:nvSpPr>
        <p:spPr bwMode="auto">
          <a:xfrm>
            <a:off x="152400" y="4076700"/>
            <a:ext cx="2819400" cy="6477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Stupně volnosti: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(R-1) * (C-1) = 1 * 3 = 3</a:t>
            </a:r>
          </a:p>
        </p:txBody>
      </p:sp>
      <p:graphicFrame>
        <p:nvGraphicFramePr>
          <p:cNvPr id="76802" name="Object 49"/>
          <p:cNvGraphicFramePr>
            <a:graphicFrameLocks noChangeAspect="1"/>
          </p:cNvGraphicFramePr>
          <p:nvPr/>
        </p:nvGraphicFramePr>
        <p:xfrm>
          <a:off x="3600450" y="4076700"/>
          <a:ext cx="2038350" cy="647700"/>
        </p:xfrm>
        <a:graphic>
          <a:graphicData uri="http://schemas.openxmlformats.org/presentationml/2006/ole">
            <p:oleObj spid="_x0000_s16386" name="Rovnice" r:id="rId4" imgW="1231560" imgH="393480" progId="Equation.3">
              <p:embed/>
            </p:oleObj>
          </a:graphicData>
        </a:graphic>
      </p:graphicFrame>
      <p:graphicFrame>
        <p:nvGraphicFramePr>
          <p:cNvPr id="76803" name="Object 50"/>
          <p:cNvGraphicFramePr>
            <a:graphicFrameLocks noChangeAspect="1"/>
          </p:cNvGraphicFramePr>
          <p:nvPr/>
        </p:nvGraphicFramePr>
        <p:xfrm>
          <a:off x="7620000" y="4029075"/>
          <a:ext cx="1066800" cy="542925"/>
        </p:xfrm>
        <a:graphic>
          <a:graphicData uri="http://schemas.openxmlformats.org/presentationml/2006/ole">
            <p:oleObj spid="_x0000_s16387" name="Rovnice" r:id="rId5" imgW="495000" imgH="253800" progId="Equation.3">
              <p:embed/>
            </p:oleObj>
          </a:graphicData>
        </a:graphic>
      </p:graphicFrame>
      <p:sp>
        <p:nvSpPr>
          <p:cNvPr id="76841" name="Rectangle 51"/>
          <p:cNvSpPr>
            <a:spLocks noChangeArrowheads="1"/>
          </p:cNvSpPr>
          <p:nvPr/>
        </p:nvSpPr>
        <p:spPr bwMode="auto">
          <a:xfrm>
            <a:off x="6553200" y="4143375"/>
            <a:ext cx="1143000" cy="2762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Tabulky:</a:t>
            </a:r>
          </a:p>
        </p:txBody>
      </p:sp>
      <p:sp>
        <p:nvSpPr>
          <p:cNvPr id="76842" name="Rectangle 52"/>
          <p:cNvSpPr>
            <a:spLocks noChangeArrowheads="1"/>
          </p:cNvSpPr>
          <p:nvPr/>
        </p:nvSpPr>
        <p:spPr bwMode="auto">
          <a:xfrm>
            <a:off x="2838450" y="4876800"/>
            <a:ext cx="3333750" cy="381000"/>
          </a:xfrm>
          <a:prstGeom prst="rect">
            <a:avLst/>
          </a:pr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6804" name="Object 53"/>
          <p:cNvGraphicFramePr>
            <a:graphicFrameLocks noChangeAspect="1"/>
          </p:cNvGraphicFramePr>
          <p:nvPr/>
        </p:nvGraphicFramePr>
        <p:xfrm>
          <a:off x="762000" y="5373688"/>
          <a:ext cx="1371600" cy="771525"/>
        </p:xfrm>
        <a:graphic>
          <a:graphicData uri="http://schemas.openxmlformats.org/presentationml/2006/ole">
            <p:oleObj spid="_x0000_s16388" name="Rovnice" r:id="rId6" imgW="672840" imgH="393480" progId="Equation.3">
              <p:embed/>
            </p:oleObj>
          </a:graphicData>
        </a:graphic>
      </p:graphicFrame>
      <p:pic>
        <p:nvPicPr>
          <p:cNvPr id="76843" name="Picture 5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8925" y="5373688"/>
            <a:ext cx="14382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6805" name="Object 55"/>
          <p:cNvGraphicFramePr>
            <a:graphicFrameLocks noChangeAspect="1"/>
          </p:cNvGraphicFramePr>
          <p:nvPr/>
        </p:nvGraphicFramePr>
        <p:xfrm>
          <a:off x="4953000" y="5373688"/>
          <a:ext cx="1371600" cy="838200"/>
        </p:xfrm>
        <a:graphic>
          <a:graphicData uri="http://schemas.openxmlformats.org/presentationml/2006/ole">
            <p:oleObj spid="_x0000_s16389" name="Rovnice" r:id="rId8" imgW="685800" imgH="419040" progId="Equation.3">
              <p:embed/>
            </p:oleObj>
          </a:graphicData>
        </a:graphic>
      </p:graphicFrame>
      <p:graphicFrame>
        <p:nvGraphicFramePr>
          <p:cNvPr id="76806" name="Object 56"/>
          <p:cNvGraphicFramePr>
            <a:graphicFrameLocks noChangeAspect="1"/>
          </p:cNvGraphicFramePr>
          <p:nvPr/>
        </p:nvGraphicFramePr>
        <p:xfrm>
          <a:off x="6943725" y="5373688"/>
          <a:ext cx="1362075" cy="771525"/>
        </p:xfrm>
        <a:graphic>
          <a:graphicData uri="http://schemas.openxmlformats.org/presentationml/2006/ole">
            <p:oleObj spid="_x0000_s16390" name="Rovnice" r:id="rId9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en-US" sz="2000" dirty="0" smtClean="0"/>
              <a:t>M</a:t>
            </a:r>
            <a:r>
              <a:rPr lang="cs-CZ" sz="2000" dirty="0" err="1" smtClean="0"/>
              <a:t>áme</a:t>
            </a:r>
            <a:r>
              <a:rPr lang="cs-CZ" sz="2000" dirty="0" smtClean="0"/>
              <a:t> dvě nominální veličiny, X (má dvě varianty) a Y (má dvě varianty)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Kontingenční tabulka typu</a:t>
            </a:r>
            <a:r>
              <a:rPr lang="cs-CZ" sz="2000" b="1" dirty="0" smtClean="0"/>
              <a:t> 2 </a:t>
            </a:r>
            <a:r>
              <a:rPr lang="cs-CZ" sz="2000" dirty="0" smtClean="0"/>
              <a:t>x</a:t>
            </a:r>
            <a:r>
              <a:rPr lang="cs-CZ" sz="2000" b="1" dirty="0" smtClean="0"/>
              <a:t> 2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Definice: </a:t>
            </a:r>
            <a:r>
              <a:rPr lang="cs-CZ" sz="2000" b="1" dirty="0" smtClean="0"/>
              <a:t>podíl šancí (</a:t>
            </a:r>
            <a:r>
              <a:rPr lang="cs-CZ" sz="2000" b="1" dirty="0" err="1" smtClean="0"/>
              <a:t>odds</a:t>
            </a:r>
            <a:r>
              <a:rPr lang="cs-CZ" sz="2000" b="1" dirty="0" smtClean="0"/>
              <a:t> ratio)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1600" dirty="0" smtClean="0"/>
              <a:t>       Jestliže asymptotický 100(1-</a:t>
            </a:r>
            <a:r>
              <a:rPr lang="el-GR" sz="1600" dirty="0" smtClean="0"/>
              <a:t>α</a:t>
            </a:r>
            <a:r>
              <a:rPr lang="cs-CZ" sz="1600" dirty="0" smtClean="0"/>
              <a:t>)% interval spolehlivosti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1600" dirty="0" smtClean="0"/>
              <a:t>       neobsahuje 1, pak hypotézu o nezávislosti zamítáme na hladině významnosti </a:t>
            </a:r>
            <a:r>
              <a:rPr lang="el-GR" sz="1600" dirty="0" smtClean="0"/>
              <a:t>α</a:t>
            </a:r>
            <a:r>
              <a:rPr lang="cs-CZ" sz="1600" dirty="0" smtClean="0"/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Test: </a:t>
            </a:r>
            <a:r>
              <a:rPr lang="cs-CZ" sz="2000" b="1" dirty="0" err="1" smtClean="0"/>
              <a:t>Fisherův</a:t>
            </a:r>
            <a:r>
              <a:rPr lang="cs-CZ" sz="2000" b="1" dirty="0" smtClean="0"/>
              <a:t> přesný (exaktní) test  (</a:t>
            </a:r>
            <a:r>
              <a:rPr lang="cs-CZ" sz="2000" b="1" u="sng" dirty="0" smtClean="0"/>
              <a:t>slouží též k testování v tabulce r x s, když nemáme splněny podmínky dobré aproximace</a:t>
            </a:r>
            <a:r>
              <a:rPr lang="cs-CZ" sz="2000" b="1" dirty="0" smtClean="0"/>
              <a:t>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Čtyřpolní</a:t>
            </a:r>
            <a:r>
              <a:rPr lang="cs-CZ" dirty="0" smtClean="0"/>
              <a:t> 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2420888"/>
          <a:ext cx="348342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</a:t>
                      </a:r>
                      <a:r>
                        <a:rPr lang="cs-CZ" b="1" baseline="-25000" dirty="0" smtClean="0"/>
                        <a:t>2</a:t>
                      </a:r>
                      <a:r>
                        <a:rPr lang="en-US" b="1" baseline="-25000" dirty="0" smtClean="0"/>
                        <a:t>]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baseline="-25000" dirty="0" smtClean="0"/>
                        <a:t>.</a:t>
                      </a:r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a+b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</a:t>
                      </a:r>
                      <a:r>
                        <a:rPr lang="cs-CZ" b="1" baseline="-25000" dirty="0" smtClean="0"/>
                        <a:t>2</a:t>
                      </a:r>
                      <a:r>
                        <a:rPr lang="en-US" b="1" baseline="-25000" dirty="0" smtClean="0"/>
                        <a:t>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c+d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.k</a:t>
                      </a: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a+c</a:t>
                      </a:r>
                      <a:endParaRPr lang="cs-CZ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b+d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832988" y="2060848"/>
          <a:ext cx="362744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861"/>
                <a:gridCol w="906861"/>
                <a:gridCol w="906861"/>
                <a:gridCol w="90686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Výsledek</a:t>
                      </a:r>
                      <a:r>
                        <a:rPr lang="cs-CZ" sz="1400" b="1" baseline="0" dirty="0" smtClean="0"/>
                        <a:t> pokusu</a:t>
                      </a:r>
                      <a:endParaRPr lang="cs-CZ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okolnosti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</a:t>
                      </a:r>
                      <a:r>
                        <a:rPr lang="en-US" sz="1400" baseline="-25000" dirty="0" err="1" smtClean="0"/>
                        <a:t>j</a:t>
                      </a:r>
                      <a:r>
                        <a:rPr lang="en-US" sz="1400" baseline="-25000" dirty="0" smtClean="0"/>
                        <a:t>.</a:t>
                      </a:r>
                      <a:endParaRPr lang="cs-CZ" sz="1400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I</a:t>
                      </a:r>
                      <a:endParaRPr lang="cs-CZ" sz="14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/>
                        <a:t>úspěch</a:t>
                      </a:r>
                      <a:endParaRPr lang="cs-CZ" sz="14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a+b</a:t>
                      </a:r>
                      <a:endParaRPr lang="cs-CZ" sz="1400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/>
                        <a:t>neúspěch</a:t>
                      </a:r>
                      <a:endParaRPr lang="cs-CZ" sz="14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d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c+d</a:t>
                      </a:r>
                      <a:endParaRPr lang="cs-CZ" sz="1400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n</a:t>
                      </a:r>
                      <a:r>
                        <a:rPr lang="en-US" sz="1400" baseline="-25000" dirty="0" err="1" smtClean="0"/>
                        <a:t>.k</a:t>
                      </a:r>
                      <a:endParaRPr lang="cs-CZ" sz="14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/>
                        <a:t>a+c</a:t>
                      </a:r>
                      <a:endParaRPr lang="cs-CZ" sz="1400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b+d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</a:t>
                      </a:r>
                      <a:endParaRPr lang="cs-CZ" sz="1400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139952" y="4005064"/>
          <a:ext cx="864096" cy="558062"/>
        </p:xfrm>
        <a:graphic>
          <a:graphicData uri="http://schemas.openxmlformats.org/presentationml/2006/ole">
            <p:oleObj spid="_x0000_s130049" name="Rovnice" r:id="rId3" imgW="609480" imgH="39348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5220072" y="4403081"/>
          <a:ext cx="1944216" cy="466079"/>
        </p:xfrm>
        <a:graphic>
          <a:graphicData uri="http://schemas.openxmlformats.org/presentationml/2006/ole">
            <p:oleObj spid="_x0000_s130050" name="Rovnice" r:id="rId4" imgW="18540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smtClean="0"/>
              <a:t>Analýza kontingenčních tabulek umožňuje analyzovat vazbu mezi dvěma kategoriálními proměnnými. Základním způsobem testování je tzv. </a:t>
            </a:r>
            <a:r>
              <a:rPr lang="cs-CZ" sz="2300" dirty="0" err="1" smtClean="0"/>
              <a:t>chi</a:t>
            </a:r>
            <a:r>
              <a:rPr lang="cs-CZ" sz="2300" dirty="0" smtClean="0"/>
              <a:t>-square test, který srovnává pozorované četnosti kombinací kategorií oproti očekávaným četnostem, které vychází z teoretické situace, kdy je vztah mezi proměnnými náhodný.</a:t>
            </a:r>
          </a:p>
          <a:p>
            <a:r>
              <a:rPr lang="cs-CZ" sz="2300" dirty="0" smtClean="0"/>
              <a:t>Test dobré shody je využíván také pro srovnání pozorovaných četností proti očekávaným četnostem daným určitým pravidlem (typickým příkladem je </a:t>
            </a:r>
            <a:r>
              <a:rPr lang="cs-CZ" sz="2300" dirty="0" err="1" smtClean="0"/>
              <a:t>Hardy</a:t>
            </a:r>
            <a:r>
              <a:rPr lang="cs-CZ" sz="2300" dirty="0" smtClean="0"/>
              <a:t>-</a:t>
            </a:r>
            <a:r>
              <a:rPr lang="cs-CZ" sz="2300" dirty="0" err="1" smtClean="0"/>
              <a:t>Weinbergova</a:t>
            </a:r>
            <a:r>
              <a:rPr lang="cs-CZ" sz="2300" dirty="0" smtClean="0"/>
              <a:t> rovnováha v genetice)</a:t>
            </a:r>
          </a:p>
          <a:p>
            <a:r>
              <a:rPr lang="cs-CZ" sz="2300" dirty="0" smtClean="0"/>
              <a:t>Specifickým typem výstupů odvozených z kontingenčních tabulek jsou tzv. </a:t>
            </a:r>
            <a:r>
              <a:rPr lang="cs-CZ" sz="2300" dirty="0" err="1" smtClean="0"/>
              <a:t>odds</a:t>
            </a:r>
            <a:r>
              <a:rPr lang="cs-CZ" sz="2300" dirty="0" smtClean="0"/>
              <a:t> ratia a relativní rizika, využívaná často v medicíně pro identifikaci a popis rizikových skupin pacientů.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49149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/>
          <a:lstStyle/>
          <a:p>
            <a:r>
              <a:rPr lang="cs-CZ" dirty="0" smtClean="0"/>
              <a:t>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Fisherův</a:t>
            </a:r>
            <a:r>
              <a:rPr lang="cs-CZ" dirty="0" smtClean="0"/>
              <a:t> přesný test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 rot="10800000">
            <a:off x="2411760" y="2276872"/>
            <a:ext cx="1800200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0619539">
            <a:off x="4271289" y="2081282"/>
            <a:ext cx="792088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 rot="10800000">
            <a:off x="1331640" y="1628800"/>
            <a:ext cx="576064" cy="360040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4058" y="4684737"/>
            <a:ext cx="3409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5292080" y="1412776"/>
            <a:ext cx="32441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 záložce </a:t>
            </a:r>
            <a:r>
              <a:rPr lang="cs-CZ" b="1" dirty="0" err="1" smtClean="0"/>
              <a:t>Options</a:t>
            </a:r>
            <a:r>
              <a:rPr lang="cs-CZ" dirty="0" smtClean="0"/>
              <a:t> zaškrtneme</a:t>
            </a:r>
          </a:p>
          <a:p>
            <a:r>
              <a:rPr lang="cs-CZ" b="1" i="1" dirty="0" err="1" smtClean="0"/>
              <a:t>Fisher</a:t>
            </a:r>
            <a:r>
              <a:rPr lang="cs-CZ" b="1" i="1" dirty="0" smtClean="0"/>
              <a:t> </a:t>
            </a:r>
            <a:r>
              <a:rPr lang="cs-CZ" b="1" i="1" dirty="0" err="1" smtClean="0"/>
              <a:t>exact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810122" y="4324697"/>
            <a:ext cx="18748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Výstupní tabulka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13" name="Zaoblený obdélník 12"/>
          <p:cNvSpPr/>
          <p:nvPr/>
        </p:nvSpPr>
        <p:spPr>
          <a:xfrm rot="10800000">
            <a:off x="1306066" y="5548833"/>
            <a:ext cx="3240360" cy="288032"/>
          </a:xfrm>
          <a:prstGeom prst="roundRect">
            <a:avLst/>
          </a:prstGeom>
          <a:solidFill>
            <a:srgbClr val="00B0F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ovací šipka 15"/>
          <p:cNvCxnSpPr/>
          <p:nvPr/>
        </p:nvCxnSpPr>
        <p:spPr>
          <a:xfrm flipV="1">
            <a:off x="4572000" y="5373216"/>
            <a:ext cx="720080" cy="216024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292080" y="5157192"/>
            <a:ext cx="219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jednostranný test</a:t>
            </a:r>
            <a:endParaRPr lang="cs-CZ" dirty="0"/>
          </a:p>
        </p:txBody>
      </p:sp>
      <p:pic>
        <p:nvPicPr>
          <p:cNvPr id="18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872" y="4869160"/>
            <a:ext cx="1371600" cy="1143000"/>
          </a:xfrm>
          <a:prstGeom prst="rect">
            <a:avLst/>
          </a:prstGeom>
          <a:noFill/>
        </p:spPr>
      </p:pic>
      <p:cxnSp>
        <p:nvCxnSpPr>
          <p:cNvPr id="19" name="Přímá spojovací šipka 18"/>
          <p:cNvCxnSpPr/>
          <p:nvPr/>
        </p:nvCxnSpPr>
        <p:spPr>
          <a:xfrm>
            <a:off x="4572000" y="5805264"/>
            <a:ext cx="720080" cy="72008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292080" y="5733256"/>
            <a:ext cx="218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 oboustranný test</a:t>
            </a:r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/>
          <a:lstStyle/>
          <a:p>
            <a:r>
              <a:rPr lang="cs-CZ" dirty="0" smtClean="0"/>
              <a:t>Testování homogenity </a:t>
            </a:r>
            <a:br>
              <a:rPr lang="cs-CZ" dirty="0" smtClean="0"/>
            </a:br>
            <a:r>
              <a:rPr lang="cs-CZ" dirty="0" smtClean="0"/>
              <a:t>(testování shody struktury)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noProof="0" dirty="0" smtClean="0"/>
              <a:t>Motivace: Zajímá nás výskyt nominálního znaku u </a:t>
            </a:r>
            <a:r>
              <a:rPr lang="cs-CZ" sz="2000" i="1" noProof="0" dirty="0" smtClean="0"/>
              <a:t>r </a:t>
            </a:r>
            <a:r>
              <a:rPr lang="cs-CZ" sz="2000" noProof="0" dirty="0" smtClean="0"/>
              <a:t>nezávislých výběrů z</a:t>
            </a:r>
            <a:r>
              <a:rPr lang="cs-CZ" sz="2000" i="1" noProof="0" dirty="0" smtClean="0"/>
              <a:t> r </a:t>
            </a:r>
            <a:r>
              <a:rPr lang="cs-CZ" sz="2000" noProof="0" dirty="0" smtClean="0"/>
              <a:t>různých populací.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 Je </a:t>
            </a:r>
            <a:r>
              <a:rPr lang="cs-CZ" sz="2000" dirty="0" smtClean="0"/>
              <a:t>zájem o sport stejný u děvčat jako u chlapců?</a:t>
            </a:r>
            <a:endParaRPr kumimoji="0" lang="cs-CZ" sz="20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baseline="0" dirty="0" smtClean="0"/>
              <a:t>Nulová hypotéza</a:t>
            </a:r>
            <a:r>
              <a:rPr lang="cs-CZ" sz="2000" dirty="0" smtClean="0"/>
              <a:t>: pravděpodobnostní rozdělení kategoriální proměnné je stejné v různých populací</a:t>
            </a:r>
            <a:endParaRPr kumimoji="0" lang="cs-CZ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000" dirty="0" smtClean="0"/>
              <a:t>Test: </a:t>
            </a:r>
            <a:r>
              <a:rPr lang="cs-CZ" sz="2000" b="1" dirty="0" err="1" smtClean="0"/>
              <a:t>Pearsonův</a:t>
            </a:r>
            <a:r>
              <a:rPr lang="cs-CZ" sz="2000" b="1" dirty="0" smtClean="0"/>
              <a:t> chí-kvadrát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23928" y="3501008"/>
          <a:ext cx="4608515" cy="1863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720080"/>
                <a:gridCol w="936104"/>
                <a:gridCol w="1022516"/>
                <a:gridCol w="921703"/>
              </a:tblGrid>
              <a:tr h="417358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marL="102910" marR="102910" marT="51455" marB="514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marL="102910" marR="102910" marT="51455" marB="5145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Dívky</a:t>
                      </a:r>
                      <a:endParaRPr lang="cs-CZ" sz="2000" b="1" dirty="0"/>
                    </a:p>
                  </a:txBody>
                  <a:tcPr marL="102910" marR="102910" marT="51455" marB="51455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Chlapci</a:t>
                      </a:r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aseline="-25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735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Zájem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 o sport</a:t>
                      </a:r>
                    </a:p>
                  </a:txBody>
                  <a:tcPr marL="102910" marR="102910" marT="51455" marB="514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Ano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/>
                        <a:t>a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</a:t>
                      </a:r>
                      <a:endParaRPr lang="cs-CZ" sz="2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/>
                        <a:t>a+b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74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/>
                        <a:t>Ne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smtClean="0"/>
                        <a:t>c</a:t>
                      </a:r>
                    </a:p>
                  </a:txBody>
                  <a:tcPr marL="102910" marR="102910" marT="51455" marB="514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d</a:t>
                      </a:r>
                      <a:endParaRPr lang="cs-CZ" sz="2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/>
                        <a:t>c+d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73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aseline="-25000" dirty="0" smtClean="0"/>
                    </a:p>
                  </a:txBody>
                  <a:tcPr marL="102910" marR="102910" marT="51455" marB="5145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aseline="-25000" dirty="0" smtClean="0"/>
                    </a:p>
                  </a:txBody>
                  <a:tcPr marL="102910" marR="102910" marT="51455" marB="5145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/>
                        <a:t>a+c 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b+d</a:t>
                      </a:r>
                      <a:endParaRPr lang="cs-CZ" sz="2000" dirty="0"/>
                    </a:p>
                  </a:txBody>
                  <a:tcPr marL="102910" marR="102910" marT="51455" marB="514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endParaRPr lang="cs-CZ" sz="2000" baseline="-25000" dirty="0" smtClean="0"/>
                    </a:p>
                  </a:txBody>
                  <a:tcPr marL="102910" marR="102910" marT="51455" marB="51455"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cxnSp>
        <p:nvCxnSpPr>
          <p:cNvPr id="9" name="Přímá spojovací šipka 8"/>
          <p:cNvCxnSpPr/>
          <p:nvPr/>
        </p:nvCxnSpPr>
        <p:spPr>
          <a:xfrm>
            <a:off x="6156176" y="5229200"/>
            <a:ext cx="288032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>
            <a:off x="6876256" y="4653136"/>
            <a:ext cx="1008112" cy="11521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347864" y="5733256"/>
            <a:ext cx="5843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Některé marginální četnosti (buď sloupcové nebo řádkové) </a:t>
            </a:r>
          </a:p>
          <a:p>
            <a:r>
              <a:rPr lang="cs-CZ" b="1" i="1" dirty="0" smtClean="0"/>
              <a:t>jsou předem pevně stanoveny</a:t>
            </a:r>
            <a:endParaRPr lang="cs-CZ" b="1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homogenity: příklad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Očkování proti chřipce se zúčastnilo 460 dospělých, z nichž 240 dostalo očkovací látku proti chřipce a 220 dostalo placebo. Na konci experimentu onemocnělo 100 lidí chřipkou, 20 z nich bylo z očkované skupiny a 80 z kontrolní skupiny. Je to dostatečný důkaz, že očkovací látka byla účinná?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1" dirty="0" smtClean="0"/>
              <a:t>Nulová hypotéza: </a:t>
            </a:r>
            <a:r>
              <a:rPr lang="cs-CZ" sz="2000" dirty="0" smtClean="0"/>
              <a:t>Procento výskytu chřipky je v očkované a kontrolní skupině stejné.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/>
          <a:lstStyle/>
          <a:p>
            <a:r>
              <a:rPr lang="cs-CZ" dirty="0" smtClean="0"/>
              <a:t>Test hypotézy o symetrii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McNemarův</a:t>
            </a:r>
            <a:r>
              <a:rPr lang="cs-CZ" dirty="0" smtClean="0"/>
              <a:t> test pro </a:t>
            </a:r>
            <a:r>
              <a:rPr lang="cs-CZ" dirty="0" err="1" smtClean="0"/>
              <a:t>čtyřpolní</a:t>
            </a:r>
            <a:r>
              <a:rPr lang="cs-CZ" dirty="0" smtClean="0"/>
              <a:t> tabulku)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noProof="0" dirty="0" smtClean="0"/>
              <a:t>Motivace:</a:t>
            </a:r>
            <a:r>
              <a:rPr lang="cs-CZ" sz="2000" b="1" dirty="0" smtClean="0"/>
              <a:t> </a:t>
            </a:r>
            <a:r>
              <a:rPr lang="cs-CZ" sz="2000" dirty="0" smtClean="0"/>
              <a:t>Na osobách sledujeme binární proměnnou před pokusem a po něm, cílem je zjistit, zda došlo ke změně v rozdělení této proměnné.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dirty="0" smtClean="0"/>
              <a:t>Analýza párových dichotomických proměnných</a:t>
            </a: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Nulová hypotéza:               , pokus nemá vliv na výskyt daného znaku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Testová statistika:                              pokud je větší než kritická hodnota rozdělení o jednom stupni volnosti (vhodné pro počty údajů b+c</a:t>
            </a:r>
            <a:r>
              <a:rPr lang="en-US" sz="2000" dirty="0" smtClean="0"/>
              <a:t> &gt; 8</a:t>
            </a:r>
            <a:r>
              <a:rPr lang="cs-CZ" sz="2000" dirty="0" smtClean="0"/>
              <a:t>), pak nulovou hypotézu zamítáme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1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4" y="2986256"/>
          <a:ext cx="34834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+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baseline="-25000" dirty="0" smtClean="0"/>
                        <a:t>.</a:t>
                      </a:r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před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+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b</a:t>
                      </a:r>
                      <a:endParaRPr lang="cs-CZ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a+b</a:t>
                      </a:r>
                      <a:endParaRPr lang="cs-CZ" i="1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-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d</a:t>
                      </a:r>
                      <a:endParaRPr lang="cs-CZ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c+d</a:t>
                      </a:r>
                      <a:endParaRPr lang="cs-CZ" i="1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.k</a:t>
                      </a: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baseline="0" dirty="0" smtClean="0"/>
                        <a:t>a+c</a:t>
                      </a:r>
                      <a:endParaRPr lang="cs-CZ" i="1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b+d</a:t>
                      </a:r>
                      <a:endParaRPr lang="cs-CZ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n</a:t>
                      </a:r>
                      <a:endParaRPr lang="cs-CZ" i="1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83568" y="2564904"/>
            <a:ext cx="1826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Četnostní tabulka</a:t>
            </a:r>
            <a:endParaRPr lang="cs-CZ" i="1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88024" y="2564904"/>
            <a:ext cx="384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Tabulka teoretických pravděpodobností</a:t>
            </a:r>
            <a:endParaRPr lang="cs-CZ" i="1" u="sng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932040" y="3014960"/>
          <a:ext cx="34834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+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před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+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11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12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1.</a:t>
                      </a:r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-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21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22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2.</a:t>
                      </a: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.1</a:t>
                      </a:r>
                      <a:endParaRPr lang="cs-CZ" i="1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p</a:t>
                      </a:r>
                      <a:r>
                        <a:rPr lang="cs-CZ" i="1" baseline="-25000" dirty="0" smtClean="0"/>
                        <a:t>.2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483768" y="5373216"/>
          <a:ext cx="1584176" cy="593438"/>
        </p:xfrm>
        <a:graphic>
          <a:graphicData uri="http://schemas.openxmlformats.org/presentationml/2006/ole">
            <p:oleObj spid="_x0000_s148482" name="Rovnice" r:id="rId3" imgW="888840" imgH="43164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547938" y="5149850"/>
          <a:ext cx="736600" cy="309563"/>
        </p:xfrm>
        <a:graphic>
          <a:graphicData uri="http://schemas.openxmlformats.org/presentationml/2006/ole">
            <p:oleObj spid="_x0000_s148483" name="Rovnice" r:id="rId4" imgW="571320" imgH="241200" progId="Equation.3">
              <p:embed/>
            </p:oleObj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778251" y="5517232"/>
          <a:ext cx="322141" cy="360040"/>
        </p:xfrm>
        <a:graphic>
          <a:graphicData uri="http://schemas.openxmlformats.org/presentationml/2006/ole">
            <p:oleObj spid="_x0000_s148484" name="Rovnice" r:id="rId5" imgW="2156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Nemarrův</a:t>
            </a:r>
            <a:r>
              <a:rPr lang="cs-CZ" dirty="0" smtClean="0"/>
              <a:t> test: příklad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Zjistěte, zda výuka o pozitivním působení sportu na zdraví vede ke změně postojů žáků ke sportování.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1" dirty="0" smtClean="0"/>
              <a:t>Nulová hypotéza:</a:t>
            </a:r>
            <a:r>
              <a:rPr lang="cs-CZ" sz="2000" dirty="0" smtClean="0"/>
              <a:t> Počet žáků, kteří změní svůj postoj pozitivním směrem, je pouze náhodně odlišný od počtu žáků, kteří změní svůj postoj negativním směrem.</a:t>
            </a:r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dirty="0" smtClean="0"/>
          </a:p>
          <a:p>
            <a:pPr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Závěr: Výuka má pozitivní vliv na postoj žáků vzhledem k provozování sportu.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356992"/>
          <a:ext cx="34834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Postoj po výuce</a:t>
                      </a:r>
                      <a:endParaRPr lang="cs-CZ" sz="12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+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/>
                        <a:t>Postoj</a:t>
                      </a:r>
                      <a:r>
                        <a:rPr lang="cs-CZ" sz="1200" b="1" baseline="0" dirty="0" smtClean="0"/>
                        <a:t> před výukou</a:t>
                      </a:r>
                      <a:endParaRPr lang="cs-CZ" sz="1200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+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8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/>
                        <a:t>-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18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21</a:t>
                      </a:r>
                      <a:endParaRPr lang="cs-CZ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26</a:t>
                      </a:r>
                      <a:endParaRPr lang="cs-CZ" baseline="-25000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graphicFrame>
        <p:nvGraphicFramePr>
          <p:cNvPr id="149506" name="Object 2"/>
          <p:cNvGraphicFramePr>
            <a:graphicFrameLocks noChangeAspect="1"/>
          </p:cNvGraphicFramePr>
          <p:nvPr/>
        </p:nvGraphicFramePr>
        <p:xfrm>
          <a:off x="4362673" y="3284984"/>
          <a:ext cx="2441575" cy="593725"/>
        </p:xfrm>
        <a:graphic>
          <a:graphicData uri="http://schemas.openxmlformats.org/presentationml/2006/ole">
            <p:oleObj spid="_x0000_s149506" name="Rovnice" r:id="rId3" imgW="1371600" imgH="43164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5220072" y="4077072"/>
          <a:ext cx="1656185" cy="372177"/>
        </p:xfrm>
        <a:graphic>
          <a:graphicData uri="http://schemas.openxmlformats.org/presentationml/2006/ole">
            <p:oleObj spid="_x0000_s149509" name="Rovnice" r:id="rId4" imgW="1130040" imgH="253800" progId="Equation.3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211960" y="4077072"/>
            <a:ext cx="956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Tabulky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4944963" y="4531593"/>
            <a:ext cx="2219325" cy="4095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2000" b="1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zamítnuta</a:t>
            </a:r>
            <a:endParaRPr lang="cs-CZ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47"/>
          <p:cNvSpPr>
            <a:spLocks noChangeArrowheads="1"/>
          </p:cNvSpPr>
          <p:nvPr/>
        </p:nvSpPr>
        <p:spPr bwMode="auto">
          <a:xfrm>
            <a:off x="4355976" y="4509120"/>
            <a:ext cx="442912" cy="381000"/>
          </a:xfrm>
          <a:custGeom>
            <a:avLst/>
            <a:gdLst>
              <a:gd name="T0" fmla="*/ 332184 w 21600"/>
              <a:gd name="T1" fmla="*/ 0 h 21600"/>
              <a:gd name="T2" fmla="*/ 0 w 21600"/>
              <a:gd name="T3" fmla="*/ 190500 h 21600"/>
              <a:gd name="T4" fmla="*/ 332184 w 21600"/>
              <a:gd name="T5" fmla="*/ 381000 h 21600"/>
              <a:gd name="T6" fmla="*/ 4429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14672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233363" y="4292600"/>
          <a:ext cx="628650" cy="542925"/>
        </p:xfrm>
        <a:graphic>
          <a:graphicData uri="http://schemas.openxmlformats.org/presentationml/2006/ole">
            <p:oleObj spid="_x0000_s104450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398745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463515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398745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463515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524634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524634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4000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465420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465420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40128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20272" y="445197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452320" y="4593704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254000" y="2047875"/>
          <a:ext cx="627063" cy="542925"/>
        </p:xfrm>
        <a:graphic>
          <a:graphicData uri="http://schemas.openxmlformats.org/presentationml/2006/ole">
            <p:oleObj spid="_x0000_s104451" name="Rovnice" r:id="rId5" imgW="393480" imgH="342720" progId="Equation.3">
              <p:embed/>
            </p:oleObj>
          </a:graphicData>
        </a:graphic>
      </p:graphicFrame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1729780" y="17431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091855" y="17431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872655" y="23908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780728" y="2190775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4225330" y="16288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 flipV="1">
            <a:off x="1691680" y="2409850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utoShape 23"/>
          <p:cNvSpPr>
            <a:spLocks/>
          </p:cNvSpPr>
          <p:nvPr/>
        </p:nvSpPr>
        <p:spPr bwMode="auto">
          <a:xfrm>
            <a:off x="1736130" y="16954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utoShape 24"/>
          <p:cNvSpPr>
            <a:spLocks/>
          </p:cNvSpPr>
          <p:nvPr/>
        </p:nvSpPr>
        <p:spPr bwMode="auto">
          <a:xfrm>
            <a:off x="4101505" y="16954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2847380" y="17685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115616" y="213513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05474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05475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05476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shody: příklad I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566738" y="1928813"/>
            <a:ext cx="853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Pozorovaná frekvence pro jednotlivé barvy květů jsou vzorkem populace mající poměr mezi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žlutými a červenými květy 3 :1.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Součet frekvencí u obou barev květů (f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se rovná 100 a pozorované frekvence u kategorií barvy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budou srovnány s očekávanými frekvencemi (uvedeny v závorkách):</a:t>
            </a:r>
          </a:p>
        </p:txBody>
      </p:sp>
      <p:sp>
        <p:nvSpPr>
          <p:cNvPr id="77830" name="WordArt 5"/>
          <p:cNvSpPr>
            <a:spLocks noChangeArrowheads="1" noChangeShapeType="1"/>
          </p:cNvSpPr>
          <p:nvPr/>
        </p:nvSpPr>
        <p:spPr bwMode="auto">
          <a:xfrm>
            <a:off x="266700" y="220027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457200" y="1382713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na datech z pokusu se 100 květinkami určitého druhu, že barva květů se geneticky štěpí v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poměru žlutá : červená = 3 : 1.</a:t>
            </a:r>
          </a:p>
        </p:txBody>
      </p:sp>
      <p:sp>
        <p:nvSpPr>
          <p:cNvPr id="77832" name="WordArt 7"/>
          <p:cNvSpPr>
            <a:spLocks noChangeArrowheads="1" noChangeShapeType="1"/>
          </p:cNvSpPr>
          <p:nvPr/>
        </p:nvSpPr>
        <p:spPr bwMode="auto">
          <a:xfrm>
            <a:off x="266700" y="15494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graphicFrame>
        <p:nvGraphicFramePr>
          <p:cNvPr id="550920" name="Group 8"/>
          <p:cNvGraphicFramePr>
            <a:graphicFrameLocks noGrp="1"/>
          </p:cNvGraphicFramePr>
          <p:nvPr/>
        </p:nvGraphicFramePr>
        <p:xfrm>
          <a:off x="142875" y="2962275"/>
          <a:ext cx="3819525" cy="1475105"/>
        </p:xfrm>
        <a:graphic>
          <a:graphicData uri="http://schemas.openxmlformats.org/drawingml/2006/table">
            <a:tbl>
              <a:tblPr/>
              <a:tblGrid>
                <a:gridCol w="955675"/>
                <a:gridCol w="954088"/>
                <a:gridCol w="1160462"/>
                <a:gridCol w="74930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Kategorie barvy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87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Žlutá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Červená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57" name="Text Box 41"/>
          <p:cNvSpPr txBox="1">
            <a:spLocks noChangeArrowheads="1"/>
          </p:cNvSpPr>
          <p:nvPr/>
        </p:nvSpPr>
        <p:spPr bwMode="auto">
          <a:xfrm>
            <a:off x="909638" y="45720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St. volnosti = n = k - 1 = 1</a:t>
            </a:r>
          </a:p>
        </p:txBody>
      </p:sp>
      <p:graphicFrame>
        <p:nvGraphicFramePr>
          <p:cNvPr id="77826" name="Object 42"/>
          <p:cNvGraphicFramePr>
            <a:graphicFrameLocks noChangeAspect="1"/>
          </p:cNvGraphicFramePr>
          <p:nvPr/>
        </p:nvGraphicFramePr>
        <p:xfrm>
          <a:off x="4186238" y="2971800"/>
          <a:ext cx="4845050" cy="781050"/>
        </p:xfrm>
        <a:graphic>
          <a:graphicData uri="http://schemas.openxmlformats.org/presentationml/2006/ole">
            <p:oleObj spid="_x0000_s99330" name="Rovnice" r:id="rId4" imgW="3390840" imgH="482400" progId="Equation.3">
              <p:embed/>
            </p:oleObj>
          </a:graphicData>
        </a:graphic>
      </p:graphicFrame>
      <p:sp>
        <p:nvSpPr>
          <p:cNvPr id="77858" name="Rectangle 43"/>
          <p:cNvSpPr>
            <a:spLocks noChangeArrowheads="1"/>
          </p:cNvSpPr>
          <p:nvPr/>
        </p:nvSpPr>
        <p:spPr bwMode="auto">
          <a:xfrm>
            <a:off x="4471988" y="4572000"/>
            <a:ext cx="4495800" cy="3333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srovnávaných četností</a:t>
            </a:r>
          </a:p>
        </p:txBody>
      </p:sp>
      <p:sp>
        <p:nvSpPr>
          <p:cNvPr id="77859" name="Rectangle 44"/>
          <p:cNvSpPr>
            <a:spLocks noChangeArrowheads="1"/>
          </p:cNvSpPr>
          <p:nvPr/>
        </p:nvSpPr>
        <p:spPr bwMode="auto">
          <a:xfrm>
            <a:off x="228600" y="5041900"/>
            <a:ext cx="8915400" cy="12144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Při testování 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jsme použili matematický zápis (0,025 &lt; P &lt; 0,05). Z tabulek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rozložení vidíme, že pravděpodobnost překročení hranice 2,706 je 0,1 (10 %), což může být stručně zapsáno jako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2,706) = 0,10.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Dále lze zjistit pro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3,841) = 0,05. V řešené úloze jsme dospěli k hodnotě testové statistiky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4,320. Pro tento případ lze tedy psát 0,025 &lt;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4,320) &lt; 0,05; a jednodušeji 0,025 &lt; P &lt; 0,05. Jde v podstatě o přibližné určení hranic chyby 1. druhu.</a:t>
            </a:r>
          </a:p>
        </p:txBody>
      </p:sp>
      <p:sp>
        <p:nvSpPr>
          <p:cNvPr id="77860" name="AutoShape 45"/>
          <p:cNvSpPr>
            <a:spLocks noChangeArrowheads="1"/>
          </p:cNvSpPr>
          <p:nvPr/>
        </p:nvSpPr>
        <p:spPr bwMode="auto">
          <a:xfrm>
            <a:off x="3851275" y="4572000"/>
            <a:ext cx="519113" cy="381000"/>
          </a:xfrm>
          <a:custGeom>
            <a:avLst/>
            <a:gdLst>
              <a:gd name="T0" fmla="*/ 389335 w 21600"/>
              <a:gd name="T1" fmla="*/ 0 h 21600"/>
              <a:gd name="T2" fmla="*/ 0 w 21600"/>
              <a:gd name="T3" fmla="*/ 190500 h 21600"/>
              <a:gd name="T4" fmla="*/ 389335 w 21600"/>
              <a:gd name="T5" fmla="*/ 381000 h 21600"/>
              <a:gd name="T6" fmla="*/ 5191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00075" y="2295525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Celkem bylo zkoumáno 250 semen určitého druhu rostliny a roztříděno do následujících kategorií: žluté/hladké; žluté/vrásčité; zelené/hladké; zelené/vrásčité. Předpokládaný poměr výskytu těchto kategorií v populaci je 9 : 3 : 3 : 1. Následující tabulka obsahuje původní data z pozorování a dále postup při testování H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8853" name="WordArt 5"/>
          <p:cNvSpPr>
            <a:spLocks noChangeArrowheads="1" noChangeShapeType="1"/>
          </p:cNvSpPr>
          <p:nvPr/>
        </p:nvSpPr>
        <p:spPr bwMode="auto">
          <a:xfrm>
            <a:off x="219075" y="24860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69863" y="1552575"/>
            <a:ext cx="8785225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Tento příklad je rozšířením problému z příkladu 1 na srovnání pozorovaných a očekávaných frekvencí pro více kategorií sledovaného znaku:</a:t>
            </a:r>
          </a:p>
        </p:txBody>
      </p:sp>
      <p:graphicFrame>
        <p:nvGraphicFramePr>
          <p:cNvPr id="552967" name="Group 7"/>
          <p:cNvGraphicFramePr>
            <a:graphicFrameLocks noGrp="1"/>
          </p:cNvGraphicFramePr>
          <p:nvPr/>
        </p:nvGraphicFramePr>
        <p:xfrm>
          <a:off x="723900" y="3355975"/>
          <a:ext cx="7800975" cy="1306513"/>
        </p:xfrm>
        <a:graphic>
          <a:graphicData uri="http://schemas.openxmlformats.org/drawingml/2006/table">
            <a:tbl>
              <a:tblPr/>
              <a:tblGrid>
                <a:gridCol w="955675"/>
                <a:gridCol w="1390650"/>
                <a:gridCol w="1546225"/>
                <a:gridCol w="1593850"/>
                <a:gridCol w="1704975"/>
                <a:gridCol w="609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140,6250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86" name="Text Box 56"/>
          <p:cNvSpPr txBox="1">
            <a:spLocks noChangeArrowheads="1"/>
          </p:cNvSpPr>
          <p:nvPr/>
        </p:nvSpPr>
        <p:spPr bwMode="auto">
          <a:xfrm>
            <a:off x="676275" y="4805363"/>
            <a:ext cx="1447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n</a:t>
            </a: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k - 1 = 3</a:t>
            </a:r>
          </a:p>
        </p:txBody>
      </p:sp>
      <p:sp>
        <p:nvSpPr>
          <p:cNvPr id="78887" name="Rectangle 57"/>
          <p:cNvSpPr>
            <a:spLocks noChangeArrowheads="1"/>
          </p:cNvSpPr>
          <p:nvPr/>
        </p:nvSpPr>
        <p:spPr bwMode="auto">
          <a:xfrm>
            <a:off x="1492250" y="5876925"/>
            <a:ext cx="74676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</a:t>
            </a:r>
          </a:p>
        </p:txBody>
      </p:sp>
      <p:graphicFrame>
        <p:nvGraphicFramePr>
          <p:cNvPr id="78850" name="Object 58"/>
          <p:cNvGraphicFramePr>
            <a:graphicFrameLocks noChangeAspect="1"/>
          </p:cNvGraphicFramePr>
          <p:nvPr/>
        </p:nvGraphicFramePr>
        <p:xfrm>
          <a:off x="2352675" y="4943475"/>
          <a:ext cx="6477000" cy="800100"/>
        </p:xfrm>
        <a:graphic>
          <a:graphicData uri="http://schemas.openxmlformats.org/presentationml/2006/ole">
            <p:oleObj spid="_x0000_s100354" name="Rovnice" r:id="rId4" imgW="3429000" imgH="444240" progId="Equation.3">
              <p:embed/>
            </p:oleObj>
          </a:graphicData>
        </a:graphic>
      </p:graphicFrame>
      <p:sp>
        <p:nvSpPr>
          <p:cNvPr id="78888" name="AutoShape 59"/>
          <p:cNvSpPr>
            <a:spLocks noChangeArrowheads="1"/>
          </p:cNvSpPr>
          <p:nvPr/>
        </p:nvSpPr>
        <p:spPr bwMode="auto">
          <a:xfrm>
            <a:off x="577850" y="5876925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889" name="Rectangle 6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914400" y="1484313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Předpokládejme, že chceme pro data z předchozí úlohy testovat hypotézu existence štěpného poměru 9 : 3 : 3 pro první tři kategorie semen:</a:t>
            </a:r>
          </a:p>
        </p:txBody>
      </p:sp>
      <p:sp>
        <p:nvSpPr>
          <p:cNvPr id="79878" name="WordArt 5"/>
          <p:cNvSpPr>
            <a:spLocks noChangeArrowheads="1" noChangeShapeType="1"/>
          </p:cNvSpPr>
          <p:nvPr/>
        </p:nvSpPr>
        <p:spPr bwMode="auto">
          <a:xfrm>
            <a:off x="457200" y="158908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169863" y="1000125"/>
            <a:ext cx="8785225" cy="53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Složitější příklady řešené srovnáváním frekvencí je možné rozdělit na testování dílčích hypotéz:</a:t>
            </a:r>
          </a:p>
        </p:txBody>
      </p:sp>
      <p:graphicFrame>
        <p:nvGraphicFramePr>
          <p:cNvPr id="555103" name="Group 95"/>
          <p:cNvGraphicFramePr>
            <a:graphicFrameLocks noGrp="1"/>
          </p:cNvGraphicFramePr>
          <p:nvPr/>
        </p:nvGraphicFramePr>
        <p:xfrm>
          <a:off x="152400" y="2081213"/>
          <a:ext cx="6248400" cy="1072833"/>
        </p:xfrm>
        <a:graphic>
          <a:graphicData uri="http://schemas.openxmlformats.org/drawingml/2006/table">
            <a:tbl>
              <a:tblPr/>
              <a:tblGrid>
                <a:gridCol w="990600"/>
                <a:gridCol w="1371600"/>
                <a:gridCol w="1524000"/>
                <a:gridCol w="1524000"/>
                <a:gridCol w="8382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146,400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874" name="Object 49"/>
          <p:cNvGraphicFramePr>
            <a:graphicFrameLocks noChangeAspect="1"/>
          </p:cNvGraphicFramePr>
          <p:nvPr/>
        </p:nvGraphicFramePr>
        <p:xfrm>
          <a:off x="685800" y="3189288"/>
          <a:ext cx="4648200" cy="609600"/>
        </p:xfrm>
        <a:graphic>
          <a:graphicData uri="http://schemas.openxmlformats.org/presentationml/2006/ole">
            <p:oleObj spid="_x0000_s101378" name="Rovnice" r:id="rId4" imgW="2463480" imgH="444240" progId="Equation.3">
              <p:embed/>
            </p:oleObj>
          </a:graphicData>
        </a:graphic>
      </p:graphicFrame>
      <p:sp>
        <p:nvSpPr>
          <p:cNvPr id="79906" name="Text Box 50"/>
          <p:cNvSpPr txBox="1">
            <a:spLocks noChangeArrowheads="1"/>
          </p:cNvSpPr>
          <p:nvPr/>
        </p:nvSpPr>
        <p:spPr bwMode="auto">
          <a:xfrm>
            <a:off x="6572250" y="2427288"/>
            <a:ext cx="1419225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2</a:t>
            </a:r>
          </a:p>
        </p:txBody>
      </p:sp>
      <p:sp>
        <p:nvSpPr>
          <p:cNvPr id="79907" name="Rectangle 51"/>
          <p:cNvSpPr>
            <a:spLocks noChangeArrowheads="1"/>
          </p:cNvSpPr>
          <p:nvPr/>
        </p:nvSpPr>
        <p:spPr bwMode="auto">
          <a:xfrm>
            <a:off x="1277938" y="3822700"/>
            <a:ext cx="76962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Nezamítáme hypotézu shody pozorovaných četností s očekávanými.</a:t>
            </a:r>
          </a:p>
        </p:txBody>
      </p:sp>
      <p:sp>
        <p:nvSpPr>
          <p:cNvPr id="79908" name="Text Box 52"/>
          <p:cNvSpPr txBox="1">
            <a:spLocks noChangeArrowheads="1"/>
          </p:cNvSpPr>
          <p:nvPr/>
        </p:nvSpPr>
        <p:spPr bwMode="auto">
          <a:xfrm>
            <a:off x="914400" y="4292600"/>
            <a:ext cx="82296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Nyní otestujeme hypotézu štěpného poměru kategorií zelené/vrásčité:ostatní typy = 1:15</a:t>
            </a:r>
          </a:p>
        </p:txBody>
      </p:sp>
      <p:sp>
        <p:nvSpPr>
          <p:cNvPr id="79909" name="WordArt 53"/>
          <p:cNvSpPr>
            <a:spLocks noChangeArrowheads="1" noChangeShapeType="1"/>
          </p:cNvSpPr>
          <p:nvPr/>
        </p:nvSpPr>
        <p:spPr bwMode="auto">
          <a:xfrm>
            <a:off x="457200" y="4297363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graphicFrame>
        <p:nvGraphicFramePr>
          <p:cNvPr id="555104" name="Group 96"/>
          <p:cNvGraphicFramePr>
            <a:graphicFrameLocks noGrp="1"/>
          </p:cNvGraphicFramePr>
          <p:nvPr/>
        </p:nvGraphicFramePr>
        <p:xfrm>
          <a:off x="152400" y="4787900"/>
          <a:ext cx="4038600" cy="1067753"/>
        </p:xfrm>
        <a:graphic>
          <a:graphicData uri="http://schemas.openxmlformats.org/drawingml/2006/table">
            <a:tbl>
              <a:tblPr/>
              <a:tblGrid>
                <a:gridCol w="838200"/>
                <a:gridCol w="1677988"/>
                <a:gridCol w="1065212"/>
                <a:gridCol w="457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ostatní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234,375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31" name="Text Box 89"/>
          <p:cNvSpPr txBox="1">
            <a:spLocks noChangeArrowheads="1"/>
          </p:cNvSpPr>
          <p:nvPr/>
        </p:nvSpPr>
        <p:spPr bwMode="auto">
          <a:xfrm>
            <a:off x="4557713" y="4806950"/>
            <a:ext cx="1600200" cy="304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1</a:t>
            </a:r>
          </a:p>
        </p:txBody>
      </p:sp>
      <p:graphicFrame>
        <p:nvGraphicFramePr>
          <p:cNvPr id="79875" name="Object 90"/>
          <p:cNvGraphicFramePr>
            <a:graphicFrameLocks noChangeAspect="1"/>
          </p:cNvGraphicFramePr>
          <p:nvPr/>
        </p:nvGraphicFramePr>
        <p:xfrm>
          <a:off x="4791075" y="5268913"/>
          <a:ext cx="4352925" cy="647700"/>
        </p:xfrm>
        <a:graphic>
          <a:graphicData uri="http://schemas.openxmlformats.org/presentationml/2006/ole">
            <p:oleObj spid="_x0000_s101379" name="Rovnice" r:id="rId5" imgW="1955520" imgH="444240" progId="Equation.3">
              <p:embed/>
            </p:oleObj>
          </a:graphicData>
        </a:graphic>
      </p:graphicFrame>
      <p:sp>
        <p:nvSpPr>
          <p:cNvPr id="79932" name="Rectangle 91"/>
          <p:cNvSpPr>
            <a:spLocks noChangeArrowheads="1"/>
          </p:cNvSpPr>
          <p:nvPr/>
        </p:nvSpPr>
        <p:spPr bwMode="auto">
          <a:xfrm>
            <a:off x="1357313" y="5945188"/>
            <a:ext cx="76200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sp>
        <p:nvSpPr>
          <p:cNvPr id="79933" name="AutoShape 92"/>
          <p:cNvSpPr>
            <a:spLocks noChangeArrowheads="1"/>
          </p:cNvSpPr>
          <p:nvPr/>
        </p:nvSpPr>
        <p:spPr bwMode="auto">
          <a:xfrm>
            <a:off x="233363" y="3822700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4" name="AutoShape 93"/>
          <p:cNvSpPr>
            <a:spLocks noChangeArrowheads="1"/>
          </p:cNvSpPr>
          <p:nvPr/>
        </p:nvSpPr>
        <p:spPr bwMode="auto">
          <a:xfrm>
            <a:off x="236538" y="59483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5" name="Rectangle 9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en-US" sz="2000" dirty="0" smtClean="0"/>
              <a:t>M</a:t>
            </a:r>
            <a:r>
              <a:rPr lang="cs-CZ" sz="2000" dirty="0" err="1" smtClean="0"/>
              <a:t>áme</a:t>
            </a:r>
            <a:r>
              <a:rPr lang="cs-CZ" sz="2000" dirty="0" smtClean="0"/>
              <a:t> dvě nominální veličiny, X (má r variant) a Y (má s variant)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Kontingenční tabulka typu</a:t>
            </a:r>
            <a:r>
              <a:rPr lang="cs-CZ" sz="2000" b="1" dirty="0" smtClean="0"/>
              <a:t> r </a:t>
            </a:r>
            <a:r>
              <a:rPr lang="cs-CZ" sz="2000" dirty="0" smtClean="0"/>
              <a:t>x</a:t>
            </a:r>
            <a:r>
              <a:rPr lang="cs-CZ" sz="2000" b="1" dirty="0" smtClean="0"/>
              <a:t> s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Označení: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    </a:t>
            </a:r>
            <a:r>
              <a:rPr lang="cs-CZ" sz="2000" dirty="0" err="1" smtClean="0"/>
              <a:t>n</a:t>
            </a:r>
            <a:r>
              <a:rPr lang="cs-CZ" sz="2000" baseline="-25000" dirty="0" err="1" smtClean="0"/>
              <a:t>jk</a:t>
            </a:r>
            <a:r>
              <a:rPr lang="cs-CZ" sz="2000" dirty="0" smtClean="0"/>
              <a:t>- simultánní absolutní četnost,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dirty="0" smtClean="0"/>
              <a:t>    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j</a:t>
            </a:r>
            <a:r>
              <a:rPr lang="en-US" sz="2000" baseline="-25000" dirty="0" smtClean="0"/>
              <a:t>.</a:t>
            </a:r>
            <a:r>
              <a:rPr lang="cs-CZ" sz="2000" dirty="0" smtClean="0"/>
              <a:t>- marginální absolutní četnost</a:t>
            </a:r>
            <a:endParaRPr lang="cs-CZ" sz="2000" baseline="-25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979712" y="2572112"/>
          <a:ext cx="52251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…..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…..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y</a:t>
                      </a:r>
                      <a:r>
                        <a:rPr lang="en-US" b="1" baseline="-25000" dirty="0" smtClean="0"/>
                        <a:t>[s]</a:t>
                      </a:r>
                      <a:endParaRPr lang="cs-CZ" b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j</a:t>
                      </a:r>
                      <a:r>
                        <a:rPr lang="en-US" baseline="-25000" dirty="0" smtClean="0"/>
                        <a:t>.</a:t>
                      </a:r>
                      <a:endParaRPr lang="cs-CZ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[1]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smtClean="0"/>
                        <a:t>11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.....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smtClean="0"/>
                        <a:t>1s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1.</a:t>
                      </a:r>
                      <a:endParaRPr lang="cs-CZ" baseline="-25000" dirty="0" smtClean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x</a:t>
                      </a:r>
                      <a:r>
                        <a:rPr lang="en-US" b="1" baseline="-25000" dirty="0" smtClean="0"/>
                        <a:t>[r]</a:t>
                      </a:r>
                      <a:endParaRPr lang="cs-CZ" b="1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smtClean="0"/>
                        <a:t>r1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1" dirty="0" smtClean="0"/>
                        <a:t>n</a:t>
                      </a:r>
                      <a:r>
                        <a:rPr lang="en-US" i="1" baseline="-25000" dirty="0" err="1" smtClean="0"/>
                        <a:t>rs</a:t>
                      </a:r>
                      <a:endParaRPr lang="cs-CZ" i="1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r.</a:t>
                      </a:r>
                      <a:endParaRPr lang="cs-CZ" baseline="-25000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.k</a:t>
                      </a:r>
                      <a:endParaRPr lang="cs-CZ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.1</a:t>
                      </a:r>
                      <a:endParaRPr lang="cs-CZ" baseline="-25000" dirty="0" smtClean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.s</a:t>
                      </a:r>
                      <a:endParaRPr lang="cs-CZ" baseline="-250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</a:t>
                      </a:r>
                      <a:endParaRPr lang="cs-CZ" baseline="-2500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1979712" y="2428096"/>
            <a:ext cx="864096" cy="513348"/>
            <a:chOff x="1979712" y="2060848"/>
            <a:chExt cx="864096" cy="513348"/>
          </a:xfrm>
        </p:grpSpPr>
        <p:cxnSp>
          <p:nvCxnSpPr>
            <p:cNvPr id="7" name="Přímá spojovací čára 6"/>
            <p:cNvCxnSpPr/>
            <p:nvPr/>
          </p:nvCxnSpPr>
          <p:spPr>
            <a:xfrm>
              <a:off x="1979712" y="2204864"/>
              <a:ext cx="864096" cy="3600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/>
            <p:cNvSpPr txBox="1"/>
            <p:nvPr/>
          </p:nvSpPr>
          <p:spPr>
            <a:xfrm>
              <a:off x="2049288" y="2204864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x</a:t>
              </a:r>
              <a:r>
                <a:rPr lang="en-US" b="1" baseline="-25000" dirty="0" smtClean="0"/>
                <a:t>[j]</a:t>
              </a:r>
              <a:endParaRPr lang="cs-CZ" b="1" dirty="0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2363670" y="2060848"/>
              <a:ext cx="4780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y</a:t>
              </a:r>
              <a:r>
                <a:rPr lang="en-US" b="1" baseline="-25000" dirty="0" smtClean="0"/>
                <a:t>[k]</a:t>
              </a:r>
              <a:endParaRPr lang="cs-CZ" b="1" baseline="-250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 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000" dirty="0" smtClean="0"/>
              <a:t>Kontingenční tabulka umožňuje testování následujících hypotéz: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Hypotézu o nezávislosti,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Hypotézu o shodnosti struktury (test homogenity)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sz="2000" b="1" dirty="0" smtClean="0"/>
              <a:t>Hypotézu o symetrii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2044</Words>
  <Application>Microsoft Office PowerPoint</Application>
  <PresentationFormat>Předvádění na obrazovce (4:3)</PresentationFormat>
  <Paragraphs>527</Paragraphs>
  <Slides>24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Administrativní</vt:lpstr>
      <vt:lpstr>Rovnice</vt:lpstr>
      <vt:lpstr>Kontingenční tabulky</vt:lpstr>
      <vt:lpstr>Anotace</vt:lpstr>
      <vt:lpstr>Test dobré shody - základní teorie</vt:lpstr>
      <vt:lpstr>Test dobré shody - základní teorie</vt:lpstr>
      <vt:lpstr>Test dobré shody: příklad I</vt:lpstr>
      <vt:lpstr>Test dobré shody: příklad II</vt:lpstr>
      <vt:lpstr>Test dobré shody: příklad III</vt:lpstr>
      <vt:lpstr>Kontingenční tabulka I</vt:lpstr>
      <vt:lpstr>Kontingenční tabulka II</vt:lpstr>
      <vt:lpstr>Testování nezávislosti I</vt:lpstr>
      <vt:lpstr>Testování nezávislosti II</vt:lpstr>
      <vt:lpstr>Kontingenční tabulky   H0 :Nezávislost dvou jevů A a B</vt:lpstr>
      <vt:lpstr>Kontingenční tabulky: příklad</vt:lpstr>
      <vt:lpstr>Příklad 1: Řešení v softwaru Statistica I</vt:lpstr>
      <vt:lpstr>Příklad 1: Řešení v softwaru Statistica II</vt:lpstr>
      <vt:lpstr>Příklad 1: Řešení v softwaru Statistica III</vt:lpstr>
      <vt:lpstr>Příklad 1: Řešení v softwaru Statistica IV</vt:lpstr>
      <vt:lpstr>R x C kontingenční tabulka</vt:lpstr>
      <vt:lpstr>Čtyřpolní tabulky</vt:lpstr>
      <vt:lpstr>Řešení v softwaru Statistica:  Fisherův přesný test</vt:lpstr>
      <vt:lpstr>Testování homogenity  (testování shody struktury)</vt:lpstr>
      <vt:lpstr>Testování homogenity: příklad I</vt:lpstr>
      <vt:lpstr>Test hypotézy o symetrii (McNemarův test pro čtyřpolní tabulku)</vt:lpstr>
      <vt:lpstr>Mc Nemarrův test: příklad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Kontingenční tabulky</dc:title>
  <dc:creator>cvanova</dc:creator>
  <cp:lastModifiedBy>maluskova</cp:lastModifiedBy>
  <cp:revision>76</cp:revision>
  <dcterms:created xsi:type="dcterms:W3CDTF">2011-05-05T11:43:39Z</dcterms:created>
  <dcterms:modified xsi:type="dcterms:W3CDTF">2013-04-25T09:34:35Z</dcterms:modified>
</cp:coreProperties>
</file>