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4" r:id="rId4"/>
    <p:sldId id="26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FF42-199B-46BE-9C33-ED76DA67B85B}" type="datetime1">
              <a:rPr lang="cs-CZ"/>
              <a:pPr>
                <a:defRPr/>
              </a:pPr>
              <a:t>9.2.2014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0EFA79F-C278-468D-AC97-667650A76304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DE549-4D5D-4D8B-A384-52ADFE4C5AD0}" type="datetime1">
              <a:rPr lang="cs-CZ"/>
              <a:pPr>
                <a:defRPr/>
              </a:pPr>
              <a:t>9.2.2014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D6220-0874-42B4-930C-A96F2879B9A4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E56AF-AB1C-482E-8EDB-E510A8EB138B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1ADC9-CF45-4639-AD72-3A481A1CBDA1}" type="datetime1">
              <a:rPr lang="cs-CZ"/>
              <a:pPr>
                <a:defRPr/>
              </a:pPr>
              <a:t>9.2.2014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F45497-B3B7-4F58-902C-685FB30CC0B4}" type="datetime1">
              <a:rPr lang="cs-CZ"/>
              <a:pPr>
                <a:defRPr/>
              </a:pPr>
              <a:t>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>
                <a:solidFill>
                  <a:srgbClr val="607B7C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FF313E-BF42-46DF-B334-626395B37374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411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411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4112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Normální rozdělení a ověření normality dat</a:t>
            </a:r>
          </a:p>
        </p:txBody>
      </p:sp>
      <p:sp>
        <p:nvSpPr>
          <p:cNvPr id="194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588"/>
            <a:ext cx="7772400" cy="73818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Normalita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Vizualizace II.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681063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Odlehlé hodnoty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76056" y="1681063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Diskrétní rozdělení</a:t>
            </a: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854921"/>
            <a:ext cx="36480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132856"/>
            <a:ext cx="2313623" cy="149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2" y="3854921"/>
            <a:ext cx="3518630" cy="220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ipsa 8"/>
          <p:cNvSpPr/>
          <p:nvPr/>
        </p:nvSpPr>
        <p:spPr>
          <a:xfrm>
            <a:off x="1115616" y="5223073"/>
            <a:ext cx="648072" cy="6480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2204864"/>
            <a:ext cx="2226945" cy="138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hnutá šipka 10"/>
          <p:cNvSpPr/>
          <p:nvPr/>
        </p:nvSpPr>
        <p:spPr>
          <a:xfrm rot="5400000">
            <a:off x="3311859" y="3032956"/>
            <a:ext cx="648072" cy="576064"/>
          </a:xfrm>
          <a:prstGeom prst="bentArrow">
            <a:avLst/>
          </a:prstGeom>
          <a:solidFill>
            <a:srgbClr val="2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</a:endParaRPr>
          </a:p>
        </p:txBody>
      </p:sp>
      <p:sp>
        <p:nvSpPr>
          <p:cNvPr id="12" name="Ohnutá šipka 11"/>
          <p:cNvSpPr/>
          <p:nvPr/>
        </p:nvSpPr>
        <p:spPr>
          <a:xfrm rot="5400000">
            <a:off x="7344308" y="3032956"/>
            <a:ext cx="648072" cy="576064"/>
          </a:xfrm>
          <a:prstGeom prst="bentArrow">
            <a:avLst/>
          </a:prstGeom>
          <a:solidFill>
            <a:srgbClr val="2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187624" y="3212976"/>
            <a:ext cx="360040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Opakování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Jaké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znáte typy dat</a:t>
            </a:r>
            <a:r>
              <a:rPr lang="cs-CZ" sz="2000" dirty="0" smtClean="0"/>
              <a:t>? </a:t>
            </a:r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    Uveďte příklady…</a:t>
            </a:r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Jak popisujeme data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baseline="0" dirty="0" smtClean="0"/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Normální rozdělení I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385763" y="1484313"/>
            <a:ext cx="8650287" cy="47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</a:pPr>
            <a:r>
              <a:rPr lang="cs-CZ" sz="1500" b="1" dirty="0" smtClean="0">
                <a:solidFill>
                  <a:srgbClr val="646B86"/>
                </a:solidFill>
                <a:cs typeface="Arial" charset="0"/>
              </a:rPr>
              <a:t>                                    </a:t>
            </a:r>
            <a:endParaRPr lang="cs-CZ" sz="15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500" b="1" dirty="0">
              <a:solidFill>
                <a:srgbClr val="646B86"/>
              </a:solidFill>
              <a:cs typeface="Arial" charset="0"/>
            </a:endParaRPr>
          </a:p>
        </p:txBody>
      </p:sp>
      <p:sp>
        <p:nvSpPr>
          <p:cNvPr id="36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Nejklasičtějším modelovým rozložením, od něhož je odvozena celá řada statistických analýz je tzv. normální rozložení, známé též jako </a:t>
            </a: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Gaussova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křivka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Popisuje rozdělení pravděpodobnosti spojité náhodné veličiny: např. výška v populaci, chyba měření…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Je kompletně popsáno dvěma parametry:</a:t>
            </a:r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– střední hodnota</a:t>
            </a:r>
          </a:p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1" dirty="0" smtClean="0"/>
              <a:t>     </a:t>
            </a:r>
            <a:r>
              <a:rPr lang="el-GR" sz="2000" b="1" dirty="0" smtClean="0"/>
              <a:t>σ</a:t>
            </a:r>
            <a:r>
              <a:rPr lang="cs-CZ" sz="2000" b="1" baseline="30000" dirty="0" smtClean="0"/>
              <a:t>2 </a:t>
            </a:r>
            <a:r>
              <a:rPr lang="cs-CZ" sz="2000" b="1" dirty="0" smtClean="0"/>
              <a:t>– rozptyl</a:t>
            </a:r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Označení: 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N(</a:t>
            </a:r>
            <a:r>
              <a:rPr lang="el-GR" sz="2000" b="1" dirty="0" smtClean="0"/>
              <a:t>μ</a:t>
            </a:r>
            <a:r>
              <a:rPr lang="cs-CZ" sz="2000" b="1" dirty="0" smtClean="0"/>
              <a:t>, </a:t>
            </a:r>
            <a:r>
              <a:rPr lang="el-GR" sz="2000" b="1" dirty="0" smtClean="0"/>
              <a:t>σ</a:t>
            </a:r>
            <a:r>
              <a:rPr lang="cs-CZ" sz="2000" b="1" baseline="30000" dirty="0" smtClean="0"/>
              <a:t>2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kumimoji="0" lang="cs-CZ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kumimoji="0" lang="cs-CZ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cs-CZ" sz="2000" u="sng" dirty="0" smtClean="0">
                <a:solidFill>
                  <a:srgbClr val="FF0000"/>
                </a:solidFill>
              </a:rPr>
              <a:t>Normalita je klíčovým předpokladem řady statistických metod</a:t>
            </a:r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 ověření normality existuje řada testů a grafických metod</a:t>
            </a:r>
          </a:p>
        </p:txBody>
      </p:sp>
      <p:pic>
        <p:nvPicPr>
          <p:cNvPr id="10246" name="Picture 6" descr="Soubor:Normal Distribution PDF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032348"/>
            <a:ext cx="4114800" cy="2628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Normální rozdělení II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385763" y="1484313"/>
            <a:ext cx="8650287" cy="47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</a:pPr>
            <a:r>
              <a:rPr lang="cs-CZ" sz="1500" b="1" dirty="0" smtClean="0">
                <a:solidFill>
                  <a:srgbClr val="646B86"/>
                </a:solidFill>
                <a:cs typeface="Arial" charset="0"/>
              </a:rPr>
              <a:t>                                    </a:t>
            </a:r>
            <a:endParaRPr lang="cs-CZ" sz="15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500" b="1" dirty="0">
              <a:solidFill>
                <a:srgbClr val="646B86"/>
              </a:solidFill>
              <a:cs typeface="Arial" charset="0"/>
            </a:endParaRPr>
          </a:p>
        </p:txBody>
      </p:sp>
      <p:sp>
        <p:nvSpPr>
          <p:cNvPr id="36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/>
              <a:t>V rozmezí</a:t>
            </a:r>
            <a:r>
              <a:rPr lang="el-GR" sz="2000" dirty="0" smtClean="0"/>
              <a:t> μ ± 3σ</a:t>
            </a:r>
            <a:r>
              <a:rPr lang="cs-CZ" sz="2000" dirty="0" smtClean="0"/>
              <a:t> by se mělo vyskytovat 99,7 % všech hodnot</a:t>
            </a:r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cs-CZ" sz="2000" dirty="0" smtClean="0"/>
          </a:p>
          <a:p>
            <a:pPr marL="273050" lvl="0" indent="-2730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/>
              <a:t>Použití: zhodnotíme tvar rozdělení a přítomnost odlehlých hodnot </a:t>
            </a:r>
            <a:endParaRPr kumimoji="0" lang="cs-CZ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86" name="Picture 2" descr="Soubor:Standard deviation diagram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132856"/>
            <a:ext cx="5334000" cy="2667000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4050975" y="5096217"/>
            <a:ext cx="1529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dirty="0" smtClean="0">
                <a:solidFill>
                  <a:srgbClr val="0070C0"/>
                </a:solidFill>
              </a:rPr>
              <a:t>99,7 %  všech hodnot</a:t>
            </a:r>
            <a:endParaRPr lang="cs-CZ" sz="1200" b="1" i="1" dirty="0">
              <a:solidFill>
                <a:srgbClr val="0070C0"/>
              </a:solidFill>
            </a:endParaRPr>
          </a:p>
        </p:txBody>
      </p:sp>
      <p:sp>
        <p:nvSpPr>
          <p:cNvPr id="11" name="Pravá složená závorka 10"/>
          <p:cNvSpPr/>
          <p:nvPr/>
        </p:nvSpPr>
        <p:spPr>
          <a:xfrm rot="5400000">
            <a:off x="4608004" y="3176972"/>
            <a:ext cx="216024" cy="36004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Standardizované normální rozdělení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3779912" y="3933056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004048" y="4869160"/>
            <a:ext cx="2080617" cy="92618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395536" y="4869160"/>
            <a:ext cx="2676872" cy="933971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4283968" y="3356992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64288" y="4941168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solidFill>
                  <a:prstClr val="white"/>
                </a:solidFill>
                <a:latin typeface="Arial" charset="0"/>
                <a:cs typeface="Arial" charset="0"/>
              </a:rPr>
              <a:t>Tabelovaná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solidFill>
                  <a:prstClr val="white"/>
                </a:solidFill>
                <a:latin typeface="Arial" charset="0"/>
                <a:cs typeface="Arial" charset="0"/>
              </a:rPr>
              <a:t>podoba</a:t>
            </a:r>
          </a:p>
        </p:txBody>
      </p:sp>
      <p:grpSp>
        <p:nvGrpSpPr>
          <p:cNvPr id="40" name="Skupina 39"/>
          <p:cNvGrpSpPr/>
          <p:nvPr/>
        </p:nvGrpSpPr>
        <p:grpSpPr>
          <a:xfrm>
            <a:off x="3779912" y="4005064"/>
            <a:ext cx="1323975" cy="762000"/>
            <a:chOff x="5696297" y="3459088"/>
            <a:chExt cx="1323975" cy="762000"/>
          </a:xfrm>
        </p:grpSpPr>
        <p:sp>
          <p:nvSpPr>
            <p:cNvPr id="1046" name="Text Box 21"/>
            <p:cNvSpPr txBox="1">
              <a:spLocks noChangeArrowheads="1"/>
            </p:cNvSpPr>
            <p:nvPr/>
          </p:nvSpPr>
          <p:spPr bwMode="auto">
            <a:xfrm>
              <a:off x="5696297" y="3535288"/>
              <a:ext cx="723900" cy="409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2400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z =</a:t>
              </a:r>
              <a:r>
                <a:rPr lang="cs-CZ" sz="240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1047" name="Text Box 22"/>
            <p:cNvSpPr txBox="1">
              <a:spLocks noChangeArrowheads="1"/>
            </p:cNvSpPr>
            <p:nvPr/>
          </p:nvSpPr>
          <p:spPr bwMode="auto">
            <a:xfrm>
              <a:off x="6153497" y="3459088"/>
              <a:ext cx="8667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x - </a:t>
              </a:r>
              <a:r>
                <a:rPr lang="cs-CZ" b="1" dirty="0">
                  <a:solidFill>
                    <a:prstClr val="black"/>
                  </a:solidFill>
                  <a:latin typeface="Symbol" pitchFamily="18" charset="2"/>
                  <a:cs typeface="Arial" charset="0"/>
                </a:rPr>
                <a:t>m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b="1" dirty="0">
                  <a:solidFill>
                    <a:prstClr val="black"/>
                  </a:solidFill>
                  <a:latin typeface="Symbol" pitchFamily="18" charset="2"/>
                  <a:cs typeface="Arial" charset="0"/>
                </a:rPr>
                <a:t>s</a:t>
              </a:r>
            </a:p>
          </p:txBody>
        </p:sp>
        <p:sp>
          <p:nvSpPr>
            <p:cNvPr id="1050" name="Line 25"/>
            <p:cNvSpPr>
              <a:spLocks noChangeShapeType="1"/>
            </p:cNvSpPr>
            <p:nvPr/>
          </p:nvSpPr>
          <p:spPr bwMode="auto">
            <a:xfrm>
              <a:off x="6305897" y="3787701"/>
              <a:ext cx="609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267744" y="3645024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67544" y="4869160"/>
          <a:ext cx="2573114" cy="817370"/>
        </p:xfrm>
        <a:graphic>
          <a:graphicData uri="http://schemas.openxmlformats.org/presentationml/2006/ole">
            <p:oleObj spid="_x0000_s3074" name="Rovnice" r:id="rId3" imgW="1396800" imgH="469800" progId="Equation.3">
              <p:embed/>
            </p:oleObj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5076056" y="4869160"/>
          <a:ext cx="1936601" cy="874594"/>
        </p:xfrm>
        <a:graphic>
          <a:graphicData uri="http://schemas.openxmlformats.org/presentationml/2006/ole">
            <p:oleObj spid="_x0000_s3075" name="Rovnice" r:id="rId4" imgW="1091880" imgH="469800" progId="Equation.3">
              <p:embed/>
            </p:oleObj>
          </a:graphicData>
        </a:graphic>
      </p:graphicFrame>
      <p:grpSp>
        <p:nvGrpSpPr>
          <p:cNvPr id="39" name="Skupina 38"/>
          <p:cNvGrpSpPr/>
          <p:nvPr/>
        </p:nvGrpSpPr>
        <p:grpSpPr>
          <a:xfrm>
            <a:off x="4932040" y="2325613"/>
            <a:ext cx="3543300" cy="1895475"/>
            <a:chOff x="179512" y="4629869"/>
            <a:chExt cx="3543300" cy="1895475"/>
          </a:xfrm>
        </p:grpSpPr>
        <p:sp>
          <p:nvSpPr>
            <p:cNvPr id="1038" name="Text Box 13"/>
            <p:cNvSpPr txBox="1">
              <a:spLocks noChangeArrowheads="1"/>
            </p:cNvSpPr>
            <p:nvPr/>
          </p:nvSpPr>
          <p:spPr bwMode="auto">
            <a:xfrm>
              <a:off x="2732212" y="4867994"/>
              <a:ext cx="990600" cy="409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2000" b="1">
                  <a:solidFill>
                    <a:prstClr val="black"/>
                  </a:solidFill>
                  <a:latin typeface="Arial" charset="0"/>
                  <a:cs typeface="Arial" charset="0"/>
                </a:rPr>
                <a:t>N (0,1)</a:t>
              </a:r>
            </a:p>
          </p:txBody>
        </p:sp>
        <p:sp>
          <p:nvSpPr>
            <p:cNvPr id="1039" name="Freeform 14" descr="Tmavý šikmo nahoru"/>
            <p:cNvSpPr>
              <a:spLocks/>
            </p:cNvSpPr>
            <p:nvPr/>
          </p:nvSpPr>
          <p:spPr bwMode="auto">
            <a:xfrm>
              <a:off x="931987" y="4934669"/>
              <a:ext cx="2324100" cy="1123950"/>
            </a:xfrm>
            <a:custGeom>
              <a:avLst/>
              <a:gdLst>
                <a:gd name="T0" fmla="*/ 0 w 244"/>
                <a:gd name="T1" fmla="*/ 2147483647 h 118"/>
                <a:gd name="T2" fmla="*/ 2147483647 w 244"/>
                <a:gd name="T3" fmla="*/ 2147483647 h 118"/>
                <a:gd name="T4" fmla="*/ 2147483647 w 244"/>
                <a:gd name="T5" fmla="*/ 2147483647 h 118"/>
                <a:gd name="T6" fmla="*/ 2147483647 w 244"/>
                <a:gd name="T7" fmla="*/ 2147483647 h 118"/>
                <a:gd name="T8" fmla="*/ 2147483647 w 244"/>
                <a:gd name="T9" fmla="*/ 0 h 118"/>
                <a:gd name="T10" fmla="*/ 2147483647 w 244"/>
                <a:gd name="T11" fmla="*/ 2147483647 h 118"/>
                <a:gd name="T12" fmla="*/ 2147483647 w 244"/>
                <a:gd name="T13" fmla="*/ 2147483647 h 118"/>
                <a:gd name="T14" fmla="*/ 2147483647 w 244"/>
                <a:gd name="T15" fmla="*/ 2147483647 h 118"/>
                <a:gd name="T16" fmla="*/ 2147483647 w 244"/>
                <a:gd name="T17" fmla="*/ 2147483647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4"/>
                <a:gd name="T28" fmla="*/ 0 h 118"/>
                <a:gd name="T29" fmla="*/ 244 w 244"/>
                <a:gd name="T30" fmla="*/ 118 h 1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4" h="118">
                  <a:moveTo>
                    <a:pt x="0" y="118"/>
                  </a:moveTo>
                  <a:cubicBezTo>
                    <a:pt x="6" y="115"/>
                    <a:pt x="28" y="110"/>
                    <a:pt x="39" y="100"/>
                  </a:cubicBezTo>
                  <a:cubicBezTo>
                    <a:pt x="50" y="90"/>
                    <a:pt x="59" y="72"/>
                    <a:pt x="68" y="59"/>
                  </a:cubicBezTo>
                  <a:cubicBezTo>
                    <a:pt x="77" y="46"/>
                    <a:pt x="82" y="31"/>
                    <a:pt x="92" y="21"/>
                  </a:cubicBezTo>
                  <a:cubicBezTo>
                    <a:pt x="102" y="11"/>
                    <a:pt x="115" y="0"/>
                    <a:pt x="127" y="0"/>
                  </a:cubicBezTo>
                  <a:cubicBezTo>
                    <a:pt x="139" y="0"/>
                    <a:pt x="154" y="11"/>
                    <a:pt x="163" y="20"/>
                  </a:cubicBezTo>
                  <a:cubicBezTo>
                    <a:pt x="172" y="29"/>
                    <a:pt x="172" y="44"/>
                    <a:pt x="179" y="57"/>
                  </a:cubicBezTo>
                  <a:cubicBezTo>
                    <a:pt x="186" y="70"/>
                    <a:pt x="193" y="86"/>
                    <a:pt x="204" y="96"/>
                  </a:cubicBezTo>
                  <a:cubicBezTo>
                    <a:pt x="215" y="106"/>
                    <a:pt x="236" y="113"/>
                    <a:pt x="244" y="117"/>
                  </a:cubicBezTo>
                </a:path>
              </a:pathLst>
            </a:custGeom>
            <a:pattFill prst="dkUpDiag">
              <a:fgClr>
                <a:srgbClr val="00FF00"/>
              </a:fgClr>
              <a:bgClr>
                <a:srgbClr val="FFFFFF"/>
              </a:bgClr>
            </a:patt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40" name="Text Box 15"/>
            <p:cNvSpPr txBox="1">
              <a:spLocks noChangeArrowheads="1"/>
            </p:cNvSpPr>
            <p:nvPr/>
          </p:nvSpPr>
          <p:spPr bwMode="auto">
            <a:xfrm>
              <a:off x="179512" y="4629869"/>
              <a:ext cx="8001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2400" b="1" dirty="0">
                  <a:solidFill>
                    <a:prstClr val="black"/>
                  </a:solidFill>
                  <a:latin typeface="Symbol" pitchFamily="18" charset="2"/>
                  <a:cs typeface="Arial" charset="0"/>
                </a:rPr>
                <a:t>j</a:t>
              </a:r>
              <a:r>
                <a:rPr lang="cs-CZ" sz="2400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(z)</a:t>
              </a:r>
            </a:p>
          </p:txBody>
        </p:sp>
        <p:sp>
          <p:nvSpPr>
            <p:cNvPr id="1041" name="Text Box 16"/>
            <p:cNvSpPr txBox="1">
              <a:spLocks noChangeArrowheads="1"/>
            </p:cNvSpPr>
            <p:nvPr/>
          </p:nvSpPr>
          <p:spPr bwMode="auto">
            <a:xfrm>
              <a:off x="1932112" y="6134819"/>
              <a:ext cx="47625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2400" b="1">
                  <a:solidFill>
                    <a:prstClr val="black"/>
                  </a:solidFill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45" name="Text Box 20"/>
            <p:cNvSpPr txBox="1">
              <a:spLocks noChangeArrowheads="1"/>
            </p:cNvSpPr>
            <p:nvPr/>
          </p:nvSpPr>
          <p:spPr bwMode="auto">
            <a:xfrm>
              <a:off x="3265612" y="5991944"/>
              <a:ext cx="3905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2400" b="1">
                  <a:solidFill>
                    <a:prstClr val="black"/>
                  </a:solidFill>
                  <a:latin typeface="Arial" charset="0"/>
                  <a:cs typeface="Arial" charset="0"/>
                </a:rPr>
                <a:t>z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903412" y="4629869"/>
              <a:ext cx="2514600" cy="1428750"/>
              <a:chOff x="64" y="136"/>
              <a:chExt cx="255" cy="204"/>
            </a:xfrm>
          </p:grpSpPr>
          <p:sp>
            <p:nvSpPr>
              <p:cNvPr id="1055" name="Line 31"/>
              <p:cNvSpPr>
                <a:spLocks noChangeShapeType="1"/>
              </p:cNvSpPr>
              <p:nvPr/>
            </p:nvSpPr>
            <p:spPr bwMode="auto">
              <a:xfrm>
                <a:off x="64" y="136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6" name="Line 32"/>
              <p:cNvSpPr>
                <a:spLocks noChangeShapeType="1"/>
              </p:cNvSpPr>
              <p:nvPr/>
            </p:nvSpPr>
            <p:spPr bwMode="auto">
              <a:xfrm>
                <a:off x="64" y="340"/>
                <a:ext cx="25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8" name="Skupina 37"/>
          <p:cNvGrpSpPr>
            <a:grpSpLocks noChangeAspect="1"/>
          </p:cNvGrpSpPr>
          <p:nvPr/>
        </p:nvGrpSpPr>
        <p:grpSpPr>
          <a:xfrm>
            <a:off x="323528" y="2276872"/>
            <a:ext cx="3590925" cy="1872208"/>
            <a:chOff x="179512" y="1844824"/>
            <a:chExt cx="3590925" cy="1872208"/>
          </a:xfrm>
        </p:grpSpPr>
        <p:sp>
          <p:nvSpPr>
            <p:cNvPr id="1036" name="Text Box 11"/>
            <p:cNvSpPr txBox="1">
              <a:spLocks noChangeArrowheads="1"/>
            </p:cNvSpPr>
            <p:nvPr/>
          </p:nvSpPr>
          <p:spPr bwMode="auto">
            <a:xfrm>
              <a:off x="179512" y="1844824"/>
              <a:ext cx="8382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2400" b="1" dirty="0">
                  <a:solidFill>
                    <a:prstClr val="black"/>
                  </a:solidFill>
                  <a:latin typeface="Symbol" pitchFamily="18" charset="2"/>
                  <a:cs typeface="Arial" charset="0"/>
                </a:rPr>
                <a:t>j</a:t>
              </a:r>
              <a:r>
                <a:rPr lang="cs-CZ" sz="2400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(x)</a:t>
              </a:r>
            </a:p>
          </p:txBody>
        </p:sp>
        <p:grpSp>
          <p:nvGrpSpPr>
            <p:cNvPr id="37" name="Skupina 36"/>
            <p:cNvGrpSpPr/>
            <p:nvPr/>
          </p:nvGrpSpPr>
          <p:grpSpPr>
            <a:xfrm>
              <a:off x="951037" y="1886347"/>
              <a:ext cx="2819400" cy="1830685"/>
              <a:chOff x="951037" y="692696"/>
              <a:chExt cx="2819400" cy="1830685"/>
            </a:xfrm>
          </p:grpSpPr>
          <p:sp>
            <p:nvSpPr>
              <p:cNvPr id="1033" name="Text Box 6"/>
              <p:cNvSpPr txBox="1">
                <a:spLocks noChangeArrowheads="1"/>
              </p:cNvSpPr>
              <p:nvPr/>
            </p:nvSpPr>
            <p:spPr bwMode="auto">
              <a:xfrm>
                <a:off x="2779837" y="930821"/>
                <a:ext cx="990600" cy="409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000" b="1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N</a:t>
                </a:r>
                <a:r>
                  <a:rPr lang="cs-CZ" sz="20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(</a:t>
                </a:r>
                <a:r>
                  <a:rPr lang="cs-CZ" sz="2000" b="1" dirty="0">
                    <a:solidFill>
                      <a:prstClr val="black"/>
                    </a:solidFill>
                    <a:latin typeface="Symbol" pitchFamily="18" charset="2"/>
                    <a:cs typeface="Arial" charset="0"/>
                  </a:rPr>
                  <a:t>m,s</a:t>
                </a:r>
                <a:r>
                  <a:rPr lang="cs-CZ" sz="20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)</a:t>
                </a:r>
              </a:p>
            </p:txBody>
          </p:sp>
          <p:grpSp>
            <p:nvGrpSpPr>
              <p:cNvPr id="2" name="Group 8"/>
              <p:cNvGrpSpPr>
                <a:grpSpLocks/>
              </p:cNvGrpSpPr>
              <p:nvPr/>
            </p:nvGrpSpPr>
            <p:grpSpPr bwMode="auto">
              <a:xfrm>
                <a:off x="951037" y="692696"/>
                <a:ext cx="2514600" cy="1428750"/>
                <a:chOff x="64" y="136"/>
                <a:chExt cx="255" cy="204"/>
              </a:xfrm>
            </p:grpSpPr>
            <p:sp>
              <p:nvSpPr>
                <p:cNvPr id="1057" name="Line 9"/>
                <p:cNvSpPr>
                  <a:spLocks noChangeShapeType="1"/>
                </p:cNvSpPr>
                <p:nvPr/>
              </p:nvSpPr>
              <p:spPr bwMode="auto">
                <a:xfrm>
                  <a:off x="64" y="136"/>
                  <a:ext cx="0" cy="20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b="1" i="1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8" name="Line 10"/>
                <p:cNvSpPr>
                  <a:spLocks noChangeShapeType="1"/>
                </p:cNvSpPr>
                <p:nvPr/>
              </p:nvSpPr>
              <p:spPr bwMode="auto">
                <a:xfrm>
                  <a:off x="64" y="340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b="1" i="1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037" name="Text Box 12"/>
              <p:cNvSpPr txBox="1">
                <a:spLocks noChangeArrowheads="1"/>
              </p:cNvSpPr>
              <p:nvPr/>
            </p:nvSpPr>
            <p:spPr bwMode="auto">
              <a:xfrm>
                <a:off x="1979712" y="2132856"/>
                <a:ext cx="476250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400" b="1" dirty="0">
                    <a:solidFill>
                      <a:prstClr val="black"/>
                    </a:solidFill>
                    <a:latin typeface="Symbol" pitchFamily="18" charset="2"/>
                    <a:cs typeface="Arial" charset="0"/>
                  </a:rPr>
                  <a:t>m</a:t>
                </a:r>
              </a:p>
            </p:txBody>
          </p:sp>
          <p:sp>
            <p:nvSpPr>
              <p:cNvPr id="1044" name="Text Box 19"/>
              <p:cNvSpPr txBox="1">
                <a:spLocks noChangeArrowheads="1"/>
              </p:cNvSpPr>
              <p:nvPr/>
            </p:nvSpPr>
            <p:spPr bwMode="auto">
              <a:xfrm>
                <a:off x="3237037" y="2073821"/>
                <a:ext cx="428625" cy="438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400" b="1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x</a:t>
                </a:r>
              </a:p>
            </p:txBody>
          </p:sp>
          <p:sp>
            <p:nvSpPr>
              <p:cNvPr id="1051" name="Line 26"/>
              <p:cNvSpPr>
                <a:spLocks noChangeShapeType="1"/>
              </p:cNvSpPr>
              <p:nvPr/>
            </p:nvSpPr>
            <p:spPr bwMode="auto">
              <a:xfrm>
                <a:off x="2195736" y="2060848"/>
                <a:ext cx="0" cy="76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" name="Freeform 33" descr="Tmavý šikmo nahoru"/>
              <p:cNvSpPr>
                <a:spLocks/>
              </p:cNvSpPr>
              <p:nvPr/>
            </p:nvSpPr>
            <p:spPr bwMode="auto">
              <a:xfrm>
                <a:off x="984375" y="992734"/>
                <a:ext cx="2347912" cy="1114425"/>
              </a:xfrm>
              <a:custGeom>
                <a:avLst/>
                <a:gdLst>
                  <a:gd name="T0" fmla="*/ 0 w 1479"/>
                  <a:gd name="T1" fmla="*/ 2147483647 h 702"/>
                  <a:gd name="T2" fmla="*/ 2147483647 w 1479"/>
                  <a:gd name="T3" fmla="*/ 2147483647 h 702"/>
                  <a:gd name="T4" fmla="*/ 2147483647 w 1479"/>
                  <a:gd name="T5" fmla="*/ 2147483647 h 702"/>
                  <a:gd name="T6" fmla="*/ 2147483647 w 1479"/>
                  <a:gd name="T7" fmla="*/ 2147483647 h 702"/>
                  <a:gd name="T8" fmla="*/ 2147483647 w 1479"/>
                  <a:gd name="T9" fmla="*/ 2147483647 h 702"/>
                  <a:gd name="T10" fmla="*/ 2147483647 w 1479"/>
                  <a:gd name="T11" fmla="*/ 0 h 702"/>
                  <a:gd name="T12" fmla="*/ 2147483647 w 1479"/>
                  <a:gd name="T13" fmla="*/ 2147483647 h 702"/>
                  <a:gd name="T14" fmla="*/ 2147483647 w 1479"/>
                  <a:gd name="T15" fmla="*/ 2147483647 h 702"/>
                  <a:gd name="T16" fmla="*/ 2147483647 w 1479"/>
                  <a:gd name="T17" fmla="*/ 2147483647 h 702"/>
                  <a:gd name="T18" fmla="*/ 2147483647 w 1479"/>
                  <a:gd name="T19" fmla="*/ 2147483647 h 70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79"/>
                  <a:gd name="T31" fmla="*/ 0 h 702"/>
                  <a:gd name="T32" fmla="*/ 1479 w 1479"/>
                  <a:gd name="T33" fmla="*/ 702 h 70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79" h="702">
                    <a:moveTo>
                      <a:pt x="0" y="700"/>
                    </a:moveTo>
                    <a:cubicBezTo>
                      <a:pt x="11" y="697"/>
                      <a:pt x="29" y="702"/>
                      <a:pt x="69" y="682"/>
                    </a:cubicBezTo>
                    <a:cubicBezTo>
                      <a:pt x="109" y="662"/>
                      <a:pt x="182" y="634"/>
                      <a:pt x="241" y="579"/>
                    </a:cubicBezTo>
                    <a:cubicBezTo>
                      <a:pt x="300" y="524"/>
                      <a:pt x="369" y="429"/>
                      <a:pt x="423" y="354"/>
                    </a:cubicBezTo>
                    <a:cubicBezTo>
                      <a:pt x="477" y="279"/>
                      <a:pt x="507" y="186"/>
                      <a:pt x="567" y="126"/>
                    </a:cubicBezTo>
                    <a:cubicBezTo>
                      <a:pt x="627" y="66"/>
                      <a:pt x="705" y="0"/>
                      <a:pt x="777" y="0"/>
                    </a:cubicBezTo>
                    <a:cubicBezTo>
                      <a:pt x="849" y="0"/>
                      <a:pt x="939" y="66"/>
                      <a:pt x="993" y="120"/>
                    </a:cubicBezTo>
                    <a:cubicBezTo>
                      <a:pt x="1047" y="174"/>
                      <a:pt x="1047" y="264"/>
                      <a:pt x="1089" y="342"/>
                    </a:cubicBezTo>
                    <a:cubicBezTo>
                      <a:pt x="1131" y="420"/>
                      <a:pt x="1173" y="516"/>
                      <a:pt x="1239" y="576"/>
                    </a:cubicBezTo>
                    <a:cubicBezTo>
                      <a:pt x="1305" y="636"/>
                      <a:pt x="1431" y="678"/>
                      <a:pt x="1479" y="702"/>
                    </a:cubicBezTo>
                  </a:path>
                </a:pathLst>
              </a:custGeom>
              <a:pattFill prst="dkUpDiag">
                <a:fgClr>
                  <a:srgbClr val="FF0000"/>
                </a:fgClr>
                <a:bgClr>
                  <a:srgbClr val="FFFFFF"/>
                </a:bgClr>
              </a:patt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34" name="TextovéPole 33"/>
          <p:cNvSpPr txBox="1"/>
          <p:nvPr/>
        </p:nvSpPr>
        <p:spPr>
          <a:xfrm>
            <a:off x="395536" y="5877272"/>
            <a:ext cx="2695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Vzorec pro hustotu normálního rozdělení</a:t>
            </a:r>
            <a:endParaRPr lang="cs-CZ" sz="1200" i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644008" y="5877272"/>
            <a:ext cx="2562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i="1" dirty="0" smtClean="0"/>
              <a:t>Vzorec pro hustotu standardizovaného</a:t>
            </a:r>
          </a:p>
          <a:p>
            <a:pPr algn="ctr"/>
            <a:r>
              <a:rPr lang="cs-CZ" sz="1200" i="1" dirty="0" smtClean="0"/>
              <a:t> normálního rozdělení</a:t>
            </a:r>
            <a:endParaRPr lang="cs-CZ" sz="1200" i="1" dirty="0"/>
          </a:p>
        </p:txBody>
      </p:sp>
      <p:sp>
        <p:nvSpPr>
          <p:cNvPr id="36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Normální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rozdělení se střední hodnotou nula a jednotkovým rozptylem</a:t>
            </a: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>
            <a:off x="6876256" y="3645024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ověření normality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5763" y="1484313"/>
            <a:ext cx="8650287" cy="47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r>
              <a:rPr lang="cs-CZ" sz="1600" dirty="0">
                <a:cs typeface="Arial" charset="0"/>
              </a:rPr>
              <a:t>Pro hodnocení tvaru rozložení lze využít </a:t>
            </a:r>
            <a:r>
              <a:rPr lang="cs-CZ" sz="1600" dirty="0" smtClean="0">
                <a:cs typeface="Arial" charset="0"/>
              </a:rPr>
              <a:t>histogram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</a:pPr>
            <a:r>
              <a:rPr lang="cs-CZ" sz="1600" dirty="0" smtClean="0">
                <a:cs typeface="Arial" charset="0"/>
              </a:rPr>
              <a:t>      </a:t>
            </a:r>
            <a:r>
              <a:rPr lang="cs-CZ" sz="1600" dirty="0">
                <a:cs typeface="Arial" charset="0"/>
              </a:rPr>
              <a:t>(nevýhoda: nutné určit „vhodný“ počet  sloupců)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6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6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6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6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6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</a:pPr>
            <a:endParaRPr lang="cs-CZ" sz="1600" b="1" dirty="0" smtClean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</a:pPr>
            <a:endParaRPr lang="cs-CZ" sz="16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600" b="1" dirty="0" smtClean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600" b="1" dirty="0" smtClean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</a:pPr>
            <a:endParaRPr lang="cs-CZ" sz="1600" b="1" dirty="0">
              <a:solidFill>
                <a:srgbClr val="646B86"/>
              </a:solidFill>
              <a:cs typeface="Arial" charset="0"/>
            </a:endParaRP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r>
              <a:rPr lang="cs-CZ" sz="1600" dirty="0">
                <a:cs typeface="Arial" charset="0"/>
              </a:rPr>
              <a:t>Vhodnější jsou: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cs-CZ" sz="1600" dirty="0">
                <a:cs typeface="Arial" charset="0"/>
              </a:rPr>
              <a:t>Q-Q graf (kvantil-kvantilový graf)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cs-CZ" sz="1600" dirty="0">
                <a:cs typeface="Arial" charset="0"/>
              </a:rPr>
              <a:t>P-P graf (pravděpodobnostně-pravděpodobnostní graf)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cs-CZ" sz="1600" dirty="0">
                <a:cs typeface="Arial" charset="0"/>
              </a:rPr>
              <a:t>N-P graf (normální-pravděpodobnostní graf)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</a:pPr>
            <a:r>
              <a:rPr lang="cs-CZ" sz="1500" b="1" dirty="0">
                <a:solidFill>
                  <a:srgbClr val="646B86"/>
                </a:solidFill>
                <a:cs typeface="Arial" charset="0"/>
              </a:rPr>
              <a:t>                                    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500" b="1" dirty="0">
              <a:solidFill>
                <a:srgbClr val="646B86"/>
              </a:solidFill>
              <a:cs typeface="Arial" charset="0"/>
            </a:endParaRPr>
          </a:p>
        </p:txBody>
      </p:sp>
      <p:pic>
        <p:nvPicPr>
          <p:cNvPr id="64518" name="Picture 6" descr="http://luklife.cz/luklife/wp-content/uploads/otaznik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578" y="2564904"/>
            <a:ext cx="1565910" cy="1714500"/>
          </a:xfrm>
          <a:prstGeom prst="rect">
            <a:avLst/>
          </a:prstGeom>
          <a:noFill/>
        </p:spPr>
      </p:pic>
      <p:grpSp>
        <p:nvGrpSpPr>
          <p:cNvPr id="12" name="Skupina 11"/>
          <p:cNvGrpSpPr/>
          <p:nvPr/>
        </p:nvGrpSpPr>
        <p:grpSpPr>
          <a:xfrm>
            <a:off x="6588224" y="4797152"/>
            <a:ext cx="2016224" cy="1512168"/>
            <a:chOff x="6372200" y="4797152"/>
            <a:chExt cx="2016224" cy="1512168"/>
          </a:xfrm>
        </p:grpSpPr>
        <p:sp>
          <p:nvSpPr>
            <p:cNvPr id="22" name="Obláček 21"/>
            <p:cNvSpPr/>
            <p:nvPr/>
          </p:nvSpPr>
          <p:spPr>
            <a:xfrm>
              <a:off x="6372200" y="4797152"/>
              <a:ext cx="2016224" cy="1512168"/>
            </a:xfrm>
            <a:prstGeom prst="cloudCallout">
              <a:avLst/>
            </a:prstGeom>
            <a:noFill/>
            <a:ln>
              <a:solidFill>
                <a:srgbClr val="FC33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b="1" i="1" dirty="0">
                <a:solidFill>
                  <a:srgbClr val="92D050"/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6660232" y="5301208"/>
              <a:ext cx="1186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 i="1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Opakování: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 i="1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Co je kvantil?</a:t>
              </a:r>
            </a:p>
          </p:txBody>
        </p:sp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178" y="2132856"/>
            <a:ext cx="6915150" cy="250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5763" y="1484313"/>
            <a:ext cx="8650287" cy="47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</a:pPr>
            <a:endParaRPr lang="cs-CZ" sz="1500" b="1" dirty="0">
              <a:solidFill>
                <a:srgbClr val="646B86"/>
              </a:solidFill>
              <a:cs typeface="Arial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3851920" y="1484784"/>
            <a:ext cx="792088" cy="504056"/>
          </a:xfrm>
          <a:prstGeom prst="rightArrow">
            <a:avLst/>
          </a:prstGeom>
          <a:solidFill>
            <a:srgbClr val="2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7236296" y="1628800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1567825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V menu </a:t>
            </a:r>
            <a:r>
              <a:rPr lang="cs-CZ" sz="1200" b="1" i="1" dirty="0" err="1">
                <a:solidFill>
                  <a:prstClr val="black"/>
                </a:solidFill>
                <a:latin typeface="Arial" charset="0"/>
                <a:cs typeface="Arial" charset="0"/>
              </a:rPr>
              <a:t>Graphs</a:t>
            </a: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zvolíme 2D </a:t>
            </a:r>
            <a:r>
              <a:rPr lang="cs-CZ" sz="1200" b="1" i="1" dirty="0" err="1">
                <a:solidFill>
                  <a:prstClr val="black"/>
                </a:solidFill>
                <a:latin typeface="Arial" charset="0"/>
                <a:cs typeface="Arial" charset="0"/>
              </a:rPr>
              <a:t>Graphs</a:t>
            </a: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6003" y="1340768"/>
            <a:ext cx="33004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9146" y="2276873"/>
            <a:ext cx="3005328" cy="189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437112"/>
            <a:ext cx="3090386" cy="19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doprava 14"/>
          <p:cNvSpPr/>
          <p:nvPr/>
        </p:nvSpPr>
        <p:spPr>
          <a:xfrm rot="8263456">
            <a:off x="4206487" y="2189710"/>
            <a:ext cx="792088" cy="504056"/>
          </a:xfrm>
          <a:prstGeom prst="rightArrow">
            <a:avLst/>
          </a:prstGeom>
          <a:solidFill>
            <a:srgbClr val="2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prstClr val="white"/>
                </a:solidFill>
              </a:rPr>
              <a:t>2</a:t>
            </a:r>
          </a:p>
        </p:txBody>
      </p:sp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204864"/>
            <a:ext cx="38385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aoblený obdélník 9"/>
          <p:cNvSpPr/>
          <p:nvPr/>
        </p:nvSpPr>
        <p:spPr>
          <a:xfrm>
            <a:off x="971600" y="5085184"/>
            <a:ext cx="3312368" cy="1224136"/>
          </a:xfrm>
          <a:prstGeom prst="roundRect">
            <a:avLst/>
          </a:prstGeom>
          <a:solidFill>
            <a:srgbClr val="29CC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115617" y="5229200"/>
            <a:ext cx="3168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V případě, že máme v datech několik stejných hodnot, je vhodné odškrtnout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Neurčovat průměrnou pozici svázaných pozorování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251520" y="1484784"/>
            <a:ext cx="3312368" cy="360040"/>
          </a:xfrm>
          <a:prstGeom prst="roundRect">
            <a:avLst/>
          </a:prstGeom>
          <a:solidFill>
            <a:srgbClr val="29CC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3528" y="4509120"/>
            <a:ext cx="2880320" cy="432048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907704" y="3140968"/>
            <a:ext cx="2219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Výběr rozdělení</a:t>
            </a:r>
          </a:p>
        </p:txBody>
      </p:sp>
      <p:cxnSp>
        <p:nvCxnSpPr>
          <p:cNvPr id="27" name="Pravoúhlá spojovací čára 26"/>
          <p:cNvCxnSpPr/>
          <p:nvPr/>
        </p:nvCxnSpPr>
        <p:spPr>
          <a:xfrm rot="10800000" flipV="1">
            <a:off x="1763688" y="3356990"/>
            <a:ext cx="792090" cy="432049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aoblený obdélník 30"/>
          <p:cNvSpPr/>
          <p:nvPr/>
        </p:nvSpPr>
        <p:spPr>
          <a:xfrm>
            <a:off x="1907704" y="3068960"/>
            <a:ext cx="1368152" cy="360040"/>
          </a:xfrm>
          <a:prstGeom prst="roundRect">
            <a:avLst/>
          </a:prstGeom>
          <a:solidFill>
            <a:srgbClr val="29CC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cxnSp>
        <p:nvCxnSpPr>
          <p:cNvPr id="32" name="Pravoúhlá spojovací čára 31"/>
          <p:cNvCxnSpPr>
            <a:endCxn id="10" idx="1"/>
          </p:cNvCxnSpPr>
          <p:nvPr/>
        </p:nvCxnSpPr>
        <p:spPr>
          <a:xfrm rot="16200000" flipH="1">
            <a:off x="413539" y="5139190"/>
            <a:ext cx="756083" cy="360040"/>
          </a:xfrm>
          <a:prstGeom prst="bentConnector2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aoblený obdélník 34"/>
          <p:cNvSpPr/>
          <p:nvPr/>
        </p:nvSpPr>
        <p:spPr>
          <a:xfrm>
            <a:off x="5364088" y="2204864"/>
            <a:ext cx="3240360" cy="2016224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sp>
        <p:nvSpPr>
          <p:cNvPr id="38" name="Šipka doprava 37"/>
          <p:cNvSpPr/>
          <p:nvPr/>
        </p:nvSpPr>
        <p:spPr>
          <a:xfrm>
            <a:off x="4499992" y="5517232"/>
            <a:ext cx="792088" cy="504056"/>
          </a:xfrm>
          <a:prstGeom prst="rightArrow">
            <a:avLst/>
          </a:prstGeom>
          <a:solidFill>
            <a:srgbClr val="2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prstClr val="white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 mezi N-P, Q-Q, P-P grafem</a:t>
            </a:r>
            <a:endParaRPr lang="cs-CZ" dirty="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91585"/>
            <a:ext cx="3371850" cy="249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9783" y="1285870"/>
            <a:ext cx="3354705" cy="250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861048"/>
            <a:ext cx="3420618" cy="25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aoblený obdélník 6"/>
          <p:cNvSpPr/>
          <p:nvPr/>
        </p:nvSpPr>
        <p:spPr>
          <a:xfrm>
            <a:off x="3707904" y="2420888"/>
            <a:ext cx="1800200" cy="1008112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3563888" y="2132856"/>
            <a:ext cx="2088232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779912" y="249289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Pouze výměna 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Znázorněn pozorovaný a teoretický kvantil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779912" y="1855857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???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3779912" y="4653136"/>
            <a:ext cx="1800200" cy="1008112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white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923928" y="4870901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12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 Vykresleno kumulativní rozdělení</a:t>
            </a:r>
          </a:p>
        </p:txBody>
      </p:sp>
      <p:grpSp>
        <p:nvGrpSpPr>
          <p:cNvPr id="3" name="Skupina 16"/>
          <p:cNvGrpSpPr/>
          <p:nvPr/>
        </p:nvGrpSpPr>
        <p:grpSpPr>
          <a:xfrm>
            <a:off x="5940152" y="3933056"/>
            <a:ext cx="2952328" cy="2016224"/>
            <a:chOff x="5940152" y="4365103"/>
            <a:chExt cx="2952328" cy="1512169"/>
          </a:xfrm>
        </p:grpSpPr>
        <p:sp>
          <p:nvSpPr>
            <p:cNvPr id="15" name="Zaoblený obdélník 14"/>
            <p:cNvSpPr/>
            <p:nvPr/>
          </p:nvSpPr>
          <p:spPr>
            <a:xfrm>
              <a:off x="5940152" y="4365103"/>
              <a:ext cx="2952328" cy="1512169"/>
            </a:xfrm>
            <a:prstGeom prst="roundRect">
              <a:avLst/>
            </a:prstGeom>
            <a:solidFill>
              <a:srgbClr val="29CCFF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white"/>
                </a:solidFill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012160" y="4509120"/>
              <a:ext cx="2844823" cy="1166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 i="1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PAMATUJ:</a:t>
              </a:r>
            </a:p>
            <a:p>
              <a:pPr algn="ct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 i="1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Pocházejí-li data z normálního rozložení, pak body budou ležet okolo přímky</a:t>
              </a:r>
            </a:p>
          </p:txBody>
        </p:sp>
      </p:grpSp>
      <p:pic>
        <p:nvPicPr>
          <p:cNvPr id="65542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6376" y="5157192"/>
            <a:ext cx="714929" cy="594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Vizualizace I. </a:t>
            </a:r>
            <a:endParaRPr lang="cs-CZ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955" y="4133621"/>
            <a:ext cx="3278981" cy="2031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061613"/>
            <a:ext cx="3309938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971600" y="1681063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Zešikmená (nesymetrická) data</a:t>
            </a:r>
          </a:p>
        </p:txBody>
      </p:sp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346770"/>
            <a:ext cx="2153603" cy="131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hnutá šipka 12"/>
          <p:cNvSpPr/>
          <p:nvPr/>
        </p:nvSpPr>
        <p:spPr>
          <a:xfrm rot="5400000">
            <a:off x="3239851" y="3176972"/>
            <a:ext cx="648072" cy="576064"/>
          </a:xfrm>
          <a:prstGeom prst="bentArrow">
            <a:avLst/>
          </a:prstGeom>
          <a:solidFill>
            <a:srgbClr val="2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</a:endParaRPr>
          </a:p>
        </p:txBody>
      </p:sp>
      <p:pic>
        <p:nvPicPr>
          <p:cNvPr id="6656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1497" y="2280096"/>
            <a:ext cx="2280285" cy="140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hnutá šipka 14"/>
          <p:cNvSpPr/>
          <p:nvPr/>
        </p:nvSpPr>
        <p:spPr>
          <a:xfrm rot="5400000">
            <a:off x="7776356" y="3104964"/>
            <a:ext cx="648072" cy="576064"/>
          </a:xfrm>
          <a:prstGeom prst="bentArrow">
            <a:avLst/>
          </a:prstGeom>
          <a:solidFill>
            <a:srgbClr val="2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508104" y="1681063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Špičatost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327</Words>
  <Application>Microsoft Office PowerPoint</Application>
  <PresentationFormat>Předvádění na obrazovce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Administrativní</vt:lpstr>
      <vt:lpstr>Rovnice</vt:lpstr>
      <vt:lpstr>Normalita </vt:lpstr>
      <vt:lpstr>Opakování</vt:lpstr>
      <vt:lpstr>Normální rozdělení I</vt:lpstr>
      <vt:lpstr>Normální rozdělení II</vt:lpstr>
      <vt:lpstr>Standardizované normální rozdělení</vt:lpstr>
      <vt:lpstr>Vizuální ověření normality</vt:lpstr>
      <vt:lpstr> Řešení v softwaru Statistica I</vt:lpstr>
      <vt:lpstr>Rozdíl mezi N-P, Q-Q, P-P grafem</vt:lpstr>
      <vt:lpstr>Vizualizace I. </vt:lpstr>
      <vt:lpstr>Vizualizace II.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Normalita </dc:title>
  <dc:creator>maluskova</dc:creator>
  <cp:lastModifiedBy>maluskova</cp:lastModifiedBy>
  <cp:revision>19</cp:revision>
  <dcterms:created xsi:type="dcterms:W3CDTF">2013-10-23T16:48:46Z</dcterms:created>
  <dcterms:modified xsi:type="dcterms:W3CDTF">2014-02-09T17:35:55Z</dcterms:modified>
</cp:coreProperties>
</file>