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D353-16C8-4107-A021-5CADFD878A30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6EAF5-13F8-4A28-B678-D9E0F6208BC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Výsledky k domácímu úkolu </a:t>
            </a:r>
            <a:r>
              <a:rPr lang="cs-CZ" dirty="0" smtClean="0"/>
              <a:t>10: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nezávislosti</a:t>
            </a:r>
          </a:p>
          <a:p>
            <a:r>
              <a:rPr lang="cs-CZ" dirty="0" smtClean="0"/>
              <a:t>Testování homogenity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Testujte hypotézu, že </a:t>
            </a:r>
            <a:r>
              <a:rPr lang="cs-CZ" b="1" u="sng" dirty="0" smtClean="0"/>
              <a:t>barva vlasů a barva očí spolu nesouvisí</a:t>
            </a:r>
            <a:r>
              <a:rPr lang="cs-CZ" dirty="0" smtClean="0"/>
              <a:t>. K dispozici jsou údaje od 6 800 mužů (</a:t>
            </a:r>
            <a:r>
              <a:rPr lang="cs-CZ" i="1" dirty="0" err="1" smtClean="0"/>
              <a:t>Yule</a:t>
            </a:r>
            <a:r>
              <a:rPr lang="cs-CZ" i="1" dirty="0" smtClean="0"/>
              <a:t>, G. U., </a:t>
            </a:r>
            <a:r>
              <a:rPr lang="cs-CZ" i="1" dirty="0" err="1" smtClean="0"/>
              <a:t>Kendall</a:t>
            </a:r>
            <a:r>
              <a:rPr lang="cs-CZ" i="1" dirty="0" smtClean="0"/>
              <a:t>, M.G.: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Introduction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Statistics</a:t>
            </a:r>
            <a:r>
              <a:rPr lang="cs-CZ" i="1" dirty="0" smtClean="0"/>
              <a:t>, 14th </a:t>
            </a:r>
            <a:r>
              <a:rPr lang="cs-CZ" i="1" dirty="0" err="1" smtClean="0"/>
              <a:t>ed</a:t>
            </a:r>
            <a:r>
              <a:rPr lang="cs-CZ" i="1" dirty="0" smtClean="0"/>
              <a:t>. </a:t>
            </a:r>
            <a:r>
              <a:rPr lang="cs-CZ" i="1" dirty="0" err="1" smtClean="0"/>
              <a:t>Griffin</a:t>
            </a:r>
            <a:r>
              <a:rPr lang="cs-CZ" i="1" dirty="0" smtClean="0"/>
              <a:t>, London, 1950</a:t>
            </a:r>
            <a:r>
              <a:rPr lang="cs-CZ" dirty="0" smtClean="0"/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Vypočítejte </a:t>
            </a:r>
            <a:r>
              <a:rPr lang="cs-CZ" dirty="0" err="1" smtClean="0"/>
              <a:t>Cramérův</a:t>
            </a:r>
            <a:r>
              <a:rPr lang="cs-CZ" dirty="0" smtClean="0"/>
              <a:t> koeficient a interpretujte jej.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dirty="0" smtClean="0"/>
              <a:t>Výsledky: </a:t>
            </a:r>
            <a:r>
              <a:rPr lang="cs-CZ" b="1" i="1" dirty="0" smtClean="0">
                <a:solidFill>
                  <a:srgbClr val="0070C0"/>
                </a:solidFill>
              </a:rPr>
              <a:t>chí-</a:t>
            </a:r>
            <a:r>
              <a:rPr lang="cs-CZ" b="1" i="1" dirty="0" err="1" smtClean="0">
                <a:solidFill>
                  <a:srgbClr val="0070C0"/>
                </a:solidFill>
              </a:rPr>
              <a:t>kv</a:t>
            </a:r>
            <a:r>
              <a:rPr lang="cs-CZ" b="1" i="1" dirty="0" smtClean="0">
                <a:solidFill>
                  <a:srgbClr val="0070C0"/>
                </a:solidFill>
              </a:rPr>
              <a:t>.=1073,51, p</a:t>
            </a:r>
            <a:r>
              <a:rPr lang="en-US" b="1" i="1" dirty="0" smtClean="0">
                <a:solidFill>
                  <a:srgbClr val="0070C0"/>
                </a:solidFill>
              </a:rPr>
              <a:t>&lt;0,01</a:t>
            </a:r>
            <a:r>
              <a:rPr lang="cs-CZ" b="1" i="1" dirty="0" smtClean="0">
                <a:solidFill>
                  <a:srgbClr val="0070C0"/>
                </a:solidFill>
              </a:rPr>
              <a:t>- na hladině významnosti zamítáme nulovou hypotézu o nezávislosti barvy očí a barvy vlasů,</a:t>
            </a:r>
            <a:r>
              <a:rPr lang="cs-CZ" b="1" i="1" dirty="0" smtClean="0">
                <a:solidFill>
                  <a:srgbClr val="FF0000"/>
                </a:solidFill>
              </a:rPr>
              <a:t> (před provedením testu jsme zkontrolovali podmínky dobré aproximace)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i="1" dirty="0" smtClean="0">
                <a:solidFill>
                  <a:srgbClr val="0070C0"/>
                </a:solidFill>
              </a:rPr>
              <a:t>       </a:t>
            </a:r>
            <a:r>
              <a:rPr lang="en-US" b="1" i="1" dirty="0" smtClean="0">
                <a:solidFill>
                  <a:srgbClr val="0070C0"/>
                </a:solidFill>
              </a:rPr>
              <a:t>Cram</a:t>
            </a:r>
            <a:r>
              <a:rPr lang="cs-CZ" b="1" i="1" dirty="0" err="1" smtClean="0">
                <a:solidFill>
                  <a:srgbClr val="0070C0"/>
                </a:solidFill>
              </a:rPr>
              <a:t>érův</a:t>
            </a:r>
            <a:r>
              <a:rPr lang="cs-CZ" b="1" i="1" dirty="0" smtClean="0">
                <a:solidFill>
                  <a:srgbClr val="0070C0"/>
                </a:solidFill>
              </a:rPr>
              <a:t> koeficient=0,28- mezi barvou očí a barvou vlasů je slabá závislost,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979712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54025" y="16764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dirty="0" smtClean="0"/>
              <a:t>Ve Skotsku byla provedena studie, která měla prokázat, </a:t>
            </a:r>
            <a:r>
              <a:rPr lang="cs-CZ" b="1" dirty="0" smtClean="0"/>
              <a:t>zda procentuální zastoupení krevních skupin na celém území je homogenní nebo není</a:t>
            </a:r>
            <a:r>
              <a:rPr lang="cs-CZ" dirty="0" smtClean="0"/>
              <a:t>. V oblasti </a:t>
            </a:r>
            <a:r>
              <a:rPr lang="cs-CZ" dirty="0" err="1" smtClean="0"/>
              <a:t>Eskdale</a:t>
            </a:r>
            <a:r>
              <a:rPr lang="cs-CZ" dirty="0" smtClean="0"/>
              <a:t> bylo náhodně vybráno 100 osob, v </a:t>
            </a:r>
            <a:r>
              <a:rPr lang="cs-CZ" dirty="0" err="1" smtClean="0"/>
              <a:t>Annadale</a:t>
            </a:r>
            <a:r>
              <a:rPr lang="cs-CZ" dirty="0" smtClean="0"/>
              <a:t> 125 osob a v </a:t>
            </a:r>
            <a:r>
              <a:rPr lang="cs-CZ" dirty="0" err="1" smtClean="0"/>
              <a:t>Nithsdale</a:t>
            </a:r>
            <a:r>
              <a:rPr lang="cs-CZ" dirty="0" smtClean="0"/>
              <a:t> 253 osob (</a:t>
            </a:r>
            <a:r>
              <a:rPr lang="cs-CZ" i="1" dirty="0" err="1" smtClean="0"/>
              <a:t>Osborn</a:t>
            </a:r>
            <a:r>
              <a:rPr lang="cs-CZ" i="1" dirty="0" smtClean="0"/>
              <a:t> J. F. , 1979, </a:t>
            </a:r>
            <a:r>
              <a:rPr lang="cs-CZ" i="1" dirty="0" err="1" smtClean="0"/>
              <a:t>Statistical</a:t>
            </a:r>
            <a:r>
              <a:rPr lang="cs-CZ" i="1" dirty="0" smtClean="0"/>
              <a:t> </a:t>
            </a:r>
            <a:r>
              <a:rPr lang="cs-CZ" i="1" dirty="0" err="1" smtClean="0"/>
              <a:t>Exersice</a:t>
            </a:r>
            <a:r>
              <a:rPr lang="cs-CZ" i="1" dirty="0" smtClean="0"/>
              <a:t> in </a:t>
            </a:r>
            <a:r>
              <a:rPr lang="cs-CZ" i="1" dirty="0" err="1" smtClean="0"/>
              <a:t>Medical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,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Scientific</a:t>
            </a:r>
            <a:r>
              <a:rPr lang="cs-CZ" i="1" dirty="0" smtClean="0"/>
              <a:t> </a:t>
            </a:r>
            <a:r>
              <a:rPr lang="cs-CZ" i="1" dirty="0" err="1" smtClean="0"/>
              <a:t>publications</a:t>
            </a:r>
            <a:r>
              <a:rPr lang="cs-CZ" i="1" dirty="0" smtClean="0"/>
              <a:t>, Oxford</a:t>
            </a:r>
            <a:r>
              <a:rPr lang="cs-CZ" dirty="0" smtClean="0"/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b="1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dirty="0" smtClean="0"/>
              <a:t>Výsledky: </a:t>
            </a:r>
            <a:r>
              <a:rPr lang="cs-CZ" b="1" i="1" dirty="0" smtClean="0">
                <a:solidFill>
                  <a:srgbClr val="0070C0"/>
                </a:solidFill>
              </a:rPr>
              <a:t>chí-</a:t>
            </a:r>
            <a:r>
              <a:rPr lang="cs-CZ" b="1" i="1" dirty="0" err="1" smtClean="0">
                <a:solidFill>
                  <a:srgbClr val="0070C0"/>
                </a:solidFill>
              </a:rPr>
              <a:t>kv</a:t>
            </a:r>
            <a:r>
              <a:rPr lang="cs-CZ" b="1" i="1" dirty="0" smtClean="0">
                <a:solidFill>
                  <a:srgbClr val="0070C0"/>
                </a:solidFill>
              </a:rPr>
              <a:t>.=10,45372, p=0,10681- nelze zamítnout nulovou hypotézu, že procentuální zastoupení krevních skupin na celém území je homogenní.</a:t>
            </a:r>
            <a:r>
              <a:rPr lang="cs-CZ" b="1" i="1" dirty="0" smtClean="0">
                <a:solidFill>
                  <a:srgbClr val="FF0000"/>
                </a:solidFill>
              </a:rPr>
              <a:t> (před provedením testu jsme zkontrolovali podmínky dobré aproximace)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547664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217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Výsledky k domácímu úkolu 10:</vt:lpstr>
      <vt:lpstr>1. Příklad k procvičení</vt:lpstr>
      <vt:lpstr>2. Příklad k procvičení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Danka</cp:lastModifiedBy>
  <cp:revision>50</cp:revision>
  <dcterms:created xsi:type="dcterms:W3CDTF">2012-10-31T12:54:05Z</dcterms:created>
  <dcterms:modified xsi:type="dcterms:W3CDTF">2014-04-21T06:42:11Z</dcterms:modified>
</cp:coreProperties>
</file>