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628DE-E765-4985-917E-4052BBD67C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9B0930-493E-4A26-A19A-9BFCCC819F4E}">
      <dgm:prSet/>
      <dgm:spPr/>
      <dgm:t>
        <a:bodyPr/>
        <a:lstStyle/>
        <a:p>
          <a:pPr rtl="0"/>
          <a:r>
            <a:rPr lang="cs-CZ" smtClean="0"/>
            <a:t>Kontakt</a:t>
          </a:r>
          <a:endParaRPr lang="cs-CZ"/>
        </a:p>
      </dgm:t>
    </dgm:pt>
    <dgm:pt modelId="{216F6757-FAAF-4760-998F-2AE788047C18}" type="parTrans" cxnId="{0DCD9976-B564-4650-80E4-D66520C73A08}">
      <dgm:prSet/>
      <dgm:spPr/>
      <dgm:t>
        <a:bodyPr/>
        <a:lstStyle/>
        <a:p>
          <a:endParaRPr lang="cs-CZ"/>
        </a:p>
      </dgm:t>
    </dgm:pt>
    <dgm:pt modelId="{1F4BE635-4E57-4484-87BF-FCEDBA9DB08C}" type="sibTrans" cxnId="{0DCD9976-B564-4650-80E4-D66520C73A08}">
      <dgm:prSet/>
      <dgm:spPr/>
      <dgm:t>
        <a:bodyPr/>
        <a:lstStyle/>
        <a:p>
          <a:endParaRPr lang="cs-CZ"/>
        </a:p>
      </dgm:t>
    </dgm:pt>
    <dgm:pt modelId="{A0F91894-E503-4E48-824E-FCAB960DC60C}">
      <dgm:prSet/>
      <dgm:spPr/>
      <dgm:t>
        <a:bodyPr/>
        <a:lstStyle/>
        <a:p>
          <a:pPr rtl="0"/>
          <a:r>
            <a:rPr lang="cs-CZ" smtClean="0">
              <a:hlinkClick xmlns:r="http://schemas.openxmlformats.org/officeDocument/2006/relationships" r:id="rId1"/>
            </a:rPr>
            <a:t>koscik@med.muni.cz</a:t>
          </a:r>
          <a:r>
            <a:rPr lang="cs-CZ" smtClean="0"/>
            <a:t>  (nonstop)</a:t>
          </a:r>
          <a:endParaRPr lang="cs-CZ"/>
        </a:p>
      </dgm:t>
    </dgm:pt>
    <dgm:pt modelId="{A4A7FD5A-CC5A-4258-A3E0-B4A2C05CFE52}" type="parTrans" cxnId="{7FEFCAE6-9FF4-4112-85EE-BCA84CF4D3C3}">
      <dgm:prSet/>
      <dgm:spPr/>
      <dgm:t>
        <a:bodyPr/>
        <a:lstStyle/>
        <a:p>
          <a:endParaRPr lang="cs-CZ"/>
        </a:p>
      </dgm:t>
    </dgm:pt>
    <dgm:pt modelId="{CDEBC97A-0BB5-455D-925B-435928856302}" type="sibTrans" cxnId="{7FEFCAE6-9FF4-4112-85EE-BCA84CF4D3C3}">
      <dgm:prSet/>
      <dgm:spPr/>
      <dgm:t>
        <a:bodyPr/>
        <a:lstStyle/>
        <a:p>
          <a:endParaRPr lang="cs-CZ"/>
        </a:p>
      </dgm:t>
    </dgm:pt>
    <dgm:pt modelId="{89AACA86-5A4C-471C-BB1B-E81DFFFAEBEB}">
      <dgm:prSet/>
      <dgm:spPr/>
      <dgm:t>
        <a:bodyPr/>
        <a:lstStyle/>
        <a:p>
          <a:pPr rtl="0"/>
          <a:r>
            <a:rPr lang="cs-CZ" smtClean="0"/>
            <a:t>Kancelář:</a:t>
          </a:r>
          <a:endParaRPr lang="cs-CZ"/>
        </a:p>
      </dgm:t>
    </dgm:pt>
    <dgm:pt modelId="{D2A9776F-093D-41BD-A6C4-7522B244AB2D}" type="parTrans" cxnId="{FB7CBC69-9162-4B09-9939-4B3F220EF3A1}">
      <dgm:prSet/>
      <dgm:spPr/>
      <dgm:t>
        <a:bodyPr/>
        <a:lstStyle/>
        <a:p>
          <a:endParaRPr lang="cs-CZ"/>
        </a:p>
      </dgm:t>
    </dgm:pt>
    <dgm:pt modelId="{CCA78066-A4FD-4678-BB48-A6EDC63CD2CF}" type="sibTrans" cxnId="{FB7CBC69-9162-4B09-9939-4B3F220EF3A1}">
      <dgm:prSet/>
      <dgm:spPr/>
      <dgm:t>
        <a:bodyPr/>
        <a:lstStyle/>
        <a:p>
          <a:endParaRPr lang="cs-CZ"/>
        </a:p>
      </dgm:t>
    </dgm:pt>
    <dgm:pt modelId="{C2B4D43C-3310-4ECA-943F-C97AAD67D257}">
      <dgm:prSet/>
      <dgm:spPr/>
      <dgm:t>
        <a:bodyPr/>
        <a:lstStyle/>
        <a:p>
          <a:pPr rtl="0"/>
          <a:r>
            <a:rPr lang="cs-CZ" smtClean="0"/>
            <a:t>UKB – A17 – 314</a:t>
          </a:r>
          <a:endParaRPr lang="cs-CZ"/>
        </a:p>
      </dgm:t>
    </dgm:pt>
    <dgm:pt modelId="{D9E009E8-FFA5-42D9-A5E9-C6B04E1A249A}" type="parTrans" cxnId="{D0B04DE1-9256-48A9-A0B3-3FFE416104ED}">
      <dgm:prSet/>
      <dgm:spPr/>
      <dgm:t>
        <a:bodyPr/>
        <a:lstStyle/>
        <a:p>
          <a:endParaRPr lang="cs-CZ"/>
        </a:p>
      </dgm:t>
    </dgm:pt>
    <dgm:pt modelId="{B28A95A5-E8B8-4E3C-94E8-72A829B34A13}" type="sibTrans" cxnId="{D0B04DE1-9256-48A9-A0B3-3FFE416104ED}">
      <dgm:prSet/>
      <dgm:spPr/>
      <dgm:t>
        <a:bodyPr/>
        <a:lstStyle/>
        <a:p>
          <a:endParaRPr lang="cs-CZ"/>
        </a:p>
      </dgm:t>
    </dgm:pt>
    <dgm:pt modelId="{293FEB33-0172-4AF1-B11D-7CFEB0799F3F}">
      <dgm:prSet/>
      <dgm:spPr/>
      <dgm:t>
        <a:bodyPr/>
        <a:lstStyle/>
        <a:p>
          <a:pPr rtl="0"/>
          <a:r>
            <a:rPr lang="cs-CZ" smtClean="0"/>
            <a:t>Konzultační hodiny - pondělí 9:00-9:45 – vždy po přednášce</a:t>
          </a:r>
          <a:endParaRPr lang="cs-CZ"/>
        </a:p>
      </dgm:t>
    </dgm:pt>
    <dgm:pt modelId="{7E88BE2A-E693-4042-A157-C6B16201549D}" type="parTrans" cxnId="{44FE405C-3FA4-4621-B7E2-1929C6622357}">
      <dgm:prSet/>
      <dgm:spPr/>
      <dgm:t>
        <a:bodyPr/>
        <a:lstStyle/>
        <a:p>
          <a:endParaRPr lang="cs-CZ"/>
        </a:p>
      </dgm:t>
    </dgm:pt>
    <dgm:pt modelId="{B3B5479F-D7E7-43BF-940F-DA44EDE651A5}" type="sibTrans" cxnId="{44FE405C-3FA4-4621-B7E2-1929C6622357}">
      <dgm:prSet/>
      <dgm:spPr/>
      <dgm:t>
        <a:bodyPr/>
        <a:lstStyle/>
        <a:p>
          <a:endParaRPr lang="cs-CZ"/>
        </a:p>
      </dgm:t>
    </dgm:pt>
    <dgm:pt modelId="{0037F8B0-7483-41E7-8B97-3699DA445616}" type="pres">
      <dgm:prSet presAssocID="{892628DE-E765-4985-917E-4052BBD67C77}" presName="Name0" presStyleCnt="0">
        <dgm:presLayoutVars>
          <dgm:dir/>
          <dgm:animLvl val="lvl"/>
          <dgm:resizeHandles val="exact"/>
        </dgm:presLayoutVars>
      </dgm:prSet>
      <dgm:spPr/>
    </dgm:pt>
    <dgm:pt modelId="{A3068505-CCEE-4A9A-BABE-6AA4F9E17278}" type="pres">
      <dgm:prSet presAssocID="{DE9B0930-493E-4A26-A19A-9BFCCC819F4E}" presName="composite" presStyleCnt="0"/>
      <dgm:spPr/>
    </dgm:pt>
    <dgm:pt modelId="{FAB67984-8950-4ED4-BE2C-E135D0431B8B}" type="pres">
      <dgm:prSet presAssocID="{DE9B0930-493E-4A26-A19A-9BFCCC819F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6DA1BFD-29DC-4FC9-A152-393091E1A5CF}" type="pres">
      <dgm:prSet presAssocID="{DE9B0930-493E-4A26-A19A-9BFCCC819F4E}" presName="desTx" presStyleLbl="alignAccFollowNode1" presStyleIdx="0" presStyleCnt="2">
        <dgm:presLayoutVars>
          <dgm:bulletEnabled val="1"/>
        </dgm:presLayoutVars>
      </dgm:prSet>
      <dgm:spPr/>
    </dgm:pt>
    <dgm:pt modelId="{633AF96D-453C-4351-A6D6-C8B9F1DBDF6F}" type="pres">
      <dgm:prSet presAssocID="{1F4BE635-4E57-4484-87BF-FCEDBA9DB08C}" presName="space" presStyleCnt="0"/>
      <dgm:spPr/>
    </dgm:pt>
    <dgm:pt modelId="{4FE4E567-123D-46E1-9D07-B9B991B67670}" type="pres">
      <dgm:prSet presAssocID="{89AACA86-5A4C-471C-BB1B-E81DFFFAEBEB}" presName="composite" presStyleCnt="0"/>
      <dgm:spPr/>
    </dgm:pt>
    <dgm:pt modelId="{E1297864-F603-4188-99E6-99186546F526}" type="pres">
      <dgm:prSet presAssocID="{89AACA86-5A4C-471C-BB1B-E81DFFFAEBE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5FCC7C2-7E89-4218-B39D-327AF9A5110F}" type="pres">
      <dgm:prSet presAssocID="{89AACA86-5A4C-471C-BB1B-E81DFFFAEBEB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4FE405C-3FA4-4621-B7E2-1929C6622357}" srcId="{89AACA86-5A4C-471C-BB1B-E81DFFFAEBEB}" destId="{293FEB33-0172-4AF1-B11D-7CFEB0799F3F}" srcOrd="1" destOrd="0" parTransId="{7E88BE2A-E693-4042-A157-C6B16201549D}" sibTransId="{B3B5479F-D7E7-43BF-940F-DA44EDE651A5}"/>
    <dgm:cxn modelId="{FB7CBC69-9162-4B09-9939-4B3F220EF3A1}" srcId="{892628DE-E765-4985-917E-4052BBD67C77}" destId="{89AACA86-5A4C-471C-BB1B-E81DFFFAEBEB}" srcOrd="1" destOrd="0" parTransId="{D2A9776F-093D-41BD-A6C4-7522B244AB2D}" sibTransId="{CCA78066-A4FD-4678-BB48-A6EDC63CD2CF}"/>
    <dgm:cxn modelId="{0DCD9976-B564-4650-80E4-D66520C73A08}" srcId="{892628DE-E765-4985-917E-4052BBD67C77}" destId="{DE9B0930-493E-4A26-A19A-9BFCCC819F4E}" srcOrd="0" destOrd="0" parTransId="{216F6757-FAAF-4760-998F-2AE788047C18}" sibTransId="{1F4BE635-4E57-4484-87BF-FCEDBA9DB08C}"/>
    <dgm:cxn modelId="{A7811CE8-59FC-45B3-B4F0-BBF11D5A76F9}" type="presOf" srcId="{89AACA86-5A4C-471C-BB1B-E81DFFFAEBEB}" destId="{E1297864-F603-4188-99E6-99186546F526}" srcOrd="0" destOrd="0" presId="urn:microsoft.com/office/officeart/2005/8/layout/hList1"/>
    <dgm:cxn modelId="{D57F1E46-3F4F-4149-8CA4-A632C2068DD3}" type="presOf" srcId="{A0F91894-E503-4E48-824E-FCAB960DC60C}" destId="{96DA1BFD-29DC-4FC9-A152-393091E1A5CF}" srcOrd="0" destOrd="0" presId="urn:microsoft.com/office/officeart/2005/8/layout/hList1"/>
    <dgm:cxn modelId="{D0B04DE1-9256-48A9-A0B3-3FFE416104ED}" srcId="{89AACA86-5A4C-471C-BB1B-E81DFFFAEBEB}" destId="{C2B4D43C-3310-4ECA-943F-C97AAD67D257}" srcOrd="0" destOrd="0" parTransId="{D9E009E8-FFA5-42D9-A5E9-C6B04E1A249A}" sibTransId="{B28A95A5-E8B8-4E3C-94E8-72A829B34A13}"/>
    <dgm:cxn modelId="{7CDA5E65-AB47-4770-98BB-9663CDAFD4C8}" type="presOf" srcId="{DE9B0930-493E-4A26-A19A-9BFCCC819F4E}" destId="{FAB67984-8950-4ED4-BE2C-E135D0431B8B}" srcOrd="0" destOrd="0" presId="urn:microsoft.com/office/officeart/2005/8/layout/hList1"/>
    <dgm:cxn modelId="{7FEFCAE6-9FF4-4112-85EE-BCA84CF4D3C3}" srcId="{DE9B0930-493E-4A26-A19A-9BFCCC819F4E}" destId="{A0F91894-E503-4E48-824E-FCAB960DC60C}" srcOrd="0" destOrd="0" parTransId="{A4A7FD5A-CC5A-4258-A3E0-B4A2C05CFE52}" sibTransId="{CDEBC97A-0BB5-455D-925B-435928856302}"/>
    <dgm:cxn modelId="{42AF4C67-EE6A-4854-8C3C-9BED187CD19F}" type="presOf" srcId="{C2B4D43C-3310-4ECA-943F-C97AAD67D257}" destId="{35FCC7C2-7E89-4218-B39D-327AF9A5110F}" srcOrd="0" destOrd="0" presId="urn:microsoft.com/office/officeart/2005/8/layout/hList1"/>
    <dgm:cxn modelId="{63522527-8FFF-4CDA-B59A-B555ECD52C42}" type="presOf" srcId="{293FEB33-0172-4AF1-B11D-7CFEB0799F3F}" destId="{35FCC7C2-7E89-4218-B39D-327AF9A5110F}" srcOrd="0" destOrd="1" presId="urn:microsoft.com/office/officeart/2005/8/layout/hList1"/>
    <dgm:cxn modelId="{04635DC7-ED6C-4ED9-91E0-CADB43997631}" type="presOf" srcId="{892628DE-E765-4985-917E-4052BBD67C77}" destId="{0037F8B0-7483-41E7-8B97-3699DA445616}" srcOrd="0" destOrd="0" presId="urn:microsoft.com/office/officeart/2005/8/layout/hList1"/>
    <dgm:cxn modelId="{FACA9BED-924C-4B24-9369-047474D5EC14}" type="presParOf" srcId="{0037F8B0-7483-41E7-8B97-3699DA445616}" destId="{A3068505-CCEE-4A9A-BABE-6AA4F9E17278}" srcOrd="0" destOrd="0" presId="urn:microsoft.com/office/officeart/2005/8/layout/hList1"/>
    <dgm:cxn modelId="{70DC4053-F2C1-4340-BA27-00A6094C922A}" type="presParOf" srcId="{A3068505-CCEE-4A9A-BABE-6AA4F9E17278}" destId="{FAB67984-8950-4ED4-BE2C-E135D0431B8B}" srcOrd="0" destOrd="0" presId="urn:microsoft.com/office/officeart/2005/8/layout/hList1"/>
    <dgm:cxn modelId="{D9D2AB27-6871-4326-BCA8-4476A75C9317}" type="presParOf" srcId="{A3068505-CCEE-4A9A-BABE-6AA4F9E17278}" destId="{96DA1BFD-29DC-4FC9-A152-393091E1A5CF}" srcOrd="1" destOrd="0" presId="urn:microsoft.com/office/officeart/2005/8/layout/hList1"/>
    <dgm:cxn modelId="{CC2FF481-4189-47AF-B094-9828FA1071C5}" type="presParOf" srcId="{0037F8B0-7483-41E7-8B97-3699DA445616}" destId="{633AF96D-453C-4351-A6D6-C8B9F1DBDF6F}" srcOrd="1" destOrd="0" presId="urn:microsoft.com/office/officeart/2005/8/layout/hList1"/>
    <dgm:cxn modelId="{943FE727-E7B6-418A-A70B-17DA01987136}" type="presParOf" srcId="{0037F8B0-7483-41E7-8B97-3699DA445616}" destId="{4FE4E567-123D-46E1-9D07-B9B991B67670}" srcOrd="2" destOrd="0" presId="urn:microsoft.com/office/officeart/2005/8/layout/hList1"/>
    <dgm:cxn modelId="{CC229C3E-AC95-4ED8-AF32-358ABD2A6380}" type="presParOf" srcId="{4FE4E567-123D-46E1-9D07-B9B991B67670}" destId="{E1297864-F603-4188-99E6-99186546F526}" srcOrd="0" destOrd="0" presId="urn:microsoft.com/office/officeart/2005/8/layout/hList1"/>
    <dgm:cxn modelId="{A163173F-70DB-450C-98C8-2F511831736F}" type="presParOf" srcId="{4FE4E567-123D-46E1-9D07-B9B991B67670}" destId="{35FCC7C2-7E89-4218-B39D-327AF9A511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 smtClean="0"/>
            <a:t>Podmínky pro poskytování zdravotních služeb a zdravotní péče</a:t>
          </a:r>
          <a:endParaRPr lang="cs-CZ" dirty="0"/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 smtClean="0"/>
            <a:t>Povinnosti a práva poskytovatele ZS; </a:t>
          </a:r>
          <a:endParaRPr lang="cs-CZ"/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 smtClean="0"/>
            <a:t>Podmínky pro výkon zdravotnických povolání</a:t>
          </a:r>
          <a:endParaRPr lang="cs-CZ"/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 smtClean="0"/>
            <a:t>Podmínky pro provozování podnikatelské činnosti obecně</a:t>
          </a:r>
          <a:endParaRPr lang="cs-CZ"/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 smtClean="0"/>
            <a:t>Jak vycestovat se svým diplomem do zahraničí</a:t>
          </a:r>
          <a:endParaRPr lang="cs-CZ"/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 smtClean="0"/>
            <a:t>Co má mít platná smlouva</a:t>
          </a:r>
          <a:endParaRPr lang="cs-CZ"/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 smtClean="0"/>
            <a:t>Jak ji uzavřít</a:t>
          </a:r>
          <a:endParaRPr lang="cs-CZ"/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 smtClean="0"/>
            <a:t>Jak z ní odstoupit</a:t>
          </a:r>
          <a:endParaRPr lang="cs-CZ"/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 smtClean="0"/>
            <a:t>Jak ji vypovědět</a:t>
          </a:r>
          <a:endParaRPr lang="cs-CZ"/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 smtClean="0"/>
            <a:t>Právní úpravu vlastnictví </a:t>
          </a:r>
          <a:endParaRPr lang="cs-CZ"/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 smtClean="0"/>
            <a:t>Jakou máte odpovědnost za škodu</a:t>
          </a:r>
          <a:endParaRPr lang="cs-CZ"/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 smtClean="0"/>
            <a:t>Prameny zdravotnického práva, </a:t>
          </a:r>
          <a:endParaRPr lang="cs-CZ"/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 smtClean="0"/>
            <a:t>Státní správa a samospráva ve zdravotnictví</a:t>
          </a:r>
          <a:endParaRPr lang="cs-CZ"/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smtClean="0"/>
            <a:t>Roviny odpovědnosti</a:t>
          </a:r>
          <a:endParaRPr lang="cs-CZ"/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 smtClean="0"/>
            <a:t>Typy odpovědnosti</a:t>
          </a:r>
          <a:endParaRPr lang="cs-CZ"/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 smtClean="0"/>
            <a:t>Zavinění</a:t>
          </a:r>
          <a:endParaRPr lang="cs-CZ"/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 smtClean="0"/>
            <a:t>Personální řízení, management zaměstnanců, zdanění práce, mzdová agenda, Odpovědnost vedení organizace, </a:t>
          </a:r>
          <a:endParaRPr lang="cs-CZ"/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 smtClean="0"/>
            <a:t>Pracovněprávní předpisy, práva zaměstnance, </a:t>
          </a:r>
          <a:endParaRPr lang="cs-CZ"/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 smtClean="0"/>
            <a:t>Specifika personálních problémů ve zdravotnickém provozu, BOZP</a:t>
          </a:r>
          <a:endParaRPr lang="cs-CZ" dirty="0"/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 smtClean="0"/>
            <a:t>Práva pacienta, </a:t>
          </a:r>
          <a:endParaRPr lang="cs-CZ"/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 smtClean="0"/>
            <a:t>Právní specifika dětských pacientů</a:t>
          </a:r>
          <a:endParaRPr lang="cs-CZ"/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 smtClean="0"/>
            <a:t>Úvod do veřejného práva</a:t>
          </a:r>
          <a:endParaRPr lang="cs-CZ"/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 smtClean="0"/>
            <a:t>principy správního práva</a:t>
          </a:r>
          <a:endParaRPr lang="cs-CZ"/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 smtClean="0"/>
            <a:t>principy trestního práva</a:t>
          </a:r>
          <a:endParaRPr lang="cs-CZ"/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</dgm:pt>
    <dgm:pt modelId="{B914373E-E93E-4207-911B-67A51052D223}" type="pres">
      <dgm:prSet presAssocID="{A9DB577D-699D-4A58-911D-FF80B92D7B19}" presName="rootConnector1" presStyleLbl="node1" presStyleIdx="0" presStyleCnt="0"/>
      <dgm:spPr/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</dgm:pt>
    <dgm:pt modelId="{01775A44-93F3-439D-BC02-BAC88EA33452}" type="pres">
      <dgm:prSet presAssocID="{010FA3CD-4247-4D2C-B56F-8F4AE3CF1017}" presName="rootConnector1" presStyleLbl="node1" presStyleIdx="0" presStyleCnt="0"/>
      <dgm:spPr/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</dgm:pt>
    <dgm:pt modelId="{2D62DD7C-7985-4053-971C-8CA285F3B896}" type="pres">
      <dgm:prSet presAssocID="{040E1B5D-BDFD-4E2E-AEBC-A4E4453A92DF}" presName="rootConnector1" presStyleLbl="node1" presStyleIdx="0" presStyleCnt="0"/>
      <dgm:spPr/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 smtClean="0"/>
            <a:t>Daňový systém ČR, </a:t>
          </a:r>
          <a:endParaRPr lang="cs-CZ"/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 smtClean="0"/>
            <a:t>Sociální zabezpečení v ČR</a:t>
          </a:r>
          <a:endParaRPr lang="cs-CZ"/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</dgm:pt>
    <dgm:pt modelId="{1E9F1D67-DF8B-4425-B4D9-10CFA12BCBA3}" type="pres">
      <dgm:prSet presAssocID="{F8AF0E91-7096-458B-8C4E-F541B7A35A9B}" presName="rootConnector1" presStyleLbl="node1" presStyleIdx="0" presStyleCnt="0"/>
      <dgm:spPr/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</dgm:pt>
    <dgm:pt modelId="{01397624-9B40-4D32-B6AD-356560D4CF69}" type="pres">
      <dgm:prSet presAssocID="{1C05840C-3F07-4B53-9B46-51075EDF07C5}" presName="rootConnector1" presStyleLbl="node1" presStyleIdx="0" presStyleCnt="0"/>
      <dgm:spPr/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7984-8950-4ED4-BE2C-E135D0431B8B}">
      <dsp:nvSpPr>
        <dsp:cNvPr id="0" name=""/>
        <dsp:cNvSpPr/>
      </dsp:nvSpPr>
      <dsp:spPr>
        <a:xfrm>
          <a:off x="4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Kontakt</a:t>
          </a:r>
          <a:endParaRPr lang="cs-CZ" sz="3600" kern="1200"/>
        </a:p>
      </dsp:txBody>
      <dsp:txXfrm>
        <a:off x="49" y="183915"/>
        <a:ext cx="4700141" cy="1036800"/>
      </dsp:txXfrm>
    </dsp:sp>
    <dsp:sp modelId="{96DA1BFD-29DC-4FC9-A152-393091E1A5CF}">
      <dsp:nvSpPr>
        <dsp:cNvPr id="0" name=""/>
        <dsp:cNvSpPr/>
      </dsp:nvSpPr>
      <dsp:spPr>
        <a:xfrm>
          <a:off x="4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>
              <a:hlinkClick xmlns:r="http://schemas.openxmlformats.org/officeDocument/2006/relationships" r:id="rId1"/>
            </a:rPr>
            <a:t>koscik@med.muni.cz</a:t>
          </a:r>
          <a:r>
            <a:rPr lang="cs-CZ" sz="3600" kern="1200" smtClean="0"/>
            <a:t>  (nonstop)</a:t>
          </a:r>
          <a:endParaRPr lang="cs-CZ" sz="3600" kern="1200"/>
        </a:p>
      </dsp:txBody>
      <dsp:txXfrm>
        <a:off x="49" y="1220715"/>
        <a:ext cx="4700141" cy="2618730"/>
      </dsp:txXfrm>
    </dsp:sp>
    <dsp:sp modelId="{E1297864-F603-4188-99E6-99186546F526}">
      <dsp:nvSpPr>
        <dsp:cNvPr id="0" name=""/>
        <dsp:cNvSpPr/>
      </dsp:nvSpPr>
      <dsp:spPr>
        <a:xfrm>
          <a:off x="535820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Kancelář:</a:t>
          </a:r>
          <a:endParaRPr lang="cs-CZ" sz="3600" kern="1200"/>
        </a:p>
      </dsp:txBody>
      <dsp:txXfrm>
        <a:off x="5358209" y="183915"/>
        <a:ext cx="4700141" cy="1036800"/>
      </dsp:txXfrm>
    </dsp:sp>
    <dsp:sp modelId="{35FCC7C2-7E89-4218-B39D-327AF9A5110F}">
      <dsp:nvSpPr>
        <dsp:cNvPr id="0" name=""/>
        <dsp:cNvSpPr/>
      </dsp:nvSpPr>
      <dsp:spPr>
        <a:xfrm>
          <a:off x="535820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UKB – A17 – 314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Konzultační hodiny - pondělí 9:00-9:45 – vždy po přednášce</a:t>
          </a:r>
          <a:endParaRPr lang="cs-CZ" sz="3600" kern="1200"/>
        </a:p>
      </dsp:txBody>
      <dsp:txXfrm>
        <a:off x="5358209" y="1220715"/>
        <a:ext cx="4700141" cy="2618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418B4-AB36-47F7-A9D8-31BCA08EBE48}">
      <dsp:nvSpPr>
        <dsp:cNvPr id="0" name=""/>
        <dsp:cNvSpPr/>
      </dsp:nvSpPr>
      <dsp:spPr>
        <a:xfrm>
          <a:off x="0" y="400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Podmínky pro poskytování zdravotních služeb a zdravotní péče</a:t>
          </a:r>
          <a:endParaRPr lang="cs-CZ" sz="3000" kern="1200" dirty="0"/>
        </a:p>
      </dsp:txBody>
      <dsp:txXfrm>
        <a:off x="35125" y="75130"/>
        <a:ext cx="9988149" cy="649299"/>
      </dsp:txXfrm>
    </dsp:sp>
    <dsp:sp modelId="{8B54D404-3E6F-4760-9F0E-3CB3B2C72F8C}">
      <dsp:nvSpPr>
        <dsp:cNvPr id="0" name=""/>
        <dsp:cNvSpPr/>
      </dsp:nvSpPr>
      <dsp:spPr>
        <a:xfrm>
          <a:off x="0" y="8459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Povinnosti a práva poskytovatele ZS; </a:t>
          </a:r>
          <a:endParaRPr lang="cs-CZ" sz="3000" kern="1200"/>
        </a:p>
      </dsp:txBody>
      <dsp:txXfrm>
        <a:off x="35125" y="881080"/>
        <a:ext cx="9988149" cy="649299"/>
      </dsp:txXfrm>
    </dsp:sp>
    <dsp:sp modelId="{0338ADD8-FF58-40AB-83D6-BBF1798D36D5}">
      <dsp:nvSpPr>
        <dsp:cNvPr id="0" name=""/>
        <dsp:cNvSpPr/>
      </dsp:nvSpPr>
      <dsp:spPr>
        <a:xfrm>
          <a:off x="0" y="1651904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výkon zdravotnických povolání</a:t>
          </a:r>
          <a:endParaRPr lang="cs-CZ" sz="3000" kern="1200"/>
        </a:p>
      </dsp:txBody>
      <dsp:txXfrm>
        <a:off x="35125" y="1687029"/>
        <a:ext cx="9988149" cy="649299"/>
      </dsp:txXfrm>
    </dsp:sp>
    <dsp:sp modelId="{D48AF5AE-B980-4D22-B482-122D5D823ADE}">
      <dsp:nvSpPr>
        <dsp:cNvPr id="0" name=""/>
        <dsp:cNvSpPr/>
      </dsp:nvSpPr>
      <dsp:spPr>
        <a:xfrm>
          <a:off x="0" y="24578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provozování podnikatelské činnosti obecně</a:t>
          </a:r>
          <a:endParaRPr lang="cs-CZ" sz="3000" kern="1200"/>
        </a:p>
      </dsp:txBody>
      <dsp:txXfrm>
        <a:off x="35125" y="2492980"/>
        <a:ext cx="9988149" cy="649299"/>
      </dsp:txXfrm>
    </dsp:sp>
    <dsp:sp modelId="{2C3D4C52-41CA-4FB4-805C-1918E553443C}">
      <dsp:nvSpPr>
        <dsp:cNvPr id="0" name=""/>
        <dsp:cNvSpPr/>
      </dsp:nvSpPr>
      <dsp:spPr>
        <a:xfrm>
          <a:off x="0" y="32638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Jak vycestovat se svým diplomem do zahraničí</a:t>
          </a:r>
          <a:endParaRPr lang="cs-CZ" sz="3000" kern="1200"/>
        </a:p>
      </dsp:txBody>
      <dsp:txXfrm>
        <a:off x="35125" y="3298930"/>
        <a:ext cx="9988149" cy="649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2D80-0BE2-49BB-B96F-D53D7604B128}">
      <dsp:nvSpPr>
        <dsp:cNvPr id="0" name=""/>
        <dsp:cNvSpPr/>
      </dsp:nvSpPr>
      <dsp:spPr>
        <a:xfrm>
          <a:off x="0" y="35685"/>
          <a:ext cx="10058399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Co má mít platná smlouva</a:t>
          </a:r>
          <a:endParaRPr lang="cs-CZ" sz="3400" kern="1200"/>
        </a:p>
      </dsp:txBody>
      <dsp:txXfrm>
        <a:off x="39809" y="75494"/>
        <a:ext cx="9978781" cy="735872"/>
      </dsp:txXfrm>
    </dsp:sp>
    <dsp:sp modelId="{C6F80343-48AA-4848-9DFC-B060EFF49D0A}">
      <dsp:nvSpPr>
        <dsp:cNvPr id="0" name=""/>
        <dsp:cNvSpPr/>
      </dsp:nvSpPr>
      <dsp:spPr>
        <a:xfrm>
          <a:off x="0" y="851175"/>
          <a:ext cx="10058399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uzavřít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z ní odstoupit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vypovědět</a:t>
          </a:r>
          <a:endParaRPr lang="cs-CZ" sz="2700" kern="1200"/>
        </a:p>
      </dsp:txBody>
      <dsp:txXfrm>
        <a:off x="0" y="851175"/>
        <a:ext cx="10058399" cy="1407600"/>
      </dsp:txXfrm>
    </dsp:sp>
    <dsp:sp modelId="{9E3DFB55-702B-48F1-BA14-F541388FC68C}">
      <dsp:nvSpPr>
        <dsp:cNvPr id="0" name=""/>
        <dsp:cNvSpPr/>
      </dsp:nvSpPr>
      <dsp:spPr>
        <a:xfrm>
          <a:off x="0" y="2258775"/>
          <a:ext cx="10058399" cy="815490"/>
        </a:xfrm>
        <a:prstGeom prst="roundRect">
          <a:avLst/>
        </a:prstGeom>
        <a:solidFill>
          <a:schemeClr val="accent3">
            <a:hueOff val="599003"/>
            <a:satOff val="-3627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Právní úpravu vlastnictví </a:t>
          </a:r>
          <a:endParaRPr lang="cs-CZ" sz="3400" kern="1200"/>
        </a:p>
      </dsp:txBody>
      <dsp:txXfrm>
        <a:off x="39809" y="2298584"/>
        <a:ext cx="9978781" cy="735872"/>
      </dsp:txXfrm>
    </dsp:sp>
    <dsp:sp modelId="{BB10198E-A8F2-4E1E-8196-A421F700E7C5}">
      <dsp:nvSpPr>
        <dsp:cNvPr id="0" name=""/>
        <dsp:cNvSpPr/>
      </dsp:nvSpPr>
      <dsp:spPr>
        <a:xfrm>
          <a:off x="0" y="3172185"/>
          <a:ext cx="10058399" cy="815490"/>
        </a:xfrm>
        <a:prstGeom prst="roundRect">
          <a:avLst/>
        </a:prstGeom>
        <a:solidFill>
          <a:schemeClr val="accent3">
            <a:hueOff val="1198005"/>
            <a:satOff val="-7255"/>
            <a:lumOff val="86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Jakou máte odpovědnost za škodu</a:t>
          </a:r>
          <a:endParaRPr lang="cs-CZ" sz="3400" kern="1200"/>
        </a:p>
      </dsp:txBody>
      <dsp:txXfrm>
        <a:off x="39809" y="3211994"/>
        <a:ext cx="9978781" cy="735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E10-1C4E-48BD-9264-7EB70E8DFB9A}">
      <dsp:nvSpPr>
        <dsp:cNvPr id="0" name=""/>
        <dsp:cNvSpPr/>
      </dsp:nvSpPr>
      <dsp:spPr>
        <a:xfrm>
          <a:off x="0" y="35752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Prameny zdravotnického práva, </a:t>
          </a:r>
          <a:endParaRPr lang="cs-CZ" sz="4800" kern="1200"/>
        </a:p>
      </dsp:txBody>
      <dsp:txXfrm>
        <a:off x="93083" y="128835"/>
        <a:ext cx="9872233" cy="1720641"/>
      </dsp:txXfrm>
    </dsp:sp>
    <dsp:sp modelId="{2A9C3FC8-F022-456F-924A-585773CEAE6E}">
      <dsp:nvSpPr>
        <dsp:cNvPr id="0" name=""/>
        <dsp:cNvSpPr/>
      </dsp:nvSpPr>
      <dsp:spPr>
        <a:xfrm>
          <a:off x="0" y="2080800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Státní správa a samospráva ve zdravotnictví</a:t>
          </a:r>
          <a:endParaRPr lang="cs-CZ" sz="4800" kern="1200"/>
        </a:p>
      </dsp:txBody>
      <dsp:txXfrm>
        <a:off x="93083" y="2173883"/>
        <a:ext cx="9872233" cy="1720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3163-C5FB-4100-B6AB-806840CD14AC}">
      <dsp:nvSpPr>
        <dsp:cNvPr id="0" name=""/>
        <dsp:cNvSpPr/>
      </dsp:nvSpPr>
      <dsp:spPr>
        <a:xfrm>
          <a:off x="3017519" y="0"/>
          <a:ext cx="4023360" cy="402336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BAC18-3B72-4C7B-86A1-B4DACC763BD3}">
      <dsp:nvSpPr>
        <dsp:cNvPr id="0" name=""/>
        <dsp:cNvSpPr/>
      </dsp:nvSpPr>
      <dsp:spPr>
        <a:xfrm>
          <a:off x="3399739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Roviny odpovědnosti</a:t>
          </a:r>
          <a:endParaRPr lang="cs-CZ" sz="1800" kern="1200"/>
        </a:p>
      </dsp:txBody>
      <dsp:txXfrm>
        <a:off x="3476337" y="458817"/>
        <a:ext cx="1415914" cy="1415914"/>
      </dsp:txXfrm>
    </dsp:sp>
    <dsp:sp modelId="{DD37F645-F40E-45A6-97E7-A27D11763A13}">
      <dsp:nvSpPr>
        <dsp:cNvPr id="0" name=""/>
        <dsp:cNvSpPr/>
      </dsp:nvSpPr>
      <dsp:spPr>
        <a:xfrm>
          <a:off x="5089550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Typy odpovědnosti</a:t>
          </a:r>
          <a:endParaRPr lang="cs-CZ" sz="1800" kern="1200"/>
        </a:p>
      </dsp:txBody>
      <dsp:txXfrm>
        <a:off x="5166148" y="458817"/>
        <a:ext cx="1415914" cy="1415914"/>
      </dsp:txXfrm>
    </dsp:sp>
    <dsp:sp modelId="{0016277D-846E-469D-8949-B6F8C0A7FA7F}">
      <dsp:nvSpPr>
        <dsp:cNvPr id="0" name=""/>
        <dsp:cNvSpPr/>
      </dsp:nvSpPr>
      <dsp:spPr>
        <a:xfrm>
          <a:off x="3399739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Zavinění</a:t>
          </a:r>
          <a:endParaRPr lang="cs-CZ" sz="1800" kern="1200"/>
        </a:p>
      </dsp:txBody>
      <dsp:txXfrm>
        <a:off x="3476337" y="2148628"/>
        <a:ext cx="1415914" cy="1415914"/>
      </dsp:txXfrm>
    </dsp:sp>
    <dsp:sp modelId="{B9FF1CA5-ADFF-4ACD-9236-9D212151D28E}">
      <dsp:nvSpPr>
        <dsp:cNvPr id="0" name=""/>
        <dsp:cNvSpPr/>
      </dsp:nvSpPr>
      <dsp:spPr>
        <a:xfrm>
          <a:off x="5089550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Nedbalost</a:t>
          </a:r>
          <a:endParaRPr lang="cs-CZ" sz="1800" kern="1200"/>
        </a:p>
      </dsp:txBody>
      <dsp:txXfrm>
        <a:off x="5166148" y="2148628"/>
        <a:ext cx="1415914" cy="14159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3FB78-DCA9-4BA1-A675-78FE0FC744D2}">
      <dsp:nvSpPr>
        <dsp:cNvPr id="0" name=""/>
        <dsp:cNvSpPr/>
      </dsp:nvSpPr>
      <dsp:spPr>
        <a:xfrm>
          <a:off x="0" y="1008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Personální řízení, management zaměstnanců, zdanění práce, mzdová agenda, Odpovědnost vedení organizace, </a:t>
          </a:r>
          <a:endParaRPr lang="cs-CZ" sz="3200" kern="1200"/>
        </a:p>
      </dsp:txBody>
      <dsp:txXfrm>
        <a:off x="62141" y="72221"/>
        <a:ext cx="9934117" cy="1148678"/>
      </dsp:txXfrm>
    </dsp:sp>
    <dsp:sp modelId="{CFB044F3-CA6B-49C9-BB2D-2B9BB61B4DC3}">
      <dsp:nvSpPr>
        <dsp:cNvPr id="0" name=""/>
        <dsp:cNvSpPr/>
      </dsp:nvSpPr>
      <dsp:spPr>
        <a:xfrm>
          <a:off x="0" y="137520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Pracovněprávní předpisy, práva zaměstnance, </a:t>
          </a:r>
          <a:endParaRPr lang="cs-CZ" sz="3200" kern="1200"/>
        </a:p>
      </dsp:txBody>
      <dsp:txXfrm>
        <a:off x="62141" y="1437341"/>
        <a:ext cx="9934117" cy="1148678"/>
      </dsp:txXfrm>
    </dsp:sp>
    <dsp:sp modelId="{64D0354D-9DEE-41DD-A8DD-FADF3A2D956D}">
      <dsp:nvSpPr>
        <dsp:cNvPr id="0" name=""/>
        <dsp:cNvSpPr/>
      </dsp:nvSpPr>
      <dsp:spPr>
        <a:xfrm>
          <a:off x="0" y="274032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Specifika personálních problémů ve zdravotnickém provozu, BOZP</a:t>
          </a:r>
          <a:endParaRPr lang="cs-CZ" sz="3200" kern="1200" dirty="0"/>
        </a:p>
      </dsp:txBody>
      <dsp:txXfrm>
        <a:off x="62141" y="2802461"/>
        <a:ext cx="9934117" cy="11486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29A4-98AA-41A3-A01F-0D0523D54D16}">
      <dsp:nvSpPr>
        <dsp:cNvPr id="0" name=""/>
        <dsp:cNvSpPr/>
      </dsp:nvSpPr>
      <dsp:spPr>
        <a:xfrm>
          <a:off x="3218687" y="49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Práva pacienta, </a:t>
          </a:r>
          <a:endParaRPr lang="cs-CZ" sz="3800" kern="1200"/>
        </a:p>
      </dsp:txBody>
      <dsp:txXfrm>
        <a:off x="3314492" y="95854"/>
        <a:ext cx="3429414" cy="1770956"/>
      </dsp:txXfrm>
    </dsp:sp>
    <dsp:sp modelId="{C14805BB-3CF0-441D-81F3-C3BBD2038DEA}">
      <dsp:nvSpPr>
        <dsp:cNvPr id="0" name=""/>
        <dsp:cNvSpPr/>
      </dsp:nvSpPr>
      <dsp:spPr>
        <a:xfrm>
          <a:off x="3218687" y="2060744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Právní specifika dětských pacientů</a:t>
          </a:r>
          <a:endParaRPr lang="cs-CZ" sz="3800" kern="1200"/>
        </a:p>
      </dsp:txBody>
      <dsp:txXfrm>
        <a:off x="3314492" y="2156549"/>
        <a:ext cx="3429414" cy="1770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E311-1261-42DB-9E13-A3D9385FBCFB}">
      <dsp:nvSpPr>
        <dsp:cNvPr id="0" name=""/>
        <dsp:cNvSpPr/>
      </dsp:nvSpPr>
      <dsp:spPr>
        <a:xfrm>
          <a:off x="675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Úvod do veřejného práva</a:t>
          </a:r>
          <a:endParaRPr lang="cs-CZ" sz="3400" kern="1200"/>
        </a:p>
      </dsp:txBody>
      <dsp:txXfrm>
        <a:off x="675" y="1276515"/>
        <a:ext cx="2940657" cy="1470328"/>
      </dsp:txXfrm>
    </dsp:sp>
    <dsp:sp modelId="{8ED5E7D9-D64B-4883-9773-79B520D4250B}">
      <dsp:nvSpPr>
        <dsp:cNvPr id="0" name=""/>
        <dsp:cNvSpPr/>
      </dsp:nvSpPr>
      <dsp:spPr>
        <a:xfrm>
          <a:off x="3558871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správního práva</a:t>
          </a:r>
          <a:endParaRPr lang="cs-CZ" sz="3400" kern="1200"/>
        </a:p>
      </dsp:txBody>
      <dsp:txXfrm>
        <a:off x="3558871" y="1276515"/>
        <a:ext cx="2940657" cy="1470328"/>
      </dsp:txXfrm>
    </dsp:sp>
    <dsp:sp modelId="{4BB96B2F-B362-4A5B-B2F3-A9485ABF9433}">
      <dsp:nvSpPr>
        <dsp:cNvPr id="0" name=""/>
        <dsp:cNvSpPr/>
      </dsp:nvSpPr>
      <dsp:spPr>
        <a:xfrm>
          <a:off x="7117066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trestního práva</a:t>
          </a:r>
          <a:endParaRPr lang="cs-CZ" sz="3400" kern="1200"/>
        </a:p>
      </dsp:txBody>
      <dsp:txXfrm>
        <a:off x="7117066" y="1276515"/>
        <a:ext cx="2940657" cy="1470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6F7C4-F8A3-4F3D-BF01-64B64C9CBA2A}">
      <dsp:nvSpPr>
        <dsp:cNvPr id="0" name=""/>
        <dsp:cNvSpPr/>
      </dsp:nvSpPr>
      <dsp:spPr>
        <a:xfrm>
          <a:off x="2424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Daňový systém ČR, </a:t>
          </a:r>
          <a:endParaRPr lang="cs-CZ" sz="5200" kern="1200"/>
        </a:p>
      </dsp:txBody>
      <dsp:txXfrm>
        <a:off x="2424" y="874400"/>
        <a:ext cx="4549117" cy="2274558"/>
      </dsp:txXfrm>
    </dsp:sp>
    <dsp:sp modelId="{E229A9D6-F760-42CE-AE39-196BC13E0539}">
      <dsp:nvSpPr>
        <dsp:cNvPr id="0" name=""/>
        <dsp:cNvSpPr/>
      </dsp:nvSpPr>
      <dsp:spPr>
        <a:xfrm>
          <a:off x="5506857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Sociální zabezpečení v ČR</a:t>
          </a:r>
          <a:endParaRPr lang="cs-CZ" sz="5200" kern="1200"/>
        </a:p>
      </dsp:txBody>
      <dsp:txXfrm>
        <a:off x="5506857" y="874400"/>
        <a:ext cx="4549117" cy="227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15. 2. 2015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</a:t>
            </a:r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Vítejte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pacienty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úřady (a s policií)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musíte platit daně a odvody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ufinancovat laboratoř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  <a:endParaRPr lang="cs-CZ" dirty="0" smtClean="0"/>
          </a:p>
          <a:p>
            <a:pPr lvl="0"/>
            <a:r>
              <a:rPr lang="cs-CZ" dirty="0" smtClean="0"/>
              <a:t>finanční </a:t>
            </a:r>
            <a:r>
              <a:rPr lang="cs-CZ" dirty="0"/>
              <a:t>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</a:p>
          <a:p>
            <a:r>
              <a:rPr lang="cs-CZ" dirty="0" smtClean="0"/>
              <a:t>Písemná </a:t>
            </a:r>
          </a:p>
          <a:p>
            <a:pPr lvl="1"/>
            <a:r>
              <a:rPr lang="cs-CZ" dirty="0" smtClean="0"/>
              <a:t>6 testových otázek – pouze jedna správná (každá 1b)</a:t>
            </a:r>
          </a:p>
          <a:p>
            <a:pPr lvl="1"/>
            <a:r>
              <a:rPr lang="cs-CZ" dirty="0" smtClean="0"/>
              <a:t>3 otevřené otázky – rozepsat se na cca půl strany (každá 3b)</a:t>
            </a:r>
          </a:p>
          <a:p>
            <a:pPr lvl="1"/>
            <a:r>
              <a:rPr lang="cs-CZ" dirty="0" smtClean="0"/>
              <a:t>Celkově 6+9=15 </a:t>
            </a:r>
          </a:p>
          <a:p>
            <a:pPr lvl="1"/>
            <a:r>
              <a:rPr lang="cs-CZ" dirty="0" smtClean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15-14 bodů 	A</a:t>
            </a:r>
          </a:p>
          <a:p>
            <a:pPr lvl="1"/>
            <a:r>
              <a:rPr lang="cs-CZ" dirty="0" smtClean="0"/>
              <a:t>13 bodů 		B</a:t>
            </a:r>
          </a:p>
          <a:p>
            <a:pPr lvl="1"/>
            <a:r>
              <a:rPr lang="cs-CZ" dirty="0" smtClean="0"/>
              <a:t>12 bodů 		C</a:t>
            </a:r>
          </a:p>
          <a:p>
            <a:pPr lvl="1"/>
            <a:r>
              <a:rPr lang="cs-CZ" dirty="0" smtClean="0"/>
              <a:t>11 bodů 		D</a:t>
            </a:r>
          </a:p>
          <a:p>
            <a:pPr lvl="1"/>
            <a:r>
              <a:rPr lang="cs-CZ" dirty="0" smtClean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Cokoliv méně je F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Pozn. Nebude to tak zlé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Přednášející – Michal Koščík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65027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5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Úvodní přednáška, základní pojmy, podmínky zkoušky, Zdroje, orientace v systému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Podmínky pro provozování zdravotní péče v české republice, povinnosti a práva, poskytovatele ZS; Podmínky pro provozování podnikatelské činnosti obecně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 do soukromého práva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Prameny zdravotnického práva, státní správa a samospráva ve zdravotnictví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Odpovědnost ve zdravotnictví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Personální řízení, management zaměstnanců, zdanění práce, mzdová agenda, Odpovědnost vedení organizace, 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Pracovněprávní předpisy, práva zaměstnance, 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Specifika personálních problémů ve zdravotnickém provozu, BOZP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Práva pacienta, Právní specifika dětských pacientů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Úvod do veřejného, správního a trestního práva v ČR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Daňový systém ČR, sociální zabezpečení v ČR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Financování zdravotnictví v ČR a v EU, finanční struktura podnikatelského a veřejnoprávního poskytovatele zdravotních služeb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Léky v ČR – distribuce, právní úprava, ekonomické otázky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Specifické zdravotní služby, ekonomické a právní otázky</a:t>
            </a:r>
          </a:p>
          <a:p>
            <a:pPr marL="571500" lvl="0" indent="-571500">
              <a:buFont typeface="+mj-lt"/>
              <a:buAutoNum type="romanUcPeriod"/>
            </a:pPr>
            <a:r>
              <a:rPr lang="cs-CZ" dirty="0"/>
              <a:t>Aplikace nabytých znalostí do provozu zdravotnické laboratoře, (opakovací přednáška)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2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stát zdravotnickým pracovníkem a jak podnikat (třeba) ve zdravotnictví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smluvního a občanského práva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zorientovat ve zdravotnické legislativě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co nesete ve zdravotnictví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personalistiky a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</TotalTime>
  <Words>299</Words>
  <Application>Microsoft Office PowerPoint</Application>
  <PresentationFormat>Širokoúhlá obrazovka</PresentationFormat>
  <Paragraphs>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Retrospektiva</vt:lpstr>
      <vt:lpstr>BLEP061p Řízení ekonom. a právo</vt:lpstr>
      <vt:lpstr>Přednášející – Michal Koščík</vt:lpstr>
      <vt:lpstr>Program přednášek</vt:lpstr>
      <vt:lpstr>Co se v kurzu naučíte?</vt:lpstr>
      <vt:lpstr>Jak se stát zdravotnickým pracovníkem a jak podnikat (třeba) ve zdravotnictví</vt:lpstr>
      <vt:lpstr>Základy smluvního a občanského práva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Michal Koščík</cp:lastModifiedBy>
  <cp:revision>3</cp:revision>
  <dcterms:created xsi:type="dcterms:W3CDTF">2015-02-15T19:38:24Z</dcterms:created>
  <dcterms:modified xsi:type="dcterms:W3CDTF">2015-02-15T19:58:38Z</dcterms:modified>
</cp:coreProperties>
</file>