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2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 smtClean="0"/>
            <a:t>Zdravotnický pracovník</a:t>
          </a:r>
          <a:endParaRPr lang="cs-CZ"/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cs-CZ" dirty="0" smtClean="0"/>
            <a:t>Dle zákona o zdravotních službách Lékaři i „</a:t>
          </a:r>
          <a:r>
            <a:rPr lang="cs-CZ" dirty="0" err="1" smtClean="0"/>
            <a:t>nelékaři</a:t>
          </a:r>
          <a:r>
            <a:rPr lang="cs-CZ" dirty="0" smtClean="0"/>
            <a:t>“</a:t>
          </a:r>
          <a:endParaRPr lang="cs-CZ" dirty="0"/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 smtClean="0"/>
            <a:t>Jiný odborný pracovník</a:t>
          </a:r>
          <a:endParaRPr lang="cs-CZ"/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rtl="0"/>
          <a:r>
            <a:rPr lang="cs-CZ" smtClean="0"/>
            <a:t>pod odborným dohledem nebo přímým vedením zdravotnického pracovníka způsobilého k poskytování zdravotní péče vykonává činnosti, které přímo souvisejí s poskytováním zdravotní péče</a:t>
          </a:r>
          <a:endParaRPr lang="cs-CZ"/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rtl="0"/>
          <a:r>
            <a:rPr lang="cs-CZ" smtClean="0"/>
            <a:t>Psycholog, logoped, sociální pracovník, pracovní terapeut</a:t>
          </a:r>
          <a:endParaRPr lang="cs-CZ"/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cs-CZ" dirty="0" smtClean="0"/>
            <a:t>Některé předpisy používají zdrav </a:t>
          </a:r>
          <a:r>
            <a:rPr lang="cs-CZ" dirty="0" err="1" smtClean="0"/>
            <a:t>prac</a:t>
          </a:r>
          <a:r>
            <a:rPr lang="cs-CZ" dirty="0" smtClean="0"/>
            <a:t>. v užším smyslu (</a:t>
          </a:r>
          <a:r>
            <a:rPr lang="cs-CZ" dirty="0" err="1" smtClean="0"/>
            <a:t>nelékaři</a:t>
          </a:r>
          <a:r>
            <a:rPr lang="cs-CZ" dirty="0" smtClean="0"/>
            <a:t>)</a:t>
          </a:r>
          <a:endParaRPr lang="cs-CZ" dirty="0"/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6E4E2-22FF-4175-959B-E5319EB6F37E}" type="presOf" srcId="{2F75BC37-F2A2-4E21-95E8-447B8C618A71}" destId="{4AFBEFC8-147C-4EA0-89A5-3E7A4C88E446}" srcOrd="0" destOrd="0" presId="urn:microsoft.com/office/officeart/2005/8/layout/hList1"/>
    <dgm:cxn modelId="{87E084FA-9CDD-478C-8837-0C455289D466}" type="presOf" srcId="{4024AB4D-2276-4AAF-A44A-B8D118F938F0}" destId="{9C5FF6E2-CB76-4CFA-BD17-836136F061A1}" srcOrd="0" destOrd="1" presId="urn:microsoft.com/office/officeart/2005/8/layout/hList1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ADC177AE-46C4-429A-98BD-351B2C53A357}" type="presOf" srcId="{2BE52C92-850A-40E0-AAA6-86D3D623C1FB}" destId="{C3CDE481-09AA-46CB-880E-F08621424554}" srcOrd="0" destOrd="0" presId="urn:microsoft.com/office/officeart/2005/8/layout/hList1"/>
    <dgm:cxn modelId="{55B18E0E-BBFA-40B2-AEF2-34459923AB98}" type="presOf" srcId="{41123A37-2409-4E1A-ACE7-7C8A215C0679}" destId="{9C5FF6E2-CB76-4CFA-BD17-836136F061A1}" srcOrd="0" destOrd="2" presId="urn:microsoft.com/office/officeart/2005/8/layout/hList1"/>
    <dgm:cxn modelId="{F677C969-35D2-409B-801D-6C2EF5B8AAF5}" type="presOf" srcId="{48BC1642-806D-432A-87B3-6B9E25A165AD}" destId="{9E7BBF76-C7F8-46C6-AA71-32A5435BD457}" srcOrd="0" destOrd="0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FFFFD90C-0F24-4407-8811-A2E9E6B35091}" type="presOf" srcId="{7028F1D4-E701-454C-9AAC-A420FD882D3F}" destId="{DDCDB499-8546-4FBA-B3F4-0DAC49334361}" srcOrd="0" destOrd="0" presId="urn:microsoft.com/office/officeart/2005/8/layout/hList1"/>
    <dgm:cxn modelId="{D0B0EBE9-30D3-400C-9FD8-28CFBA60AE9F}" type="presOf" srcId="{31427FD1-2E97-4AC0-A266-24E23F30D9B5}" destId="{C3CDE481-09AA-46CB-880E-F08621424554}" srcOrd="0" destOrd="1" presId="urn:microsoft.com/office/officeart/2005/8/layout/hList1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9E0E9633-789C-4A36-B2EE-C9C853307BD4}" type="presOf" srcId="{45493CD2-D378-4298-8604-EE1268D9C02C}" destId="{9C5FF6E2-CB76-4CFA-BD17-836136F061A1}" srcOrd="0" destOrd="0" presId="urn:microsoft.com/office/officeart/2005/8/layout/hList1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FA5C4802-04ED-43E8-9E24-77785491E689}" type="presParOf" srcId="{9E7BBF76-C7F8-46C6-AA71-32A5435BD457}" destId="{3EB1F72F-170A-4DDC-B4B1-C75E455EF2D0}" srcOrd="0" destOrd="0" presId="urn:microsoft.com/office/officeart/2005/8/layout/hList1"/>
    <dgm:cxn modelId="{4385A41B-82DD-4FFB-94F5-A0152F29E068}" type="presParOf" srcId="{3EB1F72F-170A-4DDC-B4B1-C75E455EF2D0}" destId="{DDCDB499-8546-4FBA-B3F4-0DAC49334361}" srcOrd="0" destOrd="0" presId="urn:microsoft.com/office/officeart/2005/8/layout/hList1"/>
    <dgm:cxn modelId="{2BD82BC2-7F3D-49F0-9E5D-DF7CB23FE76E}" type="presParOf" srcId="{3EB1F72F-170A-4DDC-B4B1-C75E455EF2D0}" destId="{9C5FF6E2-CB76-4CFA-BD17-836136F061A1}" srcOrd="1" destOrd="0" presId="urn:microsoft.com/office/officeart/2005/8/layout/hList1"/>
    <dgm:cxn modelId="{9A53F738-0C9A-4A90-BC06-0C996FD9E8D2}" type="presParOf" srcId="{9E7BBF76-C7F8-46C6-AA71-32A5435BD457}" destId="{C43223DB-1220-4150-A8A8-C216F8E07CE7}" srcOrd="1" destOrd="0" presId="urn:microsoft.com/office/officeart/2005/8/layout/hList1"/>
    <dgm:cxn modelId="{9ACF1364-E599-4571-8543-76D6872FA5DA}" type="presParOf" srcId="{9E7BBF76-C7F8-46C6-AA71-32A5435BD457}" destId="{A822063B-29CF-41A7-8708-BB16F2B66270}" srcOrd="2" destOrd="0" presId="urn:microsoft.com/office/officeart/2005/8/layout/hList1"/>
    <dgm:cxn modelId="{DA410978-CA9C-4BB2-8973-BADE736E9B48}" type="presParOf" srcId="{A822063B-29CF-41A7-8708-BB16F2B66270}" destId="{4AFBEFC8-147C-4EA0-89A5-3E7A4C88E446}" srcOrd="0" destOrd="0" presId="urn:microsoft.com/office/officeart/2005/8/layout/hList1"/>
    <dgm:cxn modelId="{C6F162F3-AC7C-44AB-A4F4-75FAF073CCDA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 smtClean="0"/>
            <a:t>Revers</a:t>
          </a:r>
          <a:endParaRPr lang="cs-CZ"/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 smtClean="0"/>
            <a:t>Odvolání souhlasu</a:t>
          </a:r>
          <a:endParaRPr lang="cs-CZ"/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 smtClean="0"/>
            <a:t>Dříve vyslovené přání</a:t>
          </a:r>
          <a:endParaRPr lang="cs-CZ"/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FD8A1108-E9EE-4457-BF35-0031FCD9FAA4}" type="presOf" srcId="{3B5CA58B-2E49-4224-874C-4269926CFD47}" destId="{60D47BB3-5530-4E3B-B067-0F150F3C748A}" srcOrd="1" destOrd="0" presId="urn:microsoft.com/office/officeart/2005/8/layout/orgChart1"/>
    <dgm:cxn modelId="{FA9E7050-B0AE-4A0F-8A40-F07186738D11}" type="presOf" srcId="{62186B2F-E267-4066-85CC-32B8EE47B76E}" destId="{317E7824-454A-4EB4-BA49-3DDA6659DA4C}" srcOrd="0" destOrd="0" presId="urn:microsoft.com/office/officeart/2005/8/layout/orgChart1"/>
    <dgm:cxn modelId="{C6BB8762-FE09-45D5-8D7A-FDFC4401DE2F}" type="presOf" srcId="{7FD67F39-9A23-4C96-8629-0932E9843EED}" destId="{01406863-D4FF-4FF2-A6EF-4EC13954BDC2}" srcOrd="0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114647B4-304D-4E35-B512-2E9C13F0F8DF}" type="presOf" srcId="{AF58109E-67D1-4F6E-A07C-618926275323}" destId="{6D014229-1F61-444F-BE2C-4DEB5180ECE5}" srcOrd="1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F7F1AF83-8D37-46CC-846C-12A64AE14F4C}" type="presOf" srcId="{AF58109E-67D1-4F6E-A07C-618926275323}" destId="{62D2B66B-D2A4-46D0-B7DC-BF62BBDAB401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1D2F23FB-166E-4050-9D07-926D97138AB7}" type="presOf" srcId="{62186B2F-E267-4066-85CC-32B8EE47B76E}" destId="{F9DAFAD3-1435-4E78-84B6-6014AC37E481}" srcOrd="1" destOrd="0" presId="urn:microsoft.com/office/officeart/2005/8/layout/orgChart1"/>
    <dgm:cxn modelId="{688C5AC3-8965-43BF-B298-EC9DCABE4374}" type="presOf" srcId="{3B5CA58B-2E49-4224-874C-4269926CFD47}" destId="{7A4BD248-094B-4B9B-8DDA-A870497DAFD7}" srcOrd="0" destOrd="0" presId="urn:microsoft.com/office/officeart/2005/8/layout/orgChart1"/>
    <dgm:cxn modelId="{C9002453-D25F-4890-8D34-83657CF22E13}" type="presParOf" srcId="{01406863-D4FF-4FF2-A6EF-4EC13954BDC2}" destId="{3E8650D6-C796-4199-BC3C-801B334A9C9C}" srcOrd="0" destOrd="0" presId="urn:microsoft.com/office/officeart/2005/8/layout/orgChart1"/>
    <dgm:cxn modelId="{3FCE9B41-5C09-44DD-89A0-4879D08FB995}" type="presParOf" srcId="{3E8650D6-C796-4199-BC3C-801B334A9C9C}" destId="{E3658B92-8EE8-40AC-A0D8-7C7EB05D74F9}" srcOrd="0" destOrd="0" presId="urn:microsoft.com/office/officeart/2005/8/layout/orgChart1"/>
    <dgm:cxn modelId="{19D01315-B3F3-4E23-9706-F3AFD399DBC9}" type="presParOf" srcId="{E3658B92-8EE8-40AC-A0D8-7C7EB05D74F9}" destId="{7A4BD248-094B-4B9B-8DDA-A870497DAFD7}" srcOrd="0" destOrd="0" presId="urn:microsoft.com/office/officeart/2005/8/layout/orgChart1"/>
    <dgm:cxn modelId="{1DFD65C5-4393-4218-A9D2-39A7EE00A42E}" type="presParOf" srcId="{E3658B92-8EE8-40AC-A0D8-7C7EB05D74F9}" destId="{60D47BB3-5530-4E3B-B067-0F150F3C748A}" srcOrd="1" destOrd="0" presId="urn:microsoft.com/office/officeart/2005/8/layout/orgChart1"/>
    <dgm:cxn modelId="{35011FFD-EDEE-45D8-9184-F656644D789F}" type="presParOf" srcId="{3E8650D6-C796-4199-BC3C-801B334A9C9C}" destId="{309C54E0-795B-408C-899C-8C83E89C4594}" srcOrd="1" destOrd="0" presId="urn:microsoft.com/office/officeart/2005/8/layout/orgChart1"/>
    <dgm:cxn modelId="{63097D9A-13AF-4B11-872F-DF0F24D1473D}" type="presParOf" srcId="{3E8650D6-C796-4199-BC3C-801B334A9C9C}" destId="{D63B1287-5FBD-42F6-9B75-88D4C5CF3CE4}" srcOrd="2" destOrd="0" presId="urn:microsoft.com/office/officeart/2005/8/layout/orgChart1"/>
    <dgm:cxn modelId="{95485F90-E26D-4444-8D46-1829926A52D0}" type="presParOf" srcId="{01406863-D4FF-4FF2-A6EF-4EC13954BDC2}" destId="{3FB672A0-09CB-4F95-8C58-99F668F40E1F}" srcOrd="1" destOrd="0" presId="urn:microsoft.com/office/officeart/2005/8/layout/orgChart1"/>
    <dgm:cxn modelId="{73AA0EFF-41F2-4416-BECF-A4706F5294FF}" type="presParOf" srcId="{3FB672A0-09CB-4F95-8C58-99F668F40E1F}" destId="{0CE560D1-4834-4FAB-BB9F-180DD556A0F2}" srcOrd="0" destOrd="0" presId="urn:microsoft.com/office/officeart/2005/8/layout/orgChart1"/>
    <dgm:cxn modelId="{2786F241-1476-452B-B5E7-B1E4069785B0}" type="presParOf" srcId="{0CE560D1-4834-4FAB-BB9F-180DD556A0F2}" destId="{62D2B66B-D2A4-46D0-B7DC-BF62BBDAB401}" srcOrd="0" destOrd="0" presId="urn:microsoft.com/office/officeart/2005/8/layout/orgChart1"/>
    <dgm:cxn modelId="{633A7E3C-C79E-4818-8F70-8576F00407FF}" type="presParOf" srcId="{0CE560D1-4834-4FAB-BB9F-180DD556A0F2}" destId="{6D014229-1F61-444F-BE2C-4DEB5180ECE5}" srcOrd="1" destOrd="0" presId="urn:microsoft.com/office/officeart/2005/8/layout/orgChart1"/>
    <dgm:cxn modelId="{127CD93A-AB9F-4317-9A2D-87CD406FC939}" type="presParOf" srcId="{3FB672A0-09CB-4F95-8C58-99F668F40E1F}" destId="{35A00AF9-DC0B-4D00-BC17-0716EF1D1A90}" srcOrd="1" destOrd="0" presId="urn:microsoft.com/office/officeart/2005/8/layout/orgChart1"/>
    <dgm:cxn modelId="{C5065310-8D02-4588-ADD5-581BAB26E675}" type="presParOf" srcId="{3FB672A0-09CB-4F95-8C58-99F668F40E1F}" destId="{3339080E-1C5D-4CF4-A917-22AA1837F6C6}" srcOrd="2" destOrd="0" presId="urn:microsoft.com/office/officeart/2005/8/layout/orgChart1"/>
    <dgm:cxn modelId="{454ED7C0-9381-487C-B826-836BFC8F93F8}" type="presParOf" srcId="{01406863-D4FF-4FF2-A6EF-4EC13954BDC2}" destId="{12485E00-2AF8-4C4F-A0FF-5CCB5EC73B30}" srcOrd="2" destOrd="0" presId="urn:microsoft.com/office/officeart/2005/8/layout/orgChart1"/>
    <dgm:cxn modelId="{C66F7C47-9597-4943-97AC-3DD71EFBB646}" type="presParOf" srcId="{12485E00-2AF8-4C4F-A0FF-5CCB5EC73B30}" destId="{93CD89CB-DD51-4AEE-8C64-5E4230CC7723}" srcOrd="0" destOrd="0" presId="urn:microsoft.com/office/officeart/2005/8/layout/orgChart1"/>
    <dgm:cxn modelId="{1F073DA4-02C9-457A-B48B-86BE94308EAC}" type="presParOf" srcId="{93CD89CB-DD51-4AEE-8C64-5E4230CC7723}" destId="{317E7824-454A-4EB4-BA49-3DDA6659DA4C}" srcOrd="0" destOrd="0" presId="urn:microsoft.com/office/officeart/2005/8/layout/orgChart1"/>
    <dgm:cxn modelId="{341E7C6A-0AE0-42AF-A0B6-C0F184D64315}" type="presParOf" srcId="{93CD89CB-DD51-4AEE-8C64-5E4230CC7723}" destId="{F9DAFAD3-1435-4E78-84B6-6014AC37E481}" srcOrd="1" destOrd="0" presId="urn:microsoft.com/office/officeart/2005/8/layout/orgChart1"/>
    <dgm:cxn modelId="{D6D280C6-FEB0-44F1-AC12-4EE79E2221EA}" type="presParOf" srcId="{12485E00-2AF8-4C4F-A0FF-5CCB5EC73B30}" destId="{8B8E8076-2620-4E13-B7F0-5376EBD10FB6}" srcOrd="1" destOrd="0" presId="urn:microsoft.com/office/officeart/2005/8/layout/orgChart1"/>
    <dgm:cxn modelId="{B4DECF20-AD81-4A32-A60C-AA288D8CC5E7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 smtClean="0"/>
            <a:t>Hospitalizace</a:t>
          </a:r>
          <a:endParaRPr lang="cs-CZ"/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 smtClean="0"/>
            <a:t>jeho zdravotní stav vyžaduje poskytnutí neodkladné péče a zároveň neumožňuje, aby vyslovil souhlas. </a:t>
          </a:r>
          <a:endParaRPr lang="cs-CZ"/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 smtClean="0"/>
            <a:t>neodkladnou péči</a:t>
          </a:r>
          <a:endParaRPr lang="cs-CZ"/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 smtClean="0"/>
            <a:t>jde-li o zdravotní služby nezbytné k záchraně života nebo zamezení vážného poškození zdraví. </a:t>
          </a:r>
          <a:endParaRPr lang="cs-CZ" dirty="0"/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01F53-0447-45C2-9F18-9FCFD2562E39}" type="presOf" srcId="{A18EBE2F-3C1E-49CF-8205-6EEEC55A3357}" destId="{C1502691-6150-46C3-9264-9477E07DED1C}" srcOrd="0" destOrd="0" presId="urn:microsoft.com/office/officeart/2005/8/layout/vList2"/>
    <dgm:cxn modelId="{8F047CD5-197B-434D-A3F0-82769A112880}" type="presOf" srcId="{38BAA9AC-51C7-4E13-80B3-5E4FC0DF5159}" destId="{AF93F47C-6734-4C83-B029-C257612EC192}" srcOrd="0" destOrd="0" presId="urn:microsoft.com/office/officeart/2005/8/layout/vList2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A4B71263-D301-4C2D-9E0F-702C1F628852}" type="presOf" srcId="{85868AEA-3E1D-48B5-84E8-07FC5432F218}" destId="{E221404C-B39E-4D6E-A197-D02554847FB6}" srcOrd="0" destOrd="0" presId="urn:microsoft.com/office/officeart/2005/8/layout/vList2"/>
    <dgm:cxn modelId="{EEFB0B3A-F23B-42D9-9CDD-CD6E50D7253F}" type="presOf" srcId="{328E63C0-5895-4276-8F04-FE31DC7FB4CA}" destId="{D7BBB79A-9423-476C-B67C-8021D08A9D91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9ADC21C2-3C9D-4B15-96E7-7CCC6B152816}" type="presOf" srcId="{27AFC78A-C077-4A4B-A178-187CD669135A}" destId="{8FE34A01-99BC-4909-84EA-E50FAD1E9A0B}" srcOrd="0" destOrd="0" presId="urn:microsoft.com/office/officeart/2005/8/layout/vList2"/>
    <dgm:cxn modelId="{7B23F58E-2834-46EB-9791-40D8500C082A}" type="presParOf" srcId="{D7BBB79A-9423-476C-B67C-8021D08A9D91}" destId="{C1502691-6150-46C3-9264-9477E07DED1C}" srcOrd="0" destOrd="0" presId="urn:microsoft.com/office/officeart/2005/8/layout/vList2"/>
    <dgm:cxn modelId="{9969C9DE-9BA0-4E82-A8C3-81EB9201756A}" type="presParOf" srcId="{D7BBB79A-9423-476C-B67C-8021D08A9D91}" destId="{E221404C-B39E-4D6E-A197-D02554847FB6}" srcOrd="1" destOrd="0" presId="urn:microsoft.com/office/officeart/2005/8/layout/vList2"/>
    <dgm:cxn modelId="{76477771-751F-4D91-B40F-25468A98861F}" type="presParOf" srcId="{D7BBB79A-9423-476C-B67C-8021D08A9D91}" destId="{AF93F47C-6734-4C83-B029-C257612EC192}" srcOrd="2" destOrd="0" presId="urn:microsoft.com/office/officeart/2005/8/layout/vList2"/>
    <dgm:cxn modelId="{4976B4C8-D12B-4413-B1A8-3994360DC345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 smtClean="0"/>
            <a:t>Rodičovství</a:t>
          </a:r>
          <a:endParaRPr lang="cs-CZ"/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 smtClean="0"/>
            <a:t>Osvojení</a:t>
          </a:r>
          <a:endParaRPr lang="cs-CZ"/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 smtClean="0"/>
            <a:t>Poručenství</a:t>
          </a:r>
          <a:endParaRPr lang="cs-CZ"/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 smtClean="0"/>
            <a:t>Opatrovnictví</a:t>
          </a:r>
          <a:endParaRPr lang="cs-CZ"/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 smtClean="0"/>
            <a:t>Pěstounství</a:t>
          </a:r>
          <a:endParaRPr lang="cs-CZ"/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A3605-4DAF-48C3-802B-D67D90E8F03E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53F089B2-0DF2-4148-9DF1-752BA2E44FA1}" type="presOf" srcId="{C73FE862-B099-43E6-A5BA-AE485BA8BAB4}" destId="{3E870FD2-83B6-4D57-B405-34B3CAA94AC6}" srcOrd="0" destOrd="0" presId="urn:microsoft.com/office/officeart/2005/8/layout/default"/>
    <dgm:cxn modelId="{080A5CC7-EDC6-49C8-A5F4-790A7C01B019}" type="presOf" srcId="{19D65D3D-47C8-4F82-AB01-06FBCB83A9DB}" destId="{153A4353-E23A-4D1B-A378-F0E008290553}" srcOrd="0" destOrd="0" presId="urn:microsoft.com/office/officeart/2005/8/layout/default"/>
    <dgm:cxn modelId="{E87D7981-15EE-448F-A6D0-08D40A707902}" type="presOf" srcId="{5553DB7A-F36B-46C2-B750-95A2FBC956C7}" destId="{832587F5-0FA4-41D6-84C5-506035C391C3}" srcOrd="0" destOrd="0" presId="urn:microsoft.com/office/officeart/2005/8/layout/default"/>
    <dgm:cxn modelId="{6F05AAA9-B7C2-4B87-875D-348EEEFE0E1B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B8F19D04-C49B-4EE7-A61D-F977E8BCC5D4}" type="presOf" srcId="{91EC44A8-B38A-435D-94D6-781594E3A4A9}" destId="{03D9C9B1-4218-4E91-839F-8618C954E4C8}" srcOrd="0" destOrd="0" presId="urn:microsoft.com/office/officeart/2005/8/layout/default"/>
    <dgm:cxn modelId="{82F50D44-B81E-4A46-B5FC-5F149F52C101}" type="presParOf" srcId="{44F14F6C-F527-4BD2-9672-8B7A24E85671}" destId="{832587F5-0FA4-41D6-84C5-506035C391C3}" srcOrd="0" destOrd="0" presId="urn:microsoft.com/office/officeart/2005/8/layout/default"/>
    <dgm:cxn modelId="{29B6EAB4-EEC6-4B0B-A462-71E5EEB95405}" type="presParOf" srcId="{44F14F6C-F527-4BD2-9672-8B7A24E85671}" destId="{AA6827C4-CD77-4BB3-B9F4-5122499CB89D}" srcOrd="1" destOrd="0" presId="urn:microsoft.com/office/officeart/2005/8/layout/default"/>
    <dgm:cxn modelId="{F30FD863-8AB9-4E7E-9CF9-5D78E8DDD2D5}" type="presParOf" srcId="{44F14F6C-F527-4BD2-9672-8B7A24E85671}" destId="{3E870FD2-83B6-4D57-B405-34B3CAA94AC6}" srcOrd="2" destOrd="0" presId="urn:microsoft.com/office/officeart/2005/8/layout/default"/>
    <dgm:cxn modelId="{F9C0E6F8-B3B5-456D-B9AB-10032A11A5AD}" type="presParOf" srcId="{44F14F6C-F527-4BD2-9672-8B7A24E85671}" destId="{0A394E71-C448-44BA-89A6-1928AB8D62C6}" srcOrd="3" destOrd="0" presId="urn:microsoft.com/office/officeart/2005/8/layout/default"/>
    <dgm:cxn modelId="{A253BA6A-B32D-43E3-B722-FAF592B87457}" type="presParOf" srcId="{44F14F6C-F527-4BD2-9672-8B7A24E85671}" destId="{03D9C9B1-4218-4E91-839F-8618C954E4C8}" srcOrd="4" destOrd="0" presId="urn:microsoft.com/office/officeart/2005/8/layout/default"/>
    <dgm:cxn modelId="{3FD81729-DD0C-47AE-A451-2F888C13D918}" type="presParOf" srcId="{44F14F6C-F527-4BD2-9672-8B7A24E85671}" destId="{D0309FBA-8AB1-4029-90E2-4CFE3AE9C64B}" srcOrd="5" destOrd="0" presId="urn:microsoft.com/office/officeart/2005/8/layout/default"/>
    <dgm:cxn modelId="{584DDE88-21BB-42E5-B867-86BB8D726C9B}" type="presParOf" srcId="{44F14F6C-F527-4BD2-9672-8B7A24E85671}" destId="{60F0AE20-9335-4979-B79C-C96C06ED202C}" srcOrd="6" destOrd="0" presId="urn:microsoft.com/office/officeart/2005/8/layout/default"/>
    <dgm:cxn modelId="{1BB24E13-2BF8-4E18-8FEC-D7F911977D06}" type="presParOf" srcId="{44F14F6C-F527-4BD2-9672-8B7A24E85671}" destId="{26D72685-1170-4CEF-995C-073CEFFB3AB6}" srcOrd="7" destOrd="0" presId="urn:microsoft.com/office/officeart/2005/8/layout/default"/>
    <dgm:cxn modelId="{F69F1DD0-A273-47DD-A088-A64410381AB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 smtClean="0"/>
            <a:t>Matkou dítěte je žena, která je porodila.</a:t>
          </a:r>
          <a:endParaRPr lang="cs-CZ"/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 smtClean="0"/>
            <a:t>Otcem je:</a:t>
          </a:r>
          <a:endParaRPr lang="cs-CZ"/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 smtClean="0"/>
            <a:t>manžel matky</a:t>
          </a:r>
          <a:endParaRPr lang="cs-CZ"/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 smtClean="0"/>
            <a:t>u neprovdané souhlasné prohlášení</a:t>
          </a:r>
          <a:endParaRPr lang="cs-CZ"/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 smtClean="0"/>
            <a:t>Určí soud</a:t>
          </a:r>
          <a:endParaRPr lang="cs-CZ"/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 smtClean="0"/>
            <a:t>Popřít otcovství lze do šesti let věku (subjektivní lhůta 6 měsíců)</a:t>
          </a:r>
          <a:endParaRPr lang="cs-CZ"/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46012951-D346-4054-B55D-349BF83485BF}" type="presOf" srcId="{48E11265-C2D6-45A7-B24C-8F2205EE81F0}" destId="{53EC48D2-7CDB-4C3C-A5E7-43BD06F7E5C2}" srcOrd="0" destOrd="0" presId="urn:microsoft.com/office/officeart/2005/8/layout/vList2"/>
    <dgm:cxn modelId="{9BD125B6-5B5F-4808-B9D7-33526B775E45}" type="presOf" srcId="{6F6AB559-8D7A-46FD-9E29-2624864130CD}" destId="{F2C976E3-66EF-46D5-8759-F9081C051ADD}" srcOrd="0" destOrd="0" presId="urn:microsoft.com/office/officeart/2005/8/layout/vList2"/>
    <dgm:cxn modelId="{F4409977-385F-453E-A978-30D9C438912A}" type="presOf" srcId="{B6F67997-3211-45C6-838A-D70146415BAC}" destId="{53E596A7-D573-429E-ABDC-B7974F032E56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EFB6587F-3CDF-4995-826A-AAC68A341904}" type="presOf" srcId="{C80F80F3-249F-4492-99F9-B4202E7A2AD1}" destId="{53EC48D2-7CDB-4C3C-A5E7-43BD06F7E5C2}" srcOrd="0" destOrd="1" presId="urn:microsoft.com/office/officeart/2005/8/layout/vList2"/>
    <dgm:cxn modelId="{E23108BD-E3F0-4484-A919-F609E57B5C44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04A3C004-26DC-4E01-AFB1-ACEB09CCD40C}" type="presOf" srcId="{34A53E98-C633-43CC-A13A-4180C926BE09}" destId="{9DB4E93A-2E44-41A0-9E3D-8A38769CFA5D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03825897-A0A2-41B3-B49C-F65A00DAD4E9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6855E0B-CF6C-4F10-8E27-C3289D958763}" type="presParOf" srcId="{F2C976E3-66EF-46D5-8759-F9081C051ADD}" destId="{35AA3BC0-3FBB-46A2-B3B4-00EC011F2DE5}" srcOrd="0" destOrd="0" presId="urn:microsoft.com/office/officeart/2005/8/layout/vList2"/>
    <dgm:cxn modelId="{4069FEF1-75FF-4F1C-841F-A3500AFA16D1}" type="presParOf" srcId="{F2C976E3-66EF-46D5-8759-F9081C051ADD}" destId="{CAEBCD3B-1AA0-47EB-874C-449420C7B86F}" srcOrd="1" destOrd="0" presId="urn:microsoft.com/office/officeart/2005/8/layout/vList2"/>
    <dgm:cxn modelId="{D09AB9B8-BAB0-403B-B891-F5EE68CDD195}" type="presParOf" srcId="{F2C976E3-66EF-46D5-8759-F9081C051ADD}" destId="{53E596A7-D573-429E-ABDC-B7974F032E56}" srcOrd="2" destOrd="0" presId="urn:microsoft.com/office/officeart/2005/8/layout/vList2"/>
    <dgm:cxn modelId="{7D9FB716-DFF5-4DF1-AD94-0FF9C43E1E5E}" type="presParOf" srcId="{F2C976E3-66EF-46D5-8759-F9081C051ADD}" destId="{53EC48D2-7CDB-4C3C-A5E7-43BD06F7E5C2}" srcOrd="3" destOrd="0" presId="urn:microsoft.com/office/officeart/2005/8/layout/vList2"/>
    <dgm:cxn modelId="{04B1097A-271E-4B3D-A58E-A235BBCF83F1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 smtClean="0"/>
            <a:t>Prohlídka těla </a:t>
          </a:r>
          <a:endParaRPr lang="cs-CZ"/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 smtClean="0"/>
            <a:t>třeba provést vždy; jejím účelem je zjistit smrt osoby, pravděpodobné datum a čas úmrtí, pravděpodobnou příčinu smrti a dále určit, zda bude provedena pitva. </a:t>
          </a:r>
          <a:endParaRPr lang="cs-CZ"/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 smtClean="0"/>
            <a:t>Pitva</a:t>
          </a:r>
          <a:endParaRPr lang="cs-CZ"/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 smtClean="0"/>
            <a:t>patologicko-anatomické, </a:t>
          </a:r>
          <a:r>
            <a:rPr lang="cs-CZ" dirty="0" smtClean="0"/>
            <a:t>které se provádějí za účelem zjištění základní nemoci …. a k ověření klinické diagnózy a léčebného postupu u osob zemřelých ve zdravotnickém zařízení smrtí z chorobných příčin,</a:t>
          </a:r>
          <a:endParaRPr lang="cs-CZ" dirty="0"/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 smtClean="0"/>
            <a:t>zdravotní</a:t>
          </a:r>
          <a:r>
            <a:rPr lang="cs-CZ" dirty="0" smtClean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  <a:endParaRPr lang="cs-CZ" dirty="0"/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 smtClean="0"/>
            <a:t>soudní</a:t>
          </a:r>
          <a:r>
            <a:rPr lang="cs-CZ" dirty="0" smtClean="0"/>
            <a:t>, které se provádějí při podezření, že úmrtí bylo způsobeno trestným činem</a:t>
          </a:r>
          <a:endParaRPr lang="cs-CZ" dirty="0"/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 smtClean="0"/>
            <a:t>anatomické</a:t>
          </a:r>
          <a:r>
            <a:rPr lang="cs-CZ" dirty="0" smtClean="0"/>
            <a:t>, které se provádějí k výukovým účelům nebo pro účely vědy a výzkumu v oblasti zdravotnictví.</a:t>
          </a:r>
          <a:endParaRPr lang="cs-CZ" dirty="0"/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35F682-85A3-4CB8-83DF-E68FF2432C5B}" type="presOf" srcId="{B01E161C-021A-40E9-A70B-0464F5982EB5}" destId="{083FB2AD-B174-4C7B-B4A8-33BCA15C35A9}" srcOrd="0" destOrd="3" presId="urn:microsoft.com/office/officeart/2005/8/layout/vList2"/>
    <dgm:cxn modelId="{2FBB4925-658F-4381-9E14-F3CA054026AA}" type="presOf" srcId="{7EFDAFB7-6B13-4DEB-A4C2-E68DD59041B4}" destId="{6EA41486-322C-46B5-8462-113755006BE0}" srcOrd="0" destOrd="0" presId="urn:microsoft.com/office/officeart/2005/8/layout/vList2"/>
    <dgm:cxn modelId="{CC29456A-C0C5-4D6E-9C26-CAF97753C3A6}" type="presOf" srcId="{CD48DA19-D398-4FAC-84AD-D8328747C883}" destId="{33596613-797F-42B6-A1FF-775F59691ACF}" srcOrd="0" destOrd="0" presId="urn:microsoft.com/office/officeart/2005/8/layout/vList2"/>
    <dgm:cxn modelId="{1ABA74B2-14A1-432D-87E5-03B4233B74CB}" type="presOf" srcId="{98516283-D5B4-4281-8996-CCDA6E06F497}" destId="{4CCDACA6-442A-4B70-B4D5-EBC769FA3C19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E7517D7-A6C0-42F1-ADF4-139B29AFCEE6}" type="presOf" srcId="{21B51A68-0EF6-4A62-A5B2-2C77B3AE8F6A}" destId="{16DC1426-FF71-40F9-939B-1CBDB8F41D05}" srcOrd="0" destOrd="0" presId="urn:microsoft.com/office/officeart/2005/8/layout/vList2"/>
    <dgm:cxn modelId="{F5939A17-7589-4CC7-88A1-7F804837612C}" type="presOf" srcId="{CD773BA3-DC64-429F-AF9D-DD53CF7C1342}" destId="{083FB2AD-B174-4C7B-B4A8-33BCA15C35A9}" srcOrd="0" destOrd="0" presId="urn:microsoft.com/office/officeart/2005/8/layout/vList2"/>
    <dgm:cxn modelId="{56C4BE05-BFEA-4197-A687-122946143998}" type="presOf" srcId="{983A5220-0748-4A84-96D9-C6D6FD942CC5}" destId="{083FB2AD-B174-4C7B-B4A8-33BCA15C35A9}" srcOrd="0" destOrd="1" presId="urn:microsoft.com/office/officeart/2005/8/layout/vList2"/>
    <dgm:cxn modelId="{3E2D19B3-0739-4639-B2F4-1AED3E44C306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5711503-EDA5-4C17-A470-77F6D7E154EC}" type="presParOf" srcId="{33596613-797F-42B6-A1FF-775F59691ACF}" destId="{6EA41486-322C-46B5-8462-113755006BE0}" srcOrd="0" destOrd="0" presId="urn:microsoft.com/office/officeart/2005/8/layout/vList2"/>
    <dgm:cxn modelId="{7EA8A3C9-5B4D-48F0-BFD9-DC5A7E0C979A}" type="presParOf" srcId="{33596613-797F-42B6-A1FF-775F59691ACF}" destId="{16DC1426-FF71-40F9-939B-1CBDB8F41D05}" srcOrd="1" destOrd="0" presId="urn:microsoft.com/office/officeart/2005/8/layout/vList2"/>
    <dgm:cxn modelId="{8863AF75-2707-4E45-9D8C-5BD300BEB6D1}" type="presParOf" srcId="{33596613-797F-42B6-A1FF-775F59691ACF}" destId="{4CCDACA6-442A-4B70-B4D5-EBC769FA3C19}" srcOrd="2" destOrd="0" presId="urn:microsoft.com/office/officeart/2005/8/layout/vList2"/>
    <dgm:cxn modelId="{710B0DCD-D525-4706-B046-C401A0E424BE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 smtClean="0"/>
            <a:t> vyplní příslušné List o prohlídce zemřelého</a:t>
          </a:r>
          <a:endParaRPr lang="cs-CZ" sz="1600" dirty="0"/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 smtClean="0"/>
            <a:t>určí, zda bude provedena patologicko-anatomická nebo zdravotní pitva podle tohoto zákona,</a:t>
          </a:r>
          <a:endParaRPr lang="cs-CZ" sz="1600" dirty="0"/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 smtClean="0"/>
            <a:t> informuje osobu blízkou zemřelému, </a:t>
          </a:r>
          <a:endParaRPr lang="cs-CZ" sz="1600" dirty="0"/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 smtClean="0"/>
            <a:t>vyznačí v případech, v nichž je tímto zákonem stanovena povinnost provést pitvu, </a:t>
          </a:r>
          <a:endParaRPr lang="cs-CZ" sz="1600" dirty="0"/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 smtClean="0"/>
            <a:t>v případech, kdy určil provedení pitvy, zajistí převoz těla zemřelého k pitvě,</a:t>
          </a:r>
          <a:endParaRPr lang="cs-CZ" sz="1600" dirty="0"/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 smtClean="0"/>
            <a:t>v případech, kdy neurčil provedení pitvy, předá zprávu o úmrtí registrujícímu poskytovateli v oboru všeobecné praktické lékařství</a:t>
          </a:r>
          <a:endParaRPr lang="cs-CZ" sz="1600" dirty="0"/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 smtClean="0"/>
            <a:t>neprodleně informuje Policii České republiky, jde- </a:t>
          </a:r>
          <a:r>
            <a:rPr lang="cs-CZ" sz="1600" dirty="0" err="1" smtClean="0"/>
            <a:t>-li</a:t>
          </a:r>
          <a:r>
            <a:rPr lang="cs-CZ" sz="1600" dirty="0" smtClean="0"/>
            <a:t> o 1. podezření, že úmrtí bylo způsobeno trestným činem nebo sebevraždou, 2. zemřelého neznámé totožnosti,</a:t>
          </a:r>
          <a:endParaRPr lang="cs-CZ" sz="1600" dirty="0"/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 smtClean="0"/>
            <a:t>za nejasných </a:t>
          </a:r>
          <a:r>
            <a:rPr lang="cs-CZ" sz="1600" dirty="0" err="1" smtClean="0"/>
            <a:t>okolnostíjen</a:t>
          </a:r>
          <a:r>
            <a:rPr lang="cs-CZ" sz="1600" dirty="0" smtClean="0"/>
            <a:t> nezbytné úkony tak, aby nedošlo ke zničení nebo poškození možných důkazů nasvědčujících tomu, že byl spáchán trestný čin, </a:t>
          </a:r>
          <a:endParaRPr lang="cs-CZ" sz="1600" dirty="0"/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 smtClean="0"/>
            <a:t>informuje Policii České republiky, jestliže mu není známa osoba blízká zemřelému</a:t>
          </a:r>
          <a:endParaRPr lang="cs-CZ" sz="1600" dirty="0"/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ECF97872-618A-42D6-A5F5-F0206D954823}" type="presOf" srcId="{A228467E-F058-449B-9E2E-83F15A5E6513}" destId="{431D4C96-8E8B-450D-82AD-D02CEE2F0F49}" srcOrd="0" destOrd="0" presId="urn:microsoft.com/office/officeart/2005/8/layout/vList2"/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78D924EB-D580-4256-8D8B-CA1C7F77360E}" type="presOf" srcId="{C3CBC76C-1608-4500-A8E1-05305705A55A}" destId="{295F1193-D888-420F-9C1A-A24036AE6C72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50FD8F8B-98B7-4774-BB57-3369DDC94630}" type="presOf" srcId="{5B851B27-4BC7-4D90-9E72-D10D251AB4BE}" destId="{478547AB-621A-4404-81BF-3F795B8DAF37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F022C863-CF99-42F0-9BA6-FD95F7400DE8}" type="presOf" srcId="{D227D5E0-4103-4BD8-9DD5-2B7244456D66}" destId="{C6814C6D-D668-4651-9FA6-BF8AE43A26BE}" srcOrd="0" destOrd="0" presId="urn:microsoft.com/office/officeart/2005/8/layout/vList2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1638BAEB-1DCC-44CE-A5EA-0B71DDA3681A}" type="presOf" srcId="{87559554-700A-4EA7-8FC1-6035AC3C870A}" destId="{02FDD9AA-DC71-413F-9EA7-B1A618C95D11}" srcOrd="0" destOrd="0" presId="urn:microsoft.com/office/officeart/2005/8/layout/vList2"/>
    <dgm:cxn modelId="{CBD42FD6-E924-4FB9-B3E5-685D66D26B25}" type="presOf" srcId="{6C4BD0EA-31D4-4BBF-AF6A-88AC670B7B76}" destId="{13D4D404-E603-49B6-857E-0F26EF842E13}" srcOrd="0" destOrd="0" presId="urn:microsoft.com/office/officeart/2005/8/layout/vList2"/>
    <dgm:cxn modelId="{6700C56C-7988-460F-A0C9-820A1190E31E}" type="presOf" srcId="{49C0BE93-F4F2-4A04-8793-DDE209CDE733}" destId="{210DD67E-9A77-4583-A94A-312007392D50}" srcOrd="0" destOrd="0" presId="urn:microsoft.com/office/officeart/2005/8/layout/vList2"/>
    <dgm:cxn modelId="{625E4C3A-5A84-4776-BAC6-8AC10AFED38A}" type="presOf" srcId="{591206D2-0D69-41AD-9995-D1209308449A}" destId="{083ACC50-2B2B-4A68-84AD-E183885C80A2}" srcOrd="0" destOrd="0" presId="urn:microsoft.com/office/officeart/2005/8/layout/vList2"/>
    <dgm:cxn modelId="{67DE6B51-7BBD-47BA-9CA2-69080AFCE1B8}" type="presOf" srcId="{029E2328-9B5B-4D30-A1D0-C4D6176A2EF7}" destId="{FDAFD717-925B-4D4D-99B7-39238EF60029}" srcOrd="0" destOrd="0" presId="urn:microsoft.com/office/officeart/2005/8/layout/vList2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1B8364A5-5C23-4CF0-B180-45DBF230D8FF}" type="presOf" srcId="{E2C32475-97FA-402F-B4B2-6096DD147F24}" destId="{ECF77730-9E3E-4498-B4C1-B6FBBABA65A9}" srcOrd="0" destOrd="0" presId="urn:microsoft.com/office/officeart/2005/8/layout/vList2"/>
    <dgm:cxn modelId="{11A1A33B-436C-4C7D-856B-377648DC6D5D}" type="presParOf" srcId="{478547AB-621A-4404-81BF-3F795B8DAF37}" destId="{210DD67E-9A77-4583-A94A-312007392D50}" srcOrd="0" destOrd="0" presId="urn:microsoft.com/office/officeart/2005/8/layout/vList2"/>
    <dgm:cxn modelId="{B95722BC-8D24-46D8-B115-AF426ACFDA8D}" type="presParOf" srcId="{478547AB-621A-4404-81BF-3F795B8DAF37}" destId="{418757DF-322B-4D8D-A2D3-0D070083702E}" srcOrd="1" destOrd="0" presId="urn:microsoft.com/office/officeart/2005/8/layout/vList2"/>
    <dgm:cxn modelId="{4FC75886-9E59-4E9D-BC0E-872951224209}" type="presParOf" srcId="{478547AB-621A-4404-81BF-3F795B8DAF37}" destId="{431D4C96-8E8B-450D-82AD-D02CEE2F0F49}" srcOrd="2" destOrd="0" presId="urn:microsoft.com/office/officeart/2005/8/layout/vList2"/>
    <dgm:cxn modelId="{4BA5B217-F256-4C4D-8CDE-1BE32684DE60}" type="presParOf" srcId="{478547AB-621A-4404-81BF-3F795B8DAF37}" destId="{51D5F9CE-6854-47D2-A4CF-EB8F2EF9261A}" srcOrd="3" destOrd="0" presId="urn:microsoft.com/office/officeart/2005/8/layout/vList2"/>
    <dgm:cxn modelId="{91A43E76-5D74-429B-9298-1A04D8B3F753}" type="presParOf" srcId="{478547AB-621A-4404-81BF-3F795B8DAF37}" destId="{13D4D404-E603-49B6-857E-0F26EF842E13}" srcOrd="4" destOrd="0" presId="urn:microsoft.com/office/officeart/2005/8/layout/vList2"/>
    <dgm:cxn modelId="{9A3AB604-DAB3-4B06-BCAD-221CD0469BBE}" type="presParOf" srcId="{478547AB-621A-4404-81BF-3F795B8DAF37}" destId="{1F59B5C5-5957-4F63-BC8A-9D01901D1DEB}" srcOrd="5" destOrd="0" presId="urn:microsoft.com/office/officeart/2005/8/layout/vList2"/>
    <dgm:cxn modelId="{C5DB6D97-F3CB-46F2-B375-F5A2D8C3035E}" type="presParOf" srcId="{478547AB-621A-4404-81BF-3F795B8DAF37}" destId="{02FDD9AA-DC71-413F-9EA7-B1A618C95D11}" srcOrd="6" destOrd="0" presId="urn:microsoft.com/office/officeart/2005/8/layout/vList2"/>
    <dgm:cxn modelId="{5AAABEB5-82DA-4FFE-86CD-77B31A6E9A35}" type="presParOf" srcId="{478547AB-621A-4404-81BF-3F795B8DAF37}" destId="{37B0CE6E-C938-485D-BFDF-D3218A0B9123}" srcOrd="7" destOrd="0" presId="urn:microsoft.com/office/officeart/2005/8/layout/vList2"/>
    <dgm:cxn modelId="{8C09C59A-2F89-4273-BAA8-4794371C6535}" type="presParOf" srcId="{478547AB-621A-4404-81BF-3F795B8DAF37}" destId="{295F1193-D888-420F-9C1A-A24036AE6C72}" srcOrd="8" destOrd="0" presId="urn:microsoft.com/office/officeart/2005/8/layout/vList2"/>
    <dgm:cxn modelId="{119408D2-973F-40C4-9B89-D41251FADE6F}" type="presParOf" srcId="{478547AB-621A-4404-81BF-3F795B8DAF37}" destId="{B18E3BE0-C02F-4607-B0E1-9CCA171E8C06}" srcOrd="9" destOrd="0" presId="urn:microsoft.com/office/officeart/2005/8/layout/vList2"/>
    <dgm:cxn modelId="{B9A7B7A6-0B2F-47B4-B72C-7C2090002FAD}" type="presParOf" srcId="{478547AB-621A-4404-81BF-3F795B8DAF37}" destId="{FDAFD717-925B-4D4D-99B7-39238EF60029}" srcOrd="10" destOrd="0" presId="urn:microsoft.com/office/officeart/2005/8/layout/vList2"/>
    <dgm:cxn modelId="{DCF6D7A4-D5A0-42FA-BBEB-855DCE8AA672}" type="presParOf" srcId="{478547AB-621A-4404-81BF-3F795B8DAF37}" destId="{6F886127-37C7-4A42-9E50-0E669FEED8BF}" srcOrd="11" destOrd="0" presId="urn:microsoft.com/office/officeart/2005/8/layout/vList2"/>
    <dgm:cxn modelId="{898C9129-CBA4-470F-B4F4-D989811BC41A}" type="presParOf" srcId="{478547AB-621A-4404-81BF-3F795B8DAF37}" destId="{083ACC50-2B2B-4A68-84AD-E183885C80A2}" srcOrd="12" destOrd="0" presId="urn:microsoft.com/office/officeart/2005/8/layout/vList2"/>
    <dgm:cxn modelId="{C0A1964F-2A17-4636-9AC4-042992B14A13}" type="presParOf" srcId="{478547AB-621A-4404-81BF-3F795B8DAF37}" destId="{F5C0E0A3-5DB6-47D7-B88D-E5116EE71512}" srcOrd="13" destOrd="0" presId="urn:microsoft.com/office/officeart/2005/8/layout/vList2"/>
    <dgm:cxn modelId="{856EA301-3874-4AF7-B15B-2E4F3CB59A59}" type="presParOf" srcId="{478547AB-621A-4404-81BF-3F795B8DAF37}" destId="{ECF77730-9E3E-4498-B4C1-B6FBBABA65A9}" srcOrd="14" destOrd="0" presId="urn:microsoft.com/office/officeart/2005/8/layout/vList2"/>
    <dgm:cxn modelId="{9C82003B-8957-4119-A3B9-9F8E8082CC83}" type="presParOf" srcId="{478547AB-621A-4404-81BF-3F795B8DAF37}" destId="{EFC68C62-9FAB-45D5-BB95-E776EDEFDE1B}" srcOrd="15" destOrd="0" presId="urn:microsoft.com/office/officeart/2005/8/layout/vList2"/>
    <dgm:cxn modelId="{FE62575C-3D69-44CD-95AD-180DD19AE6CA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 smtClean="0"/>
            <a:t>Jako občan</a:t>
          </a:r>
          <a:endParaRPr lang="cs-CZ" dirty="0"/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 smtClean="0"/>
            <a:t>na ochranu zdraví. </a:t>
          </a:r>
          <a:endParaRPr lang="cs-CZ"/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smtClean="0"/>
            <a:t>na bezplatnou zdravotní péči </a:t>
          </a:r>
          <a:endParaRPr lang="cs-CZ"/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 smtClean="0"/>
            <a:t>na zdravotní pomůcky za podmínek, které stanoví zákon.</a:t>
          </a:r>
          <a:endParaRPr lang="cs-CZ" dirty="0"/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 smtClean="0"/>
            <a:t>Jako pojištěnec</a:t>
          </a:r>
          <a:endParaRPr lang="cs-CZ" dirty="0"/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smtClean="0"/>
            <a:t>Výběr zdravotní pojišťovny</a:t>
          </a:r>
          <a:endParaRPr lang="cs-CZ"/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 smtClean="0"/>
            <a:t>Časovou a místní dostupnost hrazených služeb</a:t>
          </a:r>
          <a:endParaRPr lang="cs-CZ" dirty="0"/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 smtClean="0"/>
            <a:t>Na léčivé přípravky a potraviny pro zvláštní lékařské účely</a:t>
          </a:r>
          <a:endParaRPr lang="cs-CZ" dirty="0"/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 smtClean="0"/>
            <a:t>Jako pacienta</a:t>
          </a:r>
          <a:endParaRPr lang="cs-CZ" dirty="0"/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 smtClean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 smtClean="0"/>
            <a:t>Jeho právům odpovídají povinnosti poskytovatele, zdravotnického pracovníka</a:t>
          </a:r>
          <a:endParaRPr lang="cs-CZ" dirty="0"/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 smtClean="0"/>
            <a:t>Právo na poskytování zdravotních služeb na náležité odborné úrovni</a:t>
          </a:r>
          <a:endParaRPr lang="cs-CZ"/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 smtClean="0"/>
            <a:t>podle pravidel vědy a uznávaných medicínských postupů, </a:t>
          </a:r>
          <a:endParaRPr lang="cs-CZ"/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 smtClean="0"/>
            <a:t>při respektování individuality pacienta, </a:t>
          </a:r>
          <a:endParaRPr lang="cs-CZ"/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 smtClean="0"/>
            <a:t>s ohledem na konkrétní podmínky a objektivní možnosti.</a:t>
          </a:r>
          <a:endParaRPr lang="cs-CZ"/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 smtClean="0"/>
            <a:t>na úctu, důstojné zacházení, na ohleduplnost v souladu s charakterem poskytovaných zdravotních služeb,</a:t>
          </a:r>
          <a:endParaRPr lang="cs-CZ"/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 smtClean="0"/>
            <a:t>respektování soukromí při poskytování zdravotních služeb</a:t>
          </a:r>
          <a:endParaRPr lang="cs-CZ"/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 smtClean="0"/>
            <a:t>v souladu s charakterem poskytovaných zdravotních služeb,</a:t>
          </a:r>
          <a:endParaRPr lang="cs-CZ"/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 smtClean="0"/>
            <a:t>Související pravidla k osobám blízkým, zdravotnické dokumentaci apod</a:t>
          </a:r>
          <a:endParaRPr lang="cs-CZ"/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 smtClean="0"/>
            <a:t>zvolit si poskytovatele oprávněného k poskytnutí zdravotních služeb,</a:t>
          </a:r>
          <a:endParaRPr lang="cs-CZ" dirty="0"/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 smtClean="0"/>
            <a:t>vyžádat si konzultační služby od jiného poskytovatele, popřípadě zdravotnického pracovníka, než který mu poskytuje zdravotní služby;</a:t>
          </a:r>
          <a:endParaRPr lang="cs-CZ"/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 smtClean="0"/>
            <a:t>být seznámen s vnitřním řádem zdravotnického zařízení lůžkové nebo jednodenní péče</a:t>
          </a:r>
          <a:endParaRPr lang="cs-CZ"/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 smtClean="0"/>
            <a:t>být předem informován o ceně poskytovaných zdravotních služeb nehrazených z veřejného zdravotního pojištění,</a:t>
          </a:r>
          <a:endParaRPr lang="cs-CZ" dirty="0"/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 smtClean="0"/>
            <a:t>znát jména, a příjmení zdravotnických pracovníků přímo zúčastněných na poskytování zdravotních služeb </a:t>
          </a:r>
          <a:endParaRPr lang="cs-CZ" dirty="0"/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 smtClean="0"/>
            <a:t>odmítnout přítomnost osob, které nejsou na poskytování zdravotních služeb přímo zúčastněny, </a:t>
          </a:r>
          <a:endParaRPr lang="cs-CZ" dirty="0"/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 smtClean="0"/>
            <a:t>Včetně osob připravujících se na výkon povolání zdravotnického pracovníka,</a:t>
          </a:r>
          <a:endParaRPr lang="cs-CZ" dirty="0"/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 smtClean="0"/>
            <a:t>přijímat návštěvy ve zdravotnickém zařízení lůžkové nebo jednodenní péče, </a:t>
          </a:r>
          <a:endParaRPr lang="cs-CZ"/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 smtClean="0"/>
            <a:t>a to s ohledem na svůj zdravotní stav a </a:t>
          </a:r>
          <a:endParaRPr lang="cs-CZ"/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 smtClean="0"/>
            <a:t>v souladu s vnitřním řádem a </a:t>
          </a:r>
          <a:endParaRPr lang="cs-CZ"/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 smtClean="0"/>
            <a:t>způsobem, který neporušuje práva ostatních pacientů, pokud tento zákon nebo jiný právní předpis nestanoví jinak,</a:t>
          </a:r>
          <a:endParaRPr lang="cs-CZ" dirty="0"/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 smtClean="0"/>
            <a:t>přijímat duchovní péči a duchovní podporu od duchovních církví a náboženských společností  </a:t>
          </a:r>
          <a:endParaRPr lang="cs-CZ"/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 smtClean="0"/>
            <a:t>na poskytování zdravotních služeb v co nejméně omezujícím prostředí při zajištění kvality a bezpečí poskytovaných zdravotních služeb.</a:t>
          </a:r>
          <a:endParaRPr lang="cs-CZ"/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 smtClean="0"/>
            <a:t>Odmítnutí Zdravotnickým pracovníkem</a:t>
          </a:r>
          <a:endParaRPr lang="cs-CZ"/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 smtClean="0"/>
            <a:t>Výhrada svědomí</a:t>
          </a:r>
          <a:endParaRPr lang="cs-CZ" dirty="0"/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 smtClean="0"/>
            <a:t>Nepřevzetí do péče poskytovatelem</a:t>
          </a:r>
          <a:endParaRPr lang="cs-CZ" dirty="0"/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 smtClean="0"/>
            <a:t>jestliže pacient, zákonný zástupce nebo opatrovník pacienta odmítne prokázání totožnosti</a:t>
          </a:r>
          <a:endParaRPr lang="cs-CZ"/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 smtClean="0"/>
            <a:t>by přijetím pacienta bylo překročeno únosné pracovní zatížení (Snížilo by to bezpečnost pacientů)</a:t>
          </a:r>
          <a:endParaRPr lang="cs-CZ" dirty="0"/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 smtClean="0"/>
            <a:t>přijetí brání provozní důvody</a:t>
          </a:r>
          <a:endParaRPr lang="cs-CZ" dirty="0"/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 smtClean="0"/>
            <a:t>není pojištěncem zdravotní pojišťovny, se kterou má poskytovatel uzavřenu smlouvu </a:t>
          </a:r>
          <a:endParaRPr lang="cs-CZ" dirty="0"/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 smtClean="0"/>
            <a:t>Cizinci z EÚ mají zvláštní úpravu</a:t>
          </a:r>
          <a:endParaRPr lang="cs-CZ" dirty="0"/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 smtClean="0"/>
            <a:t>odmítnout poskytnutí zdravotních služeb pacientovi v případě, že by jejich poskytnutí odporovalo jeho svědomí nebo náboženskému vyznání</a:t>
          </a:r>
          <a:endParaRPr lang="cs-CZ" dirty="0"/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5BF26AA-EFFA-43D2-9635-2C722F5A362F}" type="presOf" srcId="{B086603C-D35D-4A1A-8EB9-0D51D043E22F}" destId="{706315B1-05E4-4985-8CB8-01F4FC0E5A93}" srcOrd="0" destOrd="2" presId="urn:microsoft.com/office/officeart/2005/8/layout/hList1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4845A49D-F249-4EA5-B12F-C5AE4F9E1558}" type="presOf" srcId="{9A9DFF1C-FEE5-4E80-BA49-FFDA35B168AD}" destId="{D8C3CC33-1E8E-409E-BB2C-249294B309D8}" srcOrd="0" destOrd="2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73793B84-88D6-4349-8CCA-25107FE76540}" type="presOf" srcId="{20F3E74B-3B38-4037-AFA1-C1CBE08A9868}" destId="{377EF242-2D1E-4002-AFA6-E7B6DFA5EECA}" srcOrd="0" destOrd="0" presId="urn:microsoft.com/office/officeart/2005/8/layout/hList1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370B701F-CE47-499B-BBFE-0F667CD42CBC}" type="presOf" srcId="{DFD60EC1-0392-4F9E-9170-34DDABFA6757}" destId="{706315B1-05E4-4985-8CB8-01F4FC0E5A93}" srcOrd="0" destOrd="1" presId="urn:microsoft.com/office/officeart/2005/8/layout/hList1"/>
    <dgm:cxn modelId="{16456096-EC08-4FC6-9968-DAE3F7D726BC}" type="presOf" srcId="{550EC7E7-1906-483F-A7DC-232E9A1F87A3}" destId="{706315B1-05E4-4985-8CB8-01F4FC0E5A93}" srcOrd="0" destOrd="3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550ED6A7-E411-4D94-A1EC-50E4C83882D1}" type="presOf" srcId="{AEEC6279-D5F7-41AD-AB93-059D481F91B2}" destId="{D8C3CC33-1E8E-409E-BB2C-249294B309D8}" srcOrd="0" destOrd="0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4C94DA8A-221B-4BEB-8FC3-26868A6958DA}" type="presOf" srcId="{E79CBFE2-D209-4C02-891B-9F1306EA938E}" destId="{706315B1-05E4-4985-8CB8-01F4FC0E5A93}" srcOrd="0" destOrd="0" presId="urn:microsoft.com/office/officeart/2005/8/layout/hList1"/>
    <dgm:cxn modelId="{5644C440-8B70-4B34-98E8-408BAC12FB77}" type="presOf" srcId="{54EC24F4-A65C-4304-ACCD-4B13AF2B454C}" destId="{706315B1-05E4-4985-8CB8-01F4FC0E5A93}" srcOrd="0" destOrd="4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DCBB1FA1-8A5D-4A80-B084-E0F5C244B6A2}" type="presOf" srcId="{A551AAA5-5572-4828-802F-DCE7FA1479D4}" destId="{C2604712-D49A-491F-8CF6-D36273E674E4}" srcOrd="0" destOrd="0" presId="urn:microsoft.com/office/officeart/2005/8/layout/hList1"/>
    <dgm:cxn modelId="{D55D95CA-984D-4FF5-B930-56B972844876}" type="presOf" srcId="{B49A6628-F4C8-4201-A308-03047BF0AC17}" destId="{9A528F8C-6803-480E-9A2D-BB107AB8A856}" srcOrd="0" destOrd="0" presId="urn:microsoft.com/office/officeart/2005/8/layout/hList1"/>
    <dgm:cxn modelId="{ACE364C0-B9C0-4D90-A420-B249F46CA88D}" type="presOf" srcId="{DFACD435-FF8C-4CA5-97EF-D4FDC10B7BAA}" destId="{D8C3CC33-1E8E-409E-BB2C-249294B309D8}" srcOrd="0" destOrd="1" presId="urn:microsoft.com/office/officeart/2005/8/layout/hList1"/>
    <dgm:cxn modelId="{6A637CE8-75FB-4461-8701-7AEAB85A9D67}" type="presParOf" srcId="{C2604712-D49A-491F-8CF6-D36273E674E4}" destId="{94A173E6-2466-4661-ACD9-CB4B1C9A4DE4}" srcOrd="0" destOrd="0" presId="urn:microsoft.com/office/officeart/2005/8/layout/hList1"/>
    <dgm:cxn modelId="{EABC7607-4B8A-4CC3-B1DE-E3395F614AFF}" type="presParOf" srcId="{94A173E6-2466-4661-ACD9-CB4B1C9A4DE4}" destId="{377EF242-2D1E-4002-AFA6-E7B6DFA5EECA}" srcOrd="0" destOrd="0" presId="urn:microsoft.com/office/officeart/2005/8/layout/hList1"/>
    <dgm:cxn modelId="{41D48A21-B3D9-41BC-81AD-BC5FC1B7E575}" type="presParOf" srcId="{94A173E6-2466-4661-ACD9-CB4B1C9A4DE4}" destId="{D8C3CC33-1E8E-409E-BB2C-249294B309D8}" srcOrd="1" destOrd="0" presId="urn:microsoft.com/office/officeart/2005/8/layout/hList1"/>
    <dgm:cxn modelId="{A2BEFCAC-253D-491F-A238-4B6AB5B6534B}" type="presParOf" srcId="{C2604712-D49A-491F-8CF6-D36273E674E4}" destId="{582AF689-F23E-4D88-BBFA-6194DF96AEB7}" srcOrd="1" destOrd="0" presId="urn:microsoft.com/office/officeart/2005/8/layout/hList1"/>
    <dgm:cxn modelId="{31418572-56E1-4644-88AF-7FE87FDFA96C}" type="presParOf" srcId="{C2604712-D49A-491F-8CF6-D36273E674E4}" destId="{E5CF7C9C-BF3E-4E6C-BCB7-B2657F3F81C3}" srcOrd="2" destOrd="0" presId="urn:microsoft.com/office/officeart/2005/8/layout/hList1"/>
    <dgm:cxn modelId="{7E8990CB-FA9D-4228-807E-206BFB313F86}" type="presParOf" srcId="{E5CF7C9C-BF3E-4E6C-BCB7-B2657F3F81C3}" destId="{9A528F8C-6803-480E-9A2D-BB107AB8A856}" srcOrd="0" destOrd="0" presId="urn:microsoft.com/office/officeart/2005/8/layout/hList1"/>
    <dgm:cxn modelId="{3ABAD726-88D9-451F-A992-EB86DEF5CAA1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 smtClean="0"/>
            <a:t>Ukončení péče (poskytovatel)</a:t>
          </a:r>
          <a:endParaRPr lang="cs-CZ" dirty="0"/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F46EB-8EDA-4811-B94F-74118021A9A3}" type="presOf" srcId="{4797ADE9-5066-42D6-9972-ADDCE462AF43}" destId="{BB4CF15A-9114-4173-BA23-94E2CBE4D531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CFAFF6A4-7745-4FB3-87A7-480CF6FCE52B}" type="presOf" srcId="{07EA15C2-1C09-4D58-A79E-4D47F2E7D6B5}" destId="{2A1B84F7-FED3-4EDA-8649-B7AEDE16B6AA}" srcOrd="0" destOrd="0" presId="urn:microsoft.com/office/officeart/2005/8/layout/vList2"/>
    <dgm:cxn modelId="{21179B7E-9473-414E-AA9D-B0BAB48805DD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 smtClean="0"/>
            <a:t>Informace o nepříznivé diagnóze nebo prognóze zdravotního stavu pacienta může být v nezbytně nutném rozsahu a po dobu nezbytně nutnou zadržena,</a:t>
          </a:r>
          <a:endParaRPr lang="cs-CZ" dirty="0"/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 smtClean="0"/>
            <a:t>lze-li důvodně předpokládat, že by její podání mohlo pacientovi způsobit závažnou újmu na zdraví. </a:t>
          </a:r>
          <a:endParaRPr lang="cs-CZ"/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 smtClean="0"/>
            <a:t>To neplatí pokud: </a:t>
          </a:r>
          <a:endParaRPr lang="cs-CZ"/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 smtClean="0"/>
            <a:t>a)</a:t>
          </a:r>
          <a:r>
            <a:rPr lang="cs-CZ" dirty="0" smtClean="0"/>
            <a:t> informace o určité nemoci nebo predispozici k ní je jediným způsobem, jak pacientovi umožnit podniknout preventivní opatření nebo podstoupit včasnou léčbu,</a:t>
          </a:r>
          <a:endParaRPr lang="cs-CZ" dirty="0"/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 smtClean="0"/>
            <a:t>b)</a:t>
          </a:r>
          <a:r>
            <a:rPr lang="cs-CZ" smtClean="0"/>
            <a:t> zdravotní stav pacienta představuje riziko pro jeho okolí,</a:t>
          </a:r>
          <a:endParaRPr lang="cs-CZ"/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pacient žádá výslovně o přesnou a pravdivou informaci, aby si mohl zajistit osobní záležitosti.</a:t>
          </a:r>
          <a:endParaRPr lang="cs-CZ" dirty="0"/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B422548-8EF5-4F98-B444-6CF9EA555BCA}" type="presOf" srcId="{A0E8EF75-EA37-46A9-8CFA-5685F1BAC2D8}" destId="{8E72E03A-DE9F-4D2B-B3B3-546355C89DE7}" srcOrd="0" destOrd="0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56BE4145-8F24-4B48-AD36-098418858924}" type="presOf" srcId="{801AB5C2-23FC-4632-9E57-56064F98FC6D}" destId="{E973751A-E290-4BEC-A580-DD799A6D0A57}" srcOrd="0" destOrd="1" presId="urn:microsoft.com/office/officeart/2005/8/layout/vList2"/>
    <dgm:cxn modelId="{6C571892-4B91-4EBA-B62F-047B7B28E614}" type="presOf" srcId="{3DA730F5-796C-4713-B146-0F4C3CD19CA8}" destId="{E973751A-E290-4BEC-A580-DD799A6D0A57}" srcOrd="0" destOrd="0" presId="urn:microsoft.com/office/officeart/2005/8/layout/vList2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5D14726-3985-4025-A561-60F3AA471B14}" type="presOf" srcId="{22402776-2180-4DFB-B0AA-0B711FA0874E}" destId="{91FEA49B-3650-4758-9BB1-008ACFACE984}" srcOrd="0" destOrd="0" presId="urn:microsoft.com/office/officeart/2005/8/layout/vList2"/>
    <dgm:cxn modelId="{119A9F51-FE43-435D-8636-1C86C16B6208}" type="presOf" srcId="{0F5C8883-6664-4171-8435-35813ADF21FE}" destId="{139050CB-4E24-4C4A-B816-FC9905BB4929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F55B2EE1-71E7-4463-B6CF-625944BCF829}" type="presOf" srcId="{362ED5A1-8F33-42D6-8A99-3F2D70F9C7F9}" destId="{1BBFF8A5-8376-48E7-9557-7BC3CEF390F6}" srcOrd="0" destOrd="0" presId="urn:microsoft.com/office/officeart/2005/8/layout/vList2"/>
    <dgm:cxn modelId="{71C815BC-5468-4A4B-9DC0-A0909AF47247}" type="presOf" srcId="{E0FD4903-B688-4567-845D-955450DB2066}" destId="{E973751A-E290-4BEC-A580-DD799A6D0A57}" srcOrd="0" destOrd="2" presId="urn:microsoft.com/office/officeart/2005/8/layout/vList2"/>
    <dgm:cxn modelId="{49EFC82F-F321-43D8-B666-D95FC459B911}" type="presParOf" srcId="{1BBFF8A5-8376-48E7-9557-7BC3CEF390F6}" destId="{139050CB-4E24-4C4A-B816-FC9905BB4929}" srcOrd="0" destOrd="0" presId="urn:microsoft.com/office/officeart/2005/8/layout/vList2"/>
    <dgm:cxn modelId="{B6AE1BAC-493A-4948-9593-B96BBAE95628}" type="presParOf" srcId="{1BBFF8A5-8376-48E7-9557-7BC3CEF390F6}" destId="{91FEA49B-3650-4758-9BB1-008ACFACE984}" srcOrd="1" destOrd="0" presId="urn:microsoft.com/office/officeart/2005/8/layout/vList2"/>
    <dgm:cxn modelId="{BA92FD4E-5C29-4CE8-A7CB-38F52BB2152D}" type="presParOf" srcId="{1BBFF8A5-8376-48E7-9557-7BC3CEF390F6}" destId="{8E72E03A-DE9F-4D2B-B3B3-546355C89DE7}" srcOrd="2" destOrd="0" presId="urn:microsoft.com/office/officeart/2005/8/layout/vList2"/>
    <dgm:cxn modelId="{C72EFC85-722A-477C-8719-3B99EF429090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1419"/>
          <a:ext cx="4913783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Zdravotnický pracovník</a:t>
          </a:r>
          <a:endParaRPr lang="cs-CZ" sz="2500" kern="1200"/>
        </a:p>
      </dsp:txBody>
      <dsp:txXfrm>
        <a:off x="51" y="31419"/>
        <a:ext cx="4913783" cy="720000"/>
      </dsp:txXfrm>
    </dsp:sp>
    <dsp:sp modelId="{9C5FF6E2-CB76-4CFA-BD17-836136F061A1}">
      <dsp:nvSpPr>
        <dsp:cNvPr id="0" name=""/>
        <dsp:cNvSpPr/>
      </dsp:nvSpPr>
      <dsp:spPr>
        <a:xfrm>
          <a:off x="51" y="751419"/>
          <a:ext cx="4913783" cy="3568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Dle zákona o zdravotních službách Lékaři i „</a:t>
          </a:r>
          <a:r>
            <a:rPr lang="cs-CZ" sz="2500" kern="1200" dirty="0" err="1" smtClean="0"/>
            <a:t>nelékaři</a:t>
          </a:r>
          <a:r>
            <a:rPr lang="cs-CZ" sz="2500" kern="1200" dirty="0" smtClean="0"/>
            <a:t>“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Některé předpisy používají zdrav </a:t>
          </a:r>
          <a:r>
            <a:rPr lang="cs-CZ" sz="2500" kern="1200" dirty="0" err="1" smtClean="0"/>
            <a:t>prac</a:t>
          </a:r>
          <a:r>
            <a:rPr lang="cs-CZ" sz="2500" kern="1200" dirty="0" smtClean="0"/>
            <a:t>. v užším smyslu (</a:t>
          </a:r>
          <a:r>
            <a:rPr lang="cs-CZ" sz="2500" kern="1200" dirty="0" err="1" smtClean="0"/>
            <a:t>nelékaři</a:t>
          </a:r>
          <a:r>
            <a:rPr lang="cs-CZ" sz="2500" kern="1200" dirty="0" smtClean="0"/>
            <a:t>)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</dsp:txBody>
      <dsp:txXfrm>
        <a:off x="51" y="751419"/>
        <a:ext cx="4913783" cy="3568500"/>
      </dsp:txXfrm>
    </dsp:sp>
    <dsp:sp modelId="{4AFBEFC8-147C-4EA0-89A5-3E7A4C88E446}">
      <dsp:nvSpPr>
        <dsp:cNvPr id="0" name=""/>
        <dsp:cNvSpPr/>
      </dsp:nvSpPr>
      <dsp:spPr>
        <a:xfrm>
          <a:off x="5601764" y="31419"/>
          <a:ext cx="491378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Jiný odborný pracovník</a:t>
          </a:r>
          <a:endParaRPr lang="cs-CZ" sz="2500" kern="1200"/>
        </a:p>
      </dsp:txBody>
      <dsp:txXfrm>
        <a:off x="5601764" y="31419"/>
        <a:ext cx="4913783" cy="720000"/>
      </dsp:txXfrm>
    </dsp:sp>
    <dsp:sp modelId="{C3CDE481-09AA-46CB-880E-F08621424554}">
      <dsp:nvSpPr>
        <dsp:cNvPr id="0" name=""/>
        <dsp:cNvSpPr/>
      </dsp:nvSpPr>
      <dsp:spPr>
        <a:xfrm>
          <a:off x="5601764" y="751419"/>
          <a:ext cx="4913783" cy="3568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smtClean="0"/>
            <a:t>pod odborným dohledem nebo přímým vedením zdravotnického pracovníka způsobilého k poskytování zdravotní péče vykonává činnosti, které přímo souvisejí s poskytováním zdravotní péče</a:t>
          </a:r>
          <a:endParaRPr lang="cs-CZ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smtClean="0"/>
            <a:t>Psycholog, logoped, sociální pracovník, pracovní terapeut</a:t>
          </a:r>
          <a:endParaRPr lang="cs-CZ" sz="2500" kern="1200"/>
        </a:p>
      </dsp:txBody>
      <dsp:txXfrm>
        <a:off x="5601764" y="751419"/>
        <a:ext cx="4913783" cy="35685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Revers</a:t>
          </a:r>
          <a:endParaRPr lang="cs-CZ" sz="3700" kern="1200"/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Odvolání souhlasu</a:t>
          </a:r>
          <a:endParaRPr lang="cs-CZ" sz="3700" kern="1200"/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Dříve vyslovené přání</a:t>
          </a:r>
          <a:endParaRPr lang="cs-CZ" sz="3700" kern="1200"/>
        </a:p>
      </dsp:txBody>
      <dsp:txXfrm>
        <a:off x="7440570" y="1407088"/>
        <a:ext cx="3074323" cy="15371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18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Hospitalizace</a:t>
          </a:r>
          <a:endParaRPr lang="cs-CZ" sz="4500" kern="1200"/>
        </a:p>
      </dsp:txBody>
      <dsp:txXfrm>
        <a:off x="52688" y="54519"/>
        <a:ext cx="10410224" cy="973949"/>
      </dsp:txXfrm>
    </dsp:sp>
    <dsp:sp modelId="{E221404C-B39E-4D6E-A197-D02554847FB6}">
      <dsp:nvSpPr>
        <dsp:cNvPr id="0" name=""/>
        <dsp:cNvSpPr/>
      </dsp:nvSpPr>
      <dsp:spPr>
        <a:xfrm>
          <a:off x="0" y="1081156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smtClean="0"/>
            <a:t>jeho zdravotní stav vyžaduje poskytnutí neodkladné péče a zároveň neumožňuje, aby vyslovil souhlas. </a:t>
          </a:r>
          <a:endParaRPr lang="cs-CZ" sz="3500" kern="1200"/>
        </a:p>
      </dsp:txBody>
      <dsp:txXfrm>
        <a:off x="0" y="1081156"/>
        <a:ext cx="10515600" cy="1094512"/>
      </dsp:txXfrm>
    </dsp:sp>
    <dsp:sp modelId="{AF93F47C-6734-4C83-B029-C257612EC192}">
      <dsp:nvSpPr>
        <dsp:cNvPr id="0" name=""/>
        <dsp:cNvSpPr/>
      </dsp:nvSpPr>
      <dsp:spPr>
        <a:xfrm>
          <a:off x="0" y="2175669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neodkladnou péči</a:t>
          </a:r>
          <a:endParaRPr lang="cs-CZ" sz="4500" kern="1200"/>
        </a:p>
      </dsp:txBody>
      <dsp:txXfrm>
        <a:off x="52688" y="2228357"/>
        <a:ext cx="10410224" cy="973949"/>
      </dsp:txXfrm>
    </dsp:sp>
    <dsp:sp modelId="{8FE34A01-99BC-4909-84EA-E50FAD1E9A0B}">
      <dsp:nvSpPr>
        <dsp:cNvPr id="0" name=""/>
        <dsp:cNvSpPr/>
      </dsp:nvSpPr>
      <dsp:spPr>
        <a:xfrm>
          <a:off x="0" y="3254994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 smtClean="0"/>
            <a:t>jde-li o zdravotní služby nezbytné k záchraně života nebo zamezení vážného poškození zdraví. </a:t>
          </a:r>
          <a:endParaRPr lang="cs-CZ" sz="3500" kern="1200" dirty="0"/>
        </a:p>
      </dsp:txBody>
      <dsp:txXfrm>
        <a:off x="0" y="3254994"/>
        <a:ext cx="10515600" cy="10945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Rodičovství</a:t>
          </a:r>
          <a:endParaRPr lang="cs-CZ" sz="3900" kern="1200"/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-470678"/>
            <a:satOff val="-6252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Osvojení</a:t>
          </a:r>
          <a:endParaRPr lang="cs-CZ" sz="3900" kern="1200"/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-941356"/>
            <a:satOff val="-12503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Poručenství</a:t>
          </a:r>
          <a:endParaRPr lang="cs-CZ" sz="3900" kern="1200"/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-1412034"/>
            <a:satOff val="-18755"/>
            <a:lumOff val="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Opatrovnictví</a:t>
          </a:r>
          <a:endParaRPr lang="cs-CZ" sz="3900" kern="1200"/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-1882712"/>
            <a:satOff val="-25007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smtClean="0"/>
            <a:t>Pěstounství</a:t>
          </a:r>
          <a:endParaRPr lang="cs-CZ" sz="3900" kern="1200"/>
        </a:p>
      </dsp:txBody>
      <dsp:txXfrm>
        <a:off x="5011911" y="2163556"/>
        <a:ext cx="3037522" cy="18225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879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Matkou dítěte je žena, která je porodila.</a:t>
          </a:r>
          <a:endParaRPr lang="cs-CZ" sz="2800" kern="1200"/>
        </a:p>
      </dsp:txBody>
      <dsp:txXfrm>
        <a:off x="32784" y="431663"/>
        <a:ext cx="9654503" cy="606012"/>
      </dsp:txXfrm>
    </dsp:sp>
    <dsp:sp modelId="{53E596A7-D573-429E-ABDC-B7974F032E56}">
      <dsp:nvSpPr>
        <dsp:cNvPr id="0" name=""/>
        <dsp:cNvSpPr/>
      </dsp:nvSpPr>
      <dsp:spPr>
        <a:xfrm>
          <a:off x="0" y="11511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Otcem je:</a:t>
          </a:r>
          <a:endParaRPr lang="cs-CZ" sz="2800" kern="1200"/>
        </a:p>
      </dsp:txBody>
      <dsp:txXfrm>
        <a:off x="32784" y="1183884"/>
        <a:ext cx="9654503" cy="606012"/>
      </dsp:txXfrm>
    </dsp:sp>
    <dsp:sp modelId="{53EC48D2-7CDB-4C3C-A5E7-43BD06F7E5C2}">
      <dsp:nvSpPr>
        <dsp:cNvPr id="0" name=""/>
        <dsp:cNvSpPr/>
      </dsp:nvSpPr>
      <dsp:spPr>
        <a:xfrm>
          <a:off x="0" y="1822680"/>
          <a:ext cx="9720071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manžel matky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u neprovdané souhlasné prohlášení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 smtClean="0"/>
            <a:t>Určí soud</a:t>
          </a:r>
          <a:endParaRPr lang="cs-CZ" sz="2200" kern="1200"/>
        </a:p>
      </dsp:txBody>
      <dsp:txXfrm>
        <a:off x="0" y="1822680"/>
        <a:ext cx="9720071" cy="1130220"/>
      </dsp:txXfrm>
    </dsp:sp>
    <dsp:sp modelId="{9DB4E93A-2E44-41A0-9E3D-8A38769CFA5D}">
      <dsp:nvSpPr>
        <dsp:cNvPr id="0" name=""/>
        <dsp:cNvSpPr/>
      </dsp:nvSpPr>
      <dsp:spPr>
        <a:xfrm>
          <a:off x="0" y="29529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Popřít otcovství lze do šesti let věku (subjektivní lhůta 6 měsíců)</a:t>
          </a:r>
          <a:endParaRPr lang="cs-CZ" sz="2800" kern="1200"/>
        </a:p>
      </dsp:txBody>
      <dsp:txXfrm>
        <a:off x="32784" y="2985684"/>
        <a:ext cx="9654503" cy="60601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46272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Prohlídka těla </a:t>
          </a:r>
          <a:endParaRPr lang="cs-CZ" sz="2200" kern="1200"/>
        </a:p>
      </dsp:txBody>
      <dsp:txXfrm>
        <a:off x="25759" y="172031"/>
        <a:ext cx="9668553" cy="476152"/>
      </dsp:txXfrm>
    </dsp:sp>
    <dsp:sp modelId="{16DC1426-FF71-40F9-939B-1CBDB8F41D05}">
      <dsp:nvSpPr>
        <dsp:cNvPr id="0" name=""/>
        <dsp:cNvSpPr/>
      </dsp:nvSpPr>
      <dsp:spPr>
        <a:xfrm>
          <a:off x="0" y="673942"/>
          <a:ext cx="9720071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třeba provést vždy; jejím účelem je zjistit smrt osoby, pravděpodobné datum a čas úmrtí, pravděpodobnou příčinu smrti a dále určit, zda bude provedena pitva. </a:t>
          </a:r>
          <a:endParaRPr lang="cs-CZ" sz="1700" kern="1200"/>
        </a:p>
      </dsp:txBody>
      <dsp:txXfrm>
        <a:off x="0" y="673942"/>
        <a:ext cx="9720071" cy="535095"/>
      </dsp:txXfrm>
    </dsp:sp>
    <dsp:sp modelId="{4CCDACA6-442A-4B70-B4D5-EBC769FA3C19}">
      <dsp:nvSpPr>
        <dsp:cNvPr id="0" name=""/>
        <dsp:cNvSpPr/>
      </dsp:nvSpPr>
      <dsp:spPr>
        <a:xfrm>
          <a:off x="0" y="1209037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Pitva</a:t>
          </a:r>
          <a:endParaRPr lang="cs-CZ" sz="2200" kern="1200"/>
        </a:p>
      </dsp:txBody>
      <dsp:txXfrm>
        <a:off x="25759" y="1234796"/>
        <a:ext cx="9668553" cy="476152"/>
      </dsp:txXfrm>
    </dsp:sp>
    <dsp:sp modelId="{083FB2AD-B174-4C7B-B4A8-33BCA15C35A9}">
      <dsp:nvSpPr>
        <dsp:cNvPr id="0" name=""/>
        <dsp:cNvSpPr/>
      </dsp:nvSpPr>
      <dsp:spPr>
        <a:xfrm>
          <a:off x="0" y="1736707"/>
          <a:ext cx="9720071" cy="2140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patologicko-anatomické, </a:t>
          </a:r>
          <a:r>
            <a:rPr lang="cs-CZ" sz="1700" kern="1200" dirty="0" smtClean="0"/>
            <a:t>které se provádějí za účelem zjištění základní nemoci …. a k ověření klinické diagnózy a léčebného postupu u osob zemřelých ve zdravotnickém zařízení smrtí z chorobných příčin,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zdravotní</a:t>
          </a:r>
          <a:r>
            <a:rPr lang="cs-CZ" sz="1700" kern="1200" dirty="0" smtClean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soudní</a:t>
          </a:r>
          <a:r>
            <a:rPr lang="cs-CZ" sz="1700" kern="1200" dirty="0" smtClean="0"/>
            <a:t>, které se provádějí při podezření, že úmrtí bylo způsobeno trestným činem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 smtClean="0"/>
            <a:t>anatomické</a:t>
          </a:r>
          <a:r>
            <a:rPr lang="cs-CZ" sz="1700" kern="1200" dirty="0" smtClean="0"/>
            <a:t>, které se provádějí k výukovým účelům nebo pro účely vědy a výzkumu v oblasti zdravotnictví.</a:t>
          </a:r>
          <a:endParaRPr lang="cs-CZ" sz="1700" kern="1200" dirty="0"/>
        </a:p>
      </dsp:txBody>
      <dsp:txXfrm>
        <a:off x="0" y="1736707"/>
        <a:ext cx="9720071" cy="21403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2293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 vyplní příslušné List o prohlídce zemřelého</a:t>
          </a:r>
          <a:endParaRPr lang="cs-CZ" sz="1600" kern="1200" dirty="0"/>
        </a:p>
      </dsp:txBody>
      <dsp:txXfrm>
        <a:off x="21370" y="23663"/>
        <a:ext cx="9677331" cy="395027"/>
      </dsp:txXfrm>
    </dsp:sp>
    <dsp:sp modelId="{431D4C96-8E8B-450D-82AD-D02CEE2F0F49}">
      <dsp:nvSpPr>
        <dsp:cNvPr id="0" name=""/>
        <dsp:cNvSpPr/>
      </dsp:nvSpPr>
      <dsp:spPr>
        <a:xfrm>
          <a:off x="0" y="449919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určí, zda bude provedena patologicko-anatomická nebo zdravotní pitva podle tohoto zákona,</a:t>
          </a:r>
          <a:endParaRPr lang="cs-CZ" sz="1600" kern="1200" dirty="0"/>
        </a:p>
      </dsp:txBody>
      <dsp:txXfrm>
        <a:off x="21370" y="471289"/>
        <a:ext cx="9677331" cy="395027"/>
      </dsp:txXfrm>
    </dsp:sp>
    <dsp:sp modelId="{13D4D404-E603-49B6-857E-0F26EF842E13}">
      <dsp:nvSpPr>
        <dsp:cNvPr id="0" name=""/>
        <dsp:cNvSpPr/>
      </dsp:nvSpPr>
      <dsp:spPr>
        <a:xfrm>
          <a:off x="0" y="897545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 informuje osobu blízkou zemřelému, </a:t>
          </a:r>
          <a:endParaRPr lang="cs-CZ" sz="1600" kern="1200" dirty="0"/>
        </a:p>
      </dsp:txBody>
      <dsp:txXfrm>
        <a:off x="21370" y="918915"/>
        <a:ext cx="9677331" cy="395027"/>
      </dsp:txXfrm>
    </dsp:sp>
    <dsp:sp modelId="{02FDD9AA-DC71-413F-9EA7-B1A618C95D11}">
      <dsp:nvSpPr>
        <dsp:cNvPr id="0" name=""/>
        <dsp:cNvSpPr/>
      </dsp:nvSpPr>
      <dsp:spPr>
        <a:xfrm>
          <a:off x="0" y="1345170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vyznačí v případech, v nichž je tímto zákonem stanovena povinnost provést pitvu, </a:t>
          </a:r>
          <a:endParaRPr lang="cs-CZ" sz="1600" kern="1200" dirty="0"/>
        </a:p>
      </dsp:txBody>
      <dsp:txXfrm>
        <a:off x="21370" y="1366540"/>
        <a:ext cx="9677331" cy="395027"/>
      </dsp:txXfrm>
    </dsp:sp>
    <dsp:sp modelId="{295F1193-D888-420F-9C1A-A24036AE6C72}">
      <dsp:nvSpPr>
        <dsp:cNvPr id="0" name=""/>
        <dsp:cNvSpPr/>
      </dsp:nvSpPr>
      <dsp:spPr>
        <a:xfrm>
          <a:off x="0" y="1792796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 případech, kdy určil provedení pitvy, zajistí převoz těla zemřelého k pitvě,</a:t>
          </a:r>
          <a:endParaRPr lang="cs-CZ" sz="1600" kern="1200" dirty="0"/>
        </a:p>
      </dsp:txBody>
      <dsp:txXfrm>
        <a:off x="21370" y="1814166"/>
        <a:ext cx="9677331" cy="395027"/>
      </dsp:txXfrm>
    </dsp:sp>
    <dsp:sp modelId="{FDAFD717-925B-4D4D-99B7-39238EF60029}">
      <dsp:nvSpPr>
        <dsp:cNvPr id="0" name=""/>
        <dsp:cNvSpPr/>
      </dsp:nvSpPr>
      <dsp:spPr>
        <a:xfrm>
          <a:off x="0" y="2240421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 případech, kdy neurčil provedení pitvy, předá zprávu o úmrtí registrujícímu poskytovateli v oboru všeobecné praktické lékařství</a:t>
          </a:r>
          <a:endParaRPr lang="cs-CZ" sz="1600" kern="1200" dirty="0"/>
        </a:p>
      </dsp:txBody>
      <dsp:txXfrm>
        <a:off x="21370" y="2261791"/>
        <a:ext cx="9677331" cy="395027"/>
      </dsp:txXfrm>
    </dsp:sp>
    <dsp:sp modelId="{083ACC50-2B2B-4A68-84AD-E183885C80A2}">
      <dsp:nvSpPr>
        <dsp:cNvPr id="0" name=""/>
        <dsp:cNvSpPr/>
      </dsp:nvSpPr>
      <dsp:spPr>
        <a:xfrm>
          <a:off x="0" y="2688047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neprodleně informuje Policii České republiky, jde- </a:t>
          </a:r>
          <a:r>
            <a:rPr lang="cs-CZ" sz="1600" kern="1200" dirty="0" err="1" smtClean="0"/>
            <a:t>-li</a:t>
          </a:r>
          <a:r>
            <a:rPr lang="cs-CZ" sz="1600" kern="1200" dirty="0" smtClean="0"/>
            <a:t> o 1. podezření, že úmrtí bylo způsobeno trestným činem nebo sebevraždou, 2. zemřelého neznámé totožnosti,</a:t>
          </a:r>
          <a:endParaRPr lang="cs-CZ" sz="1600" kern="1200" dirty="0"/>
        </a:p>
      </dsp:txBody>
      <dsp:txXfrm>
        <a:off x="21370" y="2709417"/>
        <a:ext cx="9677331" cy="395027"/>
      </dsp:txXfrm>
    </dsp:sp>
    <dsp:sp modelId="{ECF77730-9E3E-4498-B4C1-B6FBBABA65A9}">
      <dsp:nvSpPr>
        <dsp:cNvPr id="0" name=""/>
        <dsp:cNvSpPr/>
      </dsp:nvSpPr>
      <dsp:spPr>
        <a:xfrm>
          <a:off x="0" y="3135672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 nejasných </a:t>
          </a:r>
          <a:r>
            <a:rPr lang="cs-CZ" sz="1600" kern="1200" dirty="0" err="1" smtClean="0"/>
            <a:t>okolnostíjen</a:t>
          </a:r>
          <a:r>
            <a:rPr lang="cs-CZ" sz="1600" kern="1200" dirty="0" smtClean="0"/>
            <a:t> nezbytné úkony tak, aby nedošlo ke zničení nebo poškození možných důkazů nasvědčujících tomu, že byl spáchán trestný čin, </a:t>
          </a:r>
          <a:endParaRPr lang="cs-CZ" sz="1600" kern="1200" dirty="0"/>
        </a:p>
      </dsp:txBody>
      <dsp:txXfrm>
        <a:off x="21370" y="3157042"/>
        <a:ext cx="9677331" cy="395027"/>
      </dsp:txXfrm>
    </dsp:sp>
    <dsp:sp modelId="{C6814C6D-D668-4651-9FA6-BF8AE43A26BE}">
      <dsp:nvSpPr>
        <dsp:cNvPr id="0" name=""/>
        <dsp:cNvSpPr/>
      </dsp:nvSpPr>
      <dsp:spPr>
        <a:xfrm>
          <a:off x="0" y="3583298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informuje Policii České republiky, jestliže mu není známa osoba blízká zemřelému</a:t>
          </a:r>
          <a:endParaRPr lang="cs-CZ" sz="1600" kern="1200" dirty="0"/>
        </a:p>
      </dsp:txBody>
      <dsp:txXfrm>
        <a:off x="21370" y="3604668"/>
        <a:ext cx="9677331" cy="395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občan</a:t>
          </a:r>
          <a:endParaRPr lang="cs-CZ" sz="2300" kern="1200" dirty="0"/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ochranu zdraví.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na bezplatnou zdravotní péči 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zdravotní pomůcky za podmínek, které stanoví zákon.</a:t>
          </a:r>
          <a:endParaRPr lang="cs-CZ" sz="2300" kern="1200" dirty="0"/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pojištěnec</a:t>
          </a:r>
          <a:endParaRPr lang="cs-CZ" sz="2300" kern="1200" dirty="0"/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smtClean="0"/>
            <a:t>Výběr zdravotní pojišťovny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Časovou a místní dostupnost hrazených služeb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Na léčivé přípravky a potraviny pro zvláštní lékařské účely</a:t>
          </a:r>
          <a:endParaRPr lang="cs-CZ" sz="2300" kern="1200" dirty="0"/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Jako pacienta</a:t>
          </a:r>
          <a:endParaRPr lang="cs-CZ" sz="2300" kern="1200" dirty="0"/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 smtClean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 smtClean="0"/>
            <a:t>Jeho právům odpovídají povinnosti poskytovatele, zdravotnického pracovníka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Právo na poskytování zdravotních služeb na náležité odborné úrovni</a:t>
          </a:r>
          <a:endParaRPr lang="cs-CZ" sz="2200" kern="1200"/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podle pravidel vědy a uznávaných medicínských postupů,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při respektování individuality pacienta, 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 ohledem na konkrétní podmínky a objektivní možnosti.</a:t>
          </a:r>
          <a:endParaRPr lang="cs-CZ" sz="1700" kern="1200"/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na úctu, důstojné zacházení, na ohleduplnost v souladu s charakterem poskytovaných zdravotních služeb,</a:t>
          </a:r>
          <a:endParaRPr lang="cs-CZ" sz="2200" kern="1200"/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smtClean="0"/>
            <a:t>respektování soukromí při poskytování zdravotních služeb</a:t>
          </a:r>
          <a:endParaRPr lang="cs-CZ" sz="2200" kern="1200"/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v souladu s charakterem poskytovaných zdravotních služeb,</a:t>
          </a:r>
          <a:endParaRPr lang="cs-CZ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 smtClean="0"/>
            <a:t>Související pravidla k osobám blízkým, zdravotnické dokumentaci apod</a:t>
          </a:r>
          <a:endParaRPr lang="cs-CZ" sz="1700" kern="1200"/>
        </a:p>
      </dsp:txBody>
      <dsp:txXfrm>
        <a:off x="0" y="3666284"/>
        <a:ext cx="10515600" cy="59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zvolit si poskytovatele oprávněného k poskytnutí zdravotních služeb,</a:t>
          </a:r>
          <a:endParaRPr lang="cs-CZ" sz="2800" kern="1200" dirty="0"/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vyžádat si konzultační služby od jiného poskytovatele, popřípadě zdravotnického pracovníka, než který mu poskytuje zdravotní služby;</a:t>
          </a:r>
          <a:endParaRPr lang="cs-CZ" sz="2800" kern="1200"/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být seznámen s vnitřním řádem zdravotnického zařízení lůžkové nebo jednodenní péče</a:t>
          </a:r>
          <a:endParaRPr lang="cs-CZ" sz="2800" kern="1200"/>
        </a:p>
      </dsp:txBody>
      <dsp:txXfrm>
        <a:off x="54298" y="2866759"/>
        <a:ext cx="10407004" cy="1003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být předem informován o ceně poskytovaných zdravotních služeb nehrazených z veřejného zdravotního pojištění,</a:t>
          </a:r>
          <a:endParaRPr lang="cs-CZ" sz="3000" kern="1200" dirty="0"/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znát jména, a příjmení zdravotnických pracovníků přímo zúčastněných na poskytování zdravotních služeb </a:t>
          </a:r>
          <a:endParaRPr lang="cs-CZ" sz="3000" kern="1200" dirty="0"/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odmítnout přítomnost osob, které nejsou na poskytování zdravotních služeb přímo zúčastněny, </a:t>
          </a:r>
          <a:endParaRPr lang="cs-CZ" sz="3000" kern="1200" dirty="0"/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 smtClean="0"/>
            <a:t>Včetně osob připravujících se na výkon povolání zdravotnického pracovníka,</a:t>
          </a:r>
          <a:endParaRPr lang="cs-CZ" sz="2300" kern="1200" dirty="0"/>
        </a:p>
      </dsp:txBody>
      <dsp:txXfrm>
        <a:off x="0" y="3803769"/>
        <a:ext cx="10515600" cy="496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návštěvy ve zdravotnickém zařízení lůžkové nebo jednodenní péče, </a:t>
          </a:r>
          <a:endParaRPr lang="cs-CZ" sz="2400" kern="1200"/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a to s ohledem na svůj zdravotní stav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smtClean="0"/>
            <a:t>v souladu s vnitřním řádem a </a:t>
          </a:r>
          <a:endParaRPr lang="cs-CZ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 smtClean="0"/>
            <a:t>způsobem, který neporušuje práva ostatních pacientů, pokud tento zákon nebo jiný právní předpis nestanoví jinak,</a:t>
          </a:r>
          <a:endParaRPr lang="cs-CZ" sz="1900" kern="1200" dirty="0"/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přijímat duchovní péči a duchovní podporu od duchovních církví a náboženských společností  </a:t>
          </a:r>
          <a:endParaRPr lang="cs-CZ" sz="2400" kern="1200"/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na poskytování zdravotních služeb v co nejméně omezujícím prostředí při zajištění kvality a bezpečí poskytovaných zdravotních služeb.</a:t>
          </a:r>
          <a:endParaRPr lang="cs-CZ" sz="2400" kern="1200"/>
        </a:p>
      </dsp:txBody>
      <dsp:txXfrm>
        <a:off x="46541" y="3354471"/>
        <a:ext cx="10422518" cy="860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Odmítnutí Zdravotnickým pracovníkem</a:t>
          </a:r>
          <a:endParaRPr lang="cs-CZ" sz="2000" kern="1200"/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Výhrada svědomí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odmítnout poskytnutí zdravotních služeb pacientovi v případě, že by jejich poskytnutí odporovalo jeho svědomí nebo náboženskému vyznání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Nepřevzetí do péče poskytovatelem</a:t>
          </a:r>
          <a:endParaRPr lang="cs-CZ" sz="2000" kern="1200" dirty="0"/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smtClean="0"/>
            <a:t>jestliže pacient, zákonný zástupce nebo opatrovník pacienta odmítne prokázání totožnosti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by přijetím pacienta bylo překročeno únosné pracovní zatížení (Snížilo by to bezpečnost pacientů)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přijetí brání provozní důvody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není pojištěncem zdravotní pojišťovny, se kterou má poskytovatel uzavřenu smlouvu </a:t>
          </a:r>
          <a:endParaRPr lang="cs-CZ" sz="2000" kern="1200" dirty="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Cizinci z EÚ mají zvláštní úpravu</a:t>
          </a:r>
          <a:endParaRPr lang="cs-CZ" sz="2000" kern="1200" dirty="0"/>
        </a:p>
      </dsp:txBody>
      <dsp:txXfrm>
        <a:off x="5601764" y="833825"/>
        <a:ext cx="4913783" cy="3259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 smtClean="0"/>
            <a:t>Ukončení péče (poskytovatel)</a:t>
          </a:r>
          <a:endParaRPr lang="cs-CZ" sz="5500" kern="1200" dirty="0"/>
        </a:p>
      </dsp:txBody>
      <dsp:txXfrm>
        <a:off x="64397" y="67590"/>
        <a:ext cx="10386806" cy="1190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165901"/>
          <a:ext cx="10515600" cy="10342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Informace o nepříznivé diagnóze nebo prognóze zdravotního stavu pacienta může být v nezbytně nutném rozsahu a po dobu nezbytně nutnou zadržena,</a:t>
          </a:r>
          <a:endParaRPr lang="cs-CZ" sz="2600" kern="1200" dirty="0"/>
        </a:p>
      </dsp:txBody>
      <dsp:txXfrm>
        <a:off x="50489" y="216390"/>
        <a:ext cx="10414622" cy="933302"/>
      </dsp:txXfrm>
    </dsp:sp>
    <dsp:sp modelId="{91FEA49B-3650-4758-9BB1-008ACFACE984}">
      <dsp:nvSpPr>
        <dsp:cNvPr id="0" name=""/>
        <dsp:cNvSpPr/>
      </dsp:nvSpPr>
      <dsp:spPr>
        <a:xfrm>
          <a:off x="0" y="1200181"/>
          <a:ext cx="105156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 smtClean="0"/>
            <a:t>lze-li důvodně předpokládat, že by její podání mohlo pacientovi způsobit závažnou újmu na zdraví. </a:t>
          </a:r>
          <a:endParaRPr lang="cs-CZ" sz="2000" kern="1200"/>
        </a:p>
      </dsp:txBody>
      <dsp:txXfrm>
        <a:off x="0" y="1200181"/>
        <a:ext cx="10515600" cy="632385"/>
      </dsp:txXfrm>
    </dsp:sp>
    <dsp:sp modelId="{8E72E03A-DE9F-4D2B-B3B3-546355C89DE7}">
      <dsp:nvSpPr>
        <dsp:cNvPr id="0" name=""/>
        <dsp:cNvSpPr/>
      </dsp:nvSpPr>
      <dsp:spPr>
        <a:xfrm>
          <a:off x="0" y="1832566"/>
          <a:ext cx="10515600" cy="1034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smtClean="0"/>
            <a:t>To neplatí pokud: </a:t>
          </a:r>
          <a:endParaRPr lang="cs-CZ" sz="2600" kern="1200"/>
        </a:p>
      </dsp:txBody>
      <dsp:txXfrm>
        <a:off x="50489" y="1883055"/>
        <a:ext cx="10414622" cy="933302"/>
      </dsp:txXfrm>
    </dsp:sp>
    <dsp:sp modelId="{E973751A-E290-4BEC-A580-DD799A6D0A57}">
      <dsp:nvSpPr>
        <dsp:cNvPr id="0" name=""/>
        <dsp:cNvSpPr/>
      </dsp:nvSpPr>
      <dsp:spPr>
        <a:xfrm>
          <a:off x="0" y="2866846"/>
          <a:ext cx="10515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a)</a:t>
          </a:r>
          <a:r>
            <a:rPr lang="cs-CZ" sz="2000" kern="1200" dirty="0" smtClean="0"/>
            <a:t> informace o určité nemoci nebo predispozici k ní je jediným způsobem, jak pacientovi umožnit podniknout preventivní opatření nebo podstoupit včasnou léčbu,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smtClean="0"/>
            <a:t>b)</a:t>
          </a:r>
          <a:r>
            <a:rPr lang="cs-CZ" sz="2000" kern="1200" smtClean="0"/>
            <a:t> zdravotní stav pacienta představuje riziko pro jeho okolí,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 smtClean="0"/>
            <a:t>c)</a:t>
          </a:r>
          <a:r>
            <a:rPr lang="cs-CZ" sz="2000" kern="1200" dirty="0" smtClean="0"/>
            <a:t> pacient žádá výslovně o přesnou a pravdivou informaci, aby si mohl zajistit osobní záležitosti.</a:t>
          </a:r>
          <a:endParaRPr lang="cs-CZ" sz="2000" kern="1200" dirty="0"/>
        </a:p>
      </dsp:txBody>
      <dsp:txXfrm>
        <a:off x="0" y="2866846"/>
        <a:ext cx="10515600" cy="131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4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4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8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9D4-12D0-48F0-8F33-68729E7EC380}" type="datetimeFigureOut">
              <a:rPr lang="cs-CZ" smtClean="0"/>
              <a:t>12. 4. 2015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Přednáška č. 9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extLst>
      <p:ext uri="{BB962C8B-B14F-4D97-AF65-F5344CB8AC3E}">
        <p14:creationId xmlns:p14="http://schemas.microsoft.com/office/powerpoint/2010/main" val="4814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rozlišovat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9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prokazatelně </a:t>
            </a:r>
            <a:r>
              <a:rPr lang="cs-CZ" dirty="0"/>
              <a:t>předá pacienta s jeho souhlasem do péče jiného poskytovatele,</a:t>
            </a:r>
          </a:p>
          <a:p>
            <a:r>
              <a:rPr lang="cs-CZ" dirty="0" smtClean="0"/>
              <a:t>pominou </a:t>
            </a:r>
            <a:r>
              <a:rPr lang="cs-CZ" dirty="0"/>
              <a:t>důvody pro poskytování zdravotních služeb; to neplatí, jde-li o registrujícího poskytovatele; ustanovení § 47 odst. 2 není dotčeno,</a:t>
            </a:r>
          </a:p>
          <a:p>
            <a:r>
              <a:rPr lang="cs-CZ" dirty="0" smtClean="0"/>
              <a:t>pacient </a:t>
            </a:r>
            <a:r>
              <a:rPr lang="cs-CZ" dirty="0"/>
              <a:t>vysloví nesouhlas s poskytováním veškerých zdravotních služeb,</a:t>
            </a:r>
          </a:p>
          <a:p>
            <a:r>
              <a:rPr lang="cs-CZ" dirty="0" smtClean="0"/>
              <a:t>pacient </a:t>
            </a:r>
            <a:r>
              <a:rPr lang="cs-CZ" dirty="0"/>
              <a:t>závažným způsobem omezuje práva ostatních pacientů, </a:t>
            </a:r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úmyslně </a:t>
            </a:r>
            <a:r>
              <a:rPr lang="cs-CZ" dirty="0">
                <a:solidFill>
                  <a:schemeClr val="accent2"/>
                </a:solidFill>
              </a:rPr>
              <a:t>a soustavně nedodržuje navržený individuální léčebný postup, pokud s poskytováním zdravotních služeb vyslovil souhlas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nebo </a:t>
            </a:r>
            <a:r>
              <a:rPr lang="cs-CZ" dirty="0"/>
              <a:t>se neřídí vnitřním </a:t>
            </a:r>
            <a:r>
              <a:rPr lang="cs-CZ" dirty="0" smtClean="0"/>
              <a:t>řádem</a:t>
            </a:r>
            <a:endParaRPr lang="cs-CZ" dirty="0"/>
          </a:p>
          <a:p>
            <a:r>
              <a:rPr lang="cs-CZ" dirty="0" smtClean="0">
                <a:solidFill>
                  <a:schemeClr val="accent2"/>
                </a:solidFill>
              </a:rPr>
              <a:t>přestal </a:t>
            </a:r>
            <a:r>
              <a:rPr lang="cs-CZ" dirty="0">
                <a:solidFill>
                  <a:schemeClr val="accent2"/>
                </a:solidFill>
              </a:rPr>
              <a:t>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653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Informovaný souhlas se zdravotním výkonem; odmítnutí zdravotní péče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Okruh č. 2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Rozlišovat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Informovaný souhlas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svobodný</a:t>
            </a:r>
            <a:r>
              <a:rPr lang="cs-CZ" b="1" dirty="0"/>
              <a:t>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 smtClean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 smtClean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287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zdravotním stavu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příčině </a:t>
            </a:r>
            <a:r>
              <a:rPr lang="cs-CZ" dirty="0"/>
              <a:t>a původu nemoci, </a:t>
            </a:r>
            <a:r>
              <a:rPr lang="cs-CZ" dirty="0" smtClean="0"/>
              <a:t>jejím </a:t>
            </a:r>
            <a:r>
              <a:rPr lang="cs-CZ" dirty="0"/>
              <a:t>stadiu a předpokládaném vývoji,</a:t>
            </a:r>
          </a:p>
          <a:p>
            <a:r>
              <a:rPr lang="cs-CZ" dirty="0" smtClean="0"/>
              <a:t>účelu</a:t>
            </a:r>
            <a:r>
              <a:rPr lang="cs-CZ" dirty="0"/>
              <a:t>, povaze, předpokládaném přínosu, možných důsledcích a rizicích navrhovaných zdravotních služeb, </a:t>
            </a:r>
            <a:endParaRPr lang="cs-CZ" dirty="0" smtClean="0"/>
          </a:p>
          <a:p>
            <a:r>
              <a:rPr lang="cs-CZ" dirty="0" smtClean="0"/>
              <a:t>jiných </a:t>
            </a:r>
            <a:r>
              <a:rPr lang="cs-CZ" dirty="0"/>
              <a:t>možnostech poskytnutí zdravotních služeb, jejich vhodnosti, </a:t>
            </a:r>
            <a:r>
              <a:rPr lang="cs-CZ" dirty="0" smtClean="0"/>
              <a:t>rizicích,</a:t>
            </a:r>
            <a:endParaRPr lang="cs-CZ" dirty="0"/>
          </a:p>
          <a:p>
            <a:r>
              <a:rPr lang="cs-CZ" dirty="0" smtClean="0"/>
              <a:t>další </a:t>
            </a:r>
            <a:r>
              <a:rPr lang="cs-CZ" dirty="0"/>
              <a:t>potřebné léčbě,</a:t>
            </a:r>
          </a:p>
          <a:p>
            <a:r>
              <a:rPr lang="cs-CZ" dirty="0" smtClean="0"/>
              <a:t>omezeních </a:t>
            </a:r>
            <a:r>
              <a:rPr lang="cs-CZ" dirty="0"/>
              <a:t>a doporučeních ve způsobu života s ohledem na zdravotní stav a</a:t>
            </a:r>
          </a:p>
          <a:p>
            <a:r>
              <a:rPr lang="cs-CZ" dirty="0" smtClean="0"/>
              <a:t>možnosti</a:t>
            </a:r>
            <a:endParaRPr lang="cs-CZ" dirty="0"/>
          </a:p>
          <a:p>
            <a:pPr lvl="1"/>
            <a:r>
              <a:rPr lang="cs-CZ" dirty="0" smtClean="0"/>
              <a:t>vzdát </a:t>
            </a:r>
            <a:r>
              <a:rPr lang="cs-CZ" dirty="0"/>
              <a:t>se podání informace o zdravotním stavu </a:t>
            </a:r>
            <a:endParaRPr lang="cs-CZ" dirty="0" smtClean="0"/>
          </a:p>
          <a:p>
            <a:pPr lvl="1"/>
            <a:r>
              <a:rPr lang="cs-CZ" dirty="0" smtClean="0"/>
              <a:t>určit </a:t>
            </a:r>
            <a:r>
              <a:rPr lang="cs-CZ" dirty="0"/>
              <a:t>osoby </a:t>
            </a:r>
            <a:r>
              <a:rPr lang="cs-CZ" dirty="0" smtClean="0"/>
              <a:t>kterým se mají podat informace nebo </a:t>
            </a:r>
            <a:r>
              <a:rPr lang="cs-CZ" dirty="0"/>
              <a:t>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0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Písemná forma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Souhlas s hospitalizací </a:t>
            </a:r>
            <a:r>
              <a:rPr lang="cs-CZ" dirty="0" smtClean="0"/>
              <a:t>musí být vždy v písemné formě. </a:t>
            </a:r>
          </a:p>
          <a:p>
            <a:r>
              <a:rPr lang="cs-CZ" dirty="0" smtClean="0"/>
              <a:t>Písemná </a:t>
            </a:r>
            <a:r>
              <a:rPr lang="cs-CZ" dirty="0"/>
              <a:t>forma souhlasu se vyžaduje, pokud tak stanoví jiný právní </a:t>
            </a:r>
            <a:r>
              <a:rPr lang="cs-CZ" dirty="0" smtClean="0"/>
              <a:t>předpis </a:t>
            </a:r>
            <a:r>
              <a:rPr lang="cs-CZ" dirty="0"/>
              <a:t>nebo pokud tak s ohledem na charakter poskytovaných zdravotních služeb určí poskytovatel. </a:t>
            </a:r>
            <a:endParaRPr lang="cs-CZ" dirty="0" smtClean="0"/>
          </a:p>
          <a:p>
            <a:r>
              <a:rPr lang="cs-CZ" dirty="0" smtClean="0"/>
              <a:t>Pozor na zákon o zdravotních službách, </a:t>
            </a:r>
            <a:r>
              <a:rPr lang="cs-CZ" dirty="0" err="1" smtClean="0"/>
              <a:t>translpantační</a:t>
            </a:r>
            <a:r>
              <a:rPr lang="cs-CZ" dirty="0" smtClean="0"/>
              <a:t> zákon,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Nesouhlas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1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Pacientovi</a:t>
            </a:r>
            <a:r>
              <a:rPr lang="cs-CZ" dirty="0"/>
              <a:t>, kterému byla podána informace o zdravotním </a:t>
            </a:r>
            <a:r>
              <a:rPr lang="cs-CZ" dirty="0" smtClean="0"/>
              <a:t>…..a </a:t>
            </a:r>
            <a:r>
              <a:rPr lang="cs-CZ" dirty="0"/>
              <a:t>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 smtClean="0"/>
              <a:t>nejde-li o případ, kdy lze zdravotní služby poskytnout bez souhlasu</a:t>
            </a:r>
            <a:r>
              <a:rPr lang="cs-CZ" dirty="0" smtClean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  <a:endParaRPr lang="cs-CZ" dirty="0" smtClean="0"/>
          </a:p>
          <a:p>
            <a:r>
              <a:rPr lang="cs-CZ" dirty="0" smtClean="0"/>
              <a:t>Jestliže </a:t>
            </a:r>
            <a:r>
              <a:rPr lang="cs-CZ" dirty="0"/>
              <a:t>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  <a:endParaRPr lang="cs-CZ" dirty="0" smtClean="0"/>
          </a:p>
          <a:p>
            <a:r>
              <a:rPr lang="cs-CZ" dirty="0" smtClean="0"/>
              <a:t>Odvolání </a:t>
            </a:r>
            <a:r>
              <a:rPr lang="cs-CZ" dirty="0"/>
              <a:t>souhlasu není účinné, pokud již bylo započato provádění zdravotního výkonu, jehož přerušení může způsobit vážné poškození zdraví nebo ohrožení života pacienta.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Dříve než začneme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6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 smtClean="0"/>
              <a:t>podepíše je pacient a zdravotnický pracovník. </a:t>
            </a:r>
          </a:p>
          <a:p>
            <a:r>
              <a:rPr lang="cs-CZ" dirty="0" smtClean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203762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Poskytovatel bude brát zřetel na dříve vyslovené přání pacienta,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má-li </a:t>
            </a:r>
            <a:r>
              <a:rPr lang="cs-CZ" dirty="0"/>
              <a:t>ho k </a:t>
            </a:r>
            <a:r>
              <a:rPr lang="cs-CZ" dirty="0" smtClean="0"/>
              <a:t>dispozici,</a:t>
            </a:r>
          </a:p>
          <a:p>
            <a:r>
              <a:rPr lang="cs-CZ" dirty="0" smtClean="0"/>
              <a:t>za </a:t>
            </a:r>
            <a:r>
              <a:rPr lang="cs-CZ" dirty="0"/>
              <a:t>podmínky, že v době poskytování zdravotních služeb nastala předvídatelná situace, k níž se dříve vyslovené přání vztahuje, </a:t>
            </a:r>
            <a:endParaRPr lang="cs-CZ" dirty="0" smtClean="0"/>
          </a:p>
          <a:p>
            <a:r>
              <a:rPr lang="cs-CZ" dirty="0" smtClean="0"/>
              <a:t>pacient </a:t>
            </a:r>
            <a:r>
              <a:rPr lang="cs-CZ" dirty="0"/>
              <a:t>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28766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  <a:endParaRPr lang="cs-CZ" dirty="0" smtClean="0"/>
          </a:p>
          <a:p>
            <a:r>
              <a:rPr lang="cs-CZ" dirty="0" smtClean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101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26341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Nezletilý pacient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  <a:endParaRPr lang="cs-CZ" dirty="0" smtClean="0"/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  <a:endParaRPr lang="cs-CZ" dirty="0" smtClean="0"/>
          </a:p>
          <a:p>
            <a:r>
              <a:rPr lang="cs-CZ" dirty="0" smtClean="0"/>
              <a:t>nezletilému </a:t>
            </a:r>
            <a:r>
              <a:rPr lang="cs-CZ" dirty="0"/>
              <a:t>pacientovi lze zamýšlené zdravotní služby poskytnout na základě jeho souhlasu, jestliže je provedení takového úkonu přiměřené jeho rozumové a volní vyspělosti odpovídající jeho věku.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</a:t>
            </a:r>
            <a:r>
              <a:rPr lang="cs-CZ" b="1" dirty="0" smtClean="0"/>
              <a:t>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specifika dětských a nesvéprávných pacientů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a Svéprávnost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12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Subjektivita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 smtClean="0"/>
              <a:t>„právní osobnost“ </a:t>
            </a:r>
          </a:p>
          <a:p>
            <a:r>
              <a:rPr lang="cs-CZ" dirty="0" smtClean="0"/>
              <a:t>§15 OZ - Právní osobnost je způsobilost mít v mezích právního řádu práva a povinnosti.</a:t>
            </a:r>
          </a:p>
          <a:p>
            <a:r>
              <a:rPr lang="cs-CZ" dirty="0" smtClean="0"/>
              <a:t>Schopnost mít práva a povinnosti </a:t>
            </a:r>
          </a:p>
          <a:p>
            <a:r>
              <a:rPr lang="cs-CZ" dirty="0" smtClean="0"/>
              <a:t>Způsobilost být účastníkem právních vztahů</a:t>
            </a:r>
          </a:p>
          <a:p>
            <a:r>
              <a:rPr lang="cs-CZ" dirty="0" smtClean="0"/>
              <a:t>Od narození až do smrti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Svéprávnost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 smtClean="0"/>
              <a:t>Možnost </a:t>
            </a:r>
            <a:r>
              <a:rPr lang="cs-CZ" u="sng" dirty="0" smtClean="0"/>
              <a:t>právně jednat</a:t>
            </a:r>
            <a:endParaRPr lang="cs-CZ" dirty="0" smtClean="0"/>
          </a:p>
          <a:p>
            <a:r>
              <a:rPr lang="cs-CZ" dirty="0" smtClean="0"/>
              <a:t>Možnost nabývat práva</a:t>
            </a:r>
          </a:p>
          <a:p>
            <a:r>
              <a:rPr lang="cs-CZ" dirty="0" smtClean="0"/>
              <a:t>Možnost zavazovat se k povinnostem</a:t>
            </a:r>
          </a:p>
          <a:p>
            <a:r>
              <a:rPr lang="cs-CZ" dirty="0" smtClean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Pacient má práva: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osobnosti ani svéprávnosti se nikdo nemůže vzdát ani zčásti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77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nenarozených dětí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počaté dítě se hledí jako na již narozené, pokud to vyhovuje jeho zájmům. </a:t>
            </a:r>
          </a:p>
          <a:p>
            <a:r>
              <a:rPr lang="cs-CZ" dirty="0" smtClean="0"/>
              <a:t>Má se za to, že se dítě narodilo živé. </a:t>
            </a:r>
          </a:p>
          <a:p>
            <a:r>
              <a:rPr lang="cs-CZ" dirty="0" smtClean="0"/>
              <a:t>Nenarodí-li se však živé, hledí se na ně, jako by nikdy nebylo.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Svéprávnost a zletilost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Plně svéprávným se člověk stává zletilostí. </a:t>
            </a:r>
          </a:p>
          <a:p>
            <a:r>
              <a:rPr lang="cs-CZ" dirty="0" smtClean="0"/>
              <a:t>Zletilosti se nabývá dovršením osmnáctého roku věku</a:t>
            </a:r>
          </a:p>
          <a:p>
            <a:r>
              <a:rPr lang="cs-CZ" dirty="0" smtClean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82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přistoupit jen v zájmu člověka, jehož se to týká, </a:t>
            </a:r>
          </a:p>
          <a:p>
            <a:r>
              <a:rPr lang="cs-CZ" dirty="0" smtClean="0"/>
              <a:t>po jeho zhlédnutí a s plným uznáváním jeho práv a jeho osobní jedinečnosti. </a:t>
            </a:r>
          </a:p>
          <a:p>
            <a:r>
              <a:rPr lang="cs-CZ" dirty="0" smtClean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</a:t>
            </a:r>
            <a:r>
              <a:rPr lang="cs-CZ" dirty="0" smtClean="0"/>
              <a:t>mezit svéprávnost člověka lze jen tehdy, hrozila-li by mu jinak závažná újma a nepostačí-li vzhledem k jeho zájmům mírnější a méně omezující opatření.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14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omezení svéprávnosti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Stanoví soud</a:t>
            </a:r>
          </a:p>
          <a:p>
            <a:pPr lvl="1"/>
            <a:r>
              <a:rPr lang="cs-CZ" dirty="0" smtClean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 smtClean="0"/>
              <a:t>vymezí rozsah, v jakém způsobilost člověka samostatně právně jednat omezil.</a:t>
            </a:r>
          </a:p>
          <a:p>
            <a:pPr lvl="1"/>
            <a:r>
              <a:rPr lang="cs-CZ" dirty="0" smtClean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4267313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rozhodnutí o omezení svéprávnosti jmenuje soud člověku opatrovníka. </a:t>
            </a:r>
          </a:p>
          <a:p>
            <a:r>
              <a:rPr lang="cs-CZ" dirty="0" smtClean="0"/>
              <a:t>Při výběru opatrovníka přihlédne soud k přáním opatrovance, k jeho potřebě i k podnětům osob </a:t>
            </a:r>
            <a:r>
              <a:rPr lang="cs-CZ" dirty="0" err="1" smtClean="0"/>
              <a:t>opatrovanci</a:t>
            </a:r>
            <a:r>
              <a:rPr lang="cs-CZ" dirty="0" smtClean="0"/>
              <a:t> blízkých, sledují-li jeho prospěch, </a:t>
            </a:r>
          </a:p>
          <a:p>
            <a:r>
              <a:rPr lang="cs-CZ" dirty="0" smtClean="0"/>
              <a:t>Rozhodnutí o omezení svéprávnosti nezbavuje člověka práva samostatně právně jednat v běžných záležitostech každodenního života.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Nezletilí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720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Zákonní zástupci nezletilého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Rodičovství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35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 smtClean="0"/>
              <a:t>Rozhoduje soud</a:t>
            </a:r>
          </a:p>
          <a:p>
            <a:r>
              <a:rPr lang="cs-CZ" dirty="0" smtClean="0"/>
              <a:t>Mohou se stát manželé, výjimečně jen jeden z nich</a:t>
            </a:r>
          </a:p>
          <a:p>
            <a:r>
              <a:rPr lang="cs-CZ" dirty="0" smtClean="0"/>
              <a:t>Věkový rozdíl min 16 let</a:t>
            </a:r>
          </a:p>
          <a:p>
            <a:r>
              <a:rPr lang="cs-CZ" dirty="0" smtClean="0"/>
              <a:t>nemůže být rozhodnuto bez souhlasu dítěte, rodičů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Není-li rodič ani osvojitel přidělí soud </a:t>
            </a:r>
            <a:r>
              <a:rPr lang="cs-CZ" dirty="0"/>
              <a:t>d</a:t>
            </a:r>
            <a:r>
              <a:rPr lang="cs-CZ" dirty="0" smtClean="0"/>
              <a:t>ítěti poručníka</a:t>
            </a:r>
          </a:p>
          <a:p>
            <a:r>
              <a:rPr lang="cs-CZ" dirty="0" smtClean="0"/>
              <a:t>Nenajde-li se vhodná fyzická osoba, může jím být orgán sociálněprávní ochrany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Opatrovnictví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tam vztah rodič-dítě</a:t>
            </a:r>
          </a:p>
          <a:p>
            <a:r>
              <a:rPr lang="cs-CZ" dirty="0" smtClean="0"/>
              <a:t>Osoba, kterou určí soud v případě potřeby hájit zájmy dítěte ve střetu se zákonným zástupcem</a:t>
            </a:r>
          </a:p>
          <a:p>
            <a:r>
              <a:rPr lang="cs-CZ" dirty="0" smtClean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Pěstounství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 má rodiče, kteří nejsou schopni se starat</a:t>
            </a:r>
          </a:p>
          <a:p>
            <a:r>
              <a:rPr lang="cs-CZ" dirty="0" smtClean="0"/>
              <a:t>Soud ustanoví pěstouna</a:t>
            </a:r>
          </a:p>
          <a:p>
            <a:r>
              <a:rPr lang="cs-CZ" dirty="0" smtClean="0"/>
              <a:t>Rodiče mají pořád vyživovací povinnost a „práva“ k dítěti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5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nezletilých pacientů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poskytování zdravotních služeb nezletilému pacientovi: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 smtClean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 smtClean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 smtClean="0"/>
              <a:t>Jinak zákonný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0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 zákonného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souhlasem ZZ, informace nezbytné k informovanému souhlasu se podají oběma</a:t>
            </a:r>
          </a:p>
          <a:p>
            <a:r>
              <a:rPr lang="cs-CZ" dirty="0" smtClean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 smtClean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212623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na nepřetržitou přítomnost zdravotnického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poskytování všech zdravotních služeb</a:t>
            </a:r>
          </a:p>
          <a:p>
            <a:pPr lvl="1"/>
            <a:r>
              <a:rPr lang="cs-CZ" dirty="0" smtClean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 smtClean="0"/>
              <a:t>Hospitalizace</a:t>
            </a:r>
          </a:p>
          <a:p>
            <a:pPr lvl="1"/>
            <a:r>
              <a:rPr lang="cs-CZ" dirty="0" smtClean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 smtClean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 do integrity dítěte, nesvéprávného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 93 OZ Zákonný zástupce může udělit souhlas k zásahu do integrity zastoupeného,</a:t>
            </a:r>
          </a:p>
          <a:p>
            <a:r>
              <a:rPr lang="cs-CZ" dirty="0" smtClean="0"/>
              <a:t>Podá se vysvětlení i tomu, kdo má být zákroku podroben</a:t>
            </a:r>
          </a:p>
          <a:p>
            <a:pPr lvl="1"/>
            <a:r>
              <a:rPr lang="cs-CZ" dirty="0" smtClean="0"/>
              <a:t>způsobem přiměřeným schopnosti dotčeného vysvětlení pochopit.</a:t>
            </a:r>
          </a:p>
          <a:p>
            <a:r>
              <a:rPr lang="cs-CZ" dirty="0" smtClean="0"/>
              <a:t>Nezletilý, může v obvyklých záležitostech udělit souhlas k zákroku na svém těle také sám, </a:t>
            </a:r>
          </a:p>
          <a:p>
            <a:pPr lvl="1"/>
            <a:r>
              <a:rPr lang="cs-CZ" dirty="0" smtClean="0"/>
              <a:t>je-li to přiměřené rozumové a volní vyspělosti nezletilých jeho věku </a:t>
            </a:r>
          </a:p>
          <a:p>
            <a:pPr lvl="1"/>
            <a:r>
              <a:rPr lang="cs-CZ" dirty="0" smtClean="0"/>
              <a:t>Jedná-li se o zákrok nezanechávající trvalé nebo závažné následky.</a:t>
            </a:r>
          </a:p>
          <a:p>
            <a:pPr lvl="1"/>
            <a:r>
              <a:rPr lang="cs-CZ" dirty="0" smtClean="0"/>
              <a:t>Analogicky u nesvéprávného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98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Hospitalizace i bez souhlasu zákonného zástupce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léčení formou lůžkové péče,</a:t>
            </a:r>
          </a:p>
          <a:p>
            <a:r>
              <a:rPr lang="cs-CZ" dirty="0" smtClean="0"/>
              <a:t>nařízena izolace, karanténa nebo léčení</a:t>
            </a:r>
          </a:p>
          <a:p>
            <a:r>
              <a:rPr lang="cs-CZ" dirty="0" smtClean="0"/>
              <a:t>podle trestního řádu nařízeno vyšetření zdravotního stavu,</a:t>
            </a:r>
          </a:p>
          <a:p>
            <a:r>
              <a:rPr lang="cs-CZ" dirty="0" smtClean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 smtClean="0"/>
              <a:t>Nutnost oznámit </a:t>
            </a:r>
            <a:r>
              <a:rPr lang="cs-CZ" dirty="0" err="1" smtClean="0"/>
              <a:t>hospotalizaci</a:t>
            </a:r>
            <a:r>
              <a:rPr lang="cs-CZ" dirty="0" smtClean="0"/>
              <a:t>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17433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Nahlížení do zdravotnické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Zákonný zástupce nebo opatrovník může nahlížet, činit si opisy a výpisy</a:t>
            </a:r>
          </a:p>
          <a:p>
            <a:r>
              <a:rPr lang="cs-CZ" dirty="0" smtClean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ZZS)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Zvláští</a:t>
            </a:r>
            <a:r>
              <a:rPr lang="cs-CZ" dirty="0" smtClean="0"/>
              <a:t> případ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 smtClean="0"/>
              <a:t>vyvodit podezření na zneužívání nebo týrání pacienta </a:t>
            </a:r>
            <a:r>
              <a:rPr lang="cs-CZ" dirty="0" smtClean="0"/>
              <a:t>nebo </a:t>
            </a:r>
            <a:r>
              <a:rPr lang="cs-CZ" b="1" dirty="0" smtClean="0"/>
              <a:t>ohrožování jeho zdravého vývoje</a:t>
            </a:r>
            <a:r>
              <a:rPr lang="cs-CZ" dirty="0" smtClean="0"/>
              <a:t>, může </a:t>
            </a:r>
            <a:r>
              <a:rPr lang="cs-CZ" b="1" dirty="0" smtClean="0"/>
              <a:t>poskytovatel omezit zpřístupnění zdravotnické dokumentace </a:t>
            </a:r>
            <a:r>
              <a:rPr lang="cs-CZ" dirty="0" smtClean="0"/>
              <a:t>tomuto zákonnému zástupci, popřípadě oběma zákonným zástupcům, pěstounovi nebo jiné pečující osobě, pokud uzná, že toto omezení je v zájmu pacienta.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78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Zacházení s člověkem po smrti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2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Integrita člověka po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</a:t>
            </a:r>
            <a:r>
              <a:rPr lang="cs-CZ" dirty="0" smtClean="0"/>
              <a:t>lověk má právo rozhodnout, jak bude po jeho smrti naloženo s jeho tělem.</a:t>
            </a:r>
          </a:p>
          <a:p>
            <a:r>
              <a:rPr lang="cs-CZ" dirty="0" smtClean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zemřelého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6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 smtClean="0"/>
              <a:t>V rámci prohlídky těla zemřelého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Postup při zápisu do knihy narození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Matriční úřad a Matriční kniha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Matriční úřad: </a:t>
            </a:r>
          </a:p>
          <a:p>
            <a:r>
              <a:rPr lang="cs-CZ" dirty="0" smtClean="0"/>
              <a:t>-	obecní </a:t>
            </a:r>
            <a:r>
              <a:rPr lang="cs-CZ" dirty="0"/>
              <a:t>úřady, v hlavním městě Praze úřady městských </a:t>
            </a:r>
            <a:r>
              <a:rPr lang="cs-CZ" dirty="0" smtClean="0"/>
              <a:t>částí</a:t>
            </a:r>
          </a:p>
          <a:p>
            <a:r>
              <a:rPr lang="cs-CZ" dirty="0" smtClean="0"/>
              <a:t>Matriční kniha:</a:t>
            </a:r>
          </a:p>
          <a:p>
            <a:r>
              <a:rPr lang="cs-CZ" dirty="0" smtClean="0"/>
              <a:t>-	Kniha narození</a:t>
            </a:r>
          </a:p>
          <a:p>
            <a:r>
              <a:rPr lang="cs-CZ" dirty="0" smtClean="0"/>
              <a:t>-	Kniha manželství</a:t>
            </a:r>
          </a:p>
          <a:p>
            <a:r>
              <a:rPr lang="cs-CZ" dirty="0" smtClean="0"/>
              <a:t>-	Kniha úmrtí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9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 knihy narození se zapisuje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jméno, popřípadě jména a příjmení dítěte,</a:t>
            </a:r>
          </a:p>
          <a:p>
            <a:r>
              <a:rPr lang="cs-CZ" dirty="0" smtClean="0"/>
              <a:t>b</a:t>
            </a:r>
            <a:r>
              <a:rPr lang="cs-CZ" dirty="0"/>
              <a:t>) den, měsíc a rok narození dítěte,</a:t>
            </a:r>
          </a:p>
          <a:p>
            <a:r>
              <a:rPr lang="cs-CZ" dirty="0" smtClean="0"/>
              <a:t>c</a:t>
            </a:r>
            <a:r>
              <a:rPr lang="cs-CZ" dirty="0"/>
              <a:t>) rodné číslo, místo narození a pohlaví dítěte,</a:t>
            </a:r>
          </a:p>
          <a:p>
            <a:r>
              <a:rPr lang="cs-CZ" dirty="0" smtClean="0"/>
              <a:t>d</a:t>
            </a:r>
            <a:r>
              <a:rPr lang="cs-CZ" dirty="0"/>
              <a:t>) jméno, popřípadě jména, příjmení, popřípadě rodná příjmení, data a místa narození, rodná čísla, státní občanství a místo trvalého pobytu rodičů,</a:t>
            </a:r>
          </a:p>
          <a:p>
            <a:r>
              <a:rPr lang="cs-CZ" dirty="0" smtClean="0"/>
              <a:t>e</a:t>
            </a:r>
            <a:r>
              <a:rPr lang="cs-CZ" dirty="0"/>
              <a:t>) datum zápisu a podpis matrikáře.</a:t>
            </a:r>
          </a:p>
        </p:txBody>
      </p:sp>
    </p:spTree>
    <p:extLst>
      <p:ext uri="{BB962C8B-B14F-4D97-AF65-F5344CB8AC3E}">
        <p14:creationId xmlns:p14="http://schemas.microsoft.com/office/powerpoint/2010/main" val="16143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Hlášení narození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Narození </a:t>
            </a:r>
            <a:r>
              <a:rPr lang="cs-CZ" dirty="0"/>
              <a:t>je povinen oznámit matričnímu úřadu poskytovatel zdravotních služeb, v jehož zdravotnickém zařízení byl porod ukončen; </a:t>
            </a:r>
            <a:endParaRPr lang="cs-CZ" dirty="0" smtClean="0"/>
          </a:p>
          <a:p>
            <a:r>
              <a:rPr lang="cs-CZ" dirty="0" smtClean="0"/>
              <a:t>nebyl-li </a:t>
            </a:r>
            <a:r>
              <a:rPr lang="cs-CZ" dirty="0"/>
              <a:t>porod ukončen ve zdravotnickém zařízení, oznámí narození lékař, který jako první poskytl při porodu nebo po porodu zdravotních služby</a:t>
            </a:r>
            <a:r>
              <a:rPr lang="cs-CZ" dirty="0" smtClean="0"/>
              <a:t>.</a:t>
            </a:r>
          </a:p>
          <a:p>
            <a:r>
              <a:rPr lang="cs-CZ" dirty="0"/>
              <a:t>Nedošlo-li k </a:t>
            </a:r>
            <a:r>
              <a:rPr lang="cs-CZ" dirty="0" smtClean="0"/>
              <a:t>oznámení, </a:t>
            </a:r>
            <a:r>
              <a:rPr lang="cs-CZ" dirty="0"/>
              <a:t>narození je povinen oznámit matričnímu úřadu jeden z rodičů, popřípadě jeho zákonný zástupce, nebo soudem jmenovaný opatrovník.</a:t>
            </a:r>
          </a:p>
        </p:txBody>
      </p:sp>
    </p:spTree>
    <p:extLst>
      <p:ext uri="{BB962C8B-B14F-4D97-AF65-F5344CB8AC3E}">
        <p14:creationId xmlns:p14="http://schemas.microsoft.com/office/powerpoint/2010/main" val="392386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Doklady předložené </a:t>
            </a:r>
            <a:r>
              <a:rPr lang="cs-CZ" dirty="0" err="1" smtClean="0"/>
              <a:t>rodičI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Manželsví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oddací list,</a:t>
            </a:r>
          </a:p>
          <a:p>
            <a:r>
              <a:rPr lang="cs-CZ" dirty="0" smtClean="0"/>
              <a:t>b</a:t>
            </a:r>
            <a:r>
              <a:rPr lang="cs-CZ" dirty="0"/>
              <a:t>) občanský průkaz, </a:t>
            </a:r>
          </a:p>
          <a:p>
            <a:r>
              <a:rPr lang="cs-CZ" dirty="0"/>
              <a:t>c) souhlasné prohlášení rodičů o jménu, popřípadě jménech dítěte,</a:t>
            </a:r>
          </a:p>
          <a:p>
            <a:r>
              <a:rPr lang="cs-CZ" dirty="0" smtClean="0"/>
              <a:t>d</a:t>
            </a:r>
            <a:r>
              <a:rPr lang="cs-CZ" dirty="0"/>
              <a:t>) souhlasné prohlášení rodičů o příjmení dítěte, pokud údaj o příjmení dítěte není patrný z oddacího listu rodičů dítěte,</a:t>
            </a:r>
          </a:p>
          <a:p>
            <a:r>
              <a:rPr lang="cs-CZ" dirty="0" smtClean="0"/>
              <a:t>e</a:t>
            </a:r>
            <a:r>
              <a:rPr lang="cs-CZ" dirty="0"/>
              <a:t>) případně další doklady potřebné k zjištění, nebo ověření správnosti údajů, zapisovaných do knihy narození.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Mimo manželství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</a:t>
            </a:r>
            <a:r>
              <a:rPr lang="cs-CZ" dirty="0" smtClean="0"/>
              <a:t>(souhlasné) prohlášení </a:t>
            </a:r>
            <a:r>
              <a:rPr lang="cs-CZ" dirty="0"/>
              <a:t>o jménu, popřípadě jménech dítěte</a:t>
            </a:r>
            <a:r>
              <a:rPr lang="cs-CZ" dirty="0" smtClean="0"/>
              <a:t>, (</a:t>
            </a:r>
            <a:endParaRPr lang="cs-CZ" dirty="0"/>
          </a:p>
          <a:p>
            <a:r>
              <a:rPr lang="cs-CZ" dirty="0" smtClean="0"/>
              <a:t>b</a:t>
            </a:r>
            <a:r>
              <a:rPr lang="cs-CZ" dirty="0"/>
              <a:t>) rodný list</a:t>
            </a:r>
            <a:r>
              <a:rPr lang="cs-CZ" dirty="0" smtClean="0"/>
              <a:t>, matky</a:t>
            </a:r>
            <a:endParaRPr lang="cs-CZ" dirty="0"/>
          </a:p>
          <a:p>
            <a:r>
              <a:rPr lang="cs-CZ" dirty="0" smtClean="0"/>
              <a:t>c</a:t>
            </a:r>
            <a:r>
              <a:rPr lang="cs-CZ" dirty="0"/>
              <a:t>) pravomocný rozsudek o rozvodu manželství, </a:t>
            </a:r>
            <a:r>
              <a:rPr lang="cs-CZ" dirty="0" smtClean="0"/>
              <a:t>d</a:t>
            </a:r>
            <a:r>
              <a:rPr lang="cs-CZ" dirty="0"/>
              <a:t>) občanský průkaz, 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dirty="0" smtClean="0"/>
              <a:t>(souhlasné) </a:t>
            </a:r>
            <a:r>
              <a:rPr lang="cs-CZ" dirty="0"/>
              <a:t>prohlášení </a:t>
            </a:r>
            <a:r>
              <a:rPr lang="cs-CZ" dirty="0" smtClean="0"/>
              <a:t> </a:t>
            </a:r>
            <a:r>
              <a:rPr lang="cs-CZ" dirty="0"/>
              <a:t>příjmení dítěte, pokud údaj o příjmení dítěte není patrný z oddacího listu rodičů dítěte,</a:t>
            </a:r>
          </a:p>
          <a:p>
            <a:r>
              <a:rPr lang="cs-CZ" dirty="0"/>
              <a:t> e) případně další doklady potřebné k zjištění, nebo ověření správnosti údajů, zapisovaných do knihy narození.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0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pacienta (§28 </a:t>
            </a:r>
            <a:r>
              <a:rPr lang="cs-CZ" dirty="0" err="1" smtClean="0"/>
              <a:t>ZoZS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0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</a:t>
            </a:r>
            <a:r>
              <a:rPr lang="cs-CZ" dirty="0" smtClean="0"/>
              <a:t>pacienta(!)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 a) dodržovat </a:t>
            </a:r>
            <a:r>
              <a:rPr lang="cs-CZ" dirty="0"/>
              <a:t>navržený individuální léčebný postup, pokud s poskytováním zdravotních služeb vyslovil souhlas,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uhradit poskytovateli cenu poskytnutých zdravotních </a:t>
            </a:r>
            <a:r>
              <a:rPr lang="cs-CZ" dirty="0" smtClean="0"/>
              <a:t>služeb, </a:t>
            </a:r>
            <a:r>
              <a:rPr lang="cs-CZ" dirty="0"/>
              <a:t>které mu byly poskytnuty s jeho souhlasem,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d</a:t>
            </a:r>
            <a:r>
              <a:rPr lang="cs-CZ" dirty="0"/>
              <a:t>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2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Odmítnutí poskytnutí 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3106</Words>
  <Application>Microsoft Office PowerPoint</Application>
  <PresentationFormat>Širokoúhlá obrazovka</PresentationFormat>
  <Paragraphs>294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Motiv Office</vt:lpstr>
      <vt:lpstr>Přednáška č. 9</vt:lpstr>
      <vt:lpstr>Dříve než začneme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Specifika nezletilých pacientů</vt:lpstr>
      <vt:lpstr>Při poskytování zdravotních služeb nezletilému pacientovi:</vt:lpstr>
      <vt:lpstr>Souhlas zákonného zástupce</vt:lpstr>
      <vt:lpstr>Právo na nepřetržitou přítomnost zdravotnického zástupce</vt:lpstr>
      <vt:lpstr>Zásah do integrity dítěte, nesvéprávného</vt:lpstr>
      <vt:lpstr>Hospitalizace i bez souhlasu zákonného zástupce</vt:lpstr>
      <vt:lpstr>Nahlížení do zdravotnické dokumentace</vt:lpstr>
      <vt:lpstr>Zvláští případ</vt:lpstr>
      <vt:lpstr>Zacházení s člověkem po smrti</vt:lpstr>
      <vt:lpstr>Integrita člověka po smrti</vt:lpstr>
      <vt:lpstr>Tělo zemřelého</vt:lpstr>
      <vt:lpstr>V rámci prohlídky těla zemřelého</vt:lpstr>
      <vt:lpstr>Postup při zápisu do knihy narození</vt:lpstr>
      <vt:lpstr>Matriční úřad a Matriční kniha</vt:lpstr>
      <vt:lpstr>Do knihy narození se zapisuje</vt:lpstr>
      <vt:lpstr>Hlášení narození</vt:lpstr>
      <vt:lpstr>Doklady předložené rodičI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9</dc:title>
  <dc:creator>Michal Koščík</dc:creator>
  <cp:lastModifiedBy>Michal Koščík</cp:lastModifiedBy>
  <cp:revision>1</cp:revision>
  <dcterms:created xsi:type="dcterms:W3CDTF">2015-04-12T20:08:03Z</dcterms:created>
  <dcterms:modified xsi:type="dcterms:W3CDTF">2015-04-12T20:08:33Z</dcterms:modified>
</cp:coreProperties>
</file>