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62" r:id="rId4"/>
    <p:sldId id="259" r:id="rId5"/>
    <p:sldId id="260" r:id="rId6"/>
    <p:sldId id="261" r:id="rId7"/>
    <p:sldId id="268" r:id="rId8"/>
    <p:sldId id="264" r:id="rId9"/>
    <p:sldId id="267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49" autoAdjust="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11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62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526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831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798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222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549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6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1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63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4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00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13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92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72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44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77FDF-1B66-4992-881A-61A422ED6BE0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385D4-FF63-4A76-A1A3-CA4B313F9E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49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47675" y="774577"/>
            <a:ext cx="8915399" cy="2262781"/>
          </a:xfrm>
        </p:spPr>
        <p:txBody>
          <a:bodyPr/>
          <a:lstStyle/>
          <a:p>
            <a:pPr algn="ctr"/>
            <a:r>
              <a:rPr lang="cs-CZ" dirty="0" smtClean="0"/>
              <a:t>Klimakterium</a:t>
            </a:r>
            <a:br>
              <a:rPr lang="cs-CZ" dirty="0" smtClean="0"/>
            </a:br>
            <a:r>
              <a:rPr lang="cs-CZ" dirty="0" smtClean="0"/>
              <a:t>Menopauza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B. </a:t>
            </a:r>
            <a:r>
              <a:rPr lang="cs-CZ" smtClean="0"/>
              <a:t>Trojanová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937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pomoci sama – edukace žen porodní asistentkou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Pravidelná kontrola u gynekologa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Zdravý životní styl</a:t>
            </a:r>
          </a:p>
          <a:p>
            <a:endParaRPr lang="cs-CZ" dirty="0" smtClean="0"/>
          </a:p>
          <a:p>
            <a:r>
              <a:rPr lang="cs-CZ" dirty="0" smtClean="0"/>
              <a:t>Fyzická kondice</a:t>
            </a:r>
          </a:p>
          <a:p>
            <a:endParaRPr lang="cs-CZ" dirty="0"/>
          </a:p>
          <a:p>
            <a:r>
              <a:rPr lang="cs-CZ" b="1" dirty="0" smtClean="0"/>
              <a:t>Buďte shovívavé k těmto ženám, také se dočkáte </a:t>
            </a:r>
            <a:r>
              <a:rPr lang="cs-CZ" b="1" dirty="0" smtClean="0">
                <a:sym typeface="Wingdings" panose="05000000000000000000" pitchFamily="2" charset="2"/>
              </a:rPr>
              <a:t>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783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Menopauzální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Menopauza je přirozený proces, nastává mezi 40 – 60 lety ženy</a:t>
            </a:r>
          </a:p>
          <a:p>
            <a:endParaRPr lang="cs-CZ" dirty="0" smtClean="0"/>
          </a:p>
          <a:p>
            <a:r>
              <a:rPr lang="cs-CZ" dirty="0" smtClean="0"/>
              <a:t>Ztráta funkčnosti ženských pohlavních orgánů</a:t>
            </a:r>
          </a:p>
          <a:p>
            <a:endParaRPr lang="cs-CZ" dirty="0" smtClean="0"/>
          </a:p>
          <a:p>
            <a:r>
              <a:rPr lang="cs-CZ" dirty="0" smtClean="0"/>
              <a:t>Ustává </a:t>
            </a:r>
            <a:r>
              <a:rPr lang="cs-CZ" dirty="0"/>
              <a:t>produkce pohlavních hormonů vaječníky, především </a:t>
            </a:r>
            <a:r>
              <a:rPr lang="cs-CZ" b="1" dirty="0"/>
              <a:t>estrogenů</a:t>
            </a:r>
            <a:r>
              <a:rPr lang="cs-CZ" dirty="0"/>
              <a:t>. Jejich úbytek je hlavní příčinou všech potíží spojených s tímto „syndromem“.</a:t>
            </a:r>
            <a:br>
              <a:rPr lang="cs-CZ" dirty="0"/>
            </a:br>
            <a:r>
              <a:rPr lang="cs-CZ" dirty="0"/>
              <a:t>Estrogeny společně s </a:t>
            </a:r>
            <a:r>
              <a:rPr lang="cs-CZ" dirty="0" err="1"/>
              <a:t>gestageny</a:t>
            </a:r>
            <a:r>
              <a:rPr lang="cs-CZ" dirty="0"/>
              <a:t> jsou ženské pohlavní hormony. Estrogeny jsou produkovány vaječníkem, placentou a v malém množství v nadledvinách. Nejdůležitějším ze skupiny estrogenů je estradiol (E2). Jeho denní produkce je v závislosti na fázi ovariálního cyklu 50–500 µg.</a:t>
            </a:r>
          </a:p>
        </p:txBody>
      </p:sp>
    </p:spTree>
    <p:extLst>
      <p:ext uri="{BB962C8B-B14F-4D97-AF65-F5344CB8AC3E}">
        <p14:creationId xmlns:p14="http://schemas.microsoft.com/office/powerpoint/2010/main" val="54546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144716"/>
            <a:ext cx="8911687" cy="1280890"/>
          </a:xfrm>
        </p:spPr>
        <p:txBody>
          <a:bodyPr/>
          <a:lstStyle/>
          <a:p>
            <a:r>
              <a:rPr lang="cs-CZ" dirty="0" smtClean="0"/>
              <a:t>Vliv estrogenů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976543"/>
            <a:ext cx="8915400" cy="55662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Obecně estrogeny ovlivňují pohlavní orgány, sekundární pohlavní znaky, a mají účinky na metabolismus – přeměnu živin.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Uplatňují </a:t>
            </a:r>
            <a:r>
              <a:rPr lang="cs-CZ" dirty="0"/>
              <a:t>se při růstu vaginální sliznice, zvyšují tvorbu glykogenu a jeho štěpení na kyselinu mléčnou, která má významnou funkci při udržování správného poševního prostředí.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Mají </a:t>
            </a:r>
            <a:r>
              <a:rPr lang="cs-CZ" dirty="0"/>
              <a:t>vliv na růst sliznice a svaloviny děložního hrdla i těla. Ovlivňuje i buňky sliznice močového ústrojí.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Působí </a:t>
            </a:r>
            <a:r>
              <a:rPr lang="cs-CZ" dirty="0"/>
              <a:t>na vaječník, sekreci hormonů v hypofýze, vývoj sekundárních pohlavních znaků, psychiku, chování.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Mají </a:t>
            </a:r>
            <a:r>
              <a:rPr lang="cs-CZ" dirty="0"/>
              <a:t>vliv na látkovou přeměnu cukrů, tuků, minerálů a vody, vápníku – působí proti řídnutí kostí, ovlivňují štítnou žlázu a nadledviny. Zpevňují cévní stěnu, snižují tvorbu červených krvinek</a:t>
            </a:r>
          </a:p>
        </p:txBody>
      </p:sp>
    </p:spTree>
    <p:extLst>
      <p:ext uri="{BB962C8B-B14F-4D97-AF65-F5344CB8AC3E}">
        <p14:creationId xmlns:p14="http://schemas.microsoft.com/office/powerpoint/2010/main" val="65860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menopauzy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96140"/>
            <a:ext cx="8915400" cy="5477522"/>
          </a:xfrm>
        </p:spPr>
        <p:txBody>
          <a:bodyPr>
            <a:normAutofit/>
          </a:bodyPr>
          <a:lstStyle/>
          <a:p>
            <a:r>
              <a:rPr lang="cs-CZ" b="1" dirty="0" err="1"/>
              <a:t>Premenopauza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Období před menopauzou, charakterizované pravidelnou menstruací, normálními hodnotami E2, </a:t>
            </a:r>
            <a:r>
              <a:rPr lang="cs-CZ" dirty="0" smtClean="0"/>
              <a:t>nižším </a:t>
            </a:r>
            <a:r>
              <a:rPr lang="cs-CZ" dirty="0"/>
              <a:t>progesteronem, ztrátou cykličnosti </a:t>
            </a:r>
            <a:r>
              <a:rPr lang="cs-CZ" dirty="0" smtClean="0"/>
              <a:t>cyklu.</a:t>
            </a:r>
            <a:endParaRPr lang="cs-CZ" dirty="0"/>
          </a:p>
          <a:p>
            <a:r>
              <a:rPr lang="cs-CZ" b="1" dirty="0"/>
              <a:t>Menopauza</a:t>
            </a:r>
          </a:p>
          <a:p>
            <a:pPr marL="0" indent="0">
              <a:buNone/>
            </a:pPr>
            <a:r>
              <a:rPr lang="cs-CZ" dirty="0"/>
              <a:t>Trvalé vymizení menstruace v důsledku ztráty folikulární aktivity ovarií, v České republice ve věkovém průměru 51 let.</a:t>
            </a:r>
          </a:p>
          <a:p>
            <a:r>
              <a:rPr lang="cs-CZ" b="1" dirty="0" err="1"/>
              <a:t>Perimenopauza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Období bezprostředně před menopauzou a do 1 roku po menopauze, s nepravidelným menses, významně zvýšeným FSH, normálním E2.</a:t>
            </a:r>
          </a:p>
          <a:p>
            <a:r>
              <a:rPr lang="cs-CZ" b="1" dirty="0" err="1"/>
              <a:t>Postmenopauza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Období vyhaslé ovariální funkce začínající 1 rok po menopauze, trvalé vymizení menstruace, trvale zvýšené FSH, a snížené E2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Předčasná menopauza </a:t>
            </a:r>
            <a:r>
              <a:rPr lang="cs-CZ" dirty="0"/>
              <a:t>je menopauza, která proběhne před 40. rokem.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94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Akutní příznaky klimakterického syndromu -</a:t>
            </a:r>
            <a:br>
              <a:rPr lang="cs-CZ" dirty="0" smtClean="0"/>
            </a:br>
            <a:r>
              <a:rPr lang="cs-CZ" dirty="0" smtClean="0"/>
              <a:t>fyzické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Dostavují se velmi individuálně</a:t>
            </a:r>
          </a:p>
          <a:p>
            <a:r>
              <a:rPr lang="cs-CZ" dirty="0" smtClean="0"/>
              <a:t>Návaly horka</a:t>
            </a:r>
          </a:p>
          <a:p>
            <a:r>
              <a:rPr lang="cs-CZ" dirty="0" smtClean="0"/>
              <a:t>Pocení</a:t>
            </a:r>
          </a:p>
          <a:p>
            <a:r>
              <a:rPr lang="cs-CZ" dirty="0" smtClean="0"/>
              <a:t>Bolesti hlavy</a:t>
            </a:r>
          </a:p>
          <a:p>
            <a:r>
              <a:rPr lang="cs-CZ" dirty="0" smtClean="0"/>
              <a:t>Závratě, bušení srdce, </a:t>
            </a:r>
            <a:r>
              <a:rPr lang="cs-CZ" dirty="0" err="1" smtClean="0"/>
              <a:t>dysrytmie</a:t>
            </a:r>
            <a:endParaRPr lang="cs-CZ" dirty="0" smtClean="0"/>
          </a:p>
          <a:p>
            <a:r>
              <a:rPr lang="cs-CZ" dirty="0" smtClean="0"/>
              <a:t>Nauzea, </a:t>
            </a:r>
            <a:r>
              <a:rPr lang="cs-CZ" dirty="0" err="1" smtClean="0"/>
              <a:t>emesis</a:t>
            </a:r>
            <a:r>
              <a:rPr lang="cs-CZ" dirty="0" smtClean="0"/>
              <a:t>, obstipace</a:t>
            </a:r>
          </a:p>
          <a:p>
            <a:r>
              <a:rPr lang="cs-CZ" dirty="0" smtClean="0"/>
              <a:t>Sexuální chlad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495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Akutní příznaky </a:t>
            </a:r>
            <a:r>
              <a:rPr lang="cs-CZ" dirty="0"/>
              <a:t>klimakterického </a:t>
            </a:r>
            <a:r>
              <a:rPr lang="cs-CZ" dirty="0" smtClean="0"/>
              <a:t>syndromu -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psychické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40023"/>
            <a:ext cx="8915400" cy="4873841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Deprese</a:t>
            </a:r>
          </a:p>
          <a:p>
            <a:endParaRPr lang="cs-CZ" dirty="0" smtClean="0"/>
          </a:p>
          <a:p>
            <a:r>
              <a:rPr lang="cs-CZ" dirty="0" smtClean="0"/>
              <a:t>Úzkost</a:t>
            </a:r>
          </a:p>
          <a:p>
            <a:endParaRPr lang="cs-CZ" dirty="0" smtClean="0"/>
          </a:p>
          <a:p>
            <a:r>
              <a:rPr lang="cs-CZ" dirty="0" smtClean="0"/>
              <a:t>Nervozita</a:t>
            </a:r>
          </a:p>
          <a:p>
            <a:endParaRPr lang="cs-CZ" dirty="0" smtClean="0"/>
          </a:p>
          <a:p>
            <a:r>
              <a:rPr lang="cs-CZ" dirty="0" smtClean="0"/>
              <a:t>Podrážděnost</a:t>
            </a:r>
          </a:p>
          <a:p>
            <a:endParaRPr lang="cs-CZ" dirty="0" smtClean="0"/>
          </a:p>
          <a:p>
            <a:r>
              <a:rPr lang="cs-CZ" dirty="0" smtClean="0"/>
              <a:t>Poruchy soustředění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251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Menopauzální syndrom – hodnocení 10 příznaků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návaly horka, </a:t>
            </a:r>
          </a:p>
          <a:p>
            <a:r>
              <a:rPr lang="cs-CZ" dirty="0"/>
              <a:t>návaly potu, </a:t>
            </a:r>
          </a:p>
          <a:p>
            <a:r>
              <a:rPr lang="cs-CZ" dirty="0"/>
              <a:t>předrážděnost,</a:t>
            </a:r>
          </a:p>
          <a:p>
            <a:r>
              <a:rPr lang="cs-CZ" dirty="0"/>
              <a:t>po­ruchy spánku,</a:t>
            </a:r>
          </a:p>
          <a:p>
            <a:r>
              <a:rPr lang="cs-CZ" dirty="0" smtClean="0"/>
              <a:t>závratě</a:t>
            </a:r>
            <a:r>
              <a:rPr lang="cs-CZ" dirty="0"/>
              <a:t>, </a:t>
            </a:r>
          </a:p>
          <a:p>
            <a:r>
              <a:rPr lang="cs-CZ" dirty="0"/>
              <a:t>poruchy soustředění, </a:t>
            </a:r>
          </a:p>
          <a:p>
            <a:r>
              <a:rPr lang="cs-CZ" dirty="0"/>
              <a:t>depresivní stavy, </a:t>
            </a:r>
          </a:p>
          <a:p>
            <a:r>
              <a:rPr lang="cs-CZ" dirty="0"/>
              <a:t>bolesti kloubů, </a:t>
            </a:r>
          </a:p>
          <a:p>
            <a:r>
              <a:rPr lang="cs-CZ" dirty="0"/>
              <a:t>bolesti hlavy, </a:t>
            </a:r>
          </a:p>
          <a:p>
            <a:r>
              <a:rPr lang="cs-CZ" dirty="0"/>
              <a:t>bušení srdce.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Lehký syndrom – do 20 bodů</a:t>
            </a:r>
          </a:p>
          <a:p>
            <a:r>
              <a:rPr lang="cs-CZ" dirty="0"/>
              <a:t>Střední syndrom – do 35 bodů</a:t>
            </a:r>
          </a:p>
          <a:p>
            <a:r>
              <a:rPr lang="cs-CZ" dirty="0"/>
              <a:t>Těžký syndrom- více jak 35 bodů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806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Subakutní </a:t>
            </a:r>
            <a:r>
              <a:rPr lang="cs-CZ" dirty="0"/>
              <a:t>příznaky klimakterického syndromu </a:t>
            </a:r>
            <a:r>
              <a:rPr lang="cs-CZ" dirty="0" smtClean="0"/>
              <a:t>z nedostatku estrogenů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802167"/>
            <a:ext cx="8915400" cy="4793942"/>
          </a:xfrm>
        </p:spPr>
        <p:txBody>
          <a:bodyPr/>
          <a:lstStyle/>
          <a:p>
            <a:r>
              <a:rPr lang="cs-CZ" dirty="0" smtClean="0"/>
              <a:t>Atrofie pochvy (vrchol za 10 – 15 let, sliznice je suchá, tenká, náchylná k poranění)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Změna </a:t>
            </a:r>
            <a:r>
              <a:rPr lang="cs-CZ" dirty="0" err="1" smtClean="0"/>
              <a:t>Ph</a:t>
            </a:r>
            <a:r>
              <a:rPr lang="cs-CZ" dirty="0" smtClean="0"/>
              <a:t> pochvy – chybí ochranná flóra = časté záněty</a:t>
            </a:r>
          </a:p>
          <a:p>
            <a:endParaRPr lang="cs-CZ" dirty="0" smtClean="0"/>
          </a:p>
          <a:p>
            <a:r>
              <a:rPr lang="cs-CZ" dirty="0" smtClean="0"/>
              <a:t>Stresová inkontinence, dysurické obtíže</a:t>
            </a:r>
          </a:p>
          <a:p>
            <a:endParaRPr lang="cs-CZ" dirty="0" smtClean="0"/>
          </a:p>
          <a:p>
            <a:r>
              <a:rPr lang="cs-CZ" dirty="0" smtClean="0"/>
              <a:t>Suchost veškerých sliznic – v ústech, nose, oku, ve střevě!!! (hemoragie)</a:t>
            </a:r>
          </a:p>
          <a:p>
            <a:endParaRPr lang="cs-CZ" dirty="0" smtClean="0"/>
          </a:p>
          <a:p>
            <a:r>
              <a:rPr lang="cs-CZ" dirty="0" smtClean="0"/>
              <a:t>Tenká kůže, suché vlasy, lámavé nehty</a:t>
            </a:r>
          </a:p>
          <a:p>
            <a:endParaRPr lang="cs-CZ" dirty="0" smtClean="0"/>
          </a:p>
          <a:p>
            <a:r>
              <a:rPr lang="cs-CZ" dirty="0" smtClean="0"/>
              <a:t>Řídne svalový aparát  (kosterní svaly, dno pánevní)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9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Chronické potíže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Onemocnění kardiovaskulárního aparátu – ve výskytu ženy dohoní muže</a:t>
            </a:r>
          </a:p>
          <a:p>
            <a:r>
              <a:rPr lang="cs-CZ" dirty="0" smtClean="0"/>
              <a:t>Osteoporóza</a:t>
            </a:r>
          </a:p>
          <a:p>
            <a:endParaRPr lang="cs-CZ" dirty="0"/>
          </a:p>
          <a:p>
            <a:r>
              <a:rPr lang="cs-CZ" dirty="0" smtClean="0"/>
              <a:t>ŽENA V POSTMENOPAUZÁLNÍM OBDOBÍ BY NEMĚLA KRVÁCET (pokud není uživatelka hormonální terapie!!!!)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9642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</TotalTime>
  <Words>281</Words>
  <Application>Microsoft Office PowerPoint</Application>
  <PresentationFormat>Širokoúhlá obrazovka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Stébla</vt:lpstr>
      <vt:lpstr>Klimakterium Menopauza</vt:lpstr>
      <vt:lpstr>Menopauzální syndrom</vt:lpstr>
      <vt:lpstr>Vliv estrogenů</vt:lpstr>
      <vt:lpstr>Etapy menopauzy</vt:lpstr>
      <vt:lpstr>Akutní příznaky klimakterického syndromu - fyzické</vt:lpstr>
      <vt:lpstr>Akutní příznaky klimakterického syndromu - psychické</vt:lpstr>
      <vt:lpstr>Menopauzální syndrom – hodnocení 10 příznaků</vt:lpstr>
      <vt:lpstr>Subakutní příznaky klimakterického syndromu z nedostatku estrogenů</vt:lpstr>
      <vt:lpstr>Chronické potíže</vt:lpstr>
      <vt:lpstr>Jak si pomoci sama – edukace žen porodní asistentkou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Klimakterium Menopauza</dc:title>
  <dc:creator>Blanka Trojanová</dc:creator>
  <cp:lastModifiedBy>Blanka Trojanová</cp:lastModifiedBy>
  <cp:revision>9</cp:revision>
  <dcterms:created xsi:type="dcterms:W3CDTF">2015-02-26T12:37:19Z</dcterms:created>
  <dcterms:modified xsi:type="dcterms:W3CDTF">2015-02-26T14:11:12Z</dcterms:modified>
</cp:coreProperties>
</file>