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33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67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5386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492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116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450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834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48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71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7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67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34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26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90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9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83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BEAC-38A1-4348-B5B3-4D99E1D88A62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05F176-0A81-432B-BBEF-61B4F86E00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21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Poruchy chování, poruchy emocí </a:t>
            </a:r>
            <a:r>
              <a:rPr lang="cs-CZ" smtClean="0"/>
              <a:t>a sociálních </a:t>
            </a:r>
            <a:r>
              <a:rPr lang="cs-CZ" dirty="0" smtClean="0"/>
              <a:t>vztahů a jiné neorganické poruchy v dětství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348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Separační úzkostná porucha v dětství.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cs-CZ" sz="1800"/>
              <a:t>Nadměrná úzkost z odloučení musí být ohniskem obav a vzniká v časném věku.</a:t>
            </a:r>
          </a:p>
          <a:p>
            <a:pPr marL="609600" indent="-609600">
              <a:lnSpc>
                <a:spcPct val="80000"/>
              </a:lnSpc>
            </a:pPr>
            <a:r>
              <a:rPr lang="cs-CZ" sz="1800"/>
              <a:t>Nereálná obava,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/>
              <a:t>že se něco stane blízkým lidem nebo že odejdou a už se nevrátí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/>
              <a:t>Že nějaká nepříjemná událost odloučí dítě od blízkých osob, ztratí se, bude uneseno, přijato do nemocnice, zabito,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/>
              <a:t>Trvalé odmítání docházky do školy ze strachu z odloučení,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/>
              <a:t>Trvalé váhání a odmítání spát, pokud nebude blízká osoba přítomna,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/>
              <a:t>Trvalý bezdůvodný strach být doma samo nebo i bez přítomnosti emočně blízké osoby,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/>
              <a:t>Opakující se noční můry s obsahem odloučení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/>
              <a:t>Opakovaný výskyt somatických příznaků v souladu se situací odloučení nebo její možností (nauzea)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/>
              <a:t>Neúměrný, opakující se strach, projevující se úzkostí, pláčem, výbuchy vzteku, utrpením, apatií nebo sociálním odtažením při předpokládaném odloučení od emočně blízké osoby. </a:t>
            </a:r>
          </a:p>
        </p:txBody>
      </p:sp>
    </p:spTree>
    <p:extLst>
      <p:ext uri="{BB962C8B-B14F-4D97-AF65-F5344CB8AC3E}">
        <p14:creationId xmlns:p14="http://schemas.microsoft.com/office/powerpoint/2010/main" val="4198693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Fobická úzkostná porucha v dětství.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U dětí se zejména v předškolním věku rozvíjí strachy zaměřené na jednotlivé osoby, tvory, objekty nebo situace. To je vývojově normální 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Pro diagnózu je důležitý věk vzniku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Stupeň úzkosti je klinicky abnormální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Úzkost není součástí generalizované poruchy.</a:t>
            </a:r>
          </a:p>
        </p:txBody>
      </p:sp>
    </p:spTree>
    <p:extLst>
      <p:ext uri="{BB962C8B-B14F-4D97-AF65-F5344CB8AC3E}">
        <p14:creationId xmlns:p14="http://schemas.microsoft.com/office/powerpoint/2010/main" val="377230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Sociální úzkostná porucha v dětství.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/>
              <a:t>Pouze u poruch vzniklých před 6 rokem věku a neobvykle narušujícím sociální oblast.</a:t>
            </a:r>
          </a:p>
          <a:p>
            <a:pPr eaLnBrk="1" hangingPunct="1"/>
            <a:r>
              <a:rPr lang="cs-CZ" sz="2800"/>
              <a:t>Projevují se jako navracející se strach z cizích lidí nebo vyhýbání se jim. Týká se různého věku těchto lidí.</a:t>
            </a:r>
          </a:p>
          <a:p>
            <a:pPr eaLnBrk="1" hangingPunct="1"/>
            <a:r>
              <a:rPr lang="cs-CZ" sz="2800"/>
              <a:t>Strach a vyhýbání se přesahuje normální selektivní úzkost přiměřenou věku.</a:t>
            </a:r>
          </a:p>
        </p:txBody>
      </p:sp>
    </p:spTree>
    <p:extLst>
      <p:ext uri="{BB962C8B-B14F-4D97-AF65-F5344CB8AC3E}">
        <p14:creationId xmlns:p14="http://schemas.microsoft.com/office/powerpoint/2010/main" val="3824039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Porucha sourozenecké rivality.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/>
              <a:t>Týká se zpravidla situace, kdy se narodí nový sourozenec.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/>
              <a:t>Většinou jde o mírnou žárlivost, ale rivalita nebo žárlivost, ke které došlo v období po narození sourozence může být pozoruhodně trvalá.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/>
              <a:t>Projevuje se nadměrným soutěžením o pozornost rodičů, regresí vývoje, negativními pocity až sklony ublížit mladšímu sourozenci nebo ho nějak odstranit.</a:t>
            </a:r>
          </a:p>
        </p:txBody>
      </p:sp>
    </p:spTree>
    <p:extLst>
      <p:ext uri="{BB962C8B-B14F-4D97-AF65-F5344CB8AC3E}">
        <p14:creationId xmlns:p14="http://schemas.microsoft.com/office/powerpoint/2010/main" val="3864221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/>
              <a:t>Porucha sociálních vztahů v dětství a v adolescenci</a:t>
            </a:r>
            <a:endParaRPr lang="cs-CZ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Jde o skupinu poruch týkající se sociálních situací. Obvykle je přítomno vážné narušení prostředí nebo strádání.</a:t>
            </a:r>
          </a:p>
          <a:p>
            <a:pPr eaLnBrk="1" hangingPunct="1"/>
            <a:r>
              <a:rPr lang="cs-CZ" smtClean="0"/>
              <a:t>Elektivní mutismus</a:t>
            </a:r>
          </a:p>
          <a:p>
            <a:pPr eaLnBrk="1" hangingPunct="1"/>
            <a:r>
              <a:rPr lang="cs-CZ" smtClean="0"/>
              <a:t>Reaktivní porucha příchylnosti v dětství (týrané dítě).</a:t>
            </a:r>
          </a:p>
          <a:p>
            <a:pPr eaLnBrk="1" hangingPunct="1"/>
            <a:r>
              <a:rPr lang="cs-CZ" smtClean="0"/>
              <a:t>Desinhibovaná příchylnost v dětství (deprivace).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645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Elektivní mutismus.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Charakterizován výraznou emočně podmíněnou selektivitou v mluvení.</a:t>
            </a:r>
          </a:p>
          <a:p>
            <a:pPr eaLnBrk="1" hangingPunct="1"/>
            <a:r>
              <a:rPr lang="cs-CZ" smtClean="0"/>
              <a:t>Projeví se obvykle v raném dětství a je doprovázena typem osobnosti se klonem k úzkosti, odtažitosti a zvýšené citlivosti nebo vzdorovitosti.</a:t>
            </a:r>
          </a:p>
          <a:p>
            <a:pPr eaLnBrk="1" hangingPunct="1"/>
            <a:r>
              <a:rPr lang="cs-CZ" smtClean="0"/>
              <a:t>Dítě doma hovoří, ale mimo domov ne.</a:t>
            </a:r>
          </a:p>
        </p:txBody>
      </p:sp>
    </p:spTree>
    <p:extLst>
      <p:ext uri="{BB962C8B-B14F-4D97-AF65-F5344CB8AC3E}">
        <p14:creationId xmlns:p14="http://schemas.microsoft.com/office/powerpoint/2010/main" val="2863963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Reaktivní porucha v dětství – týrané dítě.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Bázlivost a zvýšená ostražitost neovlivnitelná uklidňováním.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Chudá sociální interakce s vrstevníky, velmi častá agrese vůči sobě a jiným.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Jde o přímý důsledek hrubého zanedbávání, zneužívání nebo špatného zacházení se strany rodičů.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Hlavním rysem je abnormální charakter vztahu k osobám, které o ně pečují, objevují se maladaptivní rysy, které u běžných dětí nevidíme.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Výskyt protichůdných nebo ambivalentních sociálních reakcí.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Projevuje se emoční strádání, nedostatečnou emoční reaktivitou, odtažitými reakcemi. Ztuhlá ostražitost.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Může se objevit auto i heteroagrese.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Děti nereagují na konejšení.</a:t>
            </a:r>
          </a:p>
        </p:txBody>
      </p:sp>
    </p:spTree>
    <p:extLst>
      <p:ext uri="{BB962C8B-B14F-4D97-AF65-F5344CB8AC3E}">
        <p14:creationId xmlns:p14="http://schemas.microsoft.com/office/powerpoint/2010/main" val="3497233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Desinhibovaná příchylnost v dětství – deprivace.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/>
              <a:t>Zvláštní druh sociálního zapojování, který vzniká během prvních 5 let života dítěte.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Jedná se o nedostatečné podněty v oblasti emocionální a sociální.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Důsledkem jsou typy deprivované osobnosti: sociálně provokativní, sociálně hyperaktivní a pasívní.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Důsledky trvají do dospělosti – neschopnost navázat trvalý citový vztah, celkově emoční oploštělost, neschopnost udržet přátelské vztahy.</a:t>
            </a:r>
          </a:p>
        </p:txBody>
      </p:sp>
    </p:spTree>
    <p:extLst>
      <p:ext uri="{BB962C8B-B14F-4D97-AF65-F5344CB8AC3E}">
        <p14:creationId xmlns:p14="http://schemas.microsoft.com/office/powerpoint/2010/main" val="2524369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Tikové poruchy.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/>
              <a:t>Jde o mimovolné rychlé pohyby jednotlivými mimickými svaly, svalovými skupinami, souhyby končetin, vokálními projevy.</a:t>
            </a:r>
          </a:p>
          <a:p>
            <a:pPr eaLnBrk="1" hangingPunct="1"/>
            <a:r>
              <a:rPr lang="cs-CZ" sz="2000"/>
              <a:t>Přechodná tiková porucha trvá zpravidla ne déle než 1 rok.</a:t>
            </a:r>
          </a:p>
          <a:p>
            <a:pPr eaLnBrk="1" hangingPunct="1"/>
            <a:r>
              <a:rPr lang="cs-CZ" sz="2000"/>
              <a:t>Chronická motorická nebo vokální tiková porucha motorické a vokální tiky mohou být jednotlivé i mnohočetné a trvají déle než rok.</a:t>
            </a:r>
          </a:p>
          <a:p>
            <a:pPr eaLnBrk="1" hangingPunct="1"/>
            <a:r>
              <a:rPr lang="cs-CZ" sz="2000"/>
              <a:t>Tourettův syndrom mnohočetné motorické a vokální tiky se začátkem v dětství, zhoršují se v adolescenci a přecházejí často do dospělosti.  Vokální tiky jsou typické užíváním vulgárních nebo obscénních slov.</a:t>
            </a:r>
          </a:p>
        </p:txBody>
      </p:sp>
    </p:spTree>
    <p:extLst>
      <p:ext uri="{BB962C8B-B14F-4D97-AF65-F5344CB8AC3E}">
        <p14:creationId xmlns:p14="http://schemas.microsoft.com/office/powerpoint/2010/main" val="39713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870700" cy="1600200"/>
          </a:xfrm>
        </p:spPr>
        <p:txBody>
          <a:bodyPr>
            <a:normAutofit/>
          </a:bodyPr>
          <a:lstStyle/>
          <a:p>
            <a:pPr eaLnBrk="1" hangingPunct="1"/>
            <a:r>
              <a:rPr lang="cs-CZ"/>
              <a:t>Jiné poruchy chování a emocí v dětství a adolescenci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2060575"/>
            <a:ext cx="7470775" cy="3136900"/>
          </a:xfrm>
        </p:spPr>
        <p:txBody>
          <a:bodyPr>
            <a:normAutofit/>
          </a:bodyPr>
          <a:lstStyle/>
          <a:p>
            <a:pPr eaLnBrk="1" hangingPunct="1"/>
            <a:r>
              <a:rPr lang="cs-CZ"/>
              <a:t>Neorganická enuréza</a:t>
            </a:r>
          </a:p>
          <a:p>
            <a:pPr eaLnBrk="1" hangingPunct="1"/>
            <a:r>
              <a:rPr lang="cs-CZ"/>
              <a:t>Neorganická enkopréza</a:t>
            </a:r>
          </a:p>
          <a:p>
            <a:pPr eaLnBrk="1" hangingPunct="1"/>
            <a:r>
              <a:rPr lang="cs-CZ"/>
              <a:t>Porucha příjmu potravy v útlém dětském věku</a:t>
            </a:r>
          </a:p>
          <a:p>
            <a:pPr eaLnBrk="1" hangingPunct="1"/>
            <a:r>
              <a:rPr lang="cs-CZ"/>
              <a:t>Pika infantilní v dětství</a:t>
            </a:r>
          </a:p>
          <a:p>
            <a:pPr eaLnBrk="1" hangingPunct="1"/>
            <a:r>
              <a:rPr lang="cs-CZ"/>
              <a:t>Porucha se stereotypními pohyby</a:t>
            </a:r>
          </a:p>
          <a:p>
            <a:pPr eaLnBrk="1" hangingPunct="1"/>
            <a:r>
              <a:rPr lang="cs-CZ"/>
              <a:t>Koktavost</a:t>
            </a:r>
          </a:p>
          <a:p>
            <a:pPr eaLnBrk="1" hangingPunct="1"/>
            <a:r>
              <a:rPr lang="cs-CZ"/>
              <a:t>Breptavost</a:t>
            </a:r>
          </a:p>
        </p:txBody>
      </p:sp>
    </p:spTree>
    <p:extLst>
      <p:ext uri="{BB962C8B-B14F-4D97-AF65-F5344CB8AC3E}">
        <p14:creationId xmlns:p14="http://schemas.microsoft.com/office/powerpoint/2010/main" val="1577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Poruchy chování.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/>
              <a:t>Jsou charakterizovány opakujícími se a trvalými projevy disociálního, agresívního a vzdorovitého chování.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/>
              <a:t>Zahrnují nadměrné rvačky, tyranizování slabších, krutost k jiným lidem nebo zvířatům, závažné ničení majetku, zakládání ohně, krádeže, opakované lhaní, chození za školu, útěky z domova, mimořádně časté intenzívní výbuchy zlosti, vzdorovité, provokativní chování.</a:t>
            </a:r>
          </a:p>
        </p:txBody>
      </p:sp>
    </p:spTree>
    <p:extLst>
      <p:ext uri="{BB962C8B-B14F-4D97-AF65-F5344CB8AC3E}">
        <p14:creationId xmlns:p14="http://schemas.microsoft.com/office/powerpoint/2010/main" val="1376408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Neorganická enuréza.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/>
              <a:t>Je primární – nepřerušované pomočování bez suché pauzy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Sekundární – se suchou pauzou.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Pomočení je v noci i ve dne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Denní pomočování často souvisí s hyperkinetickou poruchou.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Noční pomočování nejčastěji před půlnocí a v časných ranních hodinách. Může být, zejména u sekundárních enuréz, vyvoláno psychickými příčinami.</a:t>
            </a:r>
          </a:p>
        </p:txBody>
      </p:sp>
    </p:spTree>
    <p:extLst>
      <p:ext uri="{BB962C8B-B14F-4D97-AF65-F5344CB8AC3E}">
        <p14:creationId xmlns:p14="http://schemas.microsoft.com/office/powerpoint/2010/main" val="909856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Neorganická enkopréza.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sz="2800"/>
              <a:t>Zadržování stolice až kolem zátky obtéká tekutá stolice a špiní spodní kalhotky.</a:t>
            </a:r>
          </a:p>
          <a:p>
            <a:pPr eaLnBrk="1" hangingPunct="1"/>
            <a:r>
              <a:rPr lang="cs-CZ" sz="2800"/>
              <a:t>Vznik může souviset s ragádou blízko konečníku, tuhou stolicí s bolestivým doprovodem, strachem z WC (tma, fantazijní strach), spadnutí z nočníku apod.</a:t>
            </a:r>
          </a:p>
          <a:p>
            <a:pPr eaLnBrk="1" hangingPunct="1"/>
            <a:r>
              <a:rPr lang="cs-CZ" sz="2800"/>
              <a:t>Enkopréza může souviset s nevhodným nácvikem hygienických návyků nebo jejich zanedbáváním.</a:t>
            </a:r>
          </a:p>
        </p:txBody>
      </p:sp>
    </p:spTree>
    <p:extLst>
      <p:ext uri="{BB962C8B-B14F-4D97-AF65-F5344CB8AC3E}">
        <p14:creationId xmlns:p14="http://schemas.microsoft.com/office/powerpoint/2010/main" val="600481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Poruchy příjmu jídla v dětském věku.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Mimořádná vybíravost a odmítání jídla při přiměřeném podávání jídla v útlém věku.</a:t>
            </a:r>
          </a:p>
          <a:p>
            <a:pPr eaLnBrk="1" hangingPunct="1"/>
            <a:r>
              <a:rPr lang="cs-CZ" smtClean="0"/>
              <a:t>Není přítomno žádné onemocnění GIT.</a:t>
            </a:r>
          </a:p>
          <a:p>
            <a:pPr eaLnBrk="1" hangingPunct="1"/>
            <a:r>
              <a:rPr lang="cs-CZ" smtClean="0"/>
              <a:t>Porucha musí trvat aspoň 1 měsíc.</a:t>
            </a:r>
          </a:p>
        </p:txBody>
      </p:sp>
    </p:spTree>
    <p:extLst>
      <p:ext uri="{BB962C8B-B14F-4D97-AF65-F5344CB8AC3E}">
        <p14:creationId xmlns:p14="http://schemas.microsoft.com/office/powerpoint/2010/main" val="288763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Poruchy chování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Porucha chování ve vztahu k rodině</a:t>
            </a:r>
          </a:p>
          <a:p>
            <a:pPr eaLnBrk="1" hangingPunct="1"/>
            <a:r>
              <a:rPr lang="cs-CZ" smtClean="0"/>
              <a:t>Nesocializovaná porucha chování</a:t>
            </a:r>
          </a:p>
          <a:p>
            <a:pPr eaLnBrk="1" hangingPunct="1"/>
            <a:r>
              <a:rPr lang="cs-CZ" smtClean="0"/>
              <a:t>Socializovaná porucha chování</a:t>
            </a:r>
          </a:p>
          <a:p>
            <a:pPr eaLnBrk="1" hangingPunct="1"/>
            <a:r>
              <a:rPr lang="cs-CZ" smtClean="0"/>
              <a:t>Porucha opozičního vzdoru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669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Porucha chování ve vztahu k rodině.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Disociální či agresívní chování, které je úplně nebo skoro úplně zaměřeno na rodinu.</a:t>
            </a:r>
          </a:p>
          <a:p>
            <a:pPr eaLnBrk="1" hangingPunct="1"/>
            <a:r>
              <a:rPr lang="cs-CZ" smtClean="0"/>
              <a:t>Tyto projevy vznikají často pro narušený vztah dítěte k některým členům rodiny – konflikt, nový rodič.</a:t>
            </a:r>
          </a:p>
          <a:p>
            <a:pPr eaLnBrk="1" hangingPunct="1"/>
            <a:r>
              <a:rPr lang="cs-CZ" smtClean="0"/>
              <a:t>Nemají obvykle špatnou prognózu.</a:t>
            </a:r>
          </a:p>
        </p:txBody>
      </p:sp>
    </p:spTree>
    <p:extLst>
      <p:ext uri="{BB962C8B-B14F-4D97-AF65-F5344CB8AC3E}">
        <p14:creationId xmlns:p14="http://schemas.microsoft.com/office/powerpoint/2010/main" val="342186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Nesocializovaná porucha chování.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/>
              <a:t>Trvalé disociativní nebo agresívní chování s výrazným a rozsáhlým narušením vztahů jedince k ostatním dětem.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Projevuje se to izolací jedince, odmítáním nebo neoblibou ostatních dětí a nedostatkem blízkých přátel.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Někdy mohou být dobré vztahy s dospělými.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Pacient páchá přestupky samostatně. Typické je tyranizování slabších, nadměrné množství rvaček, vydírání násilnosti, hrubost, výbuchy zlosti, ničení majetku, pyromanie apod.</a:t>
            </a:r>
          </a:p>
        </p:txBody>
      </p:sp>
    </p:spTree>
    <p:extLst>
      <p:ext uri="{BB962C8B-B14F-4D97-AF65-F5344CB8AC3E}">
        <p14:creationId xmlns:p14="http://schemas.microsoft.com/office/powerpoint/2010/main" val="91885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Socializovaná porucha chování.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/>
              <a:t>Popsané disociální a agresívní jednání u jedinců dobře zapojených do skupiny vrstevníků.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/>
              <a:t>Přítomnost přiměřeného a trvalého přátelství s vrstevníky zhruba stejné věkové skupiny. Tato skupiny může být delikventní nebo disociálně zaměřená.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/>
              <a:t>Vztahy s dospělými autoritami jsou špatné, výjimečně se objeví dobrý vztah k jednomu dospělému.</a:t>
            </a:r>
          </a:p>
        </p:txBody>
      </p:sp>
    </p:spTree>
    <p:extLst>
      <p:ext uri="{BB962C8B-B14F-4D97-AF65-F5344CB8AC3E}">
        <p14:creationId xmlns:p14="http://schemas.microsoft.com/office/powerpoint/2010/main" val="48306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Porucha opozičního vzdoru.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/>
              <a:t>9-10 let.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Přítomno je výrazně vzdorovité, neposlušné a provokativní chování.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Je jasně mimo rámec normálního chování pro dítě školního věku a stejného sociokulturního zázemí.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Nepřítomno se disociální  nebo agresívní chování.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Tyto děti mají tendenci vzpírat se pravidlům a požadavkům dospělých a úmyslně trápit druhé. Je často zlostné, podrážděné a snadno se rozzlobí.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Mají nízkou frustrační toleranci a snadno ztrácí sebekontrolu.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Charakter projevů je provokace a hrubost.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710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/>
              <a:t>Smíšené porucha chování a emocí</a:t>
            </a:r>
            <a:endParaRPr lang="cs-CZ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/>
              <a:t>Tyto poruchy se projevují kombinací trvale agresívního a disociálního chování se zřejmými a výraznými znaky deprese, úzkosti a jiných emočních odchylek.</a:t>
            </a:r>
          </a:p>
          <a:p>
            <a:pPr eaLnBrk="1" hangingPunct="1"/>
            <a:r>
              <a:rPr lang="cs-CZ"/>
              <a:t>Depresívní porucha chování se projevuje nadměrným smutkem, ztrátou radosti a zájmu z běžných životních činností, pocity viny a beznaděje. Může být porucha spánku a chuti k jídlu.</a:t>
            </a:r>
          </a:p>
          <a:p>
            <a:pPr eaLnBrk="1" hangingPunct="1"/>
            <a:r>
              <a:rPr lang="cs-CZ"/>
              <a:t>Jiné smíšené poruchy – přítomna je úzkost, bázlivost, obsese nebo kompulze, depersonalizace nebo derealizace, fobie nebo hypochondrie.</a:t>
            </a:r>
          </a:p>
        </p:txBody>
      </p:sp>
    </p:spTree>
    <p:extLst>
      <p:ext uri="{BB962C8B-B14F-4D97-AF65-F5344CB8AC3E}">
        <p14:creationId xmlns:p14="http://schemas.microsoft.com/office/powerpoint/2010/main" val="294066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Emoční porucha se začátkem v dětství</a:t>
            </a:r>
            <a:endParaRPr lang="cs-CZ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/>
            <a:r>
              <a:rPr lang="cs-CZ" sz="1800"/>
              <a:t>Pro diferenciaci emočních poruch v dětství jsou 4 důvody: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1800"/>
              <a:t>Většina emočních poruch v dětství do dospělosti odeznívá a dospělé poruchy začínají až v dospělosti.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1800"/>
              <a:t>Představují spíše přehnané normální trendy ve vývoji, než fenomény které jsou kvalitativně abnormální.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1800"/>
              <a:t>Existuje oprávněný předpoklad, že nemusí být zasaženy stejné duševní mechanismy jako u neuróz v dospělosti.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1800"/>
              <a:t>Jsou méně zřetelně vymezeny do specifických typů jakými jsou fobické stavy nebo obsedantní poruchy.</a:t>
            </a:r>
          </a:p>
          <a:p>
            <a:pPr marL="609600" indent="-609600">
              <a:buNone/>
            </a:pPr>
            <a:r>
              <a:rPr lang="cs-CZ" sz="1800"/>
              <a:t>Typy poruch:</a:t>
            </a:r>
          </a:p>
          <a:p>
            <a:pPr marL="609600" indent="-609600"/>
            <a:r>
              <a:rPr lang="cs-CZ" sz="1800"/>
              <a:t>Separační úzkostná porucha</a:t>
            </a:r>
          </a:p>
          <a:p>
            <a:pPr marL="609600" indent="-609600"/>
            <a:r>
              <a:rPr lang="cs-CZ" sz="1800"/>
              <a:t>Fobická úzkostná porucha</a:t>
            </a:r>
          </a:p>
          <a:p>
            <a:pPr marL="609600" indent="-609600"/>
            <a:r>
              <a:rPr lang="cs-CZ" sz="1800"/>
              <a:t>Sociální fobická porucha</a:t>
            </a:r>
          </a:p>
          <a:p>
            <a:pPr marL="609600" indent="-609600"/>
            <a:r>
              <a:rPr lang="cs-CZ" sz="1800"/>
              <a:t>Porucha sourozenecké rivality</a:t>
            </a:r>
          </a:p>
          <a:p>
            <a:pPr marL="609600" indent="-609600"/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04149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1341</Words>
  <Application>Microsoft Office PowerPoint</Application>
  <PresentationFormat>Širokoúhlá obrazovka</PresentationFormat>
  <Paragraphs>119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Wingdings</vt:lpstr>
      <vt:lpstr>Wingdings 3</vt:lpstr>
      <vt:lpstr>Stébla</vt:lpstr>
      <vt:lpstr>Poruchy chování, poruchy emocí a sociálních vztahů a jiné neorganické poruchy v dětství</vt:lpstr>
      <vt:lpstr>Poruchy chování.</vt:lpstr>
      <vt:lpstr>Poruchy chování</vt:lpstr>
      <vt:lpstr>Porucha chování ve vztahu k rodině.</vt:lpstr>
      <vt:lpstr>Nesocializovaná porucha chování.</vt:lpstr>
      <vt:lpstr>Socializovaná porucha chování.</vt:lpstr>
      <vt:lpstr>Porucha opozičního vzdoru.</vt:lpstr>
      <vt:lpstr>Smíšené porucha chování a emocí</vt:lpstr>
      <vt:lpstr>Emoční porucha se začátkem v dětství</vt:lpstr>
      <vt:lpstr>Separační úzkostná porucha v dětství.</vt:lpstr>
      <vt:lpstr>Fobická úzkostná porucha v dětství.</vt:lpstr>
      <vt:lpstr>Sociální úzkostná porucha v dětství.</vt:lpstr>
      <vt:lpstr>Porucha sourozenecké rivality.</vt:lpstr>
      <vt:lpstr>Porucha sociálních vztahů v dětství a v adolescenci</vt:lpstr>
      <vt:lpstr>Elektivní mutismus.</vt:lpstr>
      <vt:lpstr>Reaktivní porucha v dětství – týrané dítě.</vt:lpstr>
      <vt:lpstr>Desinhibovaná příchylnost v dětství – deprivace.</vt:lpstr>
      <vt:lpstr>Tikové poruchy.</vt:lpstr>
      <vt:lpstr>Jiné poruchy chování a emocí v dětství a adolescenci</vt:lpstr>
      <vt:lpstr>Neorganická enuréza.</vt:lpstr>
      <vt:lpstr>Neorganická enkopréza.</vt:lpstr>
      <vt:lpstr>Poruchy příjmu jídla v dětském věku.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Severova</dc:creator>
  <cp:lastModifiedBy>Jana Severova</cp:lastModifiedBy>
  <cp:revision>3</cp:revision>
  <dcterms:created xsi:type="dcterms:W3CDTF">2015-02-19T09:11:21Z</dcterms:created>
  <dcterms:modified xsi:type="dcterms:W3CDTF">2015-02-19T09:35:55Z</dcterms:modified>
</cp:coreProperties>
</file>