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6" r:id="rId2"/>
    <p:sldMasterId id="2147483840" r:id="rId3"/>
    <p:sldMasterId id="2147483854" r:id="rId4"/>
  </p:sldMasterIdLst>
  <p:notesMasterIdLst>
    <p:notesMasterId r:id="rId107"/>
  </p:notesMasterIdLst>
  <p:handoutMasterIdLst>
    <p:handoutMasterId r:id="rId108"/>
  </p:handoutMasterIdLst>
  <p:sldIdLst>
    <p:sldId id="552" r:id="rId5"/>
    <p:sldId id="553" r:id="rId6"/>
    <p:sldId id="554" r:id="rId7"/>
    <p:sldId id="555" r:id="rId8"/>
    <p:sldId id="556" r:id="rId9"/>
    <p:sldId id="557" r:id="rId10"/>
    <p:sldId id="435" r:id="rId11"/>
    <p:sldId id="619" r:id="rId12"/>
    <p:sldId id="288" r:id="rId13"/>
    <p:sldId id="261" r:id="rId14"/>
    <p:sldId id="291" r:id="rId15"/>
    <p:sldId id="296" r:id="rId16"/>
    <p:sldId id="292" r:id="rId17"/>
    <p:sldId id="293" r:id="rId18"/>
    <p:sldId id="294" r:id="rId19"/>
    <p:sldId id="297" r:id="rId20"/>
    <p:sldId id="295" r:id="rId21"/>
    <p:sldId id="325" r:id="rId22"/>
    <p:sldId id="298" r:id="rId23"/>
    <p:sldId id="302" r:id="rId24"/>
    <p:sldId id="303" r:id="rId25"/>
    <p:sldId id="304" r:id="rId26"/>
    <p:sldId id="616" r:id="rId27"/>
    <p:sldId id="305" r:id="rId28"/>
    <p:sldId id="299" r:id="rId29"/>
    <p:sldId id="300" r:id="rId30"/>
    <p:sldId id="618" r:id="rId31"/>
    <p:sldId id="309" r:id="rId32"/>
    <p:sldId id="310" r:id="rId33"/>
    <p:sldId id="318" r:id="rId34"/>
    <p:sldId id="311" r:id="rId35"/>
    <p:sldId id="312" r:id="rId36"/>
    <p:sldId id="314" r:id="rId37"/>
    <p:sldId id="315" r:id="rId38"/>
    <p:sldId id="320" r:id="rId39"/>
    <p:sldId id="316" r:id="rId40"/>
    <p:sldId id="329" r:id="rId41"/>
    <p:sldId id="558" r:id="rId42"/>
    <p:sldId id="460" r:id="rId43"/>
    <p:sldId id="461" r:id="rId44"/>
    <p:sldId id="477" r:id="rId45"/>
    <p:sldId id="476" r:id="rId46"/>
    <p:sldId id="624" r:id="rId47"/>
    <p:sldId id="625" r:id="rId48"/>
    <p:sldId id="478" r:id="rId49"/>
    <p:sldId id="481" r:id="rId50"/>
    <p:sldId id="474" r:id="rId51"/>
    <p:sldId id="620" r:id="rId52"/>
    <p:sldId id="622" r:id="rId53"/>
    <p:sldId id="623" r:id="rId54"/>
    <p:sldId id="621" r:id="rId55"/>
    <p:sldId id="335" r:id="rId56"/>
    <p:sldId id="336" r:id="rId57"/>
    <p:sldId id="450" r:id="rId58"/>
    <p:sldId id="337" r:id="rId59"/>
    <p:sldId id="339" r:id="rId60"/>
    <p:sldId id="452" r:id="rId61"/>
    <p:sldId id="453" r:id="rId62"/>
    <p:sldId id="340" r:id="rId63"/>
    <p:sldId id="342" r:id="rId64"/>
    <p:sldId id="344" r:id="rId65"/>
    <p:sldId id="345" r:id="rId66"/>
    <p:sldId id="454" r:id="rId67"/>
    <p:sldId id="455" r:id="rId68"/>
    <p:sldId id="456" r:id="rId69"/>
    <p:sldId id="350" r:id="rId70"/>
    <p:sldId id="351" r:id="rId71"/>
    <p:sldId id="352" r:id="rId72"/>
    <p:sldId id="353" r:id="rId73"/>
    <p:sldId id="354" r:id="rId74"/>
    <p:sldId id="355" r:id="rId75"/>
    <p:sldId id="457" r:id="rId76"/>
    <p:sldId id="458" r:id="rId77"/>
    <p:sldId id="358" r:id="rId78"/>
    <p:sldId id="359" r:id="rId79"/>
    <p:sldId id="360" r:id="rId80"/>
    <p:sldId id="361" r:id="rId81"/>
    <p:sldId id="362" r:id="rId82"/>
    <p:sldId id="363" r:id="rId83"/>
    <p:sldId id="366" r:id="rId84"/>
    <p:sldId id="367" r:id="rId85"/>
    <p:sldId id="368" r:id="rId86"/>
    <p:sldId id="370" r:id="rId87"/>
    <p:sldId id="371" r:id="rId88"/>
    <p:sldId id="372" r:id="rId89"/>
    <p:sldId id="374" r:id="rId90"/>
    <p:sldId id="375" r:id="rId91"/>
    <p:sldId id="376" r:id="rId92"/>
    <p:sldId id="377" r:id="rId93"/>
    <p:sldId id="378" r:id="rId94"/>
    <p:sldId id="379" r:id="rId95"/>
    <p:sldId id="380" r:id="rId96"/>
    <p:sldId id="381" r:id="rId97"/>
    <p:sldId id="382" r:id="rId98"/>
    <p:sldId id="383" r:id="rId99"/>
    <p:sldId id="384" r:id="rId100"/>
    <p:sldId id="386" r:id="rId101"/>
    <p:sldId id="387" r:id="rId102"/>
    <p:sldId id="547" r:id="rId103"/>
    <p:sldId id="459" r:id="rId104"/>
    <p:sldId id="388" r:id="rId105"/>
    <p:sldId id="389" r:id="rId106"/>
  </p:sldIdLst>
  <p:sldSz cx="9144000" cy="6858000" type="screen4x3"/>
  <p:notesSz cx="6735763" cy="98694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6BA"/>
    <a:srgbClr val="FDE58D"/>
    <a:srgbClr val="C4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46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6E-2"/>
                  <c:y val="7.78099818974362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359477124183009E-3"/>
                  <c:y val="7.521631583418836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7.78099818974362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94255368"/>
        <c:axId val="194255760"/>
        <c:axId val="82907320"/>
      </c:bar3DChart>
      <c:catAx>
        <c:axId val="194255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8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44273352613"/>
              <c:y val="0.8849416528247978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94255760"/>
        <c:crosses val="autoZero"/>
        <c:auto val="1"/>
        <c:lblAlgn val="ctr"/>
        <c:lblOffset val="100"/>
        <c:noMultiLvlLbl val="0"/>
      </c:catAx>
      <c:valAx>
        <c:axId val="19425576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78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861023195504E-2"/>
              <c:y val="0.101210392179238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4255368"/>
        <c:crosses val="autoZero"/>
        <c:crossBetween val="between"/>
      </c:valAx>
      <c:serAx>
        <c:axId val="82907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94255760"/>
        <c:crosses val="autoZero"/>
      </c:serAx>
      <c:spPr>
        <a:noFill/>
        <a:ln w="25386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6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922C6F6-7681-4CA6-BEA4-E71A08F0C418}" type="presOf" srcId="{8672EAD3-05E1-4187-87D3-1DA2A01F5703}" destId="{C3217CA4-34A7-4824-8986-FC3594A3EB5E}" srcOrd="1" destOrd="0" presId="urn:microsoft.com/office/officeart/2005/8/layout/venn2"/>
    <dgm:cxn modelId="{0122A27B-6354-4BE4-AD55-A34EDF8AD83E}" type="presOf" srcId="{DB5DE27F-DFDD-4F4D-AE31-9DB8AE785D80}" destId="{66EC075F-725B-48D3-93AC-880E8E47F8F0}" srcOrd="1" destOrd="0" presId="urn:microsoft.com/office/officeart/2005/8/layout/venn2"/>
    <dgm:cxn modelId="{092FCBAE-F5A5-4196-9A8C-B1590E6A8EFF}" type="presOf" srcId="{DA34ECF5-EB82-4D72-AF12-AC5A916F72EE}" destId="{29E20F03-3ED2-4C54-ABF3-329390FCF587}" srcOrd="1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28CE3E9A-1178-45FE-8B7F-16AD9411FA3F}" type="presOf" srcId="{8672EAD3-05E1-4187-87D3-1DA2A01F5703}" destId="{A3FFB657-D5B8-4493-9346-5AB0AE30D83E}" srcOrd="0" destOrd="0" presId="urn:microsoft.com/office/officeart/2005/8/layout/venn2"/>
    <dgm:cxn modelId="{D0D58CD2-D6FC-43DC-95EE-238364F0E31A}" type="presOf" srcId="{68766482-9786-4122-8844-8AD69FAD86F2}" destId="{FA4A2432-EB46-4D17-ACE5-40EE00381623}" srcOrd="1" destOrd="0" presId="urn:microsoft.com/office/officeart/2005/8/layout/venn2"/>
    <dgm:cxn modelId="{A928FC7F-7850-423F-A685-B053F5D3159F}" type="presOf" srcId="{DA34ECF5-EB82-4D72-AF12-AC5A916F72EE}" destId="{130A90EC-A2BD-4DED-9E3B-A9C24221AEA1}" srcOrd="0" destOrd="0" presId="urn:microsoft.com/office/officeart/2005/8/layout/venn2"/>
    <dgm:cxn modelId="{42896FE4-C59C-40BF-BCC2-E9B4F31EDBB1}" type="presOf" srcId="{2205E441-73C7-436B-ADF2-B6C8F7373AD2}" destId="{34402812-8825-44D2-A9AF-BC59BFC15CBC}" srcOrd="1" destOrd="0" presId="urn:microsoft.com/office/officeart/2005/8/layout/venn2"/>
    <dgm:cxn modelId="{F42F174A-5933-4383-89CB-200D83532827}" type="presOf" srcId="{DB5DE27F-DFDD-4F4D-AE31-9DB8AE785D80}" destId="{BF01E83B-CEA7-4F86-8AAA-E2C885218F42}" srcOrd="0" destOrd="0" presId="urn:microsoft.com/office/officeart/2005/8/layout/venn2"/>
    <dgm:cxn modelId="{E281208A-FA82-4853-9F4F-FF5AC92E6825}" type="presOf" srcId="{68766482-9786-4122-8844-8AD69FAD86F2}" destId="{73B2018F-7E12-4C6A-83A2-D2BAD44F3A10}" srcOrd="0" destOrd="0" presId="urn:microsoft.com/office/officeart/2005/8/layout/venn2"/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ED79A001-6C4D-493C-937C-5738DB8EA7F9}" type="presOf" srcId="{5B187FFC-C0AC-44D0-A41D-9C92A4C668B8}" destId="{E10BBC79-2B8A-46EA-966A-F29603F5E1CA}" srcOrd="0" destOrd="0" presId="urn:microsoft.com/office/officeart/2005/8/layout/venn2"/>
    <dgm:cxn modelId="{98C86052-5143-431B-AB84-07E6A5B65DF4}" type="presOf" srcId="{2205E441-73C7-436B-ADF2-B6C8F7373AD2}" destId="{84859408-E004-4C50-B85F-DABB585ED53C}" srcOrd="0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7119C423-4BE0-416C-AFA1-E6A6D492E107}" type="presParOf" srcId="{E10BBC79-2B8A-46EA-966A-F29603F5E1CA}" destId="{DAE43905-106D-4FFF-BE14-9628E244AD69}" srcOrd="0" destOrd="0" presId="urn:microsoft.com/office/officeart/2005/8/layout/venn2"/>
    <dgm:cxn modelId="{698D1876-DB45-4286-87E4-1F66AE271CE4}" type="presParOf" srcId="{DAE43905-106D-4FFF-BE14-9628E244AD69}" destId="{130A90EC-A2BD-4DED-9E3B-A9C24221AEA1}" srcOrd="0" destOrd="0" presId="urn:microsoft.com/office/officeart/2005/8/layout/venn2"/>
    <dgm:cxn modelId="{FC3E91E0-EFDF-4820-8C24-DBA8EDE9086C}" type="presParOf" srcId="{DAE43905-106D-4FFF-BE14-9628E244AD69}" destId="{29E20F03-3ED2-4C54-ABF3-329390FCF587}" srcOrd="1" destOrd="0" presId="urn:microsoft.com/office/officeart/2005/8/layout/venn2"/>
    <dgm:cxn modelId="{AD1233D8-9A09-434A-9265-303B95811AFB}" type="presParOf" srcId="{E10BBC79-2B8A-46EA-966A-F29603F5E1CA}" destId="{6A20623A-2599-46DD-AF52-98BB236527A1}" srcOrd="1" destOrd="0" presId="urn:microsoft.com/office/officeart/2005/8/layout/venn2"/>
    <dgm:cxn modelId="{1B08EFC2-5BEC-4C52-9175-3E0E0FC4B649}" type="presParOf" srcId="{6A20623A-2599-46DD-AF52-98BB236527A1}" destId="{A3FFB657-D5B8-4493-9346-5AB0AE30D83E}" srcOrd="0" destOrd="0" presId="urn:microsoft.com/office/officeart/2005/8/layout/venn2"/>
    <dgm:cxn modelId="{2DF77F6F-7DE6-4693-BB20-FC01A9BCB446}" type="presParOf" srcId="{6A20623A-2599-46DD-AF52-98BB236527A1}" destId="{C3217CA4-34A7-4824-8986-FC3594A3EB5E}" srcOrd="1" destOrd="0" presId="urn:microsoft.com/office/officeart/2005/8/layout/venn2"/>
    <dgm:cxn modelId="{E592A862-5454-4E68-9B70-656567D58FA2}" type="presParOf" srcId="{E10BBC79-2B8A-46EA-966A-F29603F5E1CA}" destId="{1D91E894-A25F-43DC-A187-43F456061CFA}" srcOrd="2" destOrd="0" presId="urn:microsoft.com/office/officeart/2005/8/layout/venn2"/>
    <dgm:cxn modelId="{FA805F02-6F96-418E-A029-AEA39382D107}" type="presParOf" srcId="{1D91E894-A25F-43DC-A187-43F456061CFA}" destId="{73B2018F-7E12-4C6A-83A2-D2BAD44F3A10}" srcOrd="0" destOrd="0" presId="urn:microsoft.com/office/officeart/2005/8/layout/venn2"/>
    <dgm:cxn modelId="{BF63B092-3C04-4266-8DF3-0DA04B06553B}" type="presParOf" srcId="{1D91E894-A25F-43DC-A187-43F456061CFA}" destId="{FA4A2432-EB46-4D17-ACE5-40EE00381623}" srcOrd="1" destOrd="0" presId="urn:microsoft.com/office/officeart/2005/8/layout/venn2"/>
    <dgm:cxn modelId="{82CEFBC4-6C1C-4406-874C-A5F30EF94196}" type="presParOf" srcId="{E10BBC79-2B8A-46EA-966A-F29603F5E1CA}" destId="{06BFBECF-4E6D-47DB-8B56-D73BA487E2BF}" srcOrd="3" destOrd="0" presId="urn:microsoft.com/office/officeart/2005/8/layout/venn2"/>
    <dgm:cxn modelId="{3472E8CC-C9F0-4455-8289-5259E196D966}" type="presParOf" srcId="{06BFBECF-4E6D-47DB-8B56-D73BA487E2BF}" destId="{84859408-E004-4C50-B85F-DABB585ED53C}" srcOrd="0" destOrd="0" presId="urn:microsoft.com/office/officeart/2005/8/layout/venn2"/>
    <dgm:cxn modelId="{3C1B0561-3079-4E0F-B70C-04BA80FAFB2A}" type="presParOf" srcId="{06BFBECF-4E6D-47DB-8B56-D73BA487E2BF}" destId="{34402812-8825-44D2-A9AF-BC59BFC15CBC}" srcOrd="1" destOrd="0" presId="urn:microsoft.com/office/officeart/2005/8/layout/venn2"/>
    <dgm:cxn modelId="{E3D18A63-4365-429A-897F-6B2D1C3EB7C2}" type="presParOf" srcId="{E10BBC79-2B8A-46EA-966A-F29603F5E1CA}" destId="{4B539633-1F53-473B-A7DD-0D44649630C9}" srcOrd="4" destOrd="0" presId="urn:microsoft.com/office/officeart/2005/8/layout/venn2"/>
    <dgm:cxn modelId="{177C6B1A-ADFE-455D-8399-F962376FC32F}" type="presParOf" srcId="{4B539633-1F53-473B-A7DD-0D44649630C9}" destId="{BF01E83B-CEA7-4F86-8AAA-E2C885218F42}" srcOrd="0" destOrd="0" presId="urn:microsoft.com/office/officeart/2005/8/layout/venn2"/>
    <dgm:cxn modelId="{8BB44AFC-2BC5-4FF0-B201-86E840AB9E85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1AB13-5127-433E-AF8B-DCB05D1CECC7}" type="pres">
      <dgm:prSet presAssocID="{A160638B-EDC7-45E3-9B60-2218B8D54C36}" presName="sibTrans" presStyleLbl="node1" presStyleIdx="0" presStyleCnt="5"/>
      <dgm:spPr/>
      <dgm:t>
        <a:bodyPr/>
        <a:lstStyle/>
        <a:p>
          <a:endParaRPr lang="cs-CZ"/>
        </a:p>
      </dgm:t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898B2-B022-429F-968C-D0C0026923CF}" type="pres">
      <dgm:prSet presAssocID="{7689CCD2-C20D-4BB1-B4EA-0A9142D30E67}" presName="sibTrans" presStyleLbl="node1" presStyleIdx="1" presStyleCnt="5"/>
      <dgm:spPr/>
      <dgm:t>
        <a:bodyPr/>
        <a:lstStyle/>
        <a:p>
          <a:endParaRPr lang="cs-CZ"/>
        </a:p>
      </dgm:t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3B5ED-61BF-4F66-B30A-837BF397C287}" type="pres">
      <dgm:prSet presAssocID="{A63753C1-6D9B-413F-A185-8AE91E040D3C}" presName="sibTrans" presStyleLbl="node1" presStyleIdx="2" presStyleCnt="5"/>
      <dgm:spPr/>
      <dgm:t>
        <a:bodyPr/>
        <a:lstStyle/>
        <a:p>
          <a:endParaRPr lang="cs-CZ"/>
        </a:p>
      </dgm:t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80BAB0-4900-4BDD-B60D-E4E437666A34}" type="pres">
      <dgm:prSet presAssocID="{F2FAF36D-2ED5-4B58-BD8F-A03F7FB47F72}" presName="sibTrans" presStyleLbl="node1" presStyleIdx="3" presStyleCnt="5"/>
      <dgm:spPr/>
      <dgm:t>
        <a:bodyPr/>
        <a:lstStyle/>
        <a:p>
          <a:endParaRPr lang="cs-CZ"/>
        </a:p>
      </dgm:t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CDCA3-BECE-42FE-9F17-D24C36F40C00}" type="pres">
      <dgm:prSet presAssocID="{4DBDC599-D5B3-4EB7-A7E7-984F43C8A42E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03FF0D94-95B7-4A0F-B9FB-9E4B0DA9F60E}" type="presOf" srcId="{A63753C1-6D9B-413F-A185-8AE91E040D3C}" destId="{B3A3B5ED-61BF-4F66-B30A-837BF397C287}" srcOrd="0" destOrd="0" presId="urn:microsoft.com/office/officeart/2005/8/layout/cycle1"/>
    <dgm:cxn modelId="{C4B99C16-3491-4AE0-B7E0-921CAEE9E952}" type="presOf" srcId="{DDF84963-7ACE-477E-AED1-9DD1FF3AF6D4}" destId="{91B6A1C9-6E8B-4485-B3C7-3EF9AA03193D}" srcOrd="0" destOrd="0" presId="urn:microsoft.com/office/officeart/2005/8/layout/cycle1"/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77CCC109-1F6C-4F69-A532-6AB2B096D9DA}" type="presOf" srcId="{F2FAF36D-2ED5-4B58-BD8F-A03F7FB47F72}" destId="{FF80BAB0-4900-4BDD-B60D-E4E437666A34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21515C04-E243-4138-9833-86F4223B7850}" type="presOf" srcId="{F7A19954-74F1-4D4E-BCC5-1AD81651A5E3}" destId="{FC85C2EB-18D5-4F0E-8210-91E5E4EEF471}" srcOrd="0" destOrd="0" presId="urn:microsoft.com/office/officeart/2005/8/layout/cycle1"/>
    <dgm:cxn modelId="{AC8149F2-AECB-4D4B-BE93-CD3A3459BDFB}" type="presOf" srcId="{A160638B-EDC7-45E3-9B60-2218B8D54C36}" destId="{CE91AB13-5127-433E-AF8B-DCB05D1CECC7}" srcOrd="0" destOrd="0" presId="urn:microsoft.com/office/officeart/2005/8/layout/cycle1"/>
    <dgm:cxn modelId="{D4CACFCC-8A90-40DD-BA84-839AE41FC02A}" type="presOf" srcId="{82760DC4-9183-4E5C-AA54-265735F0D05E}" destId="{44234778-97C6-4001-AF95-5AEBEEA64433}" srcOrd="0" destOrd="0" presId="urn:microsoft.com/office/officeart/2005/8/layout/cycle1"/>
    <dgm:cxn modelId="{2E28CD80-DBBA-4907-A8EA-EC998998D793}" type="presOf" srcId="{2121EC1E-D81E-4B19-9D21-81C950E232F7}" destId="{D62E6711-B5CE-4513-8BDF-2BA8981D75ED}" srcOrd="0" destOrd="0" presId="urn:microsoft.com/office/officeart/2005/8/layout/cycle1"/>
    <dgm:cxn modelId="{A5A75244-F298-41C5-A234-5B3B64337B87}" type="presOf" srcId="{5F8A5C88-928A-4CC2-9EDC-ACE269B7CEFA}" destId="{845D28AA-DF72-4EC7-8497-986974A14A05}" srcOrd="0" destOrd="0" presId="urn:microsoft.com/office/officeart/2005/8/layout/cycle1"/>
    <dgm:cxn modelId="{E8D5D2CC-DEDE-4694-9C0D-6B1B36F7D42B}" type="presOf" srcId="{7689CCD2-C20D-4BB1-B4EA-0A9142D30E67}" destId="{90B898B2-B022-429F-968C-D0C0026923CF}" srcOrd="0" destOrd="0" presId="urn:microsoft.com/office/officeart/2005/8/layout/cycle1"/>
    <dgm:cxn modelId="{F8282F60-629D-442B-A700-15A08AC99513}" type="presOf" srcId="{4DBDC599-D5B3-4EB7-A7E7-984F43C8A42E}" destId="{01FCDCA3-BECE-42FE-9F17-D24C36F40C00}" srcOrd="0" destOrd="0" presId="urn:microsoft.com/office/officeart/2005/8/layout/cycle1"/>
    <dgm:cxn modelId="{050E657F-FE2F-4DA3-B74C-45F71580B47E}" type="presOf" srcId="{5AF200A8-9E06-42F9-9478-822C4D704E73}" destId="{B3FB4AAB-A6FA-4E54-9DA3-1FF9F4A96E65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09EFA0BA-5BB6-49D9-BBB2-852CB60FCB17}" type="presParOf" srcId="{FC85C2EB-18D5-4F0E-8210-91E5E4EEF471}" destId="{E6FF1822-FD60-41F1-A7CD-698FEBB20883}" srcOrd="0" destOrd="0" presId="urn:microsoft.com/office/officeart/2005/8/layout/cycle1"/>
    <dgm:cxn modelId="{994A2364-339A-4374-987D-F7F01E6FC044}" type="presParOf" srcId="{FC85C2EB-18D5-4F0E-8210-91E5E4EEF471}" destId="{B3FB4AAB-A6FA-4E54-9DA3-1FF9F4A96E65}" srcOrd="1" destOrd="0" presId="urn:microsoft.com/office/officeart/2005/8/layout/cycle1"/>
    <dgm:cxn modelId="{D3BFFA05-92E4-4EE1-B10F-0756969FEC22}" type="presParOf" srcId="{FC85C2EB-18D5-4F0E-8210-91E5E4EEF471}" destId="{CE91AB13-5127-433E-AF8B-DCB05D1CECC7}" srcOrd="2" destOrd="0" presId="urn:microsoft.com/office/officeart/2005/8/layout/cycle1"/>
    <dgm:cxn modelId="{07BA1AD3-F43F-4127-A535-CC1922D9FCEC}" type="presParOf" srcId="{FC85C2EB-18D5-4F0E-8210-91E5E4EEF471}" destId="{27A442A0-420C-487B-A22E-D356D0A189E1}" srcOrd="3" destOrd="0" presId="urn:microsoft.com/office/officeart/2005/8/layout/cycle1"/>
    <dgm:cxn modelId="{D6F46841-4D4A-4BBE-BDA8-4F66BF91F579}" type="presParOf" srcId="{FC85C2EB-18D5-4F0E-8210-91E5E4EEF471}" destId="{845D28AA-DF72-4EC7-8497-986974A14A05}" srcOrd="4" destOrd="0" presId="urn:microsoft.com/office/officeart/2005/8/layout/cycle1"/>
    <dgm:cxn modelId="{2B7260E8-9A07-4F9B-B89E-0868CE1A8075}" type="presParOf" srcId="{FC85C2EB-18D5-4F0E-8210-91E5E4EEF471}" destId="{90B898B2-B022-429F-968C-D0C0026923CF}" srcOrd="5" destOrd="0" presId="urn:microsoft.com/office/officeart/2005/8/layout/cycle1"/>
    <dgm:cxn modelId="{6BBA9C90-BE0F-490D-9C2B-90C7A2AC8176}" type="presParOf" srcId="{FC85C2EB-18D5-4F0E-8210-91E5E4EEF471}" destId="{45137D9B-DC89-407F-8D10-CCF8E067E440}" srcOrd="6" destOrd="0" presId="urn:microsoft.com/office/officeart/2005/8/layout/cycle1"/>
    <dgm:cxn modelId="{246C5524-7036-4750-A72D-6747891CF1D0}" type="presParOf" srcId="{FC85C2EB-18D5-4F0E-8210-91E5E4EEF471}" destId="{44234778-97C6-4001-AF95-5AEBEEA64433}" srcOrd="7" destOrd="0" presId="urn:microsoft.com/office/officeart/2005/8/layout/cycle1"/>
    <dgm:cxn modelId="{3D0342BA-DACF-4829-8D24-1178DBF0863C}" type="presParOf" srcId="{FC85C2EB-18D5-4F0E-8210-91E5E4EEF471}" destId="{B3A3B5ED-61BF-4F66-B30A-837BF397C287}" srcOrd="8" destOrd="0" presId="urn:microsoft.com/office/officeart/2005/8/layout/cycle1"/>
    <dgm:cxn modelId="{AA8883D0-24A0-4C82-8EDD-C103462C7B59}" type="presParOf" srcId="{FC85C2EB-18D5-4F0E-8210-91E5E4EEF471}" destId="{9298156D-EDE9-46F4-9FEF-D889445C412B}" srcOrd="9" destOrd="0" presId="urn:microsoft.com/office/officeart/2005/8/layout/cycle1"/>
    <dgm:cxn modelId="{F4A92E80-0D60-405F-A52F-DFDB76D7A5A7}" type="presParOf" srcId="{FC85C2EB-18D5-4F0E-8210-91E5E4EEF471}" destId="{D62E6711-B5CE-4513-8BDF-2BA8981D75ED}" srcOrd="10" destOrd="0" presId="urn:microsoft.com/office/officeart/2005/8/layout/cycle1"/>
    <dgm:cxn modelId="{A76B2474-B8F7-43B0-9BEB-C1EACD621322}" type="presParOf" srcId="{FC85C2EB-18D5-4F0E-8210-91E5E4EEF471}" destId="{FF80BAB0-4900-4BDD-B60D-E4E437666A34}" srcOrd="11" destOrd="0" presId="urn:microsoft.com/office/officeart/2005/8/layout/cycle1"/>
    <dgm:cxn modelId="{7166D598-273A-4260-8454-F97294BBB1BE}" type="presParOf" srcId="{FC85C2EB-18D5-4F0E-8210-91E5E4EEF471}" destId="{20C4C0F3-1A60-4042-9029-B9190A6175AF}" srcOrd="12" destOrd="0" presId="urn:microsoft.com/office/officeart/2005/8/layout/cycle1"/>
    <dgm:cxn modelId="{041184B4-CF07-49C5-8494-BDEE01156779}" type="presParOf" srcId="{FC85C2EB-18D5-4F0E-8210-91E5E4EEF471}" destId="{91B6A1C9-6E8B-4485-B3C7-3EF9AA03193D}" srcOrd="13" destOrd="0" presId="urn:microsoft.com/office/officeart/2005/8/layout/cycle1"/>
    <dgm:cxn modelId="{ACDC246A-81E8-460F-9181-8094C54D3D8F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6B09CD-37BF-4281-AB88-3B2C1C80F7E3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EA9B44-C00E-4BB9-A419-C60644F4E1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560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32E7FC-83A2-4CB1-8603-6FB9D6BD9590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7ABBCD-5DC9-4C84-8C09-56DE329B7C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1769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4749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8529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63466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039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5586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1022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33724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01058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19152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573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1686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04926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64073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16020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62270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71891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93238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73923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15994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1826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16633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0816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7751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0528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85303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16719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2921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1380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5419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4840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1854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0439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284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46CD-07D2-44AE-B46E-1548C12688A3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47E2-C1E1-4616-ADBF-0989450B871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5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1F97-32EF-4D37-AEF9-8FEB4D92620C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0A130-71C9-41C0-B265-CC226D8C1F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5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2204-CDA5-4653-9E6A-A882F9A055F5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518E-5DAE-42D8-9839-2FDD9B2E62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41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8E534-AB43-49FD-9C27-2315E1F63F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9506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05CD6A-3A42-417D-B363-8F0EBB45A0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31094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3D7A17C-50BD-4E5C-8F6C-F01B749DEE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603245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8565AFB-656F-45D3-8DC1-E673ABD300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272996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70C36F-FB5C-4725-84C2-5A37508C12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541684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CB7608-3B64-4FA7-8DEB-5BBAB21B33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23393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1A4449-36EA-45AF-9721-9310797475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646239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E013CC-638A-425F-BBA3-6B4A0E9934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93635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858D-5B31-4304-8983-FB029B8B467B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9577-F712-4AD3-AE7F-C48B3415BD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133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B3BCDF1-EF5F-4D35-9B03-C6AE277DA8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52121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E52323-36B5-465C-ACD4-82A9005AAB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346039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535710-D62D-49AF-809F-84646AA7D4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806005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8F6B383-C207-428D-A584-30F206D202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46275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C0531C0-C7D4-416F-876B-A948512B48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991291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C13AAA9-9BC7-4954-AFFE-D0DC06A8F2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10660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78262C2-F557-4662-9414-E0B4C9D1B8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747606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668D176-7533-4B03-98EB-55239066DC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608230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0322472-5440-4DFA-9846-23BB74BEA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221412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A467690-CC5B-4E43-B735-C4BE98488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751209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0B6A-A6EE-454B-93B1-8CE6F0515316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0674-CAE2-452D-8B3C-79CE2D30EA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286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F451EF3-7586-4BDD-A61D-1D00D9BAA4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86920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954D7BE-2E01-4418-B9EC-07AFE92418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415992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779EB1-1F4A-4276-92F3-4825D747B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662174"/>
      </p:ext>
    </p:extLst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EFF1F11-1CFA-497E-A1E3-F8FB95FA9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058908"/>
      </p:ext>
    </p:extLst>
  </p:cSld>
  <p:clrMapOvr>
    <a:masterClrMapping/>
  </p:clrMapOvr>
  <p:transition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E37F8C7-4C3B-46AB-93D9-8715A74888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20362"/>
      </p:ext>
    </p:extLst>
  </p:cSld>
  <p:clrMapOvr>
    <a:masterClrMapping/>
  </p:clrMapOvr>
  <p:transition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25B9CD-7A87-4641-A79F-8C70F1CE3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417114"/>
      </p:ext>
    </p:extLst>
  </p:cSld>
  <p:clrMapOvr>
    <a:masterClrMapping/>
  </p:clrMapOvr>
  <p:transition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3EF279C-EE0F-48AC-AB54-CF85194458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467982"/>
      </p:ext>
    </p:extLst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8AD1100-2B7F-4102-B0F2-6BF0BA9A7B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9956"/>
      </p:ext>
    </p:extLst>
  </p:cSld>
  <p:clrMapOvr>
    <a:masterClrMapping/>
  </p:clrMapOvr>
  <p:transition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1319FFB-A466-47B8-B0C2-20D90844D2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993600"/>
      </p:ext>
    </p:extLst>
  </p:cSld>
  <p:clrMapOvr>
    <a:masterClrMapping/>
  </p:clrMapOvr>
  <p:transition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</a:pPr>
                <a:endParaRPr lang="cs-CZ" sz="32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</a:pPr>
              <a:endParaRPr lang="cs-CZ" sz="3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E67614F-7FDD-40CF-80E0-AE1BC39EC7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045034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3B3E-E543-4C9F-BFF9-57BAC085812F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3057-F7FC-4896-8BE7-5ACC8B4BDD5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993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B456EBF-E47D-4A33-AA56-C22D514254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90399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9F218D4-CFD8-48D2-AB8A-D891037421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95732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F1AD17-9D15-4415-8890-A8A55D22C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55742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10DFAF0-392F-4105-A003-42F26540C5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260351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B7A1BD-C1AC-42DA-B2DC-093F7A69B6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118900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C5C3A16-0E9D-46AC-8620-AA5B86BB74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13223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F6015C-9F78-48FC-B6B3-D4161A07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148799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EC79BFA-B732-4C8C-9FF2-5B83467891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559480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7421CA-C0CD-4508-BEEB-93CC44CA5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07131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E14D13A-9930-440C-8771-D0618B653A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951184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BA94-714E-4622-B7F3-9D36B7634390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C398-6E19-4D5D-B013-01DA446C9E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462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4D8819B-811F-4475-9B44-339E2175D5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80450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2809DB1-CEE8-4907-AFC0-F4D38FA1E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193727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D082-69B9-4F1B-864C-4CA59DA5304C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0856-71A2-4D0A-8E87-9810A2F3B5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7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B237-0FCD-448D-9B4F-A0FC881B2A2E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413F-755B-4CCB-80F9-9239A42B228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20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7425-31D4-4067-9F6E-72FB58635BCF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9B7B-EDD9-492B-8DC0-733C03838D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26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CC50-A434-4BAF-97C0-FB7120AFFA8B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B37B-FDA9-420C-9B32-B41CBA668B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3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9D0553-029A-41D3-8151-20C6308BB84B}" type="datetimeFigureOut">
              <a:rPr lang="cs-CZ"/>
              <a:pPr>
                <a:defRPr/>
              </a:pPr>
              <a:t>12.3.2015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91B70-52A4-442C-ABBA-794EAF75AEE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  <p:sldLayoutId id="21474850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60BFA46-F56E-421A-B6C2-988EE77216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  <p:sldLayoutId id="2147485049" r:id="rId12"/>
    <p:sldLayoutId id="2147485050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18743E96-42AE-4B72-A483-11B9B7A5E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  <p:sldLayoutId id="2147485063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9170BE9-4823-4DC8-9100-5AE6C2B864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  <p:sldLayoutId id="2147485075" r:id="rId12"/>
    <p:sldLayoutId id="2147485076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dk/document/e81384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vekova_skladba_obyvatelstva_c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WINWORD\CLIPART\CROWD.WMF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List_aplikace_Microsoft_Excel_97_20031.xls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solidFill>
                  <a:srgbClr val="1B06BA"/>
                </a:solidFill>
              </a:rPr>
              <a:t>Hlavní determinanty zdraví</a:t>
            </a:r>
            <a:endParaRPr lang="cs-CZ" b="1" cap="all" dirty="0">
              <a:solidFill>
                <a:srgbClr val="1B06B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684213" y="1341438"/>
            <a:ext cx="34559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200" b="1" dirty="0">
                <a:latin typeface="+mn-lt"/>
                <a:cs typeface="+mn-cs"/>
              </a:rPr>
              <a:t>UDÁLOSTI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Narození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Úmrtí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Svatba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Rozvod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Ukončení studia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0425" y="1338263"/>
            <a:ext cx="37766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cs-CZ" sz="3200" b="1" dirty="0" smtClean="0"/>
              <a:t>PROCESY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endParaRPr lang="cs-CZ" sz="3200" b="1" dirty="0" smtClean="0"/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Porodnost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Úmrtnost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Sňatečnost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Rozvodovost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Vzdělanost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 smtClean="0"/>
              <a:t>Migrace</a:t>
            </a:r>
            <a:endParaRPr lang="cs-CZ" sz="3200" b="1" dirty="0"/>
          </a:p>
        </p:txBody>
      </p:sp>
      <p:sp>
        <p:nvSpPr>
          <p:cNvPr id="10854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7793037" cy="576262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Calibri" pitchFamily="34" charset="0"/>
                <a:cs typeface="Calibri" pitchFamily="34" charset="0"/>
              </a:rPr>
              <a:t>Deset rad pro zdraví</a:t>
            </a:r>
            <a:br>
              <a:rPr lang="cs-CZ" sz="3600" b="1" smtClean="0">
                <a:latin typeface="Calibri" pitchFamily="34" charset="0"/>
                <a:cs typeface="Calibri" pitchFamily="34" charset="0"/>
              </a:rPr>
            </a:br>
            <a:r>
              <a:rPr lang="en-IE" sz="2000" smtClean="0">
                <a:latin typeface="Calibri" pitchFamily="34" charset="0"/>
                <a:cs typeface="Calibri" pitchFamily="34" charset="0"/>
              </a:rPr>
              <a:t>David Gordon, Centre for Poverty Research</a:t>
            </a:r>
            <a:r>
              <a:rPr lang="en-US" sz="360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600" smtClean="0">
                <a:latin typeface="Calibri" pitchFamily="34" charset="0"/>
                <a:cs typeface="Calibri" pitchFamily="34" charset="0"/>
              </a:rPr>
            </a:br>
            <a:endParaRPr lang="cs-CZ" sz="36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772400" cy="57610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Nebuďte chudí. Pokud nemůžete přestat, snažte se nebýt chudí dlouho.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 </a:t>
            </a:r>
            <a:endParaRPr lang="cs-CZ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Nebydlete v chudé, deprivované oblasti, pokud je to možné, odstěhujte se.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Pořiďte si vlastní auto.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Neberte zaměstnání, které vás stresuje, je málo placené nebo vyžaduje manuální práci.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Nebydlete ve špinavých a nekvalitních domech či bytech, nestaňte se bezdomovcem.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Jeďte jednou za rok na dovolenou.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Nebuďte rodič – samoživitel.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Požadujte všechny dávky, na které máte nárok.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Nebydlete blízko frekventované silnice nebo blízko továrny, která znečišťuje ovzduší.</a:t>
            </a:r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smtClean="0">
                <a:latin typeface="Calibri" pitchFamily="34" charset="0"/>
                <a:cs typeface="Calibri" pitchFamily="34" charset="0"/>
              </a:rPr>
              <a:t>Využijte vzdělání ke zlepšení své socioekonomické pozice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cs-CZ" sz="1800" smtClean="0">
              <a:latin typeface="Calibri" pitchFamily="34" charset="0"/>
              <a:cs typeface="Calibri" pitchFamily="34" charset="0"/>
            </a:endParaRPr>
          </a:p>
          <a:p>
            <a:pPr algn="r" eaLnBrk="1" hangingPunct="1">
              <a:lnSpc>
                <a:spcPts val="3000"/>
              </a:lnSpc>
              <a:buClr>
                <a:schemeClr val="tx1"/>
              </a:buClr>
            </a:pPr>
            <a:endParaRPr lang="en-US" sz="240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z="220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i="1" dirty="0"/>
              <a:t/>
            </a:r>
            <a:br>
              <a:rPr lang="cs-CZ" sz="4000" b="1" i="1" dirty="0"/>
            </a:br>
            <a:r>
              <a:rPr lang="cs-CZ" sz="4000" b="1" dirty="0">
                <a:solidFill>
                  <a:srgbClr val="1B06BA"/>
                </a:solidFill>
              </a:rPr>
              <a:t>DOPORUČENÍ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pracovních podmínek </a:t>
            </a:r>
            <a:br>
              <a:rPr lang="cs-CZ" b="1" smtClean="0">
                <a:latin typeface="Arial" charset="0"/>
              </a:rPr>
            </a:br>
            <a:r>
              <a:rPr lang="cs-CZ" b="1" smtClean="0">
                <a:latin typeface="Arial" charset="0"/>
              </a:rPr>
              <a:t>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Doporučená četba k SDZ:</a:t>
            </a:r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Wilkinson, R., Marmot, M.</a:t>
            </a:r>
            <a:r>
              <a:rPr lang="en-US" sz="2400" smtClean="0">
                <a:latin typeface="Arial" charset="0"/>
              </a:rPr>
              <a:t> (eds.)</a:t>
            </a:r>
            <a:r>
              <a:rPr lang="cs-CZ" sz="2400" smtClean="0">
                <a:latin typeface="Arial" charset="0"/>
              </a:rPr>
              <a:t>: Social Determinants of Health. The Solid Facts. Copenhagen, WHO 2003. URL: </a:t>
            </a:r>
            <a:r>
              <a:rPr lang="cs-CZ" sz="2400" smtClean="0">
                <a:latin typeface="Arial" charset="0"/>
                <a:hlinkClick r:id="rId2"/>
              </a:rPr>
              <a:t>http://www.who.dk/document/e81384.pdf</a:t>
            </a:r>
            <a:r>
              <a:rPr lang="cs-CZ" sz="2400" smtClean="0"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[cit. 12. 10. 2005].</a:t>
            </a:r>
            <a:endParaRPr lang="cs-CZ" sz="240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09571" name="Picture 2" descr="graf_sezonnost_1108675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99306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zabývá se </a:t>
            </a:r>
            <a:r>
              <a:rPr lang="cs-CZ" b="1" dirty="0">
                <a:solidFill>
                  <a:srgbClr val="C00000"/>
                </a:solidFill>
              </a:rPr>
              <a:t>REPRODUKCÍ LIDSKÝCH POPULACÍ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odhaluje </a:t>
            </a:r>
            <a:r>
              <a:rPr lang="cs-CZ" b="1" dirty="0"/>
              <a:t>vazby mezi společenskými podmínkami </a:t>
            </a:r>
            <a:r>
              <a:rPr lang="cs-CZ" dirty="0"/>
              <a:t>(kulturní, ekonomické, politické)</a:t>
            </a:r>
            <a:r>
              <a:rPr lang="cs-CZ" b="1" dirty="0"/>
              <a:t> a populačním vývojem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1059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POPULAČNÍ ZÁKLADNA                          A POPULAČNÍ PROCESY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Základna:</a:t>
            </a:r>
            <a:r>
              <a:rPr lang="cs-CZ" dirty="0"/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Procesy:</a:t>
            </a:r>
            <a:r>
              <a:rPr lang="cs-CZ" dirty="0"/>
              <a:t> hromadné demografické události úzce související s velikostí </a:t>
            </a:r>
            <a:br>
              <a:rPr lang="cs-CZ" dirty="0"/>
            </a:br>
            <a:r>
              <a:rPr lang="cs-CZ" dirty="0"/>
              <a:t>a složením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1161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PROMĚNA VĚKOVÉ STRUKTURY POPULACE – POPULAČNÍ STÁRNUTÍ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Populace nemá věk – jen věkovou strukturu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Populace může mládnout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hlinkClick r:id="rId3"/>
              </a:rPr>
              <a:t>Populační stárnutí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proces, kdy se mění věková struktura populace tak, že se zvyšuje podíl osob starších 60 nebo 65 </a:t>
            </a:r>
            <a:r>
              <a:rPr lang="cs-CZ" dirty="0" smtClean="0"/>
              <a:t>let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</a:t>
            </a:r>
            <a:r>
              <a:rPr lang="cs-CZ" dirty="0" smtClean="0"/>
              <a:t> ČR máme cca 16,5% osob ve věku 65+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1264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DEMOGRAFICKÝ TRANZIT </a:t>
            </a:r>
            <a:endParaRPr lang="cs-CZ" sz="4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Podstata:</a:t>
            </a:r>
          </a:p>
          <a:p>
            <a:pPr mar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0000FF"/>
                </a:solidFill>
              </a:rPr>
              <a:t>PŘECHOD </a:t>
            </a:r>
            <a:r>
              <a:rPr lang="cs-CZ" b="1" dirty="0">
                <a:solidFill>
                  <a:srgbClr val="0000FF"/>
                </a:solidFill>
              </a:rPr>
              <a:t>OD VYSOKÝCH </a:t>
            </a:r>
            <a:r>
              <a:rPr lang="cs-CZ" b="1" dirty="0" smtClean="0">
                <a:solidFill>
                  <a:srgbClr val="0000FF"/>
                </a:solidFill>
              </a:rPr>
              <a:t>K </a:t>
            </a:r>
            <a:r>
              <a:rPr lang="cs-CZ" b="1" dirty="0">
                <a:solidFill>
                  <a:srgbClr val="0000FF"/>
                </a:solidFill>
              </a:rPr>
              <a:t>NÍZKÝM </a:t>
            </a:r>
            <a:r>
              <a:rPr lang="cs-CZ" b="1" dirty="0" smtClean="0">
                <a:solidFill>
                  <a:srgbClr val="0000FF"/>
                </a:solidFill>
              </a:rPr>
              <a:t>MÍRÁM PORODNOSTI </a:t>
            </a:r>
            <a:r>
              <a:rPr lang="cs-CZ" b="1" dirty="0">
                <a:solidFill>
                  <a:srgbClr val="0000FF"/>
                </a:solidFill>
              </a:rPr>
              <a:t>A ÚMRTNOSTI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/>
              <a:t>(</a:t>
            </a:r>
            <a:r>
              <a:rPr lang="cs-CZ" b="1" dirty="0"/>
              <a:t>Přechod od extenzivních forem reprodukce </a:t>
            </a:r>
            <a:r>
              <a:rPr lang="cs-CZ" b="1" dirty="0" smtClean="0"/>
              <a:t>  k </a:t>
            </a:r>
            <a:r>
              <a:rPr lang="cs-CZ" b="1" dirty="0"/>
              <a:t>intenzivním)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</p:txBody>
      </p:sp>
      <p:sp>
        <p:nvSpPr>
          <p:cNvPr id="11366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HLAVNÍ CHARAKTERISTIKY DEMOGRAFICKÉHO TRANZITU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Globální proces probíhající od pol. 18. st.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pol. 18. st. (FRA, UK)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České země: 1870-1930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Slovensko: 1900-1950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Čím později začne, tím rychleji proběhne.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Kompletně bude završena v polovině </a:t>
            </a: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   21. st. </a:t>
            </a:r>
          </a:p>
          <a:p>
            <a:pPr lvl="1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počet obyvatelstva Země by se měl ustálit </a:t>
            </a:r>
            <a:br>
              <a:rPr lang="cs-CZ" b="1" dirty="0"/>
            </a:br>
            <a:r>
              <a:rPr lang="cs-CZ" b="1" dirty="0"/>
              <a:t>na 9-10mld.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1469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PRŮBĚH DEMOGRAFICKÉHO TRANZITU</a:t>
            </a: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sz="4000" b="1" smtClean="0">
                <a:latin typeface="Arial" charset="0"/>
              </a:rPr>
              <a:t>Demografický přechod má dvě komponenty: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z="3600" smtClean="0">
                <a:latin typeface="Arial" charset="0"/>
              </a:rPr>
              <a:t> pokles úmrtnosti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z="3600" smtClean="0">
                <a:latin typeface="Arial" charset="0"/>
              </a:rPr>
              <a:t> pokles porodnosti</a:t>
            </a: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11571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4000" b="1" smtClean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60350"/>
            <a:ext cx="8002587" cy="619283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1. STADIUM (A) – do pol. 17. století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1B06BA"/>
                </a:solidFill>
                <a:latin typeface="Arial" charset="0"/>
              </a:rPr>
              <a:t>Populace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sz="2200" dirty="0" smtClean="0">
                <a:latin typeface="Arial" charset="0"/>
              </a:rPr>
              <a:t>- vysoká porodnost a úmrtnost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sz="2200" dirty="0" smtClean="0">
                <a:latin typeface="Arial" charset="0"/>
              </a:rPr>
              <a:t>- převažují </a:t>
            </a:r>
            <a:r>
              <a:rPr lang="cs-CZ" sz="2200" b="1" dirty="0" smtClean="0">
                <a:latin typeface="Arial" charset="0"/>
              </a:rPr>
              <a:t>děti, mladí lidé a muži, </a:t>
            </a:r>
            <a:r>
              <a:rPr lang="cs-CZ" sz="2200" dirty="0" smtClean="0">
                <a:latin typeface="Arial" charset="0"/>
              </a:rPr>
              <a:t>SDŽ: 20 - 30 let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sz="2200" dirty="0" smtClean="0">
                <a:latin typeface="Arial" charset="0"/>
              </a:rPr>
              <a:t>- lidé žijí na venkově, prostorově roztroušeni,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sz="2200" dirty="0" smtClean="0">
                <a:latin typeface="Arial" charset="0"/>
              </a:rPr>
              <a:t>  nulová hygiena, města jsou centry epidemií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cs-CZ" sz="2000" b="1" dirty="0" smtClean="0"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1B06BA"/>
                </a:solidFill>
                <a:latin typeface="Arial" charset="0"/>
              </a:rPr>
              <a:t>Zdravotní situace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Arial" charset="0"/>
              </a:rPr>
              <a:t>mor, anglický pot, syfilida, endemické infekce  parazitární nemoci, chronická podvýživa, závadná voda, krysy, špatné bydlení,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Arial" charset="0"/>
              </a:rPr>
              <a:t>žádná organizovaná zdravotní péče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Arial" charset="0"/>
              </a:rPr>
              <a:t>špatné zdraví zejména u dětí a žen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09650"/>
            <a:ext cx="403225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550" y="1204913"/>
            <a:ext cx="647700" cy="1719262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DETERMINANTY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všechny okolnosti a faktory, které určitým způsobem posilují a upevňují nebo naopak ohrožují a oslabují zdraví.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650" y="260350"/>
            <a:ext cx="8388350" cy="6597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2. STADIUM (B) – 18. a poč. 19. st.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1B06BA"/>
                </a:solidFill>
              </a:rPr>
              <a:t>Populace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/>
              <a:t>Úmrtnost </a:t>
            </a:r>
            <a:r>
              <a:rPr lang="cs-CZ" sz="2200" b="1" dirty="0"/>
              <a:t>- zejm. kojenecká </a:t>
            </a:r>
            <a:r>
              <a:rPr lang="cs-CZ" sz="2200" b="1" dirty="0" smtClean="0"/>
              <a:t>– klesá</a:t>
            </a:r>
            <a:endParaRPr lang="cs-CZ" sz="22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/>
              <a:t>Období převažujících infekčních nemocí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Více </a:t>
            </a:r>
            <a:r>
              <a:rPr lang="cs-CZ" sz="2200" dirty="0"/>
              <a:t>dětí se dožívá reprodukčního věku, tzn. </a:t>
            </a:r>
            <a:r>
              <a:rPr lang="cs-CZ" sz="2200" b="1" dirty="0"/>
              <a:t>porodnost se </a:t>
            </a:r>
            <a:r>
              <a:rPr lang="cs-CZ" sz="2200" b="1" dirty="0" smtClean="0"/>
              <a:t>zvyšuje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Přirozený </a:t>
            </a:r>
            <a:r>
              <a:rPr lang="cs-CZ" sz="2200" dirty="0"/>
              <a:t>přírůstek pozvolna </a:t>
            </a:r>
            <a:r>
              <a:rPr lang="cs-CZ" sz="2200" dirty="0" smtClean="0"/>
              <a:t>roste</a:t>
            </a:r>
            <a:r>
              <a:rPr lang="cs-CZ" sz="22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52832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47825" y="1052513"/>
            <a:ext cx="1052513" cy="2447925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260350"/>
            <a:ext cx="8675687" cy="65532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3. STADIUM (C) – 19. a poč. 20. století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600" b="1" dirty="0" smtClean="0">
                <a:solidFill>
                  <a:srgbClr val="1B06BA"/>
                </a:solidFill>
                <a:latin typeface="Arial" charset="0"/>
              </a:rPr>
              <a:t>Populace</a:t>
            </a:r>
            <a:endParaRPr lang="cs-CZ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Porodnost </a:t>
            </a:r>
            <a:r>
              <a:rPr lang="cs-CZ" sz="2400" dirty="0"/>
              <a:t>a úmrtnost výrazně klesají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Přirozený přírůstek rychle roste (porodnost začala klesat později než úmrtnost)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cs-CZ" sz="2600" b="1" dirty="0" smtClean="0">
              <a:solidFill>
                <a:srgbClr val="1B06BA"/>
              </a:solidFill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s-CZ" sz="2600" b="1" dirty="0" smtClean="0">
                <a:solidFill>
                  <a:srgbClr val="1B06BA"/>
                </a:solidFill>
                <a:latin typeface="Arial" charset="0"/>
              </a:rPr>
              <a:t>Zdravotní situace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sz="2200" dirty="0" smtClean="0">
                <a:latin typeface="Arial" charset="0"/>
              </a:rPr>
              <a:t>-  infekční a parazitární onemocnění (TBC, záškrt, bronchitida, zápal plic, úplavice, spalničky, neštovice, vodnatelnost), objevují se výrazněji nemoci srdce a rakovina, roste význam pracovních podmínek a úrazů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 smtClean="0"/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09650"/>
            <a:ext cx="4249737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84438" y="1031875"/>
            <a:ext cx="863600" cy="1965325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650" y="188913"/>
            <a:ext cx="8388350" cy="68405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4. STADIUM (D) – počátek 20. st.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600" b="1" dirty="0" smtClean="0">
                <a:solidFill>
                  <a:srgbClr val="1B06BA"/>
                </a:solidFill>
              </a:rPr>
              <a:t>Populace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/>
              <a:t>Porodnost </a:t>
            </a:r>
            <a:r>
              <a:rPr lang="cs-CZ" sz="1800" dirty="0"/>
              <a:t>klesá, úmrtnost začíná stagnovat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Přirozený přírůstek se </a:t>
            </a:r>
            <a:r>
              <a:rPr lang="cs-CZ" sz="1800" dirty="0" smtClean="0"/>
              <a:t>snižuje, populace stárne (zvyšuje </a:t>
            </a:r>
            <a:r>
              <a:rPr lang="cs-CZ" sz="1800" dirty="0"/>
              <a:t>se podíl lidí ve věku nad 65 </a:t>
            </a:r>
            <a:r>
              <a:rPr lang="cs-CZ" sz="1800" dirty="0" smtClean="0"/>
              <a:t>let)</a:t>
            </a:r>
            <a:r>
              <a:rPr lang="cs-CZ" sz="1800" b="1" dirty="0" smtClean="0"/>
              <a:t>, </a:t>
            </a:r>
            <a:r>
              <a:rPr lang="cs-CZ" sz="1800" dirty="0" smtClean="0"/>
              <a:t>přibývají ženy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1B06BA"/>
                </a:solidFill>
                <a:latin typeface="Arial" charset="0"/>
              </a:rPr>
              <a:t>Zdravotní situace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sz="1800" b="1" dirty="0" smtClean="0">
                <a:latin typeface="Arial" charset="0"/>
              </a:rPr>
              <a:t>	</a:t>
            </a:r>
            <a:r>
              <a:rPr lang="cs-CZ" sz="1800" b="1" dirty="0" smtClean="0"/>
              <a:t>Převažují </a:t>
            </a:r>
            <a:r>
              <a:rPr lang="cs-CZ" sz="1800" b="1" dirty="0"/>
              <a:t>infekční nemoci, </a:t>
            </a:r>
            <a:r>
              <a:rPr lang="cs-CZ" sz="1800" dirty="0"/>
              <a:t>ale je patrný</a:t>
            </a:r>
            <a:r>
              <a:rPr lang="cs-CZ" sz="1800" b="1" dirty="0"/>
              <a:t> nástup chronických </a:t>
            </a:r>
            <a:r>
              <a:rPr lang="cs-CZ" sz="1800" b="1" dirty="0" smtClean="0"/>
              <a:t>a degenerativních nemocí</a:t>
            </a:r>
            <a:r>
              <a:rPr lang="cs-CZ" sz="1800" b="1" dirty="0"/>
              <a:t> </a:t>
            </a:r>
            <a:r>
              <a:rPr lang="cs-CZ" sz="1800" dirty="0" smtClean="0">
                <a:latin typeface="Arial" charset="0"/>
              </a:rPr>
              <a:t>(nemoci oběhové soustavy, zhoubné novotvary,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cs-CZ" sz="1800" dirty="0" smtClean="0">
                <a:latin typeface="Arial" charset="0"/>
              </a:rPr>
              <a:t>      úrazy, nemoci pohybového ústrojí …)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1" dirty="0"/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38225"/>
            <a:ext cx="5180012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24300" y="1030288"/>
            <a:ext cx="1079500" cy="2398712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476375" y="260350"/>
            <a:ext cx="6754813" cy="486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07950" y="5734050"/>
            <a:ext cx="885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>
                <a:solidFill>
                  <a:srgbClr val="1B06BA"/>
                </a:solidFill>
              </a:rPr>
              <a:t>Procento zemřelých na kardiovaskulární nemoci, nádory, infekční nemoci a tuberkulózu z celkového počtu zemřelých v českých zemích v letech 1919-2006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132138" y="62071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kardiovaskulární nemoci</a:t>
            </a: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1482725" y="4348163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1482725" y="3538538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1482725" y="27305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1482725" y="191135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1482725" y="1101725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1482725" y="293688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1482725" y="293688"/>
            <a:ext cx="6754813" cy="48625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1482725" y="293688"/>
            <a:ext cx="1588" cy="4862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1431925" y="51562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1431925" y="43481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1431925" y="353853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1431925" y="27305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1431925" y="19113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1431925" y="11017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1431925" y="2936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1482725" y="51562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 flipV="1">
            <a:off x="1482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 flipV="1">
            <a:off x="15541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 flipV="1">
            <a:off x="16240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 flipV="1">
            <a:off x="1695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 flipV="1">
            <a:off x="1765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 flipV="1">
            <a:off x="18367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 flipV="1">
            <a:off x="1908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V="1">
            <a:off x="1978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 flipV="1">
            <a:off x="20494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6" name="Line 30"/>
          <p:cNvSpPr>
            <a:spLocks noChangeShapeType="1"/>
          </p:cNvSpPr>
          <p:nvPr/>
        </p:nvSpPr>
        <p:spPr bwMode="auto">
          <a:xfrm flipV="1">
            <a:off x="21193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7" name="Line 31"/>
          <p:cNvSpPr>
            <a:spLocks noChangeShapeType="1"/>
          </p:cNvSpPr>
          <p:nvPr/>
        </p:nvSpPr>
        <p:spPr bwMode="auto">
          <a:xfrm flipV="1">
            <a:off x="2190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8" name="Line 32"/>
          <p:cNvSpPr>
            <a:spLocks noChangeShapeType="1"/>
          </p:cNvSpPr>
          <p:nvPr/>
        </p:nvSpPr>
        <p:spPr bwMode="auto">
          <a:xfrm flipV="1">
            <a:off x="22621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89" name="Line 33"/>
          <p:cNvSpPr>
            <a:spLocks noChangeShapeType="1"/>
          </p:cNvSpPr>
          <p:nvPr/>
        </p:nvSpPr>
        <p:spPr bwMode="auto">
          <a:xfrm flipV="1">
            <a:off x="23320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0" name="Line 34"/>
          <p:cNvSpPr>
            <a:spLocks noChangeShapeType="1"/>
          </p:cNvSpPr>
          <p:nvPr/>
        </p:nvSpPr>
        <p:spPr bwMode="auto">
          <a:xfrm flipV="1">
            <a:off x="23923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1" name="Line 35"/>
          <p:cNvSpPr>
            <a:spLocks noChangeShapeType="1"/>
          </p:cNvSpPr>
          <p:nvPr/>
        </p:nvSpPr>
        <p:spPr bwMode="auto">
          <a:xfrm flipV="1">
            <a:off x="2463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2" name="Line 36"/>
          <p:cNvSpPr>
            <a:spLocks noChangeShapeType="1"/>
          </p:cNvSpPr>
          <p:nvPr/>
        </p:nvSpPr>
        <p:spPr bwMode="auto">
          <a:xfrm flipV="1">
            <a:off x="2533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3" name="Line 37"/>
          <p:cNvSpPr>
            <a:spLocks noChangeShapeType="1"/>
          </p:cNvSpPr>
          <p:nvPr/>
        </p:nvSpPr>
        <p:spPr bwMode="auto">
          <a:xfrm flipV="1">
            <a:off x="26050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4" name="Line 38"/>
          <p:cNvSpPr>
            <a:spLocks noChangeShapeType="1"/>
          </p:cNvSpPr>
          <p:nvPr/>
        </p:nvSpPr>
        <p:spPr bwMode="auto">
          <a:xfrm flipV="1">
            <a:off x="2676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5" name="Line 39"/>
          <p:cNvSpPr>
            <a:spLocks noChangeShapeType="1"/>
          </p:cNvSpPr>
          <p:nvPr/>
        </p:nvSpPr>
        <p:spPr bwMode="auto">
          <a:xfrm flipV="1">
            <a:off x="2746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6" name="Line 40"/>
          <p:cNvSpPr>
            <a:spLocks noChangeShapeType="1"/>
          </p:cNvSpPr>
          <p:nvPr/>
        </p:nvSpPr>
        <p:spPr bwMode="auto">
          <a:xfrm flipV="1">
            <a:off x="28178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7" name="Line 41"/>
          <p:cNvSpPr>
            <a:spLocks noChangeShapeType="1"/>
          </p:cNvSpPr>
          <p:nvPr/>
        </p:nvSpPr>
        <p:spPr bwMode="auto">
          <a:xfrm flipV="1">
            <a:off x="28876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8" name="Line 42"/>
          <p:cNvSpPr>
            <a:spLocks noChangeShapeType="1"/>
          </p:cNvSpPr>
          <p:nvPr/>
        </p:nvSpPr>
        <p:spPr bwMode="auto">
          <a:xfrm flipV="1">
            <a:off x="2959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99" name="Line 43"/>
          <p:cNvSpPr>
            <a:spLocks noChangeShapeType="1"/>
          </p:cNvSpPr>
          <p:nvPr/>
        </p:nvSpPr>
        <p:spPr bwMode="auto">
          <a:xfrm flipV="1">
            <a:off x="30305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0" name="Line 44"/>
          <p:cNvSpPr>
            <a:spLocks noChangeShapeType="1"/>
          </p:cNvSpPr>
          <p:nvPr/>
        </p:nvSpPr>
        <p:spPr bwMode="auto">
          <a:xfrm flipV="1">
            <a:off x="31003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1" name="Line 45"/>
          <p:cNvSpPr>
            <a:spLocks noChangeShapeType="1"/>
          </p:cNvSpPr>
          <p:nvPr/>
        </p:nvSpPr>
        <p:spPr bwMode="auto">
          <a:xfrm flipV="1">
            <a:off x="31718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2" name="Line 46"/>
          <p:cNvSpPr>
            <a:spLocks noChangeShapeType="1"/>
          </p:cNvSpPr>
          <p:nvPr/>
        </p:nvSpPr>
        <p:spPr bwMode="auto">
          <a:xfrm flipV="1">
            <a:off x="32416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3" name="Line 47"/>
          <p:cNvSpPr>
            <a:spLocks noChangeShapeType="1"/>
          </p:cNvSpPr>
          <p:nvPr/>
        </p:nvSpPr>
        <p:spPr bwMode="auto">
          <a:xfrm flipV="1">
            <a:off x="33131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4" name="Line 48"/>
          <p:cNvSpPr>
            <a:spLocks noChangeShapeType="1"/>
          </p:cNvSpPr>
          <p:nvPr/>
        </p:nvSpPr>
        <p:spPr bwMode="auto">
          <a:xfrm flipV="1">
            <a:off x="33829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5" name="Line 49"/>
          <p:cNvSpPr>
            <a:spLocks noChangeShapeType="1"/>
          </p:cNvSpPr>
          <p:nvPr/>
        </p:nvSpPr>
        <p:spPr bwMode="auto">
          <a:xfrm flipV="1">
            <a:off x="34544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6" name="Line 50"/>
          <p:cNvSpPr>
            <a:spLocks noChangeShapeType="1"/>
          </p:cNvSpPr>
          <p:nvPr/>
        </p:nvSpPr>
        <p:spPr bwMode="auto">
          <a:xfrm flipV="1">
            <a:off x="35258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7" name="Line 51"/>
          <p:cNvSpPr>
            <a:spLocks noChangeShapeType="1"/>
          </p:cNvSpPr>
          <p:nvPr/>
        </p:nvSpPr>
        <p:spPr bwMode="auto">
          <a:xfrm flipV="1">
            <a:off x="35956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8" name="Line 52"/>
          <p:cNvSpPr>
            <a:spLocks noChangeShapeType="1"/>
          </p:cNvSpPr>
          <p:nvPr/>
        </p:nvSpPr>
        <p:spPr bwMode="auto">
          <a:xfrm flipV="1">
            <a:off x="36671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09" name="Line 53"/>
          <p:cNvSpPr>
            <a:spLocks noChangeShapeType="1"/>
          </p:cNvSpPr>
          <p:nvPr/>
        </p:nvSpPr>
        <p:spPr bwMode="auto">
          <a:xfrm flipV="1">
            <a:off x="37369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0" name="Line 54"/>
          <p:cNvSpPr>
            <a:spLocks noChangeShapeType="1"/>
          </p:cNvSpPr>
          <p:nvPr/>
        </p:nvSpPr>
        <p:spPr bwMode="auto">
          <a:xfrm flipV="1">
            <a:off x="38084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1" name="Line 55"/>
          <p:cNvSpPr>
            <a:spLocks noChangeShapeType="1"/>
          </p:cNvSpPr>
          <p:nvPr/>
        </p:nvSpPr>
        <p:spPr bwMode="auto">
          <a:xfrm flipV="1">
            <a:off x="3879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2" name="Line 56"/>
          <p:cNvSpPr>
            <a:spLocks noChangeShapeType="1"/>
          </p:cNvSpPr>
          <p:nvPr/>
        </p:nvSpPr>
        <p:spPr bwMode="auto">
          <a:xfrm flipV="1">
            <a:off x="3949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3" name="Line 57"/>
          <p:cNvSpPr>
            <a:spLocks noChangeShapeType="1"/>
          </p:cNvSpPr>
          <p:nvPr/>
        </p:nvSpPr>
        <p:spPr bwMode="auto">
          <a:xfrm flipV="1">
            <a:off x="40211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4" name="Line 58"/>
          <p:cNvSpPr>
            <a:spLocks noChangeShapeType="1"/>
          </p:cNvSpPr>
          <p:nvPr/>
        </p:nvSpPr>
        <p:spPr bwMode="auto">
          <a:xfrm flipV="1">
            <a:off x="40814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5" name="Line 59"/>
          <p:cNvSpPr>
            <a:spLocks noChangeShapeType="1"/>
          </p:cNvSpPr>
          <p:nvPr/>
        </p:nvSpPr>
        <p:spPr bwMode="auto">
          <a:xfrm flipV="1">
            <a:off x="41529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6" name="Line 60"/>
          <p:cNvSpPr>
            <a:spLocks noChangeShapeType="1"/>
          </p:cNvSpPr>
          <p:nvPr/>
        </p:nvSpPr>
        <p:spPr bwMode="auto">
          <a:xfrm flipV="1">
            <a:off x="4222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7" name="Line 61"/>
          <p:cNvSpPr>
            <a:spLocks noChangeShapeType="1"/>
          </p:cNvSpPr>
          <p:nvPr/>
        </p:nvSpPr>
        <p:spPr bwMode="auto">
          <a:xfrm flipV="1">
            <a:off x="42941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8" name="Line 62"/>
          <p:cNvSpPr>
            <a:spLocks noChangeShapeType="1"/>
          </p:cNvSpPr>
          <p:nvPr/>
        </p:nvSpPr>
        <p:spPr bwMode="auto">
          <a:xfrm flipV="1">
            <a:off x="43640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19" name="Line 63"/>
          <p:cNvSpPr>
            <a:spLocks noChangeShapeType="1"/>
          </p:cNvSpPr>
          <p:nvPr/>
        </p:nvSpPr>
        <p:spPr bwMode="auto">
          <a:xfrm flipV="1">
            <a:off x="44354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0" name="Line 64"/>
          <p:cNvSpPr>
            <a:spLocks noChangeShapeType="1"/>
          </p:cNvSpPr>
          <p:nvPr/>
        </p:nvSpPr>
        <p:spPr bwMode="auto">
          <a:xfrm flipV="1">
            <a:off x="45053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1" name="Line 65"/>
          <p:cNvSpPr>
            <a:spLocks noChangeShapeType="1"/>
          </p:cNvSpPr>
          <p:nvPr/>
        </p:nvSpPr>
        <p:spPr bwMode="auto">
          <a:xfrm flipV="1">
            <a:off x="45767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2" name="Line 66"/>
          <p:cNvSpPr>
            <a:spLocks noChangeShapeType="1"/>
          </p:cNvSpPr>
          <p:nvPr/>
        </p:nvSpPr>
        <p:spPr bwMode="auto">
          <a:xfrm flipV="1">
            <a:off x="46482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3" name="Line 67"/>
          <p:cNvSpPr>
            <a:spLocks noChangeShapeType="1"/>
          </p:cNvSpPr>
          <p:nvPr/>
        </p:nvSpPr>
        <p:spPr bwMode="auto">
          <a:xfrm flipV="1">
            <a:off x="47180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4" name="Line 68"/>
          <p:cNvSpPr>
            <a:spLocks noChangeShapeType="1"/>
          </p:cNvSpPr>
          <p:nvPr/>
        </p:nvSpPr>
        <p:spPr bwMode="auto">
          <a:xfrm flipV="1">
            <a:off x="47894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5" name="Line 69"/>
          <p:cNvSpPr>
            <a:spLocks noChangeShapeType="1"/>
          </p:cNvSpPr>
          <p:nvPr/>
        </p:nvSpPr>
        <p:spPr bwMode="auto">
          <a:xfrm flipV="1">
            <a:off x="48593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6" name="Line 70"/>
          <p:cNvSpPr>
            <a:spLocks noChangeShapeType="1"/>
          </p:cNvSpPr>
          <p:nvPr/>
        </p:nvSpPr>
        <p:spPr bwMode="auto">
          <a:xfrm flipV="1">
            <a:off x="49307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7" name="Line 71"/>
          <p:cNvSpPr>
            <a:spLocks noChangeShapeType="1"/>
          </p:cNvSpPr>
          <p:nvPr/>
        </p:nvSpPr>
        <p:spPr bwMode="auto">
          <a:xfrm flipV="1">
            <a:off x="50006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8" name="Line 72"/>
          <p:cNvSpPr>
            <a:spLocks noChangeShapeType="1"/>
          </p:cNvSpPr>
          <p:nvPr/>
        </p:nvSpPr>
        <p:spPr bwMode="auto">
          <a:xfrm flipV="1">
            <a:off x="50720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29" name="Line 73"/>
          <p:cNvSpPr>
            <a:spLocks noChangeShapeType="1"/>
          </p:cNvSpPr>
          <p:nvPr/>
        </p:nvSpPr>
        <p:spPr bwMode="auto">
          <a:xfrm flipV="1">
            <a:off x="51435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0" name="Line 74"/>
          <p:cNvSpPr>
            <a:spLocks noChangeShapeType="1"/>
          </p:cNvSpPr>
          <p:nvPr/>
        </p:nvSpPr>
        <p:spPr bwMode="auto">
          <a:xfrm flipV="1">
            <a:off x="52133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1" name="Line 75"/>
          <p:cNvSpPr>
            <a:spLocks noChangeShapeType="1"/>
          </p:cNvSpPr>
          <p:nvPr/>
        </p:nvSpPr>
        <p:spPr bwMode="auto">
          <a:xfrm flipV="1">
            <a:off x="52847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2" name="Line 76"/>
          <p:cNvSpPr>
            <a:spLocks noChangeShapeType="1"/>
          </p:cNvSpPr>
          <p:nvPr/>
        </p:nvSpPr>
        <p:spPr bwMode="auto">
          <a:xfrm flipV="1">
            <a:off x="53546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3" name="Line 77"/>
          <p:cNvSpPr>
            <a:spLocks noChangeShapeType="1"/>
          </p:cNvSpPr>
          <p:nvPr/>
        </p:nvSpPr>
        <p:spPr bwMode="auto">
          <a:xfrm flipV="1">
            <a:off x="5426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4" name="Line 78"/>
          <p:cNvSpPr>
            <a:spLocks noChangeShapeType="1"/>
          </p:cNvSpPr>
          <p:nvPr/>
        </p:nvSpPr>
        <p:spPr bwMode="auto">
          <a:xfrm flipV="1">
            <a:off x="54975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5" name="Line 79"/>
          <p:cNvSpPr>
            <a:spLocks noChangeShapeType="1"/>
          </p:cNvSpPr>
          <p:nvPr/>
        </p:nvSpPr>
        <p:spPr bwMode="auto">
          <a:xfrm flipV="1">
            <a:off x="55673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6" name="Line 80"/>
          <p:cNvSpPr>
            <a:spLocks noChangeShapeType="1"/>
          </p:cNvSpPr>
          <p:nvPr/>
        </p:nvSpPr>
        <p:spPr bwMode="auto">
          <a:xfrm flipV="1">
            <a:off x="5638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7" name="Line 81"/>
          <p:cNvSpPr>
            <a:spLocks noChangeShapeType="1"/>
          </p:cNvSpPr>
          <p:nvPr/>
        </p:nvSpPr>
        <p:spPr bwMode="auto">
          <a:xfrm flipV="1">
            <a:off x="5708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8" name="Line 82"/>
          <p:cNvSpPr>
            <a:spLocks noChangeShapeType="1"/>
          </p:cNvSpPr>
          <p:nvPr/>
        </p:nvSpPr>
        <p:spPr bwMode="auto">
          <a:xfrm flipV="1">
            <a:off x="57705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39" name="Line 83"/>
          <p:cNvSpPr>
            <a:spLocks noChangeShapeType="1"/>
          </p:cNvSpPr>
          <p:nvPr/>
        </p:nvSpPr>
        <p:spPr bwMode="auto">
          <a:xfrm flipV="1">
            <a:off x="58404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0" name="Line 84"/>
          <p:cNvSpPr>
            <a:spLocks noChangeShapeType="1"/>
          </p:cNvSpPr>
          <p:nvPr/>
        </p:nvSpPr>
        <p:spPr bwMode="auto">
          <a:xfrm flipV="1">
            <a:off x="5911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1" name="Line 85"/>
          <p:cNvSpPr>
            <a:spLocks noChangeShapeType="1"/>
          </p:cNvSpPr>
          <p:nvPr/>
        </p:nvSpPr>
        <p:spPr bwMode="auto">
          <a:xfrm flipV="1">
            <a:off x="5981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2" name="Line 86"/>
          <p:cNvSpPr>
            <a:spLocks noChangeShapeType="1"/>
          </p:cNvSpPr>
          <p:nvPr/>
        </p:nvSpPr>
        <p:spPr bwMode="auto">
          <a:xfrm flipV="1">
            <a:off x="60531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3" name="Line 87"/>
          <p:cNvSpPr>
            <a:spLocks noChangeShapeType="1"/>
          </p:cNvSpPr>
          <p:nvPr/>
        </p:nvSpPr>
        <p:spPr bwMode="auto">
          <a:xfrm flipV="1">
            <a:off x="61229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4" name="Line 88"/>
          <p:cNvSpPr>
            <a:spLocks noChangeShapeType="1"/>
          </p:cNvSpPr>
          <p:nvPr/>
        </p:nvSpPr>
        <p:spPr bwMode="auto">
          <a:xfrm flipV="1">
            <a:off x="61944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5" name="Line 89"/>
          <p:cNvSpPr>
            <a:spLocks noChangeShapeType="1"/>
          </p:cNvSpPr>
          <p:nvPr/>
        </p:nvSpPr>
        <p:spPr bwMode="auto">
          <a:xfrm flipV="1">
            <a:off x="62658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6" name="Line 90"/>
          <p:cNvSpPr>
            <a:spLocks noChangeShapeType="1"/>
          </p:cNvSpPr>
          <p:nvPr/>
        </p:nvSpPr>
        <p:spPr bwMode="auto">
          <a:xfrm flipV="1">
            <a:off x="63357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7" name="Line 91"/>
          <p:cNvSpPr>
            <a:spLocks noChangeShapeType="1"/>
          </p:cNvSpPr>
          <p:nvPr/>
        </p:nvSpPr>
        <p:spPr bwMode="auto">
          <a:xfrm flipV="1">
            <a:off x="64071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8" name="Line 92"/>
          <p:cNvSpPr>
            <a:spLocks noChangeShapeType="1"/>
          </p:cNvSpPr>
          <p:nvPr/>
        </p:nvSpPr>
        <p:spPr bwMode="auto">
          <a:xfrm flipV="1">
            <a:off x="64770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49" name="Line 93"/>
          <p:cNvSpPr>
            <a:spLocks noChangeShapeType="1"/>
          </p:cNvSpPr>
          <p:nvPr/>
        </p:nvSpPr>
        <p:spPr bwMode="auto">
          <a:xfrm flipV="1">
            <a:off x="65484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0" name="Line 94"/>
          <p:cNvSpPr>
            <a:spLocks noChangeShapeType="1"/>
          </p:cNvSpPr>
          <p:nvPr/>
        </p:nvSpPr>
        <p:spPr bwMode="auto">
          <a:xfrm flipV="1">
            <a:off x="66198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1" name="Line 95"/>
          <p:cNvSpPr>
            <a:spLocks noChangeShapeType="1"/>
          </p:cNvSpPr>
          <p:nvPr/>
        </p:nvSpPr>
        <p:spPr bwMode="auto">
          <a:xfrm flipV="1">
            <a:off x="6689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2" name="Line 96"/>
          <p:cNvSpPr>
            <a:spLocks noChangeShapeType="1"/>
          </p:cNvSpPr>
          <p:nvPr/>
        </p:nvSpPr>
        <p:spPr bwMode="auto">
          <a:xfrm flipV="1">
            <a:off x="67611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3" name="Line 97"/>
          <p:cNvSpPr>
            <a:spLocks noChangeShapeType="1"/>
          </p:cNvSpPr>
          <p:nvPr/>
        </p:nvSpPr>
        <p:spPr bwMode="auto">
          <a:xfrm flipV="1">
            <a:off x="68310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4" name="Line 98"/>
          <p:cNvSpPr>
            <a:spLocks noChangeShapeType="1"/>
          </p:cNvSpPr>
          <p:nvPr/>
        </p:nvSpPr>
        <p:spPr bwMode="auto">
          <a:xfrm flipV="1">
            <a:off x="6902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5" name="Line 99"/>
          <p:cNvSpPr>
            <a:spLocks noChangeShapeType="1"/>
          </p:cNvSpPr>
          <p:nvPr/>
        </p:nvSpPr>
        <p:spPr bwMode="auto">
          <a:xfrm flipV="1">
            <a:off x="6972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6" name="Line 100"/>
          <p:cNvSpPr>
            <a:spLocks noChangeShapeType="1"/>
          </p:cNvSpPr>
          <p:nvPr/>
        </p:nvSpPr>
        <p:spPr bwMode="auto">
          <a:xfrm flipV="1">
            <a:off x="70437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7" name="Line 101"/>
          <p:cNvSpPr>
            <a:spLocks noChangeShapeType="1"/>
          </p:cNvSpPr>
          <p:nvPr/>
        </p:nvSpPr>
        <p:spPr bwMode="auto">
          <a:xfrm flipV="1">
            <a:off x="7115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8" name="Line 102"/>
          <p:cNvSpPr>
            <a:spLocks noChangeShapeType="1"/>
          </p:cNvSpPr>
          <p:nvPr/>
        </p:nvSpPr>
        <p:spPr bwMode="auto">
          <a:xfrm flipV="1">
            <a:off x="7185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59" name="Line 103"/>
          <p:cNvSpPr>
            <a:spLocks noChangeShapeType="1"/>
          </p:cNvSpPr>
          <p:nvPr/>
        </p:nvSpPr>
        <p:spPr bwMode="auto">
          <a:xfrm flipV="1">
            <a:off x="72564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0" name="Line 104"/>
          <p:cNvSpPr>
            <a:spLocks noChangeShapeType="1"/>
          </p:cNvSpPr>
          <p:nvPr/>
        </p:nvSpPr>
        <p:spPr bwMode="auto">
          <a:xfrm flipV="1">
            <a:off x="73263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1" name="Line 105"/>
          <p:cNvSpPr>
            <a:spLocks noChangeShapeType="1"/>
          </p:cNvSpPr>
          <p:nvPr/>
        </p:nvSpPr>
        <p:spPr bwMode="auto">
          <a:xfrm flipV="1">
            <a:off x="7397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2" name="Line 106"/>
          <p:cNvSpPr>
            <a:spLocks noChangeShapeType="1"/>
          </p:cNvSpPr>
          <p:nvPr/>
        </p:nvSpPr>
        <p:spPr bwMode="auto">
          <a:xfrm flipV="1">
            <a:off x="7458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3" name="Line 107"/>
          <p:cNvSpPr>
            <a:spLocks noChangeShapeType="1"/>
          </p:cNvSpPr>
          <p:nvPr/>
        </p:nvSpPr>
        <p:spPr bwMode="auto">
          <a:xfrm flipV="1">
            <a:off x="75295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4" name="Line 108"/>
          <p:cNvSpPr>
            <a:spLocks noChangeShapeType="1"/>
          </p:cNvSpPr>
          <p:nvPr/>
        </p:nvSpPr>
        <p:spPr bwMode="auto">
          <a:xfrm flipV="1">
            <a:off x="75993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5" name="Line 109"/>
          <p:cNvSpPr>
            <a:spLocks noChangeShapeType="1"/>
          </p:cNvSpPr>
          <p:nvPr/>
        </p:nvSpPr>
        <p:spPr bwMode="auto">
          <a:xfrm flipV="1">
            <a:off x="7670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6" name="Line 110"/>
          <p:cNvSpPr>
            <a:spLocks noChangeShapeType="1"/>
          </p:cNvSpPr>
          <p:nvPr/>
        </p:nvSpPr>
        <p:spPr bwMode="auto">
          <a:xfrm flipV="1">
            <a:off x="7740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7" name="Line 111"/>
          <p:cNvSpPr>
            <a:spLocks noChangeShapeType="1"/>
          </p:cNvSpPr>
          <p:nvPr/>
        </p:nvSpPr>
        <p:spPr bwMode="auto">
          <a:xfrm flipV="1">
            <a:off x="781208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8" name="Line 112"/>
          <p:cNvSpPr>
            <a:spLocks noChangeShapeType="1"/>
          </p:cNvSpPr>
          <p:nvPr/>
        </p:nvSpPr>
        <p:spPr bwMode="auto">
          <a:xfrm flipV="1">
            <a:off x="7883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69" name="Line 113"/>
          <p:cNvSpPr>
            <a:spLocks noChangeShapeType="1"/>
          </p:cNvSpPr>
          <p:nvPr/>
        </p:nvSpPr>
        <p:spPr bwMode="auto">
          <a:xfrm flipV="1">
            <a:off x="7953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0" name="Line 114"/>
          <p:cNvSpPr>
            <a:spLocks noChangeShapeType="1"/>
          </p:cNvSpPr>
          <p:nvPr/>
        </p:nvSpPr>
        <p:spPr bwMode="auto">
          <a:xfrm flipV="1">
            <a:off x="802481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1" name="Line 115"/>
          <p:cNvSpPr>
            <a:spLocks noChangeShapeType="1"/>
          </p:cNvSpPr>
          <p:nvPr/>
        </p:nvSpPr>
        <p:spPr bwMode="auto">
          <a:xfrm flipV="1">
            <a:off x="8094663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2" name="Line 116"/>
          <p:cNvSpPr>
            <a:spLocks noChangeShapeType="1"/>
          </p:cNvSpPr>
          <p:nvPr/>
        </p:nvSpPr>
        <p:spPr bwMode="auto">
          <a:xfrm flipV="1">
            <a:off x="8166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3" name="Line 117"/>
          <p:cNvSpPr>
            <a:spLocks noChangeShapeType="1"/>
          </p:cNvSpPr>
          <p:nvPr/>
        </p:nvSpPr>
        <p:spPr bwMode="auto">
          <a:xfrm flipV="1">
            <a:off x="8237538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4" name="Freeform 118"/>
          <p:cNvSpPr>
            <a:spLocks/>
          </p:cNvSpPr>
          <p:nvPr/>
        </p:nvSpPr>
        <p:spPr bwMode="auto">
          <a:xfrm>
            <a:off x="2149475" y="3144838"/>
            <a:ext cx="6056313" cy="1992312"/>
          </a:xfrm>
          <a:custGeom>
            <a:avLst/>
            <a:gdLst>
              <a:gd name="T0" fmla="*/ 715585230 w 599"/>
              <a:gd name="T1" fmla="*/ 2147483647 h 197"/>
              <a:gd name="T2" fmla="*/ 2146755689 w 599"/>
              <a:gd name="T3" fmla="*/ 2147483647 h 197"/>
              <a:gd name="T4" fmla="*/ 2147483647 w 599"/>
              <a:gd name="T5" fmla="*/ 2147483647 h 197"/>
              <a:gd name="T6" fmla="*/ 2147483647 w 599"/>
              <a:gd name="T7" fmla="*/ 2147483647 h 197"/>
              <a:gd name="T8" fmla="*/ 2147483647 w 599"/>
              <a:gd name="T9" fmla="*/ 2147483647 h 197"/>
              <a:gd name="T10" fmla="*/ 2147483647 w 599"/>
              <a:gd name="T11" fmla="*/ 2147483647 h 197"/>
              <a:gd name="T12" fmla="*/ 2147483647 w 599"/>
              <a:gd name="T13" fmla="*/ 2147483647 h 197"/>
              <a:gd name="T14" fmla="*/ 2147483647 w 599"/>
              <a:gd name="T15" fmla="*/ 2147483647 h 197"/>
              <a:gd name="T16" fmla="*/ 2147483647 w 599"/>
              <a:gd name="T17" fmla="*/ 2147483647 h 197"/>
              <a:gd name="T18" fmla="*/ 2147483647 w 599"/>
              <a:gd name="T19" fmla="*/ 2147483647 h 197"/>
              <a:gd name="T20" fmla="*/ 2147483647 w 599"/>
              <a:gd name="T21" fmla="*/ 2147483647 h 197"/>
              <a:gd name="T22" fmla="*/ 2147483647 w 599"/>
              <a:gd name="T23" fmla="*/ 2147483647 h 197"/>
              <a:gd name="T24" fmla="*/ 2147483647 w 599"/>
              <a:gd name="T25" fmla="*/ 2147483647 h 197"/>
              <a:gd name="T26" fmla="*/ 2147483647 w 599"/>
              <a:gd name="T27" fmla="*/ 2147483647 h 197"/>
              <a:gd name="T28" fmla="*/ 2147483647 w 599"/>
              <a:gd name="T29" fmla="*/ 2147483647 h 197"/>
              <a:gd name="T30" fmla="*/ 2147483647 w 599"/>
              <a:gd name="T31" fmla="*/ 2147483647 h 197"/>
              <a:gd name="T32" fmla="*/ 2147483647 w 599"/>
              <a:gd name="T33" fmla="*/ 2147483647 h 197"/>
              <a:gd name="T34" fmla="*/ 2147483647 w 599"/>
              <a:gd name="T35" fmla="*/ 2147483647 h 197"/>
              <a:gd name="T36" fmla="*/ 2147483647 w 599"/>
              <a:gd name="T37" fmla="*/ 2147483647 h 197"/>
              <a:gd name="T38" fmla="*/ 2147483647 w 599"/>
              <a:gd name="T39" fmla="*/ 2147483647 h 197"/>
              <a:gd name="T40" fmla="*/ 2147483647 w 599"/>
              <a:gd name="T41" fmla="*/ 2147483647 h 197"/>
              <a:gd name="T42" fmla="*/ 2147483647 w 599"/>
              <a:gd name="T43" fmla="*/ 2147483647 h 197"/>
              <a:gd name="T44" fmla="*/ 2147483647 w 599"/>
              <a:gd name="T45" fmla="*/ 2147483647 h 197"/>
              <a:gd name="T46" fmla="*/ 2147483647 w 599"/>
              <a:gd name="T47" fmla="*/ 2147483647 h 197"/>
              <a:gd name="T48" fmla="*/ 2147483647 w 599"/>
              <a:gd name="T49" fmla="*/ 2147483647 h 197"/>
              <a:gd name="T50" fmla="*/ 2147483647 w 599"/>
              <a:gd name="T51" fmla="*/ 2147483647 h 197"/>
              <a:gd name="T52" fmla="*/ 2147483647 w 599"/>
              <a:gd name="T53" fmla="*/ 2147483647 h 197"/>
              <a:gd name="T54" fmla="*/ 2147483647 w 599"/>
              <a:gd name="T55" fmla="*/ 2147483647 h 197"/>
              <a:gd name="T56" fmla="*/ 2147483647 w 599"/>
              <a:gd name="T57" fmla="*/ 2147483647 h 197"/>
              <a:gd name="T58" fmla="*/ 2147483647 w 599"/>
              <a:gd name="T59" fmla="*/ 2147483647 h 197"/>
              <a:gd name="T60" fmla="*/ 2147483647 w 599"/>
              <a:gd name="T61" fmla="*/ 2147483647 h 197"/>
              <a:gd name="T62" fmla="*/ 2147483647 w 599"/>
              <a:gd name="T63" fmla="*/ 2147483647 h 197"/>
              <a:gd name="T64" fmla="*/ 2147483647 w 599"/>
              <a:gd name="T65" fmla="*/ 2147483647 h 197"/>
              <a:gd name="T66" fmla="*/ 2147483647 w 599"/>
              <a:gd name="T67" fmla="*/ 2147483647 h 197"/>
              <a:gd name="T68" fmla="*/ 2147483647 w 599"/>
              <a:gd name="T69" fmla="*/ 2147483647 h 197"/>
              <a:gd name="T70" fmla="*/ 2147483647 w 599"/>
              <a:gd name="T71" fmla="*/ 2147483647 h 197"/>
              <a:gd name="T72" fmla="*/ 2147483647 w 599"/>
              <a:gd name="T73" fmla="*/ 2147483647 h 197"/>
              <a:gd name="T74" fmla="*/ 2147483647 w 599"/>
              <a:gd name="T75" fmla="*/ 2147483647 h 197"/>
              <a:gd name="T76" fmla="*/ 2147483647 w 599"/>
              <a:gd name="T77" fmla="*/ 2147483647 h 197"/>
              <a:gd name="T78" fmla="*/ 2147483647 w 599"/>
              <a:gd name="T79" fmla="*/ 2147483647 h 197"/>
              <a:gd name="T80" fmla="*/ 2147483647 w 599"/>
              <a:gd name="T81" fmla="*/ 2147483647 h 197"/>
              <a:gd name="T82" fmla="*/ 2147483647 w 599"/>
              <a:gd name="T83" fmla="*/ 2147483647 h 197"/>
              <a:gd name="T84" fmla="*/ 2147483647 w 599"/>
              <a:gd name="T85" fmla="*/ 2147483647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97">
                <a:moveTo>
                  <a:pt x="0" y="0"/>
                </a:moveTo>
                <a:lnTo>
                  <a:pt x="7" y="27"/>
                </a:lnTo>
                <a:lnTo>
                  <a:pt x="14" y="64"/>
                </a:lnTo>
                <a:lnTo>
                  <a:pt x="21" y="61"/>
                </a:lnTo>
                <a:lnTo>
                  <a:pt x="28" y="64"/>
                </a:lnTo>
                <a:lnTo>
                  <a:pt x="35" y="69"/>
                </a:lnTo>
                <a:lnTo>
                  <a:pt x="42" y="67"/>
                </a:lnTo>
                <a:lnTo>
                  <a:pt x="49" y="65"/>
                </a:lnTo>
                <a:lnTo>
                  <a:pt x="56" y="59"/>
                </a:lnTo>
                <a:lnTo>
                  <a:pt x="63" y="72"/>
                </a:lnTo>
                <a:lnTo>
                  <a:pt x="70" y="71"/>
                </a:lnTo>
                <a:lnTo>
                  <a:pt x="77" y="72"/>
                </a:lnTo>
                <a:lnTo>
                  <a:pt x="84" y="74"/>
                </a:lnTo>
                <a:lnTo>
                  <a:pt x="91" y="80"/>
                </a:lnTo>
                <a:lnTo>
                  <a:pt x="98" y="78"/>
                </a:lnTo>
                <a:lnTo>
                  <a:pt x="104" y="81"/>
                </a:lnTo>
                <a:lnTo>
                  <a:pt x="111" y="84"/>
                </a:lnTo>
                <a:lnTo>
                  <a:pt x="118" y="90"/>
                </a:lnTo>
                <a:lnTo>
                  <a:pt x="125" y="92"/>
                </a:lnTo>
                <a:lnTo>
                  <a:pt x="132" y="96"/>
                </a:lnTo>
                <a:lnTo>
                  <a:pt x="139" y="90"/>
                </a:lnTo>
                <a:lnTo>
                  <a:pt x="146" y="94"/>
                </a:lnTo>
                <a:lnTo>
                  <a:pt x="153" y="75"/>
                </a:lnTo>
                <a:lnTo>
                  <a:pt x="160" y="72"/>
                </a:lnTo>
                <a:lnTo>
                  <a:pt x="167" y="72"/>
                </a:lnTo>
                <a:lnTo>
                  <a:pt x="174" y="83"/>
                </a:lnTo>
                <a:lnTo>
                  <a:pt x="181" y="92"/>
                </a:lnTo>
                <a:lnTo>
                  <a:pt x="188" y="94"/>
                </a:lnTo>
                <a:lnTo>
                  <a:pt x="195" y="113"/>
                </a:lnTo>
                <a:lnTo>
                  <a:pt x="202" y="113"/>
                </a:lnTo>
                <a:lnTo>
                  <a:pt x="209" y="122"/>
                </a:lnTo>
                <a:lnTo>
                  <a:pt x="216" y="133"/>
                </a:lnTo>
                <a:lnTo>
                  <a:pt x="223" y="133"/>
                </a:lnTo>
                <a:lnTo>
                  <a:pt x="230" y="139"/>
                </a:lnTo>
                <a:lnTo>
                  <a:pt x="237" y="144"/>
                </a:lnTo>
                <a:lnTo>
                  <a:pt x="244" y="152"/>
                </a:lnTo>
                <a:lnTo>
                  <a:pt x="251" y="154"/>
                </a:lnTo>
                <a:lnTo>
                  <a:pt x="258" y="158"/>
                </a:lnTo>
                <a:lnTo>
                  <a:pt x="265" y="164"/>
                </a:lnTo>
                <a:lnTo>
                  <a:pt x="271" y="165"/>
                </a:lnTo>
                <a:lnTo>
                  <a:pt x="278" y="170"/>
                </a:lnTo>
                <a:lnTo>
                  <a:pt x="285" y="173"/>
                </a:lnTo>
                <a:lnTo>
                  <a:pt x="292" y="176"/>
                </a:lnTo>
                <a:lnTo>
                  <a:pt x="299" y="178"/>
                </a:lnTo>
                <a:lnTo>
                  <a:pt x="306" y="181"/>
                </a:lnTo>
                <a:lnTo>
                  <a:pt x="313" y="184"/>
                </a:lnTo>
                <a:lnTo>
                  <a:pt x="320" y="186"/>
                </a:lnTo>
                <a:lnTo>
                  <a:pt x="327" y="188"/>
                </a:lnTo>
                <a:lnTo>
                  <a:pt x="334" y="189"/>
                </a:lnTo>
                <a:lnTo>
                  <a:pt x="341" y="190"/>
                </a:lnTo>
                <a:lnTo>
                  <a:pt x="348" y="191"/>
                </a:lnTo>
                <a:lnTo>
                  <a:pt x="355" y="192"/>
                </a:lnTo>
                <a:lnTo>
                  <a:pt x="362" y="192"/>
                </a:lnTo>
                <a:lnTo>
                  <a:pt x="369" y="192"/>
                </a:lnTo>
                <a:lnTo>
                  <a:pt x="376" y="193"/>
                </a:lnTo>
                <a:lnTo>
                  <a:pt x="383" y="193"/>
                </a:lnTo>
                <a:lnTo>
                  <a:pt x="390" y="193"/>
                </a:lnTo>
                <a:lnTo>
                  <a:pt x="397" y="193"/>
                </a:lnTo>
                <a:lnTo>
                  <a:pt x="404" y="193"/>
                </a:lnTo>
                <a:lnTo>
                  <a:pt x="411" y="194"/>
                </a:lnTo>
                <a:lnTo>
                  <a:pt x="418" y="194"/>
                </a:lnTo>
                <a:lnTo>
                  <a:pt x="425" y="195"/>
                </a:lnTo>
                <a:lnTo>
                  <a:pt x="432" y="195"/>
                </a:lnTo>
                <a:lnTo>
                  <a:pt x="438" y="196"/>
                </a:lnTo>
                <a:lnTo>
                  <a:pt x="445" y="195"/>
                </a:lnTo>
                <a:lnTo>
                  <a:pt x="452" y="196"/>
                </a:lnTo>
                <a:lnTo>
                  <a:pt x="459" y="196"/>
                </a:lnTo>
                <a:lnTo>
                  <a:pt x="466" y="196"/>
                </a:lnTo>
                <a:lnTo>
                  <a:pt x="473" y="197"/>
                </a:lnTo>
                <a:lnTo>
                  <a:pt x="480" y="196"/>
                </a:lnTo>
                <a:lnTo>
                  <a:pt x="487" y="197"/>
                </a:lnTo>
                <a:lnTo>
                  <a:pt x="494" y="196"/>
                </a:lnTo>
                <a:lnTo>
                  <a:pt x="501" y="197"/>
                </a:lnTo>
                <a:lnTo>
                  <a:pt x="508" y="196"/>
                </a:lnTo>
                <a:lnTo>
                  <a:pt x="515" y="197"/>
                </a:lnTo>
                <a:lnTo>
                  <a:pt x="522" y="197"/>
                </a:lnTo>
                <a:lnTo>
                  <a:pt x="529" y="197"/>
                </a:lnTo>
                <a:lnTo>
                  <a:pt x="536" y="197"/>
                </a:lnTo>
                <a:lnTo>
                  <a:pt x="543" y="197"/>
                </a:lnTo>
                <a:lnTo>
                  <a:pt x="550" y="197"/>
                </a:lnTo>
                <a:lnTo>
                  <a:pt x="557" y="197"/>
                </a:lnTo>
                <a:lnTo>
                  <a:pt x="564" y="197"/>
                </a:lnTo>
                <a:lnTo>
                  <a:pt x="571" y="197"/>
                </a:lnTo>
                <a:lnTo>
                  <a:pt x="578" y="197"/>
                </a:lnTo>
                <a:lnTo>
                  <a:pt x="585" y="197"/>
                </a:lnTo>
                <a:lnTo>
                  <a:pt x="592" y="197"/>
                </a:lnTo>
                <a:lnTo>
                  <a:pt x="599" y="196"/>
                </a:lnTo>
              </a:path>
            </a:pathLst>
          </a:custGeom>
          <a:noFill/>
          <a:ln w="38100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5" name="Freeform 119"/>
          <p:cNvSpPr>
            <a:spLocks/>
          </p:cNvSpPr>
          <p:nvPr/>
        </p:nvSpPr>
        <p:spPr bwMode="auto">
          <a:xfrm>
            <a:off x="2149475" y="3660775"/>
            <a:ext cx="6056313" cy="1485900"/>
          </a:xfrm>
          <a:custGeom>
            <a:avLst/>
            <a:gdLst>
              <a:gd name="T0" fmla="*/ 715585230 w 599"/>
              <a:gd name="T1" fmla="*/ 2147483647 h 147"/>
              <a:gd name="T2" fmla="*/ 2146755689 w 599"/>
              <a:gd name="T3" fmla="*/ 2147483647 h 147"/>
              <a:gd name="T4" fmla="*/ 2147483647 w 599"/>
              <a:gd name="T5" fmla="*/ 2147483647 h 147"/>
              <a:gd name="T6" fmla="*/ 2147483647 w 599"/>
              <a:gd name="T7" fmla="*/ 2147483647 h 147"/>
              <a:gd name="T8" fmla="*/ 2147483647 w 599"/>
              <a:gd name="T9" fmla="*/ 2147483647 h 147"/>
              <a:gd name="T10" fmla="*/ 2147483647 w 599"/>
              <a:gd name="T11" fmla="*/ 2147483647 h 147"/>
              <a:gd name="T12" fmla="*/ 2147483647 w 599"/>
              <a:gd name="T13" fmla="*/ 2147483647 h 147"/>
              <a:gd name="T14" fmla="*/ 2147483647 w 599"/>
              <a:gd name="T15" fmla="*/ 2147483647 h 147"/>
              <a:gd name="T16" fmla="*/ 2147483647 w 599"/>
              <a:gd name="T17" fmla="*/ 2147483647 h 147"/>
              <a:gd name="T18" fmla="*/ 2147483647 w 599"/>
              <a:gd name="T19" fmla="*/ 2147483647 h 147"/>
              <a:gd name="T20" fmla="*/ 2147483647 w 599"/>
              <a:gd name="T21" fmla="*/ 2147483647 h 147"/>
              <a:gd name="T22" fmla="*/ 2147483647 w 599"/>
              <a:gd name="T23" fmla="*/ 2147483647 h 147"/>
              <a:gd name="T24" fmla="*/ 2147483647 w 599"/>
              <a:gd name="T25" fmla="*/ 2147483647 h 147"/>
              <a:gd name="T26" fmla="*/ 2147483647 w 599"/>
              <a:gd name="T27" fmla="*/ 2147483647 h 147"/>
              <a:gd name="T28" fmla="*/ 2147483647 w 599"/>
              <a:gd name="T29" fmla="*/ 2147483647 h 147"/>
              <a:gd name="T30" fmla="*/ 2147483647 w 599"/>
              <a:gd name="T31" fmla="*/ 2147483647 h 147"/>
              <a:gd name="T32" fmla="*/ 2147483647 w 599"/>
              <a:gd name="T33" fmla="*/ 2147483647 h 147"/>
              <a:gd name="T34" fmla="*/ 2147483647 w 599"/>
              <a:gd name="T35" fmla="*/ 2147483647 h 147"/>
              <a:gd name="T36" fmla="*/ 2147483647 w 599"/>
              <a:gd name="T37" fmla="*/ 2147483647 h 147"/>
              <a:gd name="T38" fmla="*/ 2147483647 w 599"/>
              <a:gd name="T39" fmla="*/ 2147483647 h 147"/>
              <a:gd name="T40" fmla="*/ 2147483647 w 599"/>
              <a:gd name="T41" fmla="*/ 2147483647 h 147"/>
              <a:gd name="T42" fmla="*/ 2147483647 w 599"/>
              <a:gd name="T43" fmla="*/ 2147483647 h 147"/>
              <a:gd name="T44" fmla="*/ 2147483647 w 599"/>
              <a:gd name="T45" fmla="*/ 2147483647 h 147"/>
              <a:gd name="T46" fmla="*/ 2147483647 w 599"/>
              <a:gd name="T47" fmla="*/ 2147483647 h 147"/>
              <a:gd name="T48" fmla="*/ 2147483647 w 599"/>
              <a:gd name="T49" fmla="*/ 2147483647 h 147"/>
              <a:gd name="T50" fmla="*/ 2147483647 w 599"/>
              <a:gd name="T51" fmla="*/ 2147483647 h 147"/>
              <a:gd name="T52" fmla="*/ 2147483647 w 599"/>
              <a:gd name="T53" fmla="*/ 2147483647 h 147"/>
              <a:gd name="T54" fmla="*/ 2147483647 w 599"/>
              <a:gd name="T55" fmla="*/ 2147483647 h 147"/>
              <a:gd name="T56" fmla="*/ 2147483647 w 599"/>
              <a:gd name="T57" fmla="*/ 2147483647 h 147"/>
              <a:gd name="T58" fmla="*/ 2147483647 w 599"/>
              <a:gd name="T59" fmla="*/ 2147483647 h 147"/>
              <a:gd name="T60" fmla="*/ 2147483647 w 599"/>
              <a:gd name="T61" fmla="*/ 2147483647 h 147"/>
              <a:gd name="T62" fmla="*/ 2147483647 w 599"/>
              <a:gd name="T63" fmla="*/ 2147483647 h 147"/>
              <a:gd name="T64" fmla="*/ 2147483647 w 599"/>
              <a:gd name="T65" fmla="*/ 2147483647 h 147"/>
              <a:gd name="T66" fmla="*/ 2147483647 w 599"/>
              <a:gd name="T67" fmla="*/ 2147483647 h 147"/>
              <a:gd name="T68" fmla="*/ 2147483647 w 599"/>
              <a:gd name="T69" fmla="*/ 2147483647 h 147"/>
              <a:gd name="T70" fmla="*/ 2147483647 w 599"/>
              <a:gd name="T71" fmla="*/ 2147483647 h 147"/>
              <a:gd name="T72" fmla="*/ 2147483647 w 599"/>
              <a:gd name="T73" fmla="*/ 2147483647 h 147"/>
              <a:gd name="T74" fmla="*/ 2147483647 w 599"/>
              <a:gd name="T75" fmla="*/ 2147483647 h 147"/>
              <a:gd name="T76" fmla="*/ 2147483647 w 599"/>
              <a:gd name="T77" fmla="*/ 2147483647 h 147"/>
              <a:gd name="T78" fmla="*/ 2147483647 w 599"/>
              <a:gd name="T79" fmla="*/ 2147483647 h 147"/>
              <a:gd name="T80" fmla="*/ 2147483647 w 599"/>
              <a:gd name="T81" fmla="*/ 2147483647 h 147"/>
              <a:gd name="T82" fmla="*/ 2147483647 w 599"/>
              <a:gd name="T83" fmla="*/ 2147483647 h 147"/>
              <a:gd name="T84" fmla="*/ 2147483647 w 599"/>
              <a:gd name="T85" fmla="*/ 2147483647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47">
                <a:moveTo>
                  <a:pt x="0" y="0"/>
                </a:moveTo>
                <a:lnTo>
                  <a:pt x="7" y="28"/>
                </a:lnTo>
                <a:lnTo>
                  <a:pt x="14" y="44"/>
                </a:lnTo>
                <a:lnTo>
                  <a:pt x="21" y="44"/>
                </a:lnTo>
                <a:lnTo>
                  <a:pt x="28" y="42"/>
                </a:lnTo>
                <a:lnTo>
                  <a:pt x="35" y="46"/>
                </a:lnTo>
                <a:lnTo>
                  <a:pt x="42" y="44"/>
                </a:lnTo>
                <a:lnTo>
                  <a:pt x="49" y="45"/>
                </a:lnTo>
                <a:lnTo>
                  <a:pt x="56" y="49"/>
                </a:lnTo>
                <a:lnTo>
                  <a:pt x="63" y="51"/>
                </a:lnTo>
                <a:lnTo>
                  <a:pt x="70" y="56"/>
                </a:lnTo>
                <a:lnTo>
                  <a:pt x="77" y="57"/>
                </a:lnTo>
                <a:lnTo>
                  <a:pt x="84" y="55"/>
                </a:lnTo>
                <a:lnTo>
                  <a:pt x="91" y="64"/>
                </a:lnTo>
                <a:lnTo>
                  <a:pt x="98" y="66"/>
                </a:lnTo>
                <a:lnTo>
                  <a:pt x="104" y="66"/>
                </a:lnTo>
                <a:lnTo>
                  <a:pt x="111" y="70"/>
                </a:lnTo>
                <a:lnTo>
                  <a:pt x="118" y="71"/>
                </a:lnTo>
                <a:lnTo>
                  <a:pt x="125" y="74"/>
                </a:lnTo>
                <a:lnTo>
                  <a:pt x="132" y="73"/>
                </a:lnTo>
                <a:lnTo>
                  <a:pt x="139" y="73"/>
                </a:lnTo>
                <a:lnTo>
                  <a:pt x="146" y="67"/>
                </a:lnTo>
                <a:lnTo>
                  <a:pt x="153" y="64"/>
                </a:lnTo>
                <a:lnTo>
                  <a:pt x="160" y="58"/>
                </a:lnTo>
                <a:lnTo>
                  <a:pt x="167" y="61"/>
                </a:lnTo>
                <a:lnTo>
                  <a:pt x="174" y="61"/>
                </a:lnTo>
                <a:lnTo>
                  <a:pt x="181" y="76"/>
                </a:lnTo>
                <a:lnTo>
                  <a:pt x="188" y="73"/>
                </a:lnTo>
                <a:lnTo>
                  <a:pt x="195" y="85"/>
                </a:lnTo>
                <a:lnTo>
                  <a:pt x="202" y="85"/>
                </a:lnTo>
                <a:lnTo>
                  <a:pt x="209" y="89"/>
                </a:lnTo>
                <a:lnTo>
                  <a:pt x="216" y="97"/>
                </a:lnTo>
                <a:lnTo>
                  <a:pt x="223" y="99"/>
                </a:lnTo>
                <a:lnTo>
                  <a:pt x="230" y="102"/>
                </a:lnTo>
                <a:lnTo>
                  <a:pt x="237" y="106"/>
                </a:lnTo>
                <a:lnTo>
                  <a:pt x="244" y="111"/>
                </a:lnTo>
                <a:lnTo>
                  <a:pt x="251" y="112"/>
                </a:lnTo>
                <a:lnTo>
                  <a:pt x="258" y="116"/>
                </a:lnTo>
                <a:lnTo>
                  <a:pt x="265" y="120"/>
                </a:lnTo>
                <a:lnTo>
                  <a:pt x="271" y="121"/>
                </a:lnTo>
                <a:lnTo>
                  <a:pt x="278" y="126"/>
                </a:lnTo>
                <a:lnTo>
                  <a:pt x="285" y="127"/>
                </a:lnTo>
                <a:lnTo>
                  <a:pt x="292" y="130"/>
                </a:lnTo>
                <a:lnTo>
                  <a:pt x="299" y="131"/>
                </a:lnTo>
                <a:lnTo>
                  <a:pt x="306" y="135"/>
                </a:lnTo>
                <a:lnTo>
                  <a:pt x="313" y="137"/>
                </a:lnTo>
                <a:lnTo>
                  <a:pt x="320" y="139"/>
                </a:lnTo>
                <a:lnTo>
                  <a:pt x="327" y="140"/>
                </a:lnTo>
                <a:lnTo>
                  <a:pt x="334" y="142"/>
                </a:lnTo>
                <a:lnTo>
                  <a:pt x="341" y="142"/>
                </a:lnTo>
                <a:lnTo>
                  <a:pt x="348" y="142"/>
                </a:lnTo>
                <a:lnTo>
                  <a:pt x="355" y="143"/>
                </a:lnTo>
                <a:lnTo>
                  <a:pt x="362" y="143"/>
                </a:lnTo>
                <a:lnTo>
                  <a:pt x="369" y="143"/>
                </a:lnTo>
                <a:lnTo>
                  <a:pt x="376" y="144"/>
                </a:lnTo>
                <a:lnTo>
                  <a:pt x="383" y="144"/>
                </a:lnTo>
                <a:lnTo>
                  <a:pt x="390" y="145"/>
                </a:lnTo>
                <a:lnTo>
                  <a:pt x="397" y="144"/>
                </a:lnTo>
                <a:lnTo>
                  <a:pt x="404" y="145"/>
                </a:lnTo>
                <a:lnTo>
                  <a:pt x="411" y="145"/>
                </a:lnTo>
                <a:lnTo>
                  <a:pt x="418" y="145"/>
                </a:lnTo>
                <a:lnTo>
                  <a:pt x="425" y="146"/>
                </a:lnTo>
                <a:lnTo>
                  <a:pt x="432" y="146"/>
                </a:lnTo>
                <a:lnTo>
                  <a:pt x="438" y="146"/>
                </a:lnTo>
                <a:lnTo>
                  <a:pt x="445" y="147"/>
                </a:lnTo>
                <a:lnTo>
                  <a:pt x="452" y="147"/>
                </a:lnTo>
                <a:lnTo>
                  <a:pt x="459" y="147"/>
                </a:lnTo>
                <a:lnTo>
                  <a:pt x="466" y="147"/>
                </a:lnTo>
                <a:lnTo>
                  <a:pt x="473" y="147"/>
                </a:lnTo>
                <a:lnTo>
                  <a:pt x="480" y="147"/>
                </a:lnTo>
                <a:lnTo>
                  <a:pt x="487" y="147"/>
                </a:lnTo>
                <a:lnTo>
                  <a:pt x="494" y="147"/>
                </a:lnTo>
                <a:lnTo>
                  <a:pt x="501" y="147"/>
                </a:lnTo>
                <a:lnTo>
                  <a:pt x="508" y="147"/>
                </a:lnTo>
                <a:lnTo>
                  <a:pt x="515" y="147"/>
                </a:lnTo>
                <a:lnTo>
                  <a:pt x="522" y="147"/>
                </a:lnTo>
                <a:lnTo>
                  <a:pt x="529" y="147"/>
                </a:lnTo>
                <a:lnTo>
                  <a:pt x="536" y="147"/>
                </a:lnTo>
                <a:lnTo>
                  <a:pt x="543" y="147"/>
                </a:lnTo>
                <a:lnTo>
                  <a:pt x="550" y="147"/>
                </a:lnTo>
                <a:lnTo>
                  <a:pt x="557" y="147"/>
                </a:lnTo>
                <a:lnTo>
                  <a:pt x="564" y="147"/>
                </a:lnTo>
                <a:lnTo>
                  <a:pt x="571" y="147"/>
                </a:lnTo>
                <a:lnTo>
                  <a:pt x="578" y="147"/>
                </a:lnTo>
                <a:lnTo>
                  <a:pt x="585" y="147"/>
                </a:lnTo>
                <a:lnTo>
                  <a:pt x="592" y="147"/>
                </a:lnTo>
                <a:lnTo>
                  <a:pt x="599" y="147"/>
                </a:lnTo>
              </a:path>
            </a:pathLst>
          </a:custGeom>
          <a:noFill/>
          <a:ln w="38100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6" name="Freeform 120"/>
          <p:cNvSpPr>
            <a:spLocks/>
          </p:cNvSpPr>
          <p:nvPr/>
        </p:nvSpPr>
        <p:spPr bwMode="auto">
          <a:xfrm>
            <a:off x="2149475" y="566738"/>
            <a:ext cx="6056313" cy="3821112"/>
          </a:xfrm>
          <a:custGeom>
            <a:avLst/>
            <a:gdLst>
              <a:gd name="T0" fmla="*/ 715585230 w 599"/>
              <a:gd name="T1" fmla="*/ 2147483647 h 378"/>
              <a:gd name="T2" fmla="*/ 2146755689 w 599"/>
              <a:gd name="T3" fmla="*/ 2147483647 h 378"/>
              <a:gd name="T4" fmla="*/ 2147483647 w 599"/>
              <a:gd name="T5" fmla="*/ 2147483647 h 378"/>
              <a:gd name="T6" fmla="*/ 2147483647 w 599"/>
              <a:gd name="T7" fmla="*/ 2147483647 h 378"/>
              <a:gd name="T8" fmla="*/ 2147483647 w 599"/>
              <a:gd name="T9" fmla="*/ 2147483647 h 378"/>
              <a:gd name="T10" fmla="*/ 2147483647 w 599"/>
              <a:gd name="T11" fmla="*/ 2147483647 h 378"/>
              <a:gd name="T12" fmla="*/ 2147483647 w 599"/>
              <a:gd name="T13" fmla="*/ 2147483647 h 378"/>
              <a:gd name="T14" fmla="*/ 2147483647 w 599"/>
              <a:gd name="T15" fmla="*/ 2147483647 h 378"/>
              <a:gd name="T16" fmla="*/ 2147483647 w 599"/>
              <a:gd name="T17" fmla="*/ 2147483647 h 378"/>
              <a:gd name="T18" fmla="*/ 2147483647 w 599"/>
              <a:gd name="T19" fmla="*/ 2147483647 h 378"/>
              <a:gd name="T20" fmla="*/ 2147483647 w 599"/>
              <a:gd name="T21" fmla="*/ 2147483647 h 378"/>
              <a:gd name="T22" fmla="*/ 2147483647 w 599"/>
              <a:gd name="T23" fmla="*/ 2147483647 h 378"/>
              <a:gd name="T24" fmla="*/ 2147483647 w 599"/>
              <a:gd name="T25" fmla="*/ 2147483647 h 378"/>
              <a:gd name="T26" fmla="*/ 2147483647 w 599"/>
              <a:gd name="T27" fmla="*/ 2147483647 h 378"/>
              <a:gd name="T28" fmla="*/ 2147483647 w 599"/>
              <a:gd name="T29" fmla="*/ 2147483647 h 378"/>
              <a:gd name="T30" fmla="*/ 2147483647 w 599"/>
              <a:gd name="T31" fmla="*/ 2147483647 h 378"/>
              <a:gd name="T32" fmla="*/ 2147483647 w 599"/>
              <a:gd name="T33" fmla="*/ 2147483647 h 378"/>
              <a:gd name="T34" fmla="*/ 2147483647 w 599"/>
              <a:gd name="T35" fmla="*/ 2147483647 h 378"/>
              <a:gd name="T36" fmla="*/ 2147483647 w 599"/>
              <a:gd name="T37" fmla="*/ 2147483647 h 378"/>
              <a:gd name="T38" fmla="*/ 2147483647 w 599"/>
              <a:gd name="T39" fmla="*/ 2147483647 h 378"/>
              <a:gd name="T40" fmla="*/ 2147483647 w 599"/>
              <a:gd name="T41" fmla="*/ 2147483647 h 378"/>
              <a:gd name="T42" fmla="*/ 2147483647 w 599"/>
              <a:gd name="T43" fmla="*/ 2147483647 h 378"/>
              <a:gd name="T44" fmla="*/ 2147483647 w 599"/>
              <a:gd name="T45" fmla="*/ 2147483647 h 378"/>
              <a:gd name="T46" fmla="*/ 2147483647 w 599"/>
              <a:gd name="T47" fmla="*/ 2147483647 h 378"/>
              <a:gd name="T48" fmla="*/ 2147483647 w 599"/>
              <a:gd name="T49" fmla="*/ 2147483647 h 378"/>
              <a:gd name="T50" fmla="*/ 2147483647 w 599"/>
              <a:gd name="T51" fmla="*/ 2147483647 h 378"/>
              <a:gd name="T52" fmla="*/ 2147483647 w 599"/>
              <a:gd name="T53" fmla="*/ 2147483647 h 378"/>
              <a:gd name="T54" fmla="*/ 2147483647 w 599"/>
              <a:gd name="T55" fmla="*/ 2147483647 h 378"/>
              <a:gd name="T56" fmla="*/ 2147483647 w 599"/>
              <a:gd name="T57" fmla="*/ 2147483647 h 378"/>
              <a:gd name="T58" fmla="*/ 2147483647 w 599"/>
              <a:gd name="T59" fmla="*/ 2147483647 h 378"/>
              <a:gd name="T60" fmla="*/ 2147483647 w 599"/>
              <a:gd name="T61" fmla="*/ 2147483647 h 378"/>
              <a:gd name="T62" fmla="*/ 2147483647 w 599"/>
              <a:gd name="T63" fmla="*/ 1430622311 h 378"/>
              <a:gd name="T64" fmla="*/ 2147483647 w 599"/>
              <a:gd name="T65" fmla="*/ 613126736 h 378"/>
              <a:gd name="T66" fmla="*/ 2147483647 w 599"/>
              <a:gd name="T67" fmla="*/ 510937262 h 378"/>
              <a:gd name="T68" fmla="*/ 2147483647 w 599"/>
              <a:gd name="T69" fmla="*/ 715306101 h 378"/>
              <a:gd name="T70" fmla="*/ 2147483647 w 599"/>
              <a:gd name="T71" fmla="*/ 510937262 h 378"/>
              <a:gd name="T72" fmla="*/ 2147483647 w 599"/>
              <a:gd name="T73" fmla="*/ 715306101 h 378"/>
              <a:gd name="T74" fmla="*/ 2147483647 w 599"/>
              <a:gd name="T75" fmla="*/ 919685049 h 378"/>
              <a:gd name="T76" fmla="*/ 2147483647 w 599"/>
              <a:gd name="T77" fmla="*/ 510937262 h 378"/>
              <a:gd name="T78" fmla="*/ 2147483647 w 599"/>
              <a:gd name="T79" fmla="*/ 1226243363 h 378"/>
              <a:gd name="T80" fmla="*/ 2147483647 w 599"/>
              <a:gd name="T81" fmla="*/ 2147483647 h 378"/>
              <a:gd name="T82" fmla="*/ 2147483647 w 599"/>
              <a:gd name="T83" fmla="*/ 2147483647 h 378"/>
              <a:gd name="T84" fmla="*/ 2147483647 w 599"/>
              <a:gd name="T85" fmla="*/ 2147483647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378">
                <a:moveTo>
                  <a:pt x="0" y="377"/>
                </a:moveTo>
                <a:lnTo>
                  <a:pt x="7" y="378"/>
                </a:lnTo>
                <a:lnTo>
                  <a:pt x="14" y="376"/>
                </a:lnTo>
                <a:lnTo>
                  <a:pt x="21" y="372"/>
                </a:lnTo>
                <a:lnTo>
                  <a:pt x="28" y="360"/>
                </a:lnTo>
                <a:lnTo>
                  <a:pt x="35" y="352"/>
                </a:lnTo>
                <a:lnTo>
                  <a:pt x="42" y="351"/>
                </a:lnTo>
                <a:lnTo>
                  <a:pt x="49" y="340"/>
                </a:lnTo>
                <a:lnTo>
                  <a:pt x="56" y="336"/>
                </a:lnTo>
                <a:lnTo>
                  <a:pt x="63" y="329"/>
                </a:lnTo>
                <a:lnTo>
                  <a:pt x="70" y="322"/>
                </a:lnTo>
                <a:lnTo>
                  <a:pt x="77" y="320"/>
                </a:lnTo>
                <a:lnTo>
                  <a:pt x="84" y="314"/>
                </a:lnTo>
                <a:lnTo>
                  <a:pt x="91" y="310"/>
                </a:lnTo>
                <a:lnTo>
                  <a:pt x="98" y="306"/>
                </a:lnTo>
                <a:lnTo>
                  <a:pt x="104" y="303"/>
                </a:lnTo>
                <a:lnTo>
                  <a:pt x="111" y="294"/>
                </a:lnTo>
                <a:lnTo>
                  <a:pt x="118" y="287"/>
                </a:lnTo>
                <a:lnTo>
                  <a:pt x="125" y="280"/>
                </a:lnTo>
                <a:lnTo>
                  <a:pt x="132" y="278"/>
                </a:lnTo>
                <a:lnTo>
                  <a:pt x="139" y="271"/>
                </a:lnTo>
                <a:lnTo>
                  <a:pt x="146" y="266"/>
                </a:lnTo>
                <a:lnTo>
                  <a:pt x="153" y="266"/>
                </a:lnTo>
                <a:lnTo>
                  <a:pt x="160" y="270"/>
                </a:lnTo>
                <a:lnTo>
                  <a:pt x="167" y="267"/>
                </a:lnTo>
                <a:lnTo>
                  <a:pt x="174" y="262"/>
                </a:lnTo>
                <a:lnTo>
                  <a:pt x="181" y="293"/>
                </a:lnTo>
                <a:lnTo>
                  <a:pt x="188" y="252"/>
                </a:lnTo>
                <a:lnTo>
                  <a:pt x="195" y="238"/>
                </a:lnTo>
                <a:lnTo>
                  <a:pt x="202" y="230"/>
                </a:lnTo>
                <a:lnTo>
                  <a:pt x="209" y="213"/>
                </a:lnTo>
                <a:lnTo>
                  <a:pt x="216" y="204"/>
                </a:lnTo>
                <a:lnTo>
                  <a:pt x="223" y="201"/>
                </a:lnTo>
                <a:lnTo>
                  <a:pt x="230" y="193"/>
                </a:lnTo>
                <a:lnTo>
                  <a:pt x="237" y="180"/>
                </a:lnTo>
                <a:lnTo>
                  <a:pt x="244" y="168"/>
                </a:lnTo>
                <a:lnTo>
                  <a:pt x="251" y="179"/>
                </a:lnTo>
                <a:lnTo>
                  <a:pt x="258" y="178"/>
                </a:lnTo>
                <a:lnTo>
                  <a:pt x="265" y="173"/>
                </a:lnTo>
                <a:lnTo>
                  <a:pt x="271" y="180"/>
                </a:lnTo>
                <a:lnTo>
                  <a:pt x="278" y="179"/>
                </a:lnTo>
                <a:lnTo>
                  <a:pt x="285" y="175"/>
                </a:lnTo>
                <a:lnTo>
                  <a:pt x="292" y="175"/>
                </a:lnTo>
                <a:lnTo>
                  <a:pt x="299" y="164"/>
                </a:lnTo>
                <a:lnTo>
                  <a:pt x="306" y="178"/>
                </a:lnTo>
                <a:lnTo>
                  <a:pt x="313" y="182"/>
                </a:lnTo>
                <a:lnTo>
                  <a:pt x="320" y="186"/>
                </a:lnTo>
                <a:lnTo>
                  <a:pt x="327" y="183"/>
                </a:lnTo>
                <a:lnTo>
                  <a:pt x="334" y="177"/>
                </a:lnTo>
                <a:lnTo>
                  <a:pt x="341" y="66"/>
                </a:lnTo>
                <a:lnTo>
                  <a:pt x="348" y="56"/>
                </a:lnTo>
                <a:lnTo>
                  <a:pt x="355" y="57"/>
                </a:lnTo>
                <a:lnTo>
                  <a:pt x="362" y="51"/>
                </a:lnTo>
                <a:lnTo>
                  <a:pt x="369" y="52"/>
                </a:lnTo>
                <a:lnTo>
                  <a:pt x="376" y="50"/>
                </a:lnTo>
                <a:lnTo>
                  <a:pt x="383" y="53"/>
                </a:lnTo>
                <a:lnTo>
                  <a:pt x="390" y="45"/>
                </a:lnTo>
                <a:lnTo>
                  <a:pt x="397" y="54"/>
                </a:lnTo>
                <a:lnTo>
                  <a:pt x="404" y="50"/>
                </a:lnTo>
                <a:lnTo>
                  <a:pt x="411" y="61"/>
                </a:lnTo>
                <a:lnTo>
                  <a:pt x="418" y="50"/>
                </a:lnTo>
                <a:lnTo>
                  <a:pt x="425" y="35"/>
                </a:lnTo>
                <a:lnTo>
                  <a:pt x="432" y="23"/>
                </a:lnTo>
                <a:lnTo>
                  <a:pt x="438" y="14"/>
                </a:lnTo>
                <a:lnTo>
                  <a:pt x="445" y="10"/>
                </a:lnTo>
                <a:lnTo>
                  <a:pt x="452" y="6"/>
                </a:lnTo>
                <a:lnTo>
                  <a:pt x="459" y="3"/>
                </a:lnTo>
                <a:lnTo>
                  <a:pt x="466" y="5"/>
                </a:lnTo>
                <a:lnTo>
                  <a:pt x="473" y="0"/>
                </a:lnTo>
                <a:lnTo>
                  <a:pt x="480" y="7"/>
                </a:lnTo>
                <a:lnTo>
                  <a:pt x="487" y="3"/>
                </a:lnTo>
                <a:lnTo>
                  <a:pt x="494" y="5"/>
                </a:lnTo>
                <a:lnTo>
                  <a:pt x="501" y="6"/>
                </a:lnTo>
                <a:lnTo>
                  <a:pt x="508" y="7"/>
                </a:lnTo>
                <a:lnTo>
                  <a:pt x="515" y="6"/>
                </a:lnTo>
                <a:lnTo>
                  <a:pt x="522" y="9"/>
                </a:lnTo>
                <a:lnTo>
                  <a:pt x="529" y="6"/>
                </a:lnTo>
                <a:lnTo>
                  <a:pt x="536" y="5"/>
                </a:lnTo>
                <a:lnTo>
                  <a:pt x="543" y="4"/>
                </a:lnTo>
                <a:lnTo>
                  <a:pt x="550" y="12"/>
                </a:lnTo>
                <a:lnTo>
                  <a:pt x="557" y="14"/>
                </a:lnTo>
                <a:lnTo>
                  <a:pt x="564" y="26"/>
                </a:lnTo>
                <a:lnTo>
                  <a:pt x="571" y="27"/>
                </a:lnTo>
                <a:lnTo>
                  <a:pt x="578" y="31"/>
                </a:lnTo>
                <a:lnTo>
                  <a:pt x="585" y="36"/>
                </a:lnTo>
                <a:lnTo>
                  <a:pt x="592" y="42"/>
                </a:lnTo>
                <a:lnTo>
                  <a:pt x="599" y="44"/>
                </a:lnTo>
              </a:path>
            </a:pathLst>
          </a:custGeom>
          <a:noFill/>
          <a:ln w="381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7" name="Freeform 121"/>
          <p:cNvSpPr>
            <a:spLocks/>
          </p:cNvSpPr>
          <p:nvPr/>
        </p:nvSpPr>
        <p:spPr bwMode="auto">
          <a:xfrm>
            <a:off x="2149475" y="2941638"/>
            <a:ext cx="6056313" cy="1749425"/>
          </a:xfrm>
          <a:custGeom>
            <a:avLst/>
            <a:gdLst>
              <a:gd name="T0" fmla="*/ 715585230 w 599"/>
              <a:gd name="T1" fmla="*/ 2147483647 h 173"/>
              <a:gd name="T2" fmla="*/ 2146755689 w 599"/>
              <a:gd name="T3" fmla="*/ 2147483647 h 173"/>
              <a:gd name="T4" fmla="*/ 2147483647 w 599"/>
              <a:gd name="T5" fmla="*/ 2147483647 h 173"/>
              <a:gd name="T6" fmla="*/ 2147483647 w 599"/>
              <a:gd name="T7" fmla="*/ 2147483647 h 173"/>
              <a:gd name="T8" fmla="*/ 2147483647 w 599"/>
              <a:gd name="T9" fmla="*/ 2147483647 h 173"/>
              <a:gd name="T10" fmla="*/ 2147483647 w 599"/>
              <a:gd name="T11" fmla="*/ 2147483647 h 173"/>
              <a:gd name="T12" fmla="*/ 2147483647 w 599"/>
              <a:gd name="T13" fmla="*/ 2147483647 h 173"/>
              <a:gd name="T14" fmla="*/ 2147483647 w 599"/>
              <a:gd name="T15" fmla="*/ 2147483647 h 173"/>
              <a:gd name="T16" fmla="*/ 2147483647 w 599"/>
              <a:gd name="T17" fmla="*/ 2147483647 h 173"/>
              <a:gd name="T18" fmla="*/ 2147483647 w 599"/>
              <a:gd name="T19" fmla="*/ 2147483647 h 173"/>
              <a:gd name="T20" fmla="*/ 2147483647 w 599"/>
              <a:gd name="T21" fmla="*/ 2147483647 h 173"/>
              <a:gd name="T22" fmla="*/ 2147483647 w 599"/>
              <a:gd name="T23" fmla="*/ 2147483647 h 173"/>
              <a:gd name="T24" fmla="*/ 2147483647 w 599"/>
              <a:gd name="T25" fmla="*/ 2147483647 h 173"/>
              <a:gd name="T26" fmla="*/ 2147483647 w 599"/>
              <a:gd name="T27" fmla="*/ 2147483647 h 173"/>
              <a:gd name="T28" fmla="*/ 2147483647 w 599"/>
              <a:gd name="T29" fmla="*/ 2147483647 h 173"/>
              <a:gd name="T30" fmla="*/ 2147483647 w 599"/>
              <a:gd name="T31" fmla="*/ 2147483647 h 173"/>
              <a:gd name="T32" fmla="*/ 2147483647 w 599"/>
              <a:gd name="T33" fmla="*/ 2147483647 h 173"/>
              <a:gd name="T34" fmla="*/ 2147483647 w 599"/>
              <a:gd name="T35" fmla="*/ 2147483647 h 173"/>
              <a:gd name="T36" fmla="*/ 2147483647 w 599"/>
              <a:gd name="T37" fmla="*/ 2147483647 h 173"/>
              <a:gd name="T38" fmla="*/ 2147483647 w 599"/>
              <a:gd name="T39" fmla="*/ 2147483647 h 173"/>
              <a:gd name="T40" fmla="*/ 2147483647 w 599"/>
              <a:gd name="T41" fmla="*/ 2147483647 h 173"/>
              <a:gd name="T42" fmla="*/ 2147483647 w 599"/>
              <a:gd name="T43" fmla="*/ 2147483647 h 173"/>
              <a:gd name="T44" fmla="*/ 2147483647 w 599"/>
              <a:gd name="T45" fmla="*/ 2147483647 h 173"/>
              <a:gd name="T46" fmla="*/ 2147483647 w 599"/>
              <a:gd name="T47" fmla="*/ 2147483647 h 173"/>
              <a:gd name="T48" fmla="*/ 2147483647 w 599"/>
              <a:gd name="T49" fmla="*/ 2147483647 h 173"/>
              <a:gd name="T50" fmla="*/ 2147483647 w 599"/>
              <a:gd name="T51" fmla="*/ 2147483647 h 173"/>
              <a:gd name="T52" fmla="*/ 2147483647 w 599"/>
              <a:gd name="T53" fmla="*/ 2147483647 h 173"/>
              <a:gd name="T54" fmla="*/ 2147483647 w 599"/>
              <a:gd name="T55" fmla="*/ 2147483647 h 173"/>
              <a:gd name="T56" fmla="*/ 2147483647 w 599"/>
              <a:gd name="T57" fmla="*/ 2147483647 h 173"/>
              <a:gd name="T58" fmla="*/ 2147483647 w 599"/>
              <a:gd name="T59" fmla="*/ 2147483647 h 173"/>
              <a:gd name="T60" fmla="*/ 2147483647 w 599"/>
              <a:gd name="T61" fmla="*/ 2147483647 h 173"/>
              <a:gd name="T62" fmla="*/ 2147483647 w 599"/>
              <a:gd name="T63" fmla="*/ 2147483647 h 173"/>
              <a:gd name="T64" fmla="*/ 2147483647 w 599"/>
              <a:gd name="T65" fmla="*/ 2147483647 h 173"/>
              <a:gd name="T66" fmla="*/ 2147483647 w 599"/>
              <a:gd name="T67" fmla="*/ 2147483647 h 173"/>
              <a:gd name="T68" fmla="*/ 2147483647 w 599"/>
              <a:gd name="T69" fmla="*/ 2147483647 h 173"/>
              <a:gd name="T70" fmla="*/ 2147483647 w 599"/>
              <a:gd name="T71" fmla="*/ 2147483647 h 173"/>
              <a:gd name="T72" fmla="*/ 2147483647 w 599"/>
              <a:gd name="T73" fmla="*/ 2147483647 h 173"/>
              <a:gd name="T74" fmla="*/ 2147483647 w 599"/>
              <a:gd name="T75" fmla="*/ 2147483647 h 173"/>
              <a:gd name="T76" fmla="*/ 2147483647 w 599"/>
              <a:gd name="T77" fmla="*/ 2147424244 h 173"/>
              <a:gd name="T78" fmla="*/ 2147483647 w 599"/>
              <a:gd name="T79" fmla="*/ 1431616162 h 173"/>
              <a:gd name="T80" fmla="*/ 2147483647 w 599"/>
              <a:gd name="T81" fmla="*/ 818063489 h 173"/>
              <a:gd name="T82" fmla="*/ 2147483647 w 599"/>
              <a:gd name="T83" fmla="*/ 511287153 h 173"/>
              <a:gd name="T84" fmla="*/ 2147483647 w 599"/>
              <a:gd name="T85" fmla="*/ 0 h 1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73">
                <a:moveTo>
                  <a:pt x="0" y="173"/>
                </a:moveTo>
                <a:lnTo>
                  <a:pt x="7" y="172"/>
                </a:lnTo>
                <a:lnTo>
                  <a:pt x="14" y="166"/>
                </a:lnTo>
                <a:lnTo>
                  <a:pt x="21" y="165"/>
                </a:lnTo>
                <a:lnTo>
                  <a:pt x="28" y="155"/>
                </a:lnTo>
                <a:lnTo>
                  <a:pt x="35" y="152"/>
                </a:lnTo>
                <a:lnTo>
                  <a:pt x="42" y="150"/>
                </a:lnTo>
                <a:lnTo>
                  <a:pt x="49" y="147"/>
                </a:lnTo>
                <a:lnTo>
                  <a:pt x="56" y="149"/>
                </a:lnTo>
                <a:lnTo>
                  <a:pt x="63" y="143"/>
                </a:lnTo>
                <a:lnTo>
                  <a:pt x="70" y="146"/>
                </a:lnTo>
                <a:lnTo>
                  <a:pt x="77" y="138"/>
                </a:lnTo>
                <a:lnTo>
                  <a:pt x="84" y="134"/>
                </a:lnTo>
                <a:lnTo>
                  <a:pt x="91" y="131"/>
                </a:lnTo>
                <a:lnTo>
                  <a:pt x="98" y="129"/>
                </a:lnTo>
                <a:lnTo>
                  <a:pt x="104" y="125"/>
                </a:lnTo>
                <a:lnTo>
                  <a:pt x="111" y="127"/>
                </a:lnTo>
                <a:lnTo>
                  <a:pt x="118" y="122"/>
                </a:lnTo>
                <a:lnTo>
                  <a:pt x="125" y="124"/>
                </a:lnTo>
                <a:lnTo>
                  <a:pt x="132" y="126"/>
                </a:lnTo>
                <a:lnTo>
                  <a:pt x="139" y="126"/>
                </a:lnTo>
                <a:lnTo>
                  <a:pt x="146" y="127"/>
                </a:lnTo>
                <a:lnTo>
                  <a:pt x="153" y="123"/>
                </a:lnTo>
                <a:lnTo>
                  <a:pt x="160" y="125"/>
                </a:lnTo>
                <a:lnTo>
                  <a:pt x="167" y="127"/>
                </a:lnTo>
                <a:lnTo>
                  <a:pt x="174" y="126"/>
                </a:lnTo>
                <a:lnTo>
                  <a:pt x="181" y="139"/>
                </a:lnTo>
                <a:lnTo>
                  <a:pt x="188" y="121"/>
                </a:lnTo>
                <a:lnTo>
                  <a:pt x="195" y="110"/>
                </a:lnTo>
                <a:lnTo>
                  <a:pt x="202" y="100"/>
                </a:lnTo>
                <a:lnTo>
                  <a:pt x="209" y="100"/>
                </a:lnTo>
                <a:lnTo>
                  <a:pt x="216" y="98"/>
                </a:lnTo>
                <a:lnTo>
                  <a:pt x="223" y="96"/>
                </a:lnTo>
                <a:lnTo>
                  <a:pt x="230" y="86"/>
                </a:lnTo>
                <a:lnTo>
                  <a:pt x="237" y="86"/>
                </a:lnTo>
                <a:lnTo>
                  <a:pt x="244" y="81"/>
                </a:lnTo>
                <a:lnTo>
                  <a:pt x="251" y="67"/>
                </a:lnTo>
                <a:lnTo>
                  <a:pt x="258" y="64"/>
                </a:lnTo>
                <a:lnTo>
                  <a:pt x="265" y="68"/>
                </a:lnTo>
                <a:lnTo>
                  <a:pt x="271" y="57"/>
                </a:lnTo>
                <a:lnTo>
                  <a:pt x="278" y="58"/>
                </a:lnTo>
                <a:lnTo>
                  <a:pt x="285" y="48"/>
                </a:lnTo>
                <a:lnTo>
                  <a:pt x="292" y="46"/>
                </a:lnTo>
                <a:lnTo>
                  <a:pt x="299" y="57"/>
                </a:lnTo>
                <a:lnTo>
                  <a:pt x="306" y="44"/>
                </a:lnTo>
                <a:lnTo>
                  <a:pt x="313" y="40"/>
                </a:lnTo>
                <a:lnTo>
                  <a:pt x="320" y="43"/>
                </a:lnTo>
                <a:lnTo>
                  <a:pt x="327" y="40"/>
                </a:lnTo>
                <a:lnTo>
                  <a:pt x="334" y="41"/>
                </a:lnTo>
                <a:lnTo>
                  <a:pt x="341" y="48"/>
                </a:lnTo>
                <a:lnTo>
                  <a:pt x="348" y="55"/>
                </a:lnTo>
                <a:lnTo>
                  <a:pt x="355" y="58"/>
                </a:lnTo>
                <a:lnTo>
                  <a:pt x="362" y="52"/>
                </a:lnTo>
                <a:lnTo>
                  <a:pt x="369" y="47"/>
                </a:lnTo>
                <a:lnTo>
                  <a:pt x="376" y="53"/>
                </a:lnTo>
                <a:lnTo>
                  <a:pt x="383" y="54"/>
                </a:lnTo>
                <a:lnTo>
                  <a:pt x="390" y="52"/>
                </a:lnTo>
                <a:lnTo>
                  <a:pt x="397" y="55"/>
                </a:lnTo>
                <a:lnTo>
                  <a:pt x="404" y="51"/>
                </a:lnTo>
                <a:lnTo>
                  <a:pt x="411" y="52"/>
                </a:lnTo>
                <a:lnTo>
                  <a:pt x="418" y="52"/>
                </a:lnTo>
                <a:lnTo>
                  <a:pt x="425" y="60"/>
                </a:lnTo>
                <a:lnTo>
                  <a:pt x="432" y="54"/>
                </a:lnTo>
                <a:lnTo>
                  <a:pt x="438" y="57"/>
                </a:lnTo>
                <a:lnTo>
                  <a:pt x="445" y="56"/>
                </a:lnTo>
                <a:lnTo>
                  <a:pt x="452" y="53"/>
                </a:lnTo>
                <a:lnTo>
                  <a:pt x="459" y="55"/>
                </a:lnTo>
                <a:lnTo>
                  <a:pt x="466" y="51"/>
                </a:lnTo>
                <a:lnTo>
                  <a:pt x="473" y="46"/>
                </a:lnTo>
                <a:lnTo>
                  <a:pt x="480" y="40"/>
                </a:lnTo>
                <a:lnTo>
                  <a:pt x="487" y="43"/>
                </a:lnTo>
                <a:lnTo>
                  <a:pt x="494" y="43"/>
                </a:lnTo>
                <a:lnTo>
                  <a:pt x="501" y="37"/>
                </a:lnTo>
                <a:lnTo>
                  <a:pt x="508" y="32"/>
                </a:lnTo>
                <a:lnTo>
                  <a:pt x="515" y="28"/>
                </a:lnTo>
                <a:lnTo>
                  <a:pt x="522" y="26"/>
                </a:lnTo>
                <a:lnTo>
                  <a:pt x="529" y="24"/>
                </a:lnTo>
                <a:lnTo>
                  <a:pt x="536" y="21"/>
                </a:lnTo>
                <a:lnTo>
                  <a:pt x="543" y="20"/>
                </a:lnTo>
                <a:lnTo>
                  <a:pt x="550" y="14"/>
                </a:lnTo>
                <a:lnTo>
                  <a:pt x="557" y="13"/>
                </a:lnTo>
                <a:lnTo>
                  <a:pt x="564" y="8"/>
                </a:lnTo>
                <a:lnTo>
                  <a:pt x="571" y="7"/>
                </a:lnTo>
                <a:lnTo>
                  <a:pt x="578" y="5"/>
                </a:lnTo>
                <a:lnTo>
                  <a:pt x="585" y="7"/>
                </a:lnTo>
                <a:lnTo>
                  <a:pt x="592" y="0"/>
                </a:lnTo>
                <a:lnTo>
                  <a:pt x="599" y="9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978" name="Rectangle 122"/>
          <p:cNvSpPr>
            <a:spLocks noChangeArrowheads="1"/>
          </p:cNvSpPr>
          <p:nvPr/>
        </p:nvSpPr>
        <p:spPr bwMode="auto">
          <a:xfrm>
            <a:off x="1260475" y="506571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0</a:t>
            </a:r>
            <a:endParaRPr lang="cs-CZ"/>
          </a:p>
        </p:txBody>
      </p:sp>
      <p:sp>
        <p:nvSpPr>
          <p:cNvPr id="121979" name="Rectangle 123"/>
          <p:cNvSpPr>
            <a:spLocks noChangeArrowheads="1"/>
          </p:cNvSpPr>
          <p:nvPr/>
        </p:nvSpPr>
        <p:spPr bwMode="auto">
          <a:xfrm>
            <a:off x="1169988" y="4256088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10</a:t>
            </a:r>
            <a:endParaRPr lang="cs-CZ"/>
          </a:p>
        </p:txBody>
      </p:sp>
      <p:sp>
        <p:nvSpPr>
          <p:cNvPr id="121980" name="Rectangle 124"/>
          <p:cNvSpPr>
            <a:spLocks noChangeArrowheads="1"/>
          </p:cNvSpPr>
          <p:nvPr/>
        </p:nvSpPr>
        <p:spPr bwMode="auto">
          <a:xfrm>
            <a:off x="1169988" y="344805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20</a:t>
            </a:r>
            <a:endParaRPr lang="cs-CZ"/>
          </a:p>
        </p:txBody>
      </p:sp>
      <p:sp>
        <p:nvSpPr>
          <p:cNvPr id="121981" name="Rectangle 125"/>
          <p:cNvSpPr>
            <a:spLocks noChangeArrowheads="1"/>
          </p:cNvSpPr>
          <p:nvPr/>
        </p:nvSpPr>
        <p:spPr bwMode="auto">
          <a:xfrm>
            <a:off x="1169988" y="263842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30</a:t>
            </a:r>
            <a:endParaRPr lang="cs-CZ"/>
          </a:p>
        </p:txBody>
      </p:sp>
      <p:sp>
        <p:nvSpPr>
          <p:cNvPr id="121982" name="Rectangle 126"/>
          <p:cNvSpPr>
            <a:spLocks noChangeArrowheads="1"/>
          </p:cNvSpPr>
          <p:nvPr/>
        </p:nvSpPr>
        <p:spPr bwMode="auto">
          <a:xfrm>
            <a:off x="1169988" y="181927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40</a:t>
            </a:r>
            <a:endParaRPr lang="cs-CZ"/>
          </a:p>
        </p:txBody>
      </p:sp>
      <p:sp>
        <p:nvSpPr>
          <p:cNvPr id="121983" name="Rectangle 127"/>
          <p:cNvSpPr>
            <a:spLocks noChangeArrowheads="1"/>
          </p:cNvSpPr>
          <p:nvPr/>
        </p:nvSpPr>
        <p:spPr bwMode="auto">
          <a:xfrm>
            <a:off x="1169988" y="1011238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50</a:t>
            </a:r>
            <a:endParaRPr lang="cs-CZ"/>
          </a:p>
        </p:txBody>
      </p:sp>
      <p:sp>
        <p:nvSpPr>
          <p:cNvPr id="121984" name="Rectangle 128"/>
          <p:cNvSpPr>
            <a:spLocks noChangeArrowheads="1"/>
          </p:cNvSpPr>
          <p:nvPr/>
        </p:nvSpPr>
        <p:spPr bwMode="auto">
          <a:xfrm>
            <a:off x="1169988" y="20161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60</a:t>
            </a:r>
            <a:endParaRPr lang="cs-CZ"/>
          </a:p>
        </p:txBody>
      </p:sp>
      <p:sp>
        <p:nvSpPr>
          <p:cNvPr id="121985" name="Rectangle 129"/>
          <p:cNvSpPr>
            <a:spLocks noChangeArrowheads="1"/>
          </p:cNvSpPr>
          <p:nvPr/>
        </p:nvSpPr>
        <p:spPr bwMode="auto">
          <a:xfrm>
            <a:off x="1331913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1910</a:t>
            </a:r>
            <a:endParaRPr lang="cs-CZ"/>
          </a:p>
        </p:txBody>
      </p:sp>
      <p:sp>
        <p:nvSpPr>
          <p:cNvPr id="121986" name="Rectangle 130"/>
          <p:cNvSpPr>
            <a:spLocks noChangeArrowheads="1"/>
          </p:cNvSpPr>
          <p:nvPr/>
        </p:nvSpPr>
        <p:spPr bwMode="auto">
          <a:xfrm>
            <a:off x="2038350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1920</a:t>
            </a:r>
            <a:endParaRPr lang="cs-CZ"/>
          </a:p>
        </p:txBody>
      </p:sp>
      <p:sp>
        <p:nvSpPr>
          <p:cNvPr id="121987" name="Rectangle 131"/>
          <p:cNvSpPr>
            <a:spLocks noChangeArrowheads="1"/>
          </p:cNvSpPr>
          <p:nvPr/>
        </p:nvSpPr>
        <p:spPr bwMode="auto">
          <a:xfrm>
            <a:off x="2746375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1930</a:t>
            </a:r>
            <a:endParaRPr lang="cs-CZ"/>
          </a:p>
        </p:txBody>
      </p:sp>
      <p:sp>
        <p:nvSpPr>
          <p:cNvPr id="121988" name="Rectangle 132"/>
          <p:cNvSpPr>
            <a:spLocks noChangeArrowheads="1"/>
          </p:cNvSpPr>
          <p:nvPr/>
        </p:nvSpPr>
        <p:spPr bwMode="auto">
          <a:xfrm>
            <a:off x="3444875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1940</a:t>
            </a:r>
            <a:endParaRPr lang="cs-CZ"/>
          </a:p>
        </p:txBody>
      </p:sp>
      <p:sp>
        <p:nvSpPr>
          <p:cNvPr id="121989" name="Rectangle 133"/>
          <p:cNvSpPr>
            <a:spLocks noChangeArrowheads="1"/>
          </p:cNvSpPr>
          <p:nvPr/>
        </p:nvSpPr>
        <p:spPr bwMode="auto">
          <a:xfrm>
            <a:off x="4152900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1950</a:t>
            </a:r>
            <a:endParaRPr lang="cs-CZ"/>
          </a:p>
        </p:txBody>
      </p:sp>
      <p:sp>
        <p:nvSpPr>
          <p:cNvPr id="121990" name="Rectangle 134"/>
          <p:cNvSpPr>
            <a:spLocks noChangeArrowheads="1"/>
          </p:cNvSpPr>
          <p:nvPr/>
        </p:nvSpPr>
        <p:spPr bwMode="auto">
          <a:xfrm>
            <a:off x="4849813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1960</a:t>
            </a:r>
            <a:endParaRPr lang="cs-CZ"/>
          </a:p>
        </p:txBody>
      </p:sp>
      <p:sp>
        <p:nvSpPr>
          <p:cNvPr id="121991" name="Rectangle 135"/>
          <p:cNvSpPr>
            <a:spLocks noChangeArrowheads="1"/>
          </p:cNvSpPr>
          <p:nvPr/>
        </p:nvSpPr>
        <p:spPr bwMode="auto">
          <a:xfrm>
            <a:off x="5557838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1970</a:t>
            </a:r>
            <a:endParaRPr lang="cs-CZ"/>
          </a:p>
        </p:txBody>
      </p:sp>
      <p:sp>
        <p:nvSpPr>
          <p:cNvPr id="121992" name="Rectangle 136"/>
          <p:cNvSpPr>
            <a:spLocks noChangeArrowheads="1"/>
          </p:cNvSpPr>
          <p:nvPr/>
        </p:nvSpPr>
        <p:spPr bwMode="auto">
          <a:xfrm>
            <a:off x="6265863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1980</a:t>
            </a:r>
            <a:endParaRPr lang="cs-CZ"/>
          </a:p>
        </p:txBody>
      </p:sp>
      <p:sp>
        <p:nvSpPr>
          <p:cNvPr id="121993" name="Rectangle 137"/>
          <p:cNvSpPr>
            <a:spLocks noChangeArrowheads="1"/>
          </p:cNvSpPr>
          <p:nvPr/>
        </p:nvSpPr>
        <p:spPr bwMode="auto">
          <a:xfrm>
            <a:off x="6962775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1990</a:t>
            </a:r>
            <a:endParaRPr lang="cs-CZ"/>
          </a:p>
        </p:txBody>
      </p:sp>
      <p:sp>
        <p:nvSpPr>
          <p:cNvPr id="121994" name="Rectangle 138"/>
          <p:cNvSpPr>
            <a:spLocks noChangeArrowheads="1"/>
          </p:cNvSpPr>
          <p:nvPr/>
        </p:nvSpPr>
        <p:spPr bwMode="auto">
          <a:xfrm>
            <a:off x="7670800" y="5308600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2000</a:t>
            </a:r>
            <a:endParaRPr lang="cs-CZ"/>
          </a:p>
        </p:txBody>
      </p:sp>
      <p:sp>
        <p:nvSpPr>
          <p:cNvPr id="121995" name="Rectangle 139"/>
          <p:cNvSpPr>
            <a:spLocks noChangeArrowheads="1"/>
          </p:cNvSpPr>
          <p:nvPr/>
        </p:nvSpPr>
        <p:spPr bwMode="auto">
          <a:xfrm>
            <a:off x="7235825" y="5516563"/>
            <a:ext cx="11255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</a:rPr>
              <a:t>kalendářní roky</a:t>
            </a:r>
            <a:endParaRPr lang="cs-CZ"/>
          </a:p>
        </p:txBody>
      </p:sp>
      <p:sp>
        <p:nvSpPr>
          <p:cNvPr id="121996" name="Rectangle 140"/>
          <p:cNvSpPr>
            <a:spLocks noChangeArrowheads="1"/>
          </p:cNvSpPr>
          <p:nvPr/>
        </p:nvSpPr>
        <p:spPr bwMode="auto">
          <a:xfrm rot="-5400000">
            <a:off x="-258762" y="2609850"/>
            <a:ext cx="24844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1300" b="1">
                <a:solidFill>
                  <a:srgbClr val="000000"/>
                </a:solidFill>
              </a:rPr>
              <a:t>% z celkového počtu zemřelých</a:t>
            </a:r>
            <a:endParaRPr lang="cs-CZ"/>
          </a:p>
        </p:txBody>
      </p:sp>
      <p:sp>
        <p:nvSpPr>
          <p:cNvPr id="121997" name="Text Box 141"/>
          <p:cNvSpPr txBox="1">
            <a:spLocks noChangeArrowheads="1"/>
          </p:cNvSpPr>
          <p:nvPr/>
        </p:nvSpPr>
        <p:spPr bwMode="auto">
          <a:xfrm>
            <a:off x="5364163" y="292417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chemeClr val="accent2"/>
                </a:solidFill>
              </a:rPr>
              <a:t>zhoubné nádory</a:t>
            </a:r>
          </a:p>
        </p:txBody>
      </p:sp>
      <p:sp>
        <p:nvSpPr>
          <p:cNvPr id="121998" name="Text Box 142"/>
          <p:cNvSpPr txBox="1">
            <a:spLocks noChangeArrowheads="1"/>
          </p:cNvSpPr>
          <p:nvPr/>
        </p:nvSpPr>
        <p:spPr bwMode="auto">
          <a:xfrm>
            <a:off x="5435600" y="4652963"/>
            <a:ext cx="288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008000"/>
                </a:solidFill>
              </a:rPr>
              <a:t>infekční nemoci</a:t>
            </a:r>
          </a:p>
        </p:txBody>
      </p:sp>
      <p:sp>
        <p:nvSpPr>
          <p:cNvPr id="121999" name="Text Box 143"/>
          <p:cNvSpPr txBox="1">
            <a:spLocks noChangeArrowheads="1"/>
          </p:cNvSpPr>
          <p:nvPr/>
        </p:nvSpPr>
        <p:spPr bwMode="auto">
          <a:xfrm>
            <a:off x="3203575" y="47244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663300"/>
                </a:solidFill>
              </a:rPr>
              <a:t>tuberkulóza</a:t>
            </a:r>
          </a:p>
        </p:txBody>
      </p:sp>
      <p:sp>
        <p:nvSpPr>
          <p:cNvPr id="122000" name="AutoShape 144"/>
          <p:cNvSpPr>
            <a:spLocks noChangeArrowheads="1"/>
          </p:cNvSpPr>
          <p:nvPr/>
        </p:nvSpPr>
        <p:spPr bwMode="auto">
          <a:xfrm>
            <a:off x="2449513" y="1773238"/>
            <a:ext cx="215900" cy="3384550"/>
          </a:xfrm>
          <a:prstGeom prst="downArrow">
            <a:avLst>
              <a:gd name="adj1" fmla="val 20704"/>
              <a:gd name="adj2" fmla="val 72359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001" name="Text Box 145"/>
          <p:cNvSpPr txBox="1">
            <a:spLocks noChangeArrowheads="1"/>
          </p:cNvSpPr>
          <p:nvPr/>
        </p:nvSpPr>
        <p:spPr bwMode="auto">
          <a:xfrm>
            <a:off x="1266825" y="13414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>
                <a:solidFill>
                  <a:srgbClr val="FF9900"/>
                </a:solidFill>
                <a:latin typeface="Arial Black" pitchFamily="34" charset="0"/>
              </a:rPr>
              <a:t>1925 - 1926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69913" y="219075"/>
            <a:ext cx="8580437" cy="6669088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5. STADIUM (E) – do 60. let 20. st.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rgbClr val="1B06BA"/>
                </a:solidFill>
              </a:rPr>
              <a:t>Populace</a:t>
            </a:r>
            <a:endParaRPr lang="cs-CZ" sz="2600" b="1" dirty="0">
              <a:solidFill>
                <a:srgbClr val="1B06BA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 smtClean="0"/>
              <a:t>Porodnost </a:t>
            </a:r>
            <a:r>
              <a:rPr lang="cs-CZ" sz="1800" b="1" dirty="0"/>
              <a:t>a úmrtnost se ustálily na nízké úrovni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Přirozený přírůstek je </a:t>
            </a:r>
            <a:r>
              <a:rPr lang="cs-CZ" sz="1800" dirty="0" smtClean="0"/>
              <a:t>nízký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/>
              <a:t>Vysoký </a:t>
            </a:r>
            <a:r>
              <a:rPr lang="cs-CZ" sz="1800" dirty="0"/>
              <a:t>podíl lidí ve věku nad 65 let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/>
              <a:t>Nevídaně se prodlužuje SDŽ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600" b="1" dirty="0" smtClean="0">
              <a:solidFill>
                <a:srgbClr val="1B06BA"/>
              </a:solidFill>
              <a:latin typeface="Arial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2600" b="1" dirty="0" smtClean="0">
                <a:solidFill>
                  <a:srgbClr val="1B06BA"/>
                </a:solidFill>
                <a:latin typeface="Arial" charset="0"/>
              </a:rPr>
              <a:t>Zdravotní situace</a:t>
            </a:r>
            <a:endParaRPr lang="cs-CZ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1" dirty="0"/>
              <a:t>Převládají kardiovaskulární nemoci a zhoubné </a:t>
            </a:r>
            <a:r>
              <a:rPr lang="cs-CZ" sz="1800" b="1" dirty="0" smtClean="0"/>
              <a:t>nádory</a:t>
            </a:r>
            <a:endParaRPr lang="cs-CZ" sz="18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87413"/>
            <a:ext cx="48863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 flipH="1">
            <a:off x="4427538" y="887413"/>
            <a:ext cx="792162" cy="2235200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388" y="404813"/>
            <a:ext cx="8964612" cy="6264275"/>
          </a:xfrm>
          <a:ln w="6350"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300" b="1" dirty="0" smtClean="0">
                <a:solidFill>
                  <a:srgbClr val="00B0F0"/>
                </a:solidFill>
              </a:rPr>
              <a:t>DALŠÍ VÝVOJ: </a:t>
            </a:r>
            <a:r>
              <a:rPr lang="cs-CZ" sz="3300" b="1" dirty="0" smtClean="0">
                <a:solidFill>
                  <a:srgbClr val="1B06BA"/>
                </a:solidFill>
              </a:rPr>
              <a:t>DRUHÝ DEMOGRAFICKÝ PŘECHOD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F</a:t>
            </a:r>
            <a:endParaRPr lang="cs-CZ" sz="22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b="1" dirty="0" smtClean="0"/>
              <a:t>                                                                                                                           </a:t>
            </a:r>
            <a:endParaRPr lang="cs-CZ" sz="2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 smtClean="0"/>
              <a:t>Současné </a:t>
            </a:r>
            <a:r>
              <a:rPr lang="cs-CZ" sz="1900" dirty="0"/>
              <a:t>vyspělé společnosti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b="1" dirty="0">
                <a:solidFill>
                  <a:srgbClr val="1B06BA"/>
                </a:solidFill>
              </a:rPr>
              <a:t>Porodnost je nižší než úmrtnost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/>
              <a:t>Přirozený přírůstek je </a:t>
            </a:r>
            <a:r>
              <a:rPr lang="cs-CZ" sz="1900" b="1" dirty="0" smtClean="0">
                <a:solidFill>
                  <a:srgbClr val="1B06BA"/>
                </a:solidFill>
              </a:rPr>
              <a:t>záporný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 smtClean="0"/>
              <a:t>Stále </a:t>
            </a:r>
            <a:r>
              <a:rPr lang="cs-CZ" sz="1900" dirty="0"/>
              <a:t>se zvyšuje podíl lidí ve věku nad 65 let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dirty="0"/>
              <a:t>SDŽ stále roste v důsledku prodlužování života na špici věkové pyramidy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900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b="1" dirty="0">
              <a:solidFill>
                <a:srgbClr val="1B06BA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b="1" dirty="0"/>
              <a:t>Převládají kardiovaskulární nemoci a zhoubné </a:t>
            </a:r>
            <a:r>
              <a:rPr lang="cs-CZ" sz="1900" b="1" dirty="0" smtClean="0"/>
              <a:t>nádory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900" b="1" dirty="0" smtClean="0"/>
              <a:t>Návrat hrozby infekčních nemocí </a:t>
            </a:r>
            <a:r>
              <a:rPr lang="cs-CZ" sz="1900" dirty="0" smtClean="0"/>
              <a:t>(</a:t>
            </a:r>
            <a:r>
              <a:rPr lang="cs-CZ" sz="2000" dirty="0"/>
              <a:t>AIDS, ptačí chřipka, prasečí chřipka, </a:t>
            </a:r>
            <a:r>
              <a:rPr lang="cs-CZ" sz="2000" dirty="0" err="1" smtClean="0"/>
              <a:t>ebola</a:t>
            </a:r>
            <a:r>
              <a:rPr lang="cs-CZ" sz="1900" dirty="0" smtClean="0"/>
              <a:t>)</a:t>
            </a:r>
            <a:endParaRPr lang="cs-CZ" sz="19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87413"/>
            <a:ext cx="6840538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7058025" y="3575050"/>
            <a:ext cx="1608138" cy="377825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7110413" y="3605213"/>
            <a:ext cx="1608137" cy="249237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7019925" y="2433638"/>
            <a:ext cx="1800225" cy="419100"/>
          </a:xfrm>
          <a:custGeom>
            <a:avLst/>
            <a:gdLst>
              <a:gd name="connsiteX0" fmla="*/ 0 w 1549190"/>
              <a:gd name="connsiteY0" fmla="*/ 0 h 272053"/>
              <a:gd name="connsiteX1" fmla="*/ 1549190 w 1549190"/>
              <a:gd name="connsiteY1" fmla="*/ 272053 h 272053"/>
              <a:gd name="connsiteX2" fmla="*/ 1549190 w 1549190"/>
              <a:gd name="connsiteY2" fmla="*/ 272053 h 27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190" h="272053">
                <a:moveTo>
                  <a:pt x="0" y="0"/>
                </a:moveTo>
                <a:lnTo>
                  <a:pt x="1549190" y="272053"/>
                </a:lnTo>
                <a:lnTo>
                  <a:pt x="1549190" y="272053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7092950" y="887413"/>
            <a:ext cx="0" cy="3189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7110413" y="4065588"/>
            <a:ext cx="1368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olný tvar 17"/>
          <p:cNvSpPr/>
          <p:nvPr/>
        </p:nvSpPr>
        <p:spPr>
          <a:xfrm>
            <a:off x="7094538" y="1812925"/>
            <a:ext cx="1892300" cy="247650"/>
          </a:xfrm>
          <a:custGeom>
            <a:avLst/>
            <a:gdLst>
              <a:gd name="connsiteX0" fmla="*/ 0 w 1892257"/>
              <a:gd name="connsiteY0" fmla="*/ 0 h 160878"/>
              <a:gd name="connsiteX1" fmla="*/ 1564305 w 1892257"/>
              <a:gd name="connsiteY1" fmla="*/ 136026 h 160878"/>
              <a:gd name="connsiteX2" fmla="*/ 1874143 w 1892257"/>
              <a:gd name="connsiteY2" fmla="*/ 158697 h 160878"/>
              <a:gd name="connsiteX3" fmla="*/ 1828800 w 1892257"/>
              <a:gd name="connsiteY3" fmla="*/ 158697 h 16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257" h="160878">
                <a:moveTo>
                  <a:pt x="0" y="0"/>
                </a:moveTo>
                <a:lnTo>
                  <a:pt x="1564305" y="136026"/>
                </a:lnTo>
                <a:cubicBezTo>
                  <a:pt x="1876662" y="162475"/>
                  <a:pt x="1830061" y="154919"/>
                  <a:pt x="1874143" y="158697"/>
                </a:cubicBezTo>
                <a:cubicBezTo>
                  <a:pt x="1918225" y="162475"/>
                  <a:pt x="1873512" y="160586"/>
                  <a:pt x="1828800" y="15869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7094538" y="1054100"/>
            <a:ext cx="1366837" cy="3024188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333375"/>
            <a:ext cx="8064500" cy="6480175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8000" b="1" dirty="0" smtClean="0">
                <a:solidFill>
                  <a:srgbClr val="00B0F0"/>
                </a:solidFill>
              </a:rPr>
              <a:t>1. POKLES ÚMRTNOSTI:</a:t>
            </a:r>
            <a:r>
              <a:rPr lang="cs-CZ" sz="8000" b="1" dirty="0" smtClean="0">
                <a:solidFill>
                  <a:srgbClr val="1B06BA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8000" b="1" dirty="0" smtClean="0">
                <a:solidFill>
                  <a:srgbClr val="1B06BA"/>
                </a:solidFill>
              </a:rPr>
              <a:t>TEORIE EPIDEMIOLOGICKÉ TRANSFORMACE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900" b="1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5100" dirty="0" smtClean="0"/>
              <a:t>Teorie </a:t>
            </a:r>
            <a:r>
              <a:rPr lang="cs-CZ" sz="5100" dirty="0"/>
              <a:t>o vlivu sociálních, kulturních </a:t>
            </a:r>
            <a:r>
              <a:rPr lang="cs-CZ" sz="5100" dirty="0" smtClean="0"/>
              <a:t>a ekonomických </a:t>
            </a:r>
            <a:r>
              <a:rPr lang="cs-CZ" sz="5100" dirty="0"/>
              <a:t>změn na proměnu vzorců nemocnosti a </a:t>
            </a:r>
            <a:r>
              <a:rPr lang="cs-CZ" sz="5100" dirty="0" smtClean="0"/>
              <a:t>úmrtnosti.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4200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5100" dirty="0" smtClean="0"/>
              <a:t>Změny v nemocnosti a úmrtnosti jsou podmíněny změnami </a:t>
            </a:r>
            <a:r>
              <a:rPr lang="cs-CZ" sz="5100" dirty="0"/>
              <a:t>mnohých okolností, které ovlivňují existenci populačních celků (stárnutí populace, </a:t>
            </a:r>
            <a:r>
              <a:rPr lang="cs-CZ" sz="5100" dirty="0" smtClean="0"/>
              <a:t>socioekonomické </a:t>
            </a:r>
            <a:r>
              <a:rPr lang="cs-CZ" sz="5100" dirty="0"/>
              <a:t>změny, technický rozvoj, životní styl, životní prostředí, politický vývoj apod</a:t>
            </a:r>
            <a:r>
              <a:rPr lang="cs-CZ" sz="5100" dirty="0" smtClean="0"/>
              <a:t>.) </a:t>
            </a:r>
            <a:endParaRPr lang="cs-CZ" sz="5100" dirty="0"/>
          </a:p>
          <a:p>
            <a:pPr marL="457200" lvl="1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3800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260350"/>
            <a:ext cx="8362950" cy="6697663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8000" b="1" dirty="0" smtClean="0">
                <a:solidFill>
                  <a:srgbClr val="00B0F0"/>
                </a:solidFill>
              </a:rPr>
              <a:t>1. POKLES ÚMRTNOSTI:</a:t>
            </a:r>
            <a:r>
              <a:rPr lang="cs-CZ" sz="8000" b="1" dirty="0" smtClean="0">
                <a:solidFill>
                  <a:srgbClr val="1B06BA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8000" b="1" dirty="0" smtClean="0">
                <a:solidFill>
                  <a:srgbClr val="1B06BA"/>
                </a:solidFill>
              </a:rPr>
              <a:t>TEORIE EPIDEMIOLOGICKÉ TRANSFORMACE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900" b="1" dirty="0" smtClean="0"/>
          </a:p>
          <a:p>
            <a:pPr marL="457200" lvl="1" indent="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38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6000" dirty="0" smtClean="0"/>
              <a:t>3 </a:t>
            </a:r>
            <a:r>
              <a:rPr lang="cs-CZ" sz="6000" dirty="0"/>
              <a:t>období s rozdílnými vzorci nemocnosti a úmrtnosti</a:t>
            </a:r>
            <a:r>
              <a:rPr lang="cs-CZ" sz="6000" dirty="0" smtClean="0"/>
              <a:t>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6000" dirty="0"/>
          </a:p>
          <a:p>
            <a:pPr marL="1143000" lvl="1" indent="-74295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5100" b="1" dirty="0" smtClean="0"/>
              <a:t>OBDOBÍ </a:t>
            </a:r>
            <a:r>
              <a:rPr lang="cs-CZ" sz="5100" b="1" dirty="0"/>
              <a:t>SMRTÍCÍCH EPIDEMIÍ, VÁLEK </a:t>
            </a:r>
            <a:r>
              <a:rPr lang="cs-CZ" sz="5100" b="1" dirty="0" smtClean="0"/>
              <a:t>A HLADOMORŮ </a:t>
            </a:r>
            <a:r>
              <a:rPr lang="cs-CZ" sz="5100" dirty="0"/>
              <a:t>(do poč. 17. stol</a:t>
            </a:r>
            <a:r>
              <a:rPr lang="cs-CZ" sz="5100" dirty="0" smtClean="0"/>
              <a:t>.)</a:t>
            </a:r>
          </a:p>
          <a:p>
            <a:pPr marL="1143000" lvl="1" indent="-74295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5100" b="1" dirty="0" smtClean="0"/>
              <a:t>OBDOBÍ </a:t>
            </a:r>
            <a:r>
              <a:rPr lang="cs-CZ" sz="5100" b="1" dirty="0"/>
              <a:t>PANDEMIÍ INFEKČNÍCH NEMOCÍ </a:t>
            </a:r>
            <a:r>
              <a:rPr lang="cs-CZ" sz="5100" dirty="0"/>
              <a:t>(do pol. 18. </a:t>
            </a:r>
            <a:r>
              <a:rPr lang="cs-CZ" sz="5100" dirty="0" smtClean="0"/>
              <a:t>stol.)</a:t>
            </a:r>
          </a:p>
          <a:p>
            <a:pPr marL="1143000" lvl="1" indent="-74295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5100" b="1" dirty="0" smtClean="0"/>
              <a:t>OBDOBÍ </a:t>
            </a:r>
            <a:r>
              <a:rPr lang="cs-CZ" sz="5100" b="1" dirty="0"/>
              <a:t>CHRONICKÝCH </a:t>
            </a:r>
            <a:r>
              <a:rPr lang="cs-CZ" sz="5100" b="1" dirty="0" smtClean="0"/>
              <a:t>A DEGENERATIVNÍCH ONEMOCNĚNÍ </a:t>
            </a:r>
            <a:r>
              <a:rPr lang="cs-CZ" sz="5100" dirty="0" smtClean="0"/>
              <a:t>(od 20-30</a:t>
            </a:r>
            <a:r>
              <a:rPr lang="cs-CZ" sz="5100" dirty="0"/>
              <a:t>. </a:t>
            </a:r>
            <a:r>
              <a:rPr lang="cs-CZ" sz="5100" dirty="0" smtClean="0"/>
              <a:t>let </a:t>
            </a:r>
            <a:r>
              <a:rPr lang="cs-CZ" sz="5100" dirty="0"/>
              <a:t>20. stol.)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51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7000" b="1" dirty="0">
                <a:solidFill>
                  <a:srgbClr val="0070C0"/>
                </a:solidFill>
              </a:rPr>
              <a:t>Přechod mezi obdobími = epidemiologická  transformace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dirty="0" smtClean="0">
                <a:solidFill>
                  <a:srgbClr val="1B06BA"/>
                </a:solidFill>
              </a:rPr>
              <a:t>DOPLNĚNÍ TEORIE </a:t>
            </a:r>
            <a:r>
              <a:rPr lang="cs-CZ" b="1" dirty="0">
                <a:solidFill>
                  <a:srgbClr val="1B06BA"/>
                </a:solidFill>
              </a:rPr>
              <a:t>EPIDEMIOLOGICKÉ TRANSFORMACE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/>
              <a:t>4</a:t>
            </a:r>
            <a:r>
              <a:rPr lang="cs-CZ" sz="2800" dirty="0" smtClean="0"/>
              <a:t>. </a:t>
            </a:r>
            <a:r>
              <a:rPr lang="cs-CZ" sz="2800" dirty="0"/>
              <a:t>OBDOBÍ – NÁVRAT SMRTÍCÍCH </a:t>
            </a:r>
            <a:r>
              <a:rPr lang="cs-CZ" sz="2800" dirty="0" smtClean="0"/>
              <a:t>EPIDEMIÍ (AIDS, ptačí chřipka, prasečí chřipka, </a:t>
            </a:r>
            <a:r>
              <a:rPr lang="cs-CZ" sz="2800" dirty="0" err="1" smtClean="0"/>
              <a:t>ebola</a:t>
            </a:r>
            <a:r>
              <a:rPr lang="cs-CZ" sz="28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00B0F0"/>
                </a:solidFill>
              </a:rPr>
              <a:t>POKLES PORODNOSTI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Situace </a:t>
            </a:r>
            <a:r>
              <a:rPr lang="cs-CZ" b="1" dirty="0"/>
              <a:t>v tradičních společnostech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/>
              <a:t>- Ženy rodily od uzavření sňatku do menopauzy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/>
              <a:t>- Úhrnná plodnost: 4,1 – 6,2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/>
              <a:t>- Důvody relativně nízké porodnosti: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Věk v době sňatku a podíl neprovdaných žen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Manželé mimo domov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Kulturní překážky (zákaz provdání vdov)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Meziporodní intervaly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Dlouhá doba kojení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Sterilita (pohlavní choroby, některé formy TBC)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2800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Zdravotní </a:t>
            </a:r>
            <a:r>
              <a:rPr lang="cs-CZ" sz="2800" dirty="0"/>
              <a:t>stav  populace je výsledkem působení celé řady determinant různé povahy a různého </a:t>
            </a:r>
            <a:r>
              <a:rPr lang="cs-CZ" sz="2800" dirty="0" smtClean="0"/>
              <a:t>původu.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60483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500" b="1" dirty="0" smtClean="0">
                <a:solidFill>
                  <a:srgbClr val="1B06BA"/>
                </a:solidFill>
                <a:latin typeface="Arial Black" pitchFamily="34" charset="0"/>
              </a:rPr>
              <a:t>PŘÍČINY POKLESU PORODNOSTI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rgbClr val="1B06BA"/>
                </a:solidFill>
                <a:cs typeface="Arial" pitchFamily="34" charset="0"/>
              </a:rPr>
              <a:t>proměna </a:t>
            </a:r>
            <a:r>
              <a:rPr lang="cs-CZ" b="1" dirty="0">
                <a:solidFill>
                  <a:srgbClr val="1B06BA"/>
                </a:solidFill>
                <a:cs typeface="Arial" pitchFamily="34" charset="0"/>
              </a:rPr>
              <a:t>socioekonomických poměrů</a:t>
            </a:r>
            <a:r>
              <a:rPr lang="cs-CZ" dirty="0">
                <a:solidFill>
                  <a:srgbClr val="1B06BA"/>
                </a:solidFill>
                <a:cs typeface="Arial" pitchFamily="34" charset="0"/>
              </a:rPr>
              <a:t> </a:t>
            </a:r>
            <a:r>
              <a:rPr lang="cs-CZ" dirty="0">
                <a:latin typeface="Arial Black" pitchFamily="34" charset="0"/>
                <a:sym typeface="Wingdings" pitchFamily="2" charset="2"/>
              </a:rPr>
              <a:t> </a:t>
            </a:r>
            <a:r>
              <a:rPr lang="cs-CZ" dirty="0">
                <a:sym typeface="Wingdings" pitchFamily="2" charset="2"/>
              </a:rPr>
              <a:t>nižší kojenecká a dětská úmrtnost  nebylo třeba rodit tolik dětí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sym typeface="Wingdings" pitchFamily="2" charset="2"/>
              </a:rPr>
              <a:t>proměna životního stylu</a:t>
            </a:r>
            <a:r>
              <a:rPr lang="cs-CZ" dirty="0">
                <a:solidFill>
                  <a:srgbClr val="1B06BA"/>
                </a:solidFill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 povinná školní docházka  snížení užitečnosti dětí jako pracovní síly (do dětí se musí hodně </a:t>
            </a:r>
            <a:r>
              <a:rPr lang="cs-CZ" dirty="0" smtClean="0">
                <a:sym typeface="Wingdings" pitchFamily="2" charset="2"/>
              </a:rPr>
              <a:t>a dlouhodobě </a:t>
            </a:r>
            <a:r>
              <a:rPr lang="cs-CZ" dirty="0">
                <a:sym typeface="Wingdings" pitchFamily="2" charset="2"/>
              </a:rPr>
              <a:t>investovat, mnohdy s nejistým výsledkem)  kontrola počtu dětí </a:t>
            </a:r>
            <a:r>
              <a:rPr lang="cs-CZ" dirty="0" smtClean="0">
                <a:sym typeface="Wingdings" pitchFamily="2" charset="2"/>
              </a:rPr>
              <a:t>(rozhodnutí o ukončení rození dětí)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rgbClr val="1B06BA"/>
                </a:solidFill>
                <a:sym typeface="Wingdings" pitchFamily="2" charset="2"/>
              </a:rPr>
              <a:t>kulturní proměna </a:t>
            </a:r>
            <a:r>
              <a:rPr lang="cs-CZ" dirty="0" smtClean="0">
                <a:sym typeface="Wingdings" pitchFamily="2" charset="2"/>
              </a:rPr>
              <a:t> klesá vliv náboženství  individualizace  seberealiazce  plánované rodičovství (antikoncepce).</a:t>
            </a: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DEMOGRAFICKÝ TRANZIT                            A POPULAČNÍ STÁRNUTÍ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Vliv nízké porodnosti na stárnutí populace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Vliv nízké úmrtnosti na stárnutí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PODÍL OBYVATEL VE VĚKU 0-14 A 65+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pic>
        <p:nvPicPr>
          <p:cNvPr id="131075" name="Picture 2" descr="Graf: Podíl obyvatel ve věkové skupině 0-14 a 65 a více let v letech 1950-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74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cap="all" dirty="0" smtClean="0">
                <a:solidFill>
                  <a:srgbClr val="1B06BA"/>
                </a:solidFill>
              </a:rPr>
              <a:t>Vliv nízké porodnosti na stárnutí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Věková struktura populace závisí především na počtu narozených dětí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Vysoká porodnost = mladá populace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Nízká porodnost + nízká úmrtnost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   = stabilní věková struktura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0070C0"/>
                </a:solidFill>
              </a:rPr>
              <a:t>Stále se snižující porodnost </a:t>
            </a:r>
            <a:r>
              <a:rPr lang="cs-CZ" b="1" dirty="0"/>
              <a:t>+ nízká úmrtnost = stárnutí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3209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VLIV NÍZKÉ ÚMRTNOSTI NA STÁRNUTÍ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Dlouho platilo, že prodlužování SDŽ vedlo </a:t>
            </a:r>
            <a:r>
              <a:rPr lang="cs-CZ" b="1" dirty="0" smtClean="0"/>
              <a:t>k mládnutí </a:t>
            </a:r>
            <a:r>
              <a:rPr lang="cs-CZ" b="1" dirty="0"/>
              <a:t>populace: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prodlužování SDŽ bylo důsledkem snížení kojenecké a dětské úmrtnosti;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více dětí se dožilo dospělého věku 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narodilo se jim více dětí </a:t>
            </a:r>
            <a:r>
              <a:rPr lang="cs-CZ" dirty="0"/>
              <a:t>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vzrostl podíl </a:t>
            </a:r>
            <a:r>
              <a:rPr lang="cs-CZ" dirty="0" smtClean="0">
                <a:cs typeface="Arial" charset="0"/>
              </a:rPr>
              <a:t>mladých lidí v populaci = </a:t>
            </a:r>
            <a:r>
              <a:rPr lang="cs-CZ" b="1" dirty="0" smtClean="0">
                <a:cs typeface="Arial" charset="0"/>
              </a:rPr>
              <a:t>mládnutí populace</a:t>
            </a:r>
            <a:r>
              <a:rPr lang="cs-CZ" dirty="0" smtClean="0">
                <a:cs typeface="Arial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>
                <a:cs typeface="Arial" charset="0"/>
              </a:rPr>
              <a:t>Dnes </a:t>
            </a:r>
            <a:r>
              <a:rPr lang="cs-CZ" b="1" dirty="0">
                <a:cs typeface="Arial" charset="0"/>
              </a:rPr>
              <a:t>je růst SDŽ důsledkem toho, že lidé umírají později </a:t>
            </a:r>
            <a:r>
              <a:rPr lang="cs-CZ" b="1" dirty="0"/>
              <a:t>=</a:t>
            </a:r>
            <a:r>
              <a:rPr lang="en-US" b="1" dirty="0">
                <a:cs typeface="Arial" charset="0"/>
              </a:rPr>
              <a:t>&gt;</a:t>
            </a:r>
            <a:r>
              <a:rPr lang="cs-CZ" b="1" dirty="0">
                <a:cs typeface="Arial" charset="0"/>
              </a:rPr>
              <a:t> </a:t>
            </a:r>
            <a:r>
              <a:rPr lang="cs-CZ" b="1" dirty="0" smtClean="0">
                <a:cs typeface="Arial" charset="0"/>
              </a:rPr>
              <a:t>stále více lidí se dožívá vysokého věku.</a:t>
            </a:r>
            <a:endParaRPr lang="en-US" b="1" dirty="0">
              <a:cs typeface="Arial" charset="0"/>
            </a:endParaRPr>
          </a:p>
          <a:p>
            <a:pPr lvl="2" eaLnBrk="1" fontAlgn="auto" hangingPunct="1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3312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SHRNUTÍ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Demografický </a:t>
            </a:r>
            <a:r>
              <a:rPr lang="cs-CZ" b="1" dirty="0">
                <a:solidFill>
                  <a:srgbClr val="1B06BA"/>
                </a:solidFill>
              </a:rPr>
              <a:t>přechod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označuje proces proměny ve vzorcích porodnosti a úmrtnosti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přechod od vysokých měr porodnosti </a:t>
            </a:r>
            <a:r>
              <a:rPr lang="cs-CZ" dirty="0" smtClean="0"/>
              <a:t>a úmrtnosti </a:t>
            </a:r>
            <a:r>
              <a:rPr lang="cs-CZ" dirty="0"/>
              <a:t>k nízkým mírám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globální proces – různé země jsou v různých fázích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lze </a:t>
            </a:r>
            <a:r>
              <a:rPr lang="cs-CZ" dirty="0"/>
              <a:t>znázornit graficky – 5 </a:t>
            </a:r>
            <a:r>
              <a:rPr lang="cs-CZ" dirty="0" smtClean="0"/>
              <a:t>stadií + druhý demografický přechod ve vyspělých zemích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3414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SHRNUTÍ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Epidemiologická transformace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Vypovídá o změnách v nemocnosti a </a:t>
            </a:r>
            <a:r>
              <a:rPr lang="cs-CZ" dirty="0" smtClean="0"/>
              <a:t>úmrtnosti.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Na počátku demografického přechodu v Evropě převažovaly infekční </a:t>
            </a:r>
            <a:r>
              <a:rPr lang="cs-CZ" dirty="0" smtClean="0"/>
              <a:t>nemoci.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Konec demografického přechodu – převaha chronických a degenerativních </a:t>
            </a:r>
            <a:r>
              <a:rPr lang="cs-CZ" dirty="0" smtClean="0"/>
              <a:t>nemocí. 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  <p:sp>
        <p:nvSpPr>
          <p:cNvPr id="13517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DETERMINANTY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6450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  <a:latin typeface="Arial Black" pitchFamily="34" charset="0"/>
              </a:rPr>
              <a:t>ZÁJEM O SOCIÁLNÍ 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70. léta 20. století: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ZÁKLADNÍ ZDRAVOTNÍ PROBLÉMY: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Rychlý </a:t>
            </a:r>
            <a:r>
              <a:rPr lang="cs-CZ" sz="2800" b="1" dirty="0" smtClean="0"/>
              <a:t>růst výdajů </a:t>
            </a:r>
            <a:r>
              <a:rPr lang="cs-CZ" sz="2800" dirty="0" smtClean="0"/>
              <a:t>na zdravotní péči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/>
              <a:t>Stagnace</a:t>
            </a:r>
            <a:r>
              <a:rPr lang="cs-CZ" sz="2800" dirty="0" smtClean="0"/>
              <a:t> zdravotní úrovně společnosti (a přetrvávání a nárůst nerovností ve zdraví)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Obtíže při kontrole a redukci zdravotně </a:t>
            </a:r>
            <a:r>
              <a:rPr lang="cs-CZ" sz="2800" b="1" dirty="0" smtClean="0"/>
              <a:t>rizikových faktorů </a:t>
            </a:r>
            <a:r>
              <a:rPr lang="cs-CZ" sz="2800" dirty="0" smtClean="0"/>
              <a:t>(většina z nich působí mimo tradiční resortní hranice zdravotnictví)</a:t>
            </a:r>
            <a:endParaRPr lang="cs-CZ" sz="2800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38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sz="4000" b="1" smtClean="0">
                <a:latin typeface="Arial" charset="0"/>
              </a:rPr>
              <a:t>Střední délka života</a:t>
            </a:r>
          </a:p>
        </p:txBody>
      </p:sp>
      <p:sp>
        <p:nvSpPr>
          <p:cNvPr id="138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13824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ZDRAVOTNICTVÍ JAKO DETRMINANTA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Úspěchy medicíny v potlačování infekčních nemocí (hygienická opatření, očkování).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Rozdíly ve zdraví lidí jako odraz rozdílů v dostupnosti zdravotnických služeb.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Poválečný rozvoj zdravotnických systémů a veřejného zdravotního pojištění v Evropě.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70. léta 20. století – 3 základní zdravotní problémy: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Růst výdajů na zdravotní péči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Stagnace zdravotního stavu obyvatelstva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Otázka ovlivnitelnosti známých rizikových faktorů na individuální úrovni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0052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605338" y="132715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91%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59363" y="3946525"/>
            <a:ext cx="665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10%</a:t>
            </a:r>
          </a:p>
        </p:txBody>
      </p:sp>
      <p:cxnSp>
        <p:nvCxnSpPr>
          <p:cNvPr id="139271" name="Přímá spojnice se šipkou 9"/>
          <p:cNvCxnSpPr>
            <a:cxnSpLocks noChangeShapeType="1"/>
            <a:stCxn id="7" idx="0"/>
          </p:cNvCxnSpPr>
          <p:nvPr/>
        </p:nvCxnSpPr>
        <p:spPr bwMode="auto">
          <a:xfrm flipV="1">
            <a:off x="4916488" y="2611438"/>
            <a:ext cx="569912" cy="139382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140291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3684587" cy="5924550"/>
          </a:xfrm>
        </p:spPr>
      </p:pic>
      <p:pic>
        <p:nvPicPr>
          <p:cNvPr id="140292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76475"/>
            <a:ext cx="4567238" cy="284638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8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Co způsobuje tento rozdíl?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Sociální podmínky, ve kterých žijí:</a:t>
            </a:r>
          </a:p>
          <a:p>
            <a:pPr eaLnBrk="1" hangingPunct="1"/>
            <a:r>
              <a:rPr lang="cs-CZ" smtClean="0">
                <a:latin typeface="Arial" charset="0"/>
              </a:rPr>
              <a:t>bydlení</a:t>
            </a:r>
          </a:p>
          <a:p>
            <a:pPr eaLnBrk="1" hangingPunct="1"/>
            <a:r>
              <a:rPr lang="cs-CZ" smtClean="0">
                <a:latin typeface="Arial" charset="0"/>
              </a:rPr>
              <a:t>strava</a:t>
            </a:r>
          </a:p>
          <a:p>
            <a:pPr eaLnBrk="1" hangingPunct="1"/>
            <a:r>
              <a:rPr lang="cs-CZ" smtClean="0">
                <a:latin typeface="Arial" charset="0"/>
              </a:rPr>
              <a:t>vzdělání</a:t>
            </a:r>
          </a:p>
          <a:p>
            <a:pPr eaLnBrk="1" hangingPunct="1"/>
            <a:r>
              <a:rPr lang="cs-CZ" smtClean="0">
                <a:latin typeface="Arial" charset="0"/>
              </a:rPr>
              <a:t>zaměstnání</a:t>
            </a:r>
          </a:p>
          <a:p>
            <a:pPr eaLnBrk="1" hangingPunct="1"/>
            <a:r>
              <a:rPr lang="cs-CZ" smtClean="0">
                <a:latin typeface="Arial" charset="0"/>
              </a:rPr>
              <a:t>dostupnost zdravotní péče</a:t>
            </a:r>
          </a:p>
          <a:p>
            <a:pPr eaLnBrk="1" hangingPunct="1"/>
            <a:r>
              <a:rPr lang="cs-CZ" smtClean="0">
                <a:latin typeface="Arial" charset="0"/>
              </a:rPr>
              <a:t>celková životní úroveň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93037" cy="1209675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Arial" charset="0"/>
              </a:rPr>
              <a:t>Jak lze pozorovat vliv sociálních podmínek na zdraví?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9888" y="2127250"/>
            <a:ext cx="1449387" cy="10128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3"/>
            <a:ext cx="7772400" cy="1684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i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i="1" smtClean="0">
                <a:latin typeface="Arial" charset="0"/>
              </a:rPr>
              <a:t>	</a:t>
            </a:r>
            <a:r>
              <a:rPr lang="cs-CZ" b="1" smtClean="0">
                <a:latin typeface="Arial" charset="0"/>
              </a:rPr>
              <a:t>„Buřinky a deštníky zvyšují naději svých nositelů na zdraví a vysoký věk</a:t>
            </a:r>
            <a:r>
              <a:rPr lang="cs-CZ" b="1" i="1" smtClean="0">
                <a:latin typeface="Arial" charset="0"/>
              </a:rPr>
              <a:t>“</a:t>
            </a:r>
            <a:r>
              <a:rPr lang="cs-CZ" b="1" smtClean="0">
                <a:latin typeface="Arial" charset="0"/>
              </a:rPr>
              <a:t>.   </a:t>
            </a:r>
            <a:r>
              <a:rPr lang="cs-CZ" smtClean="0">
                <a:latin typeface="Arial" charset="0"/>
              </a:rPr>
              <a:t>                             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G. B. Shaw</a:t>
            </a:r>
          </a:p>
        </p:txBody>
      </p:sp>
      <p:pic>
        <p:nvPicPr>
          <p:cNvPr id="10245" name="Picture 9" descr="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4465638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635000"/>
            <a:ext cx="626427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724400" y="34194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b="1"/>
              <a:t>57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014913" y="112395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b="1"/>
              <a:t>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87471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10461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144387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3684587" cy="5924550"/>
          </a:xfrm>
        </p:spPr>
      </p:pic>
      <p:pic>
        <p:nvPicPr>
          <p:cNvPr id="144388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51050"/>
            <a:ext cx="4341812" cy="2890838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Pokus o srovnání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4930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Je pozice chudého chlapce z Lesotha srovnatelná s pozicí chudého obyvatele Washingtonu?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je RELATIVNÍ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životní situaci člověka musíme srovnávat se „standardem“ společnosti, ve které žije.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/>
      <p:bldP spid="35533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Rozdíly ve zdraví mezi zeměmi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Bohatství a zdraví</a:t>
            </a:r>
          </a:p>
          <a:p>
            <a:pPr lvl="1" eaLnBrk="1" hangingPunct="1"/>
            <a:r>
              <a:rPr lang="cs-CZ" smtClean="0">
                <a:latin typeface="Arial" charset="0"/>
                <a:hlinkClick r:id="rId2"/>
              </a:rPr>
              <a:t>Materiální vysvětlení nerovností</a:t>
            </a:r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Sociální soudržnost a zdraví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Psychosociální vysvětlení nerovností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Arial" charset="0"/>
              </a:rPr>
              <a:t>Chudé v bohaté země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88238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3388"/>
            <a:ext cx="6032500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792163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Arial" charset="0"/>
              </a:rPr>
              <a:t>Bohaté země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062912" cy="511175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  <p:pic>
        <p:nvPicPr>
          <p:cNvPr id="14848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673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TextovéPole 2"/>
          <p:cNvSpPr txBox="1">
            <a:spLocks noChangeArrowheads="1"/>
          </p:cNvSpPr>
          <p:nvPr/>
        </p:nvSpPr>
        <p:spPr bwMode="auto">
          <a:xfrm>
            <a:off x="4284663" y="5894388"/>
            <a:ext cx="1511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148486" name="Obdélník 3"/>
          <p:cNvSpPr>
            <a:spLocks noChangeArrowheads="1"/>
          </p:cNvSpPr>
          <p:nvPr/>
        </p:nvSpPr>
        <p:spPr bwMode="auto">
          <a:xfrm>
            <a:off x="2124075" y="5013325"/>
            <a:ext cx="25923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296863"/>
            <a:ext cx="7931150" cy="626427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HLAVNÍ DETERMINANTY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Lalondova zpráva – vymezuje čtyři základní okruhy determinant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Smyslem </a:t>
            </a:r>
            <a:r>
              <a:rPr lang="cs-CZ" sz="2800" dirty="0"/>
              <a:t>této kvantifikace však bylo především ukázat, že kromě vliv zdravotní péče na zdraví populace byl přeceňován. </a:t>
            </a: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Nejvýznamnější </a:t>
            </a:r>
            <a:r>
              <a:rPr lang="cs-CZ" sz="2800" dirty="0"/>
              <a:t>determinanty zdraví leží mimo tradičně chápaný sektor </a:t>
            </a:r>
            <a:r>
              <a:rPr lang="cs-CZ" sz="2800" dirty="0" smtClean="0"/>
              <a:t>zdravotnictví</a:t>
            </a:r>
            <a:endParaRPr lang="cs-CZ" sz="2800" dirty="0"/>
          </a:p>
        </p:txBody>
      </p:sp>
      <p:graphicFrame>
        <p:nvGraphicFramePr>
          <p:cNvPr id="103427" name="Graf 5"/>
          <p:cNvGraphicFramePr>
            <a:graphicFrameLocks/>
          </p:cNvGraphicFramePr>
          <p:nvPr/>
        </p:nvGraphicFramePr>
        <p:xfrm>
          <a:off x="1446213" y="1382713"/>
          <a:ext cx="6540500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r:id="rId5" imgW="6541575" imgH="3328704" progId="Excel.Chart.8">
                  <p:embed/>
                </p:oleObj>
              </mc:Choice>
              <mc:Fallback>
                <p:oleObj r:id="rId5" imgW="6541575" imgH="3328704" progId="Excel.Chart.8">
                  <p:embed/>
                  <p:pic>
                    <p:nvPicPr>
                      <p:cNvPr id="0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1382713"/>
                        <a:ext cx="6540500" cy="333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 descr="C:\WINWORD\CLIPART\CROWD.WM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1512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Arial" charset="0"/>
              </a:rPr>
              <a:t>Bohaté země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062912" cy="5040313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Není důležité, jak velký je koláč, ale jak je rozdělen.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</a:rPr>
              <a:t>Kolikrát bohatší je 20% nejbohatší populace ve srovnání s 20% nejchudší populace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062912" cy="540067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Zdroj: </a:t>
            </a:r>
            <a:r>
              <a:rPr lang="cs-C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Wilkinson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R., </a:t>
            </a:r>
            <a:r>
              <a:rPr lang="cs-C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Pickett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Spirit </a:t>
            </a:r>
            <a:r>
              <a:rPr lang="cs-C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 smtClean="0"/>
          </a:p>
        </p:txBody>
      </p:sp>
      <p:sp>
        <p:nvSpPr>
          <p:cNvPr id="150532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/>
          </a:p>
        </p:txBody>
      </p:sp>
      <p:pic>
        <p:nvPicPr>
          <p:cNvPr id="150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349500"/>
            <a:ext cx="79327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Nerovnost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Nerovnost jako nestejnost</a:t>
            </a:r>
          </a:p>
          <a:p>
            <a:pPr eaLnBrk="1" hangingPunct="1"/>
            <a:r>
              <a:rPr lang="cs-CZ" smtClean="0">
                <a:latin typeface="Arial" charset="0"/>
              </a:rPr>
              <a:t>Nerovnost jako systematické znevýhodnění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Třídní nerovnost v moderních společnostech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Nerovnost a spravedlnost (rovnost šancí)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Ekvita (spravedlnost)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41148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Arial" charset="0"/>
              </a:rPr>
              <a:t>Cílem není a nemůže být odstranění rozdílů ve zdraví, ale redukce těch rozdílů ve zdraví, které jsou vnímány jako </a:t>
            </a:r>
            <a:r>
              <a:rPr lang="cs-CZ" sz="2800" b="1" smtClean="0">
                <a:latin typeface="Arial" charset="0"/>
              </a:rPr>
              <a:t>nepřirozené</a:t>
            </a:r>
            <a:r>
              <a:rPr lang="cs-CZ" sz="2800" smtClean="0">
                <a:latin typeface="Arial" charset="0"/>
              </a:rPr>
              <a:t>, </a:t>
            </a:r>
            <a:r>
              <a:rPr lang="cs-CZ" sz="2800" b="1" smtClean="0">
                <a:latin typeface="Arial" charset="0"/>
              </a:rPr>
              <a:t>nespravedlivé</a:t>
            </a:r>
            <a:r>
              <a:rPr lang="cs-CZ" sz="2800" smtClean="0">
                <a:latin typeface="Arial" charset="0"/>
              </a:rPr>
              <a:t> a </a:t>
            </a:r>
            <a:r>
              <a:rPr lang="cs-CZ" sz="2800" b="1" smtClean="0">
                <a:latin typeface="Arial" charset="0"/>
              </a:rPr>
              <a:t>odstranitelné.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/>
            <a:r>
              <a:rPr lang="cs-CZ" sz="2800" smtClean="0">
                <a:latin typeface="Arial" charset="0"/>
              </a:rPr>
              <a:t>Pocit nespravedlnosti existuje zejména tam, kde jsou rozdíly </a:t>
            </a:r>
            <a:r>
              <a:rPr lang="cs-CZ" sz="2800" b="1" smtClean="0">
                <a:latin typeface="Arial" charset="0"/>
              </a:rPr>
              <a:t>neúnosně velké</a:t>
            </a:r>
            <a:r>
              <a:rPr lang="cs-CZ" sz="2800" smtClean="0">
                <a:latin typeface="Arial" charset="0"/>
              </a:rPr>
              <a:t> </a:t>
            </a:r>
            <a:br>
              <a:rPr lang="cs-CZ" sz="2800" smtClean="0">
                <a:latin typeface="Arial" charset="0"/>
              </a:rPr>
            </a:br>
            <a:r>
              <a:rPr lang="cs-CZ" sz="2800" smtClean="0">
                <a:latin typeface="Arial" charset="0"/>
              </a:rPr>
              <a:t>či způsobené nerovnými příležitostmi např. v důsledku diskriminace.</a:t>
            </a:r>
          </a:p>
          <a:p>
            <a:pPr eaLnBrk="1" hangingPunct="1"/>
            <a:endParaRPr lang="cs-CZ" sz="280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7793037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Příčiny rozdílů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7772400" cy="5688012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Přirozená, biologická odlišnost.</a:t>
            </a:r>
          </a:p>
          <a:p>
            <a:pPr>
              <a:defRPr/>
            </a:pPr>
            <a:r>
              <a:rPr lang="cs-CZ" sz="2400" dirty="0" smtClean="0"/>
              <a:t>Svobodně zvolené chování, které poškozuje zdraví (např. některé sportovní aktivity).</a:t>
            </a:r>
          </a:p>
          <a:p>
            <a:pPr>
              <a:defRPr/>
            </a:pPr>
            <a:r>
              <a:rPr lang="cs-CZ" sz="2400" dirty="0" smtClean="0"/>
              <a:t>Svobodně zvolené chování podporující zdraví (za předpokladu, že všichni mají stejnou příležitost k osvojení takového chování).</a:t>
            </a:r>
          </a:p>
          <a:p>
            <a:pPr>
              <a:defRPr/>
            </a:pPr>
            <a:endParaRPr lang="cs-CZ" sz="2400" dirty="0" smtClean="0">
              <a:solidFill>
                <a:srgbClr val="1B06BA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Chování, které poškozuje zdraví, ale nelze ho považovat za výsledek svobodné volby. 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Vystavení  stresu a jiným zdraví škodlivým životním a pracovním podmínkám.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Nerovný přístup ke zdravotní péči a dalším veřejným službám.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Nemoc jako příčina sestupné sociální mobility.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 </a:t>
            </a:r>
          </a:p>
          <a:p>
            <a:pPr eaLnBrk="1" hangingPunct="1">
              <a:defRPr/>
            </a:pPr>
            <a:endParaRPr lang="cs-CZ" sz="24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755650" y="836613"/>
            <a:ext cx="7632700" cy="244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55650" y="3541713"/>
            <a:ext cx="7632700" cy="298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6200000">
            <a:off x="7416800" y="1808163"/>
            <a:ext cx="244792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nestejnost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 rot="16200000">
            <a:off x="7169151" y="4781550"/>
            <a:ext cx="2982912" cy="503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</a:t>
            </a:r>
            <a:r>
              <a:rPr lang="cs-CZ" cap="all" dirty="0" err="1">
                <a:solidFill>
                  <a:srgbClr val="1B06BA"/>
                </a:solidFill>
                <a:latin typeface="+mj-lt"/>
                <a:ea typeface="+mj-ea"/>
                <a:cs typeface="+mj-cs"/>
              </a:rPr>
              <a:t>Inekvita</a:t>
            </a: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 (nespravedlivé rozdíly)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 Inekvita (nerovnost) ve zdraví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7724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Je důsledkem systematických rozdílů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v </a:t>
            </a:r>
            <a:r>
              <a:rPr lang="cs-CZ" b="1" smtClean="0">
                <a:latin typeface="Arial" charset="0"/>
              </a:rPr>
              <a:t>životních šancích.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b="1" smtClean="0">
                <a:latin typeface="Arial" charset="0"/>
              </a:rPr>
              <a:t>Životní šance </a:t>
            </a:r>
            <a:r>
              <a:rPr lang="cs-CZ" sz="2800" smtClean="0">
                <a:latin typeface="Arial" charset="0"/>
              </a:rPr>
              <a:t>jsou určovány celkovou </a:t>
            </a:r>
            <a:r>
              <a:rPr lang="cs-CZ" sz="2800" b="1" smtClean="0">
                <a:latin typeface="Arial" charset="0"/>
              </a:rPr>
              <a:t>sociální pozicí</a:t>
            </a:r>
            <a:r>
              <a:rPr lang="cs-CZ" sz="2800" smtClean="0">
                <a:latin typeface="Arial" charset="0"/>
              </a:rPr>
              <a:t> člověka ve společnosti a představují </a:t>
            </a:r>
            <a:r>
              <a:rPr lang="cs-CZ" sz="2800" b="1" smtClean="0">
                <a:latin typeface="Arial" charset="0"/>
              </a:rPr>
              <a:t>naději člověka, že dosáhne společensky ceněných statků </a:t>
            </a:r>
            <a:r>
              <a:rPr lang="cs-CZ" sz="2800" smtClean="0">
                <a:latin typeface="Arial" charset="0"/>
              </a:rPr>
              <a:t>(vzdělání, peníze, prestiž, moc).</a:t>
            </a:r>
          </a:p>
          <a:p>
            <a:pPr eaLnBrk="1" hangingPunct="1">
              <a:lnSpc>
                <a:spcPct val="90000"/>
              </a:lnSpc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Sociální pozice je dána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smtClean="0">
                <a:latin typeface="Arial" charset="0"/>
              </a:rPr>
              <a:t>Socioekonomickým statusem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>
                <a:latin typeface="Arial" charset="0"/>
              </a:rPr>
              <a:t>Genderem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>
                <a:latin typeface="Arial" charset="0"/>
              </a:rPr>
              <a:t>Etnickou příslušností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  <p:bldP spid="37376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DETERMINANTY ZDRAVÍ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693025" cy="4968875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Mají </a:t>
            </a:r>
            <a:r>
              <a:rPr lang="cs-CZ" sz="2400" b="1" smtClean="0">
                <a:latin typeface="Arial" charset="0"/>
              </a:rPr>
              <a:t>původ v uspořádání společnosti </a:t>
            </a:r>
            <a:r>
              <a:rPr lang="cs-CZ" sz="2400" smtClean="0">
                <a:latin typeface="Arial" charset="0"/>
              </a:rPr>
              <a:t>(na jakých principech a hodnotách je založen politický, ekonomický, kulturní a sociální život lidí dané společnosti).</a:t>
            </a:r>
          </a:p>
          <a:p>
            <a:pPr eaLnBrk="1" hangingPunct="1"/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Nejsou distribuovány náhodně, ale </a:t>
            </a:r>
            <a:r>
              <a:rPr lang="cs-CZ" sz="2400" b="1" smtClean="0">
                <a:latin typeface="Arial" charset="0"/>
              </a:rPr>
              <a:t>kopírují sociální nerovnosti</a:t>
            </a:r>
            <a:r>
              <a:rPr lang="cs-CZ" sz="2400" smtClean="0">
                <a:latin typeface="Arial" charset="0"/>
              </a:rPr>
              <a:t>.</a:t>
            </a:r>
          </a:p>
          <a:p>
            <a:pPr eaLnBrk="1" hangingPunct="1"/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Nejde o bezprostřední zdravotní rizika, ale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o </a:t>
            </a:r>
            <a:r>
              <a:rPr lang="cs-CZ" sz="2400" b="1" smtClean="0">
                <a:latin typeface="Arial" charset="0"/>
              </a:rPr>
              <a:t>sociální podmínky ovlivňující přítomnost či absenci zdravotních rizik</a:t>
            </a:r>
            <a:r>
              <a:rPr lang="cs-CZ" sz="240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129463" cy="1462088"/>
          </a:xfrm>
        </p:spPr>
        <p:txBody>
          <a:bodyPr/>
          <a:lstStyle/>
          <a:p>
            <a:pPr eaLnBrk="1" hangingPunct="1"/>
            <a:r>
              <a:rPr lang="cs-CZ" sz="3200" b="1" smtClean="0"/>
              <a:t>Význam sociálních determinant zdraví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Mají přímý vliv na zdraví.</a:t>
            </a:r>
          </a:p>
          <a:p>
            <a:pPr>
              <a:lnSpc>
                <a:spcPct val="90000"/>
              </a:lnSpc>
            </a:pPr>
            <a:endParaRPr lang="en-CA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Navzájem se ovlivňují při působení na zdraví.</a:t>
            </a:r>
            <a:endParaRPr lang="en-US" sz="2800" smtClean="0">
              <a:cs typeface="Times New Roman" pitchFamily="18" charset="0"/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sz="2800" b="1" smtClean="0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16388" y="3940175"/>
            <a:ext cx="16240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Pohlaví, věk, dědičné faktory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46563" y="3486150"/>
            <a:ext cx="1625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Životní styl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60813" y="2828925"/>
            <a:ext cx="172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Sociální prostředí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63938" y="2228850"/>
            <a:ext cx="2990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Životní a pracovní podmínky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22675" y="1412875"/>
            <a:ext cx="2990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  <a:t>Celkové sociální, kulturní </a:t>
            </a:r>
            <a:b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Graphic spid="7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1B06BA"/>
                </a:solidFill>
              </a:rPr>
              <a:t>10 nejvýznamnějších sociálních determinant zdraví</a:t>
            </a:r>
            <a:r>
              <a:rPr lang="cs-CZ" b="1" dirty="0">
                <a:solidFill>
                  <a:srgbClr val="1B06BA"/>
                </a:solidFill>
              </a:rPr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9138"/>
            <a:ext cx="6838950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</a:rPr>
              <a:t>1.  </a:t>
            </a:r>
            <a:r>
              <a:rPr lang="cs-CZ" sz="2400" b="1" smtClean="0">
                <a:latin typeface="Arial" charset="0"/>
              </a:rPr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2.   STRES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5.   PRÁCE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10. DOPRAVA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HLAVNÍ 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Se změnou životních podmínek se v průběhu času mění jak význam jednotlivých determinant zdraví, tak hlavní zdravotní problémy (nemoci, příčiny smrti).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Dříve: chybějící kanalizace, splašky, špatná voda, odpady a záchody.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Dnes: drogy (kouření, alkohol), patologické hráčství, pohlavní nemoci, rostoucí sociální rozdíly.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1597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sz="2800" smtClean="0">
                <a:solidFill>
                  <a:schemeClr val="tx1"/>
                </a:solidFill>
                <a:latin typeface="Arial" charset="0"/>
              </a:rPr>
              <a:t>Nejde o rozdíly ve zdraví mezi chudými a bohatými nebo mezi chudými a zbytkem společnosti.</a:t>
            </a:r>
          </a:p>
          <a:p>
            <a:pPr algn="l" eaLnBrk="1" hangingPunct="1"/>
            <a:endParaRPr lang="cs-CZ" sz="28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17713"/>
            <a:ext cx="7772400" cy="4840287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Dokládá, že sociální podmínky výrazně ovlivňují zdraví lidí.</a:t>
            </a:r>
          </a:p>
          <a:p>
            <a:pPr eaLnBrk="1" hangingPunct="1"/>
            <a:r>
              <a:rPr lang="cs-CZ" smtClean="0">
                <a:latin typeface="Arial" charset="0"/>
              </a:rPr>
              <a:t>Čím horší socioekonomické podmínky, tím: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riziko předčasného úmrtí (kratší SDŽ)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riziko vážného onemocnění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menší naděje na uzdravení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výskyt nemocí typických pro minulá období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Sociální gradient je všudypřítomný: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ve všech společnostech,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ve všech věkových skupinách,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u většiny nemocí.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88106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9" name="Obdélník 1"/>
          <p:cNvSpPr>
            <a:spLocks noChangeArrowheads="1"/>
          </p:cNvSpPr>
          <p:nvPr/>
        </p:nvSpPr>
        <p:spPr bwMode="auto">
          <a:xfrm>
            <a:off x="4211638" y="5589588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2820" name="Obdélník 2"/>
          <p:cNvSpPr>
            <a:spLocks noChangeArrowheads="1"/>
          </p:cNvSpPr>
          <p:nvPr/>
        </p:nvSpPr>
        <p:spPr bwMode="auto">
          <a:xfrm>
            <a:off x="4211638" y="5589588"/>
            <a:ext cx="30162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2821" name="Obdélník 5"/>
          <p:cNvSpPr>
            <a:spLocks noChangeArrowheads="1"/>
          </p:cNvSpPr>
          <p:nvPr/>
        </p:nvSpPr>
        <p:spPr bwMode="auto">
          <a:xfrm>
            <a:off x="7380288" y="5572125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2822" name="Nadpis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67750" cy="1081088"/>
          </a:xfrm>
        </p:spPr>
        <p:txBody>
          <a:bodyPr/>
          <a:lstStyle/>
          <a:p>
            <a:r>
              <a:rPr lang="cs-CZ" sz="4000" b="1" smtClean="0">
                <a:latin typeface="Arial" charset="0"/>
              </a:rPr>
              <a:t>Subjektivní zdraví podle vzdělání</a:t>
            </a:r>
          </a:p>
        </p:txBody>
      </p:sp>
      <p:sp>
        <p:nvSpPr>
          <p:cNvPr id="162823" name="Zástupný symbol pro obsah 4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03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2413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3" name="Obdélník 1"/>
          <p:cNvSpPr>
            <a:spLocks noChangeArrowheads="1"/>
          </p:cNvSpPr>
          <p:nvPr/>
        </p:nvSpPr>
        <p:spPr bwMode="auto">
          <a:xfrm>
            <a:off x="1042988" y="17002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4" name="Obdélník 3"/>
          <p:cNvSpPr>
            <a:spLocks noChangeArrowheads="1"/>
          </p:cNvSpPr>
          <p:nvPr/>
        </p:nvSpPr>
        <p:spPr bwMode="auto">
          <a:xfrm>
            <a:off x="900113" y="16287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5" name="Obdélník 5"/>
          <p:cNvSpPr>
            <a:spLocks noChangeArrowheads="1"/>
          </p:cNvSpPr>
          <p:nvPr/>
        </p:nvSpPr>
        <p:spPr bwMode="auto">
          <a:xfrm>
            <a:off x="2109788" y="15986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6" name="Obdélník 6"/>
          <p:cNvSpPr>
            <a:spLocks noChangeArrowheads="1"/>
          </p:cNvSpPr>
          <p:nvPr/>
        </p:nvSpPr>
        <p:spPr bwMode="auto">
          <a:xfrm>
            <a:off x="3216275" y="16430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7" name="Obdélník 7"/>
          <p:cNvSpPr>
            <a:spLocks noChangeArrowheads="1"/>
          </p:cNvSpPr>
          <p:nvPr/>
        </p:nvSpPr>
        <p:spPr bwMode="auto">
          <a:xfrm>
            <a:off x="4932363" y="17033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8" name="Nadpis 4"/>
          <p:cNvSpPr>
            <a:spLocks noGrp="1"/>
          </p:cNvSpPr>
          <p:nvPr>
            <p:ph type="title"/>
          </p:nvPr>
        </p:nvSpPr>
        <p:spPr>
          <a:xfrm>
            <a:off x="1076325" y="241300"/>
            <a:ext cx="7793038" cy="1462088"/>
          </a:xfrm>
        </p:spPr>
        <p:txBody>
          <a:bodyPr/>
          <a:lstStyle/>
          <a:p>
            <a:r>
              <a:rPr lang="cs-CZ" sz="3600" b="1" smtClean="0">
                <a:latin typeface="Arial" charset="0"/>
              </a:rPr>
              <a:t>Subjektivní zdraví podle věku a příjmu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989138"/>
            <a:ext cx="9467850" cy="4392612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1800" dirty="0" smtClean="0"/>
              <a:t>Zdroj: ÚZIS</a:t>
            </a:r>
            <a:endParaRPr lang="cs-CZ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Nadpis 3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93038" cy="911225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196850" y="709613"/>
          <a:ext cx="8890000" cy="601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Stres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86200"/>
            <a:ext cx="6048375" cy="17526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Stres v důsledku negativních   životních událostí a zejména chronických obtíží ohrožuje zdraví</a:t>
            </a:r>
            <a:r>
              <a:rPr lang="cs-CZ" dirty="0"/>
              <a:t>.</a:t>
            </a:r>
          </a:p>
        </p:txBody>
      </p:sp>
      <p:pic>
        <p:nvPicPr>
          <p:cNvPr id="165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3429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Stres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je považován za hlavní „převodní“ mechanismus, jehož prostřednictvím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se psychosociální podmínky odrážejí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ve fyzickém a psychickém zdraví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Přímý a nepřímý vliv stresu </a:t>
            </a:r>
            <a:br>
              <a:rPr lang="cs-CZ" sz="3600" b="1" smtClean="0">
                <a:solidFill>
                  <a:srgbClr val="1B06BA"/>
                </a:solidFill>
                <a:latin typeface="Arial" charset="0"/>
              </a:rPr>
            </a:br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921625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přímý vliv stresu na duševní zdraví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úzkost, neurózy, deprese</a:t>
            </a:r>
            <a:r>
              <a:rPr lang="cs-CZ" dirty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přímý vliv na fyzické zdraví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obranyschopnost organismu, vnímavosti vůči infekčním nemocem, riziko cukrovky, hladina lipidů v krvi, krevní tlak, riziko infarktu a mozkové mrtvice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nepřímý vliv na zdraví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kouření, alkohol, sladkosti</a:t>
            </a:r>
            <a:r>
              <a:rPr lang="cs-CZ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1" grpI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Výzkumy stresu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</a:rPr>
              <a:t>stresory	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 </a:t>
            </a:r>
            <a:r>
              <a:rPr lang="cs-CZ" sz="3200" smtClean="0">
                <a:latin typeface="Arial" charset="0"/>
              </a:rPr>
              <a:t>negativní životní události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 chronické životní obtíže</a:t>
            </a:r>
          </a:p>
          <a:p>
            <a:pPr eaLnBrk="1" hangingPunct="1"/>
            <a:r>
              <a:rPr lang="cs-CZ" b="1" smtClean="0">
                <a:latin typeface="Arial" charset="0"/>
              </a:rPr>
              <a:t>ochranné faktory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kontrola nad životem 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sociální opora a jiné zdroje ze sociálních sítí</a:t>
            </a:r>
            <a:r>
              <a:rPr lang="cs-CZ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18525" cy="1143000"/>
          </a:xfrm>
        </p:spPr>
        <p:txBody>
          <a:bodyPr/>
          <a:lstStyle/>
          <a:p>
            <a:r>
              <a:rPr lang="cs-CZ" sz="3200" b="1" smtClean="0">
                <a:solidFill>
                  <a:srgbClr val="1B06BA"/>
                </a:solidFill>
                <a:latin typeface="Arial" charset="0"/>
              </a:rPr>
              <a:t>Demografický tranzit, epidemiologická transformace, determinanty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400" b="1" dirty="0" smtClean="0"/>
              <a:t>Zdravotnictví</a:t>
            </a:r>
            <a:r>
              <a:rPr lang="cs-CZ" sz="2400" dirty="0" smtClean="0"/>
              <a:t> jako systém poskytující odborné zdravotnické služby reaguje na </a:t>
            </a:r>
            <a:r>
              <a:rPr lang="cs-CZ" sz="2400" b="1" dirty="0" smtClean="0"/>
              <a:t>zdravotní potřeby </a:t>
            </a:r>
            <a:r>
              <a:rPr lang="cs-CZ" sz="2400" dirty="0" smtClean="0"/>
              <a:t>populace.</a:t>
            </a:r>
          </a:p>
          <a:p>
            <a:pPr>
              <a:spcAft>
                <a:spcPts val="0"/>
              </a:spcAft>
              <a:defRPr/>
            </a:pPr>
            <a:r>
              <a:rPr lang="cs-CZ" sz="2400" b="1" dirty="0" smtClean="0"/>
              <a:t>Zdravotní potřeby se mění </a:t>
            </a:r>
            <a:r>
              <a:rPr lang="cs-CZ" sz="2400" dirty="0" smtClean="0"/>
              <a:t>v souvislosti</a:t>
            </a:r>
          </a:p>
          <a:p>
            <a:pPr lvl="1">
              <a:spcAft>
                <a:spcPts val="0"/>
              </a:spcAft>
              <a:defRPr/>
            </a:pPr>
            <a:r>
              <a:rPr lang="cs-CZ" sz="2400" dirty="0" smtClean="0"/>
              <a:t>se změnou velikosti a složení populace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400" dirty="0" smtClean="0"/>
              <a:t>se změnami ve vzorcích nemocnosti a příčin smrt</a:t>
            </a:r>
          </a:p>
          <a:p>
            <a:pPr marL="51435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K demografickým a epidemiologickým změnám v populaci dochází v důsledku </a:t>
            </a:r>
            <a:r>
              <a:rPr lang="cs-CZ" sz="2400" b="1" dirty="0" smtClean="0"/>
              <a:t>proměny socioekonomických a kulturních podmínek</a:t>
            </a:r>
            <a:r>
              <a:rPr lang="cs-CZ" sz="2400" dirty="0" smtClean="0"/>
              <a:t>, které byly,  jsou a budou významnými determinantami zdraví populace.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769100" cy="23034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169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181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693025" cy="5472112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počáteční stadia života předznamenávají další zdravotní osudy jedince v dospělosti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důležitá je péče o těhotné a rodiny s malými dětmi </a:t>
            </a:r>
          </a:p>
          <a:p>
            <a:pPr eaLnBrk="1" hangingPunct="1">
              <a:lnSpc>
                <a:spcPct val="80000"/>
              </a:lnSpc>
            </a:pPr>
            <a:endParaRPr lang="cs-CZ" sz="2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 smtClean="0">
                <a:latin typeface="Arial" charset="0"/>
              </a:rPr>
              <a:t>špatné socioekonomické podmínky</a:t>
            </a:r>
            <a:r>
              <a:rPr lang="cs-CZ" sz="2400" smtClean="0">
                <a:latin typeface="Arial" charset="0"/>
              </a:rPr>
              <a:t>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v dětství vedou: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ke zpomalení růstu,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k vyššímu riziku emočních, výchovných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a zdravotních problémů</a:t>
            </a:r>
          </a:p>
          <a:p>
            <a:pPr eaLnBrk="1" hangingPunct="1"/>
            <a:endParaRPr lang="cs-CZ" sz="2400" b="1" smtClean="0">
              <a:latin typeface="Arial" charset="0"/>
            </a:endParaRPr>
          </a:p>
          <a:p>
            <a:pPr eaLnBrk="1" hangingPunct="1"/>
            <a:r>
              <a:rPr lang="cs-CZ" sz="2400" b="1" smtClean="0">
                <a:latin typeface="Arial" charset="0"/>
              </a:rPr>
              <a:t>kumulace nevýhod: chudoba rodičů</a:t>
            </a:r>
            <a:r>
              <a:rPr lang="cs-CZ" sz="2400" smtClean="0">
                <a:latin typeface="Arial" charset="0"/>
              </a:rPr>
              <a:t> ovlivňuje vztah dítěte ke škole </a:t>
            </a:r>
            <a:r>
              <a:rPr lang="cs-CZ" sz="2400" smtClean="0">
                <a:latin typeface="Arial" charset="0"/>
                <a:sym typeface="Wingdings" pitchFamily="2" charset="2"/>
              </a:rPr>
              <a:t></a:t>
            </a:r>
            <a:r>
              <a:rPr lang="cs-CZ" sz="2400" smtClean="0">
                <a:latin typeface="Arial" charset="0"/>
              </a:rPr>
              <a:t>následně nízké dosažené vzdělání </a:t>
            </a:r>
            <a:r>
              <a:rPr lang="cs-CZ" sz="2400" smtClean="0">
                <a:latin typeface="Arial" charset="0"/>
                <a:sym typeface="Wingdings" pitchFamily="2" charset="2"/>
              </a:rPr>
              <a:t></a:t>
            </a:r>
            <a:r>
              <a:rPr lang="cs-CZ" sz="2400" smtClean="0">
                <a:latin typeface="Arial" charset="0"/>
              </a:rPr>
              <a:t> riziko nejisté práce a nezaměstnanosti </a:t>
            </a:r>
            <a:r>
              <a:rPr lang="cs-CZ" sz="2400" smtClean="0">
                <a:latin typeface="Arial" charset="0"/>
                <a:sym typeface="Wingdings" pitchFamily="2" charset="2"/>
              </a:rPr>
              <a:t> </a:t>
            </a:r>
            <a:r>
              <a:rPr lang="cs-CZ" sz="2400" smtClean="0">
                <a:latin typeface="Arial" charset="0"/>
              </a:rPr>
              <a:t>a vyvolává pocit, že člověk sám nemůže příliš ovlivnit svůj život </a:t>
            </a: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719137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1B06BA"/>
                </a:solidFill>
                <a:latin typeface="Arial" charset="0"/>
              </a:rPr>
              <a:t>Vývoj kognitivního skóre u dětí v závislosti na SES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</a:rPr>
              <a:t>Zdroj:</a:t>
            </a:r>
          </a:p>
        </p:txBody>
      </p:sp>
      <p:pic>
        <p:nvPicPr>
          <p:cNvPr id="172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052513"/>
            <a:ext cx="725011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/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/>
            </a:r>
            <a:br>
              <a:rPr lang="cs-CZ" sz="2400" smtClean="0">
                <a:latin typeface="Arial" charset="0"/>
              </a:rPr>
            </a:br>
            <a:r>
              <a:rPr lang="cs-CZ" sz="2400" b="1" smtClean="0">
                <a:latin typeface="Arial" charset="0"/>
              </a:rPr>
              <a:t>Riziko diabetu u mužů ve věku 64 let v závislosti na porodní hnotnosti</a:t>
            </a:r>
            <a:br>
              <a:rPr lang="cs-CZ" sz="2400" b="1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Zdroj: Barker, D.J.P.: Mothers, babies and disease in later life. Edinburgh, Churchill Livingstone, 1998.</a:t>
            </a:r>
            <a:endParaRPr lang="cs-CZ" sz="2400" smtClean="0">
              <a:latin typeface="Arial" charset="0"/>
            </a:endParaRPr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74838"/>
            <a:ext cx="4319588" cy="4983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60" name="TextovéPole 1"/>
          <p:cNvSpPr txBox="1">
            <a:spLocks noChangeArrowheads="1"/>
          </p:cNvSpPr>
          <p:nvPr/>
        </p:nvSpPr>
        <p:spPr bwMode="auto">
          <a:xfrm>
            <a:off x="3708400" y="6524625"/>
            <a:ext cx="2159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400" b="1"/>
              <a:t>Porodní hmotnost</a:t>
            </a:r>
          </a:p>
        </p:txBody>
      </p:sp>
      <p:sp>
        <p:nvSpPr>
          <p:cNvPr id="173061" name="TextovéPole 2"/>
          <p:cNvSpPr txBox="1">
            <a:spLocks noChangeArrowheads="1"/>
          </p:cNvSpPr>
          <p:nvPr/>
        </p:nvSpPr>
        <p:spPr bwMode="auto">
          <a:xfrm rot="-5400000">
            <a:off x="603251" y="3937000"/>
            <a:ext cx="37719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400" b="1"/>
              <a:t>Riziko diabetu (ve srov. se sk. &gt; 4,3)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 Chudoba, rasismus, diskriminace, stigmatizace či nezaměstnanost vedou </a:t>
            </a:r>
            <a:r>
              <a:rPr lang="cs-CZ" dirty="0" smtClean="0">
                <a:solidFill>
                  <a:schemeClr val="tx1"/>
                </a:solidFill>
              </a:rPr>
              <a:t>k sociální </a:t>
            </a:r>
            <a:r>
              <a:rPr lang="cs-CZ" dirty="0">
                <a:solidFill>
                  <a:schemeClr val="tx1"/>
                </a:solidFill>
              </a:rPr>
              <a:t>izolaci a zvyšují riziko onemocnění a předčasného úmrtí.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Nerovnost a chudoba</a:t>
            </a:r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72400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neznamená jen pozici na nejnižší příčce společenského žebříčku.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je stav odlišující chudé od zbytku společnosti.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Absolutní chudoba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875"/>
            <a:ext cx="7205663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nedostatek prostředků k uspokojení základních potřeb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fyzické strádání a přímé ohrožení zdraví a života</a:t>
            </a:r>
          </a:p>
          <a:p>
            <a:pPr eaLnBrk="1" hangingPunct="1"/>
            <a:r>
              <a:rPr lang="cs-CZ" smtClean="0">
                <a:latin typeface="Arial" charset="0"/>
              </a:rPr>
              <a:t>její hranice se nemění se změnou standardu života ve společnosti </a:t>
            </a: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  <p:bldP spid="34099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Relativní chudoba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484313"/>
            <a:ext cx="7170737" cy="40909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   </a:t>
            </a:r>
            <a:r>
              <a:rPr lang="cs-CZ" sz="2800" dirty="0">
                <a:latin typeface="Arial" charset="0"/>
              </a:rPr>
              <a:t>„Chudými nejsou jen ti, kdo jsou na úplném dně celé společnosti, ale chudobu lze nalézt  v každé sociální vrstvě.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>
                <a:latin typeface="Arial" charset="0"/>
              </a:rPr>
              <a:t>	Jestliže totiž část příslušníků určité sociální vrstvy má méně, než její ostatní příslušníci, je pravděpodobné, že se ve srovnání s nimi budou cítit chudými.“          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i="1" dirty="0">
                <a:latin typeface="Arial" charset="0"/>
              </a:rPr>
              <a:t>George Simmel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8229600" cy="5543550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nový pojem pro chudobu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chudoba ve vyspělých zemích nemá podobu fyzického strádání, ale vyloučení člověka ze základních aktivit společnosti (občané druhé kategorie)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zaměstnání, konzum, volnočasové aktivity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má mnoho dimenzí, které mají tendenci se kumulovat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ekonomická (nezaměstnanost, nízký příjem, chudoba)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sociální (rozpad manželství, sociální izolace, patologické jevy) 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politická (neschopnost participace, nízká účast ve volbách)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komunitní (devastované prostředí a obydlí, absence služeb)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individuální (fyzický nebo mentální handicap, nízké vzdělání, ztráta sebeúcty)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skupinová (koncentrace do určitých skupin – etnikum, profese)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prostorová (koncentrace v jistém území)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772400" cy="4906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týká se zejména: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přistěhovalců,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uprchlíků,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etnických menšin,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ale i lidí nemocných, postižených a emočně zranitelných (dětské domovy, věznice, psychiatrické léčebny</a:t>
            </a:r>
            <a:r>
              <a:rPr lang="cs-CZ" sz="2000" dirty="0" smtClean="0"/>
              <a:t>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pojí </a:t>
            </a:r>
            <a:r>
              <a:rPr lang="cs-CZ" sz="2400" dirty="0"/>
              <a:t>se obvykle s diskriminací, rasismem </a:t>
            </a:r>
            <a:br>
              <a:rPr lang="cs-CZ" sz="2400" dirty="0"/>
            </a:br>
            <a:r>
              <a:rPr lang="cs-CZ" sz="2400" dirty="0"/>
              <a:t>a </a:t>
            </a:r>
            <a:r>
              <a:rPr lang="cs-CZ" sz="2400" dirty="0" smtClean="0"/>
              <a:t>nepřátelstvím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Opatření:</a:t>
            </a:r>
          </a:p>
          <a:p>
            <a:pPr lvl="1" eaLnBrk="1" hangingPunct="1">
              <a:defRPr/>
            </a:pPr>
            <a:r>
              <a:rPr lang="cs-CZ" sz="1800" dirty="0" smtClean="0"/>
              <a:t>ochrana proti diskriminaci</a:t>
            </a:r>
          </a:p>
          <a:p>
            <a:pPr lvl="1" eaLnBrk="1" hangingPunct="1">
              <a:defRPr/>
            </a:pPr>
            <a:r>
              <a:rPr lang="cs-CZ" sz="1800" dirty="0" smtClean="0"/>
              <a:t>dodržování práv přistěhovalců a menšin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18525" cy="1143000"/>
          </a:xfrm>
        </p:spPr>
        <p:txBody>
          <a:bodyPr/>
          <a:lstStyle/>
          <a:p>
            <a:r>
              <a:rPr lang="cs-CZ" sz="3200" b="1" smtClean="0">
                <a:solidFill>
                  <a:srgbClr val="1B06BA"/>
                </a:solidFill>
                <a:latin typeface="Arial" charset="0"/>
              </a:rPr>
              <a:t>Demografický tranzit, epidemiologická transformace, determinanty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400" b="1" smtClean="0">
                <a:latin typeface="Arial" charset="0"/>
              </a:rPr>
              <a:t>Zdravotnictví</a:t>
            </a:r>
            <a:r>
              <a:rPr lang="cs-CZ" sz="2400" smtClean="0">
                <a:latin typeface="Arial" charset="0"/>
              </a:rPr>
              <a:t> jako systém poskytující odborné zdravotnické služby  je závislý na stavu veřejných financí</a:t>
            </a:r>
          </a:p>
          <a:p>
            <a:pPr lvl="1"/>
            <a:r>
              <a:rPr lang="cs-CZ" sz="2400" smtClean="0">
                <a:latin typeface="Arial" charset="0"/>
              </a:rPr>
              <a:t>růst nákladů v souvislosti se stárnutím populace (často přeceňovaná příčina růstu nákladů)</a:t>
            </a:r>
          </a:p>
          <a:p>
            <a:pPr lvl="1">
              <a:spcAft>
                <a:spcPts val="1200"/>
              </a:spcAft>
            </a:pPr>
            <a:r>
              <a:rPr lang="cs-CZ" sz="2400" smtClean="0">
                <a:latin typeface="Arial" charset="0"/>
              </a:rPr>
              <a:t>otázka způsobu financování veřejných zdravotnických služeb (snižování počtu přispěvatelů)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773238"/>
            <a:ext cx="6461125" cy="2589212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</a:t>
            </a:r>
            <a:br>
              <a:rPr lang="cs-CZ" b="1" smtClean="0">
                <a:solidFill>
                  <a:srgbClr val="1B06BA"/>
                </a:solidFill>
                <a:latin typeface="Arial" charset="0"/>
              </a:rPr>
            </a:br>
            <a:r>
              <a:rPr lang="cs-CZ" b="1" smtClean="0">
                <a:solidFill>
                  <a:srgbClr val="1B06BA"/>
                </a:solidFill>
                <a:latin typeface="Arial" charset="0"/>
              </a:rPr>
              <a:t>a pracovní prostředí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292600"/>
            <a:ext cx="6400800" cy="17526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 Stres na pracovišti a nedostatek kontroly nad vlastní prací zhoršují zdraví.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a pracovní prostředí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centrální postavení práce v životě člověka</a:t>
            </a:r>
          </a:p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změny zaměstnanosti v jednotlivých ekonomických sektorech</a:t>
            </a:r>
          </a:p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mění se forma pracovní zátěže</a:t>
            </a:r>
          </a:p>
          <a:p>
            <a:pPr lvl="1"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model pracovního napětí</a:t>
            </a:r>
          </a:p>
          <a:p>
            <a:pPr lvl="1"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model nerovnováhy mezi úsilím </a:t>
            </a:r>
            <a:br>
              <a:rPr lang="cs-CZ" smtClean="0">
                <a:solidFill>
                  <a:srgbClr val="000000"/>
                </a:solidFill>
                <a:latin typeface="Arial" charset="0"/>
              </a:rPr>
            </a:br>
            <a:r>
              <a:rPr lang="cs-CZ" smtClean="0">
                <a:solidFill>
                  <a:srgbClr val="000000"/>
                </a:solidFill>
                <a:latin typeface="Arial" charset="0"/>
              </a:rPr>
              <a:t>a odměnou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a pracovní prostředí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pracovní stres je významnou příčinou rozdílů ve zdraví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uplatnění kvalifikace, rozhodovací schopnosti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ocenění práce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14700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</a:t>
            </a:r>
            <a:br>
              <a:rPr lang="cs-CZ" b="1" smtClean="0">
                <a:solidFill>
                  <a:srgbClr val="1B06BA"/>
                </a:solidFill>
                <a:latin typeface="Arial" charset="0"/>
              </a:rPr>
            </a:br>
            <a:r>
              <a:rPr lang="cs-CZ" b="1" smtClean="0">
                <a:solidFill>
                  <a:srgbClr val="1B06BA"/>
                </a:solidFill>
                <a:latin typeface="Arial" charset="0"/>
              </a:rPr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3709988"/>
            <a:ext cx="44196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Nezaměstnanost snižuje životní úroveň, stigmatizuje a vede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k sociální izolaci</a:t>
            </a:r>
            <a:r>
              <a:rPr lang="cs-CZ" dirty="0"/>
              <a:t>.</a:t>
            </a:r>
          </a:p>
        </p:txBody>
      </p:sp>
      <p:pic>
        <p:nvPicPr>
          <p:cNvPr id="1833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84563"/>
            <a:ext cx="287972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a nejistota zaměstnání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povaha nezaměstnanosti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strukturální a dlouhodobá</a:t>
            </a:r>
          </a:p>
          <a:p>
            <a:pPr lvl="1"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koncentrace nezaměstnanosti do: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určitých SE skupin (osoby s nízkou kvalifikací, mladí lidé, ženy, členové etnických menšin, imigranti)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stejných rodin (tzv. jobless family) – nebezpečí polarizace společnosti.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a nejistota zaměstnání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snížení životní úrovně, omezení sociálních kontaktů, stigmatizace, pocit méněcennosti, sociální vyloučení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588" y="1844675"/>
            <a:ext cx="7772401" cy="1462088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63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  <a:latin typeface="Arial" charset="0"/>
              </a:rPr>
              <a:t>Přátelství, dobré mezilidské vztahy a pevné sociální sítě zlepšují zdraví.</a:t>
            </a:r>
          </a:p>
        </p:txBody>
      </p:sp>
      <p:pic>
        <p:nvPicPr>
          <p:cNvPr id="1863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2955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200" smtClean="0">
                <a:latin typeface="Arial" charset="0"/>
              </a:rPr>
              <a:t>systém formálních a neformálních vztahů, prostřednictvím kterých získává člověk zdroje ke zvládnutí obtížných životních situací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Typy sociální opory: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837488" cy="43068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silná pouta</a:t>
            </a:r>
          </a:p>
          <a:p>
            <a:pPr lvl="1" eaLnBrk="1" hangingPunct="1">
              <a:defRPr/>
            </a:pPr>
            <a:r>
              <a:rPr lang="cs-CZ" dirty="0" smtClean="0"/>
              <a:t>instrumentální </a:t>
            </a:r>
          </a:p>
          <a:p>
            <a:pPr lvl="1" eaLnBrk="1" hangingPunct="1">
              <a:defRPr/>
            </a:pPr>
            <a:r>
              <a:rPr lang="cs-CZ" dirty="0" smtClean="0"/>
              <a:t>Emociální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slabá pouta</a:t>
            </a:r>
          </a:p>
          <a:p>
            <a:pPr lvl="1" eaLnBrk="1" hangingPunct="1">
              <a:defRPr/>
            </a:pPr>
            <a:r>
              <a:rPr lang="cs-CZ" dirty="0" smtClean="0"/>
              <a:t>informační</a:t>
            </a:r>
          </a:p>
          <a:p>
            <a:pPr lvl="1" eaLnBrk="1" hangingPunct="1">
              <a:defRPr/>
            </a:pPr>
            <a:r>
              <a:rPr lang="cs-CZ" dirty="0" smtClean="0"/>
              <a:t>poradní		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přátelství, dobré sociální vztahy </a:t>
            </a:r>
            <a:br>
              <a:rPr lang="cs-CZ" sz="2800" smtClean="0">
                <a:latin typeface="Arial" charset="0"/>
              </a:rPr>
            </a:br>
            <a:r>
              <a:rPr lang="cs-CZ" sz="2800" smtClean="0">
                <a:latin typeface="Arial" charset="0"/>
              </a:rPr>
              <a:t>a podpůrné sociální sítě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přispívá k řešení citových i materiálních problémů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sociální koheze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smtClean="0">
                <a:latin typeface="Arial" charset="0"/>
              </a:rPr>
              <a:t>Nedostatečná sociální opora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deprese, komplikace v těhotenství, častější a závažnější nemoci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sociální izolace</a:t>
            </a:r>
          </a:p>
          <a:p>
            <a:pPr eaLnBrk="1" hangingPunct="1">
              <a:lnSpc>
                <a:spcPct val="80000"/>
              </a:lnSpc>
            </a:pPr>
            <a:endParaRPr lang="cs-CZ" sz="280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35342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 DEMOGRAFICKÝ TRANZIT                          A EPIDEMIOLOGICKÁ TRANSFORMACE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i="1" smtClean="0">
              <a:latin typeface="Arial" charset="0"/>
            </a:endParaRPr>
          </a:p>
          <a:p>
            <a:pPr eaLnBrk="1" hangingPunct="1"/>
            <a:r>
              <a:rPr lang="cs-CZ" i="1" smtClean="0">
                <a:latin typeface="Arial" charset="0"/>
              </a:rPr>
              <a:t>Ženatí muži nežijí déle než svobodní, to se jim jen zdá.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Franklin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1812925"/>
            <a:ext cx="7772400" cy="1608138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1914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0003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Drogy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kouření, alkoholismus či jiná  drogová závislost  vedou k zdravotním potížím</a:t>
            </a:r>
          </a:p>
          <a:p>
            <a:pPr eaLnBrk="1" hangingPunct="1"/>
            <a:r>
              <a:rPr lang="cs-CZ" smtClean="0">
                <a:latin typeface="Arial" charset="0"/>
              </a:rPr>
              <a:t>často jde o reakci na neutěšené sociální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a ekonomické podmínky, které se v důsledku užívání drog ještě zhoršují</a:t>
            </a:r>
          </a:p>
          <a:p>
            <a:pPr eaLnBrk="1" hangingPunct="1"/>
            <a:r>
              <a:rPr lang="cs-CZ" smtClean="0">
                <a:latin typeface="Arial" charset="0"/>
              </a:rPr>
              <a:t>pojí se s násilím, nehodami, otravami, poraněními a sebevraždami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Dostupnost a cena zdravé stravy je politickým problémem.</a:t>
            </a:r>
          </a:p>
        </p:txBody>
      </p:sp>
      <p:pic>
        <p:nvPicPr>
          <p:cNvPr id="193540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Výživa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zejména problém složení a pestrosti stravy</a:t>
            </a:r>
          </a:p>
          <a:p>
            <a:pPr eaLnBrk="1" hangingPunct="1"/>
            <a:r>
              <a:rPr lang="cs-CZ" smtClean="0">
                <a:latin typeface="Arial" charset="0"/>
              </a:rPr>
              <a:t>obezita jako nemoc chudých</a:t>
            </a:r>
          </a:p>
          <a:p>
            <a:pPr eaLnBrk="1" hangingPunct="1"/>
            <a:r>
              <a:rPr lang="cs-CZ" smtClean="0">
                <a:latin typeface="Arial" charset="0"/>
              </a:rPr>
              <a:t>dostupnost a cenová přijatelnost výživného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a kvalitního jídla má větší vliv než zdravotní výchova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Chůze, jízda na kole a využívání veřejné dopravy znamená lepší zdraví.</a:t>
            </a:r>
          </a:p>
        </p:txBody>
      </p:sp>
      <p:pic>
        <p:nvPicPr>
          <p:cNvPr id="1955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44500"/>
            <a:ext cx="20986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Doprava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omezení pohybu</a:t>
            </a:r>
          </a:p>
          <a:p>
            <a:pPr eaLnBrk="1" hangingPunct="1"/>
            <a:r>
              <a:rPr lang="cs-CZ" smtClean="0">
                <a:latin typeface="Arial" charset="0"/>
              </a:rPr>
              <a:t>dopravní nehody</a:t>
            </a:r>
          </a:p>
          <a:p>
            <a:pPr eaLnBrk="1" hangingPunct="1"/>
            <a:r>
              <a:rPr lang="cs-CZ" smtClean="0">
                <a:latin typeface="Arial" charset="0"/>
              </a:rPr>
              <a:t>omezení sociálních kontaktů</a:t>
            </a:r>
          </a:p>
          <a:p>
            <a:pPr eaLnBrk="1" hangingPunct="1"/>
            <a:r>
              <a:rPr lang="cs-CZ" smtClean="0">
                <a:latin typeface="Arial" charset="0"/>
              </a:rPr>
              <a:t>znečištění ovzduší, hluk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b="1" smtClean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976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92150"/>
            <a:ext cx="89535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2400"/>
            <a:ext cx="7793038" cy="5762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ZJIŠTĚNÍ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765175"/>
            <a:ext cx="7772400" cy="5976938"/>
          </a:xfrm>
        </p:spPr>
        <p:txBody>
          <a:bodyPr/>
          <a:lstStyle/>
          <a:p>
            <a:pPr eaLnBrk="1" hangingPunct="1"/>
            <a:r>
              <a:rPr lang="cs-CZ" sz="2200" smtClean="0">
                <a:latin typeface="Arial" charset="0"/>
              </a:rPr>
              <a:t>Špatné sociální a ekonomické podmínky výrazně ovlivňují zdraví lidí. 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Sociální podmínky působí na zdraví lidí 3 základními cestami: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materiální podmínky – přímo;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pracovní prostředí – skrze stres a chování;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sociální prostředí – skrze stres a chování.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SDZ působí na zdraví lidí ve všech sociálních vrstvách, avšak pravděpodobnost výskytu většiny rizikových faktorů a horších důsledků roste se snižující se sociální pozicí.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Nerovnosti ve zdraví se netýkají rozdílu mezi chudými a bohatými/chudými a zbytkem společnosti.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V evropských zemích narůstá význam relativní chudoby.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Zdraví lidí jako veřejný zájem je předmětem veřejné politiky, nejen politiky zdravotní nebo zdravotnického systému.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069262" cy="60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2467</Words>
  <Application>Microsoft Office PowerPoint</Application>
  <PresentationFormat>Předvádění na obrazovce (4:3)</PresentationFormat>
  <Paragraphs>652</Paragraphs>
  <Slides>102</Slides>
  <Notes>33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102</vt:i4>
      </vt:variant>
    </vt:vector>
  </HeadingPairs>
  <TitlesOfParts>
    <vt:vector size="113" baseType="lpstr">
      <vt:lpstr>Arial</vt:lpstr>
      <vt:lpstr>Arial Black</vt:lpstr>
      <vt:lpstr>Calibri</vt:lpstr>
      <vt:lpstr>Tahoma</vt:lpstr>
      <vt:lpstr>Times New Roman</vt:lpstr>
      <vt:lpstr>Wingdings</vt:lpstr>
      <vt:lpstr>Motiv systému Office</vt:lpstr>
      <vt:lpstr>1_Směsice</vt:lpstr>
      <vt:lpstr>2_Směsice</vt:lpstr>
      <vt:lpstr>3_Směsice</vt:lpstr>
      <vt:lpstr>Graf aplikace Microsoft Excel</vt:lpstr>
      <vt:lpstr>Hlavní determinanty zdraví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Demografický tranzit, epidemiologická transformace, determinanty zdraví</vt:lpstr>
      <vt:lpstr>Demografický tranzit, epidemiologická transformace, determinanty zdraví</vt:lpstr>
      <vt:lpstr> DEMOGRAFICKÝ TRANZIT                          A EPIDEMIOLOGICKÁ TRANSFORMACE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SOCIÁLNÍ DETERMINANTY ZDRAVÍ</vt:lpstr>
      <vt:lpstr>Prezentace aplikace PowerPoint</vt:lpstr>
      <vt:lpstr>Střední délka života</vt:lpstr>
      <vt:lpstr>Prezentace aplikace PowerPoint</vt:lpstr>
      <vt:lpstr>Prezentace aplikace PowerPoint</vt:lpstr>
      <vt:lpstr>Co způsobuje tento rozdíl?</vt:lpstr>
      <vt:lpstr>Jak lze pozorovat vliv sociálních podmínek na zdraví?</vt:lpstr>
      <vt:lpstr>Prezentace aplikace PowerPoint</vt:lpstr>
      <vt:lpstr>Prezentace aplikace PowerPoint</vt:lpstr>
      <vt:lpstr>Pokus o srovnání</vt:lpstr>
      <vt:lpstr>Rozdíly ve zdraví mezi zeměmi</vt:lpstr>
      <vt:lpstr>Chudé v bohaté země</vt:lpstr>
      <vt:lpstr>Bohaté země</vt:lpstr>
      <vt:lpstr>Bohaté země</vt:lpstr>
      <vt:lpstr>Kolikrát bohatší je 20% nejbohatší populace ve srovnání s 20% nejchudší populace</vt:lpstr>
      <vt:lpstr> Nerovnost</vt:lpstr>
      <vt:lpstr>Ekvita (spravedlnost) ve zdraví</vt:lpstr>
      <vt:lpstr>Příčiny rozdílů ve zdraví</vt:lpstr>
      <vt:lpstr> Inekvita (nerovnost) ve zdraví</vt:lpstr>
      <vt:lpstr>SOCIÁLNÍ DETERMINANTY ZDRAVÍ</vt:lpstr>
      <vt:lpstr>Význam sociálních determinant zdraví</vt:lpstr>
      <vt:lpstr>Schematické znázornění vlivu sociálních determinant na zdraví </vt:lpstr>
      <vt:lpstr>10 nejvýznamnějších sociálních determinant zdraví </vt:lpstr>
      <vt:lpstr>SOCIÁLNÍ GRADIENT</vt:lpstr>
      <vt:lpstr>SOCIÁLNÍ GRADIENT</vt:lpstr>
      <vt:lpstr>Sociální gradient</vt:lpstr>
      <vt:lpstr>Subjektivní zdraví podle vzdělání</vt:lpstr>
      <vt:lpstr>Subjektivní zdraví podle věku a příjmu</vt:lpstr>
      <vt:lpstr>Nerovnost ve zdraví v ČR</vt:lpstr>
      <vt:lpstr>Stres</vt:lpstr>
      <vt:lpstr>Stres</vt:lpstr>
      <vt:lpstr>Přímý a nepřímý vliv stresu  na zdraví</vt:lpstr>
      <vt:lpstr>Výzkumy stresu</vt:lpstr>
      <vt:lpstr>Časné období života</vt:lpstr>
      <vt:lpstr>Časné období života</vt:lpstr>
      <vt:lpstr>Vývoj kognitivního skóre u dětí v závislosti na SES</vt:lpstr>
      <vt:lpstr>  Riziko diabetu u mužů ve věku 64 let v závislosti na porodní hnotnosti Zdroj: Barker, D.J.P.: Mothers, babies and disease in later life. Edinburgh, Churchill Livingstone, 1998.</vt:lpstr>
      <vt:lpstr>Sociální vyloučení</vt:lpstr>
      <vt:lpstr>Nerovnost a chudoba </vt:lpstr>
      <vt:lpstr>Absolutní chudoba</vt:lpstr>
      <vt:lpstr>Relativní chudoba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opory:</vt:lpstr>
      <vt:lpstr>Sociální opora</vt:lpstr>
      <vt:lpstr>Sociální opora</vt:lpstr>
      <vt:lpstr>  Drogy</vt:lpstr>
      <vt:lpstr> Drogy</vt:lpstr>
      <vt:lpstr> Výživa</vt:lpstr>
      <vt:lpstr> Výživa</vt:lpstr>
      <vt:lpstr>Doprava</vt:lpstr>
      <vt:lpstr>Doprava</vt:lpstr>
      <vt:lpstr>Prezentace aplikace PowerPoint</vt:lpstr>
      <vt:lpstr>ZJIŠTĚNÍ</vt:lpstr>
      <vt:lpstr>Prezentace aplikace PowerPoint</vt:lpstr>
      <vt:lpstr>Deset rad pro zdraví David Gordon, Centre for Poverty Research </vt:lpstr>
      <vt:lpstr> DOPORUČENÍ</vt:lpstr>
      <vt:lpstr>Doporučená četba k SDZ: 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pojišťovnictví</dc:title>
  <dc:creator>Pavlína Kaňová</dc:creator>
  <cp:lastModifiedBy>Pavlína Kaňová</cp:lastModifiedBy>
  <cp:revision>113</cp:revision>
  <cp:lastPrinted>2014-02-24T08:05:44Z</cp:lastPrinted>
  <dcterms:created xsi:type="dcterms:W3CDTF">2012-01-06T13:27:55Z</dcterms:created>
  <dcterms:modified xsi:type="dcterms:W3CDTF">2015-03-12T08:42:32Z</dcterms:modified>
</cp:coreProperties>
</file>