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1"/>
  </p:notesMasterIdLst>
  <p:handoutMasterIdLst>
    <p:handoutMasterId r:id="rId42"/>
  </p:handoutMasterIdLst>
  <p:sldIdLst>
    <p:sldId id="291" r:id="rId4"/>
    <p:sldId id="292" r:id="rId5"/>
    <p:sldId id="351" r:id="rId6"/>
    <p:sldId id="350" r:id="rId7"/>
    <p:sldId id="352" r:id="rId8"/>
    <p:sldId id="353" r:id="rId9"/>
    <p:sldId id="295" r:id="rId10"/>
    <p:sldId id="296" r:id="rId11"/>
    <p:sldId id="297" r:id="rId12"/>
    <p:sldId id="325" r:id="rId13"/>
    <p:sldId id="357" r:id="rId14"/>
    <p:sldId id="354" r:id="rId15"/>
    <p:sldId id="355" r:id="rId16"/>
    <p:sldId id="356" r:id="rId17"/>
    <p:sldId id="358" r:id="rId18"/>
    <p:sldId id="298" r:id="rId19"/>
    <p:sldId id="299" r:id="rId20"/>
    <p:sldId id="317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12" r:id="rId4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9F495-6E93-48F2-B2CB-14C23F28B598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24E7A-6506-499C-8331-81FED521F8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44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D7AD67-4532-4D7C-A8D7-09458731144C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C5AD3A-7B87-4444-B8CC-00B55BD1C1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76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F741A-4554-4281-AC3A-5C209FA6F72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3454-850B-4029-9907-BF889D77006E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2FFE-44D1-47D7-A511-9D62223C19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8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2E06-A18A-463D-B81E-5A0A5E8F9BA0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46BE-20A0-46AB-9C9D-4C4316D3B7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3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0CCE-084B-4FC4-B7F0-62E1C1175EF7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890C-F3A0-4F62-B5D8-0D30563BF9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57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9FAB012-8905-4990-B19C-F74740BD3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64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C171213-F190-40D7-BEA1-118D0977B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1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4C8C9D-B685-43A9-AC42-CB738EE679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CFBCDB4-0C5A-43CA-8C9B-21B5FB55E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9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866CB9-0235-47AE-9902-EC24B0C454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12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4C7F86E-94DE-4179-A9AA-00F61B72E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80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39DEC96-1B10-4D22-B8D9-5FDE87AACC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9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A5EBD9-8A72-45BE-8ED3-1F2F8CE101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79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4742-F15E-476D-AD0A-7F5FAAE065E6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D27E-0F53-4260-A44B-A454E0FA6E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0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BF327D3-7FB7-4BA7-8F60-BC319D9274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3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D3D908D-CE07-4536-BBFE-9232051B2E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195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613AAE-895D-491C-84C3-211DC32BA2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95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F9A8235-81F7-4D77-81B6-60E72A8CF6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463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9F482F-FFC0-4481-850E-D37A1FDF13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3457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0D82C669-8D1F-4F35-856B-F5ED83A0CA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9343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01D2DAC-C8B5-417A-981D-B2E3CEC071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58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9EDF9B7B-30A3-4C02-83E9-720D8E5722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3371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45352C61-BC32-4E07-AFDC-D934139C8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7119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3F347EC0-E7CD-4274-8817-DC7859A7F7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733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4D1E-B4D2-4854-81DB-4CE97DB213F4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E54A-AA21-4D61-9A2B-988B224DAD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4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58DE8B53-F556-47A1-95F0-15B58ACCD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80796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D383DC01-261B-4F60-8598-09C5289F57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85108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45CD455-EBD9-4883-B44F-33947D5B1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7699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913A0F14-0A27-4F44-B8DA-66616739D7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4021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F892ADBF-B21A-4C08-BB70-CE5DB8674E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1989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486F194-BF2A-441F-8249-9C90DA9D4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66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6EEC-3E7F-4965-8482-8722715445E9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E54BF-C181-478B-B890-C2565F3A1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95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5DFB-8485-4395-B0B1-22B1DE3FDBBB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43A7-FF16-4AEA-87B8-42DBB46F7F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51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4356-16E5-4E36-AB1A-875311A043FD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29A5-1238-45A6-86FF-780B233A6A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61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9B5C-D25E-4774-99C7-6899F9C8F417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0F8E-0EB4-4CA2-9CAB-21C118ADF4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9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490F-F8BD-4F83-9C52-2F2E6E711C83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9FD2-64F4-426D-8E64-E359A6ECF3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35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CBA1-A34A-41DA-9B60-3F6F506EDD7F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1827-1DEF-443D-BF35-85B20AEBC5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2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49C32-1C5A-4423-93A3-66A8C5556292}" type="datetimeFigureOut">
              <a:rPr lang="cs-CZ"/>
              <a:pPr>
                <a:defRPr/>
              </a:pPr>
              <a:t>24.3.2014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CCE96-0472-42EC-AD82-6D36B54E5F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0AC49A-F70F-460A-9495-135A7BA888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1013DE-05A1-4D5A-916C-9C6C435DA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ROLE STÁTU VE ZDRAVOTNÍ PÉČI A 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Hlavní cíl zdravotní politiky</a:t>
            </a:r>
            <a:endParaRPr 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vytvořit a rozvíjet </a:t>
            </a:r>
            <a:r>
              <a:rPr lang="cs-CZ" b="1" dirty="0" smtClean="0"/>
              <a:t>příznivé zdravotní prostředí</a:t>
            </a:r>
            <a:r>
              <a:rPr lang="cs-CZ" dirty="0" smtClean="0"/>
              <a:t>, v němž by lidé mohli žít zdravě: </a:t>
            </a:r>
          </a:p>
          <a:p>
            <a:pPr lvl="1" eaLnBrk="1" hangingPunct="1"/>
            <a:r>
              <a:rPr lang="cs-CZ" dirty="0" smtClean="0"/>
              <a:t>usnadnění správné volby zdravého způsobu života</a:t>
            </a:r>
          </a:p>
          <a:p>
            <a:pPr lvl="1" eaLnBrk="1" hangingPunct="1"/>
            <a:r>
              <a:rPr lang="cs-CZ" dirty="0" smtClean="0"/>
              <a:t>důraz na příznivé přírodní a sociální prostředí</a:t>
            </a:r>
          </a:p>
          <a:p>
            <a:pPr lvl="1" eaLnBrk="1" hangingPunct="1"/>
            <a:r>
              <a:rPr lang="cs-CZ" dirty="0" smtClean="0"/>
              <a:t>odpovědnost všech rezortů za zdravotní důsledky jejich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KONCEPCE ZDRAVOTNÍ POLITIKY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Základy pro vytváření koncepce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Východiska, popis a analýza současného stavu, vymezení problémů a posouzení možností jejich zvládnutí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300" dirty="0" smtClean="0"/>
              <a:t>Hodnoty, záměry a cíle péče o zdraví a zdravotnictví</a:t>
            </a:r>
            <a:endParaRPr lang="cs-CZ" sz="3300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Orientace na občana, svébytnost, spravedlnost, demokratické principy, hodnota zdraví,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zdravotní péče jako individuální i sociální hodnota, politické, ekonomické, kulturní a sociální okolnosti  </a:t>
            </a:r>
            <a:endParaRPr lang="cs-CZ" dirty="0" smtClean="0"/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Teorie péče o zdraví a zdravotnictví, systémové interdisciplinární pojetí</a:t>
            </a:r>
            <a:endParaRPr lang="cs-CZ" sz="3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Jaké je zdraví? Proč je takové? Čím lze přispět k jeho zlepšení?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Nástroje pro realizaci koncepce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Financování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Legislativa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Lidé a jejich výchova ke zdraví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Dobré řízení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Informace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600" dirty="0" smtClean="0"/>
              <a:t>Věda, výzkum a rozvoj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/>
              <a:t>Regionalizace</a:t>
            </a:r>
            <a:r>
              <a:rPr lang="cs-CZ" sz="2600" dirty="0"/>
              <a:t>, decentralizace, recenetralizace, komunikace, tvůrčí partnerství, podíl </a:t>
            </a:r>
            <a:r>
              <a:rPr lang="cs-CZ" sz="2600" dirty="0" smtClean="0"/>
              <a:t>odborné a široké </a:t>
            </a:r>
            <a:r>
              <a:rPr lang="cs-CZ" sz="2600" dirty="0"/>
              <a:t>občanské veřejnosti na rozvoji péče o zdraví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Cíle koncepce zdravotní politiky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Dobrá péče o zdraví a výkonný systém zdravotnictví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ZDRAVÍ LIDÉ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EVROPSKÁ 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Evropská zdravotní politika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mnoho rozličných podkladových materiálů</a:t>
            </a:r>
          </a:p>
          <a:p>
            <a:pPr eaLnBrk="1" hangingPunct="1"/>
            <a:r>
              <a:rPr lang="cs-CZ" smtClean="0"/>
              <a:t>principy a hodnoty</a:t>
            </a:r>
          </a:p>
          <a:p>
            <a:pPr eaLnBrk="1" hangingPunct="1"/>
            <a:r>
              <a:rPr lang="cs-CZ" smtClean="0"/>
              <a:t>inspirace pro jednotlivé státy a jejich specifickou situaci</a:t>
            </a:r>
          </a:p>
          <a:p>
            <a:pPr eaLnBrk="1" hangingPunct="1"/>
            <a:r>
              <a:rPr lang="cs-CZ" smtClean="0"/>
              <a:t>důraz na participaci občanů (jednotlivců, rodin, sociálních skupin, dobrovolných a zájmových organizací)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Historický vývoj evropské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1851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 I. evropská zdravotní konference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1907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založen Mezinárodní úřad veřejné hygieny v Paříži</a:t>
            </a:r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000" dirty="0" smtClean="0"/>
          </a:p>
          <a:p>
            <a:pPr marL="0" indent="0"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b="1" dirty="0" smtClean="0"/>
              <a:t>1948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000" dirty="0" smtClean="0"/>
              <a:t>založení Světové zdravotnické organizace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1B06BA"/>
                </a:solidFill>
              </a:rPr>
              <a:t>Základní programové dokumenty evropské zdravotní politiky</a:t>
            </a:r>
            <a:endParaRPr lang="cs-CZ" dirty="0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SZO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nová strategie </a:t>
            </a:r>
            <a:r>
              <a:rPr lang="cs-CZ" b="1" dirty="0" smtClean="0">
                <a:solidFill>
                  <a:srgbClr val="FF0000"/>
                </a:solidFill>
              </a:rPr>
              <a:t>Zdraví 2020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EU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0000"/>
                </a:solidFill>
              </a:rPr>
              <a:t>Společně pro zdraví </a:t>
            </a:r>
            <a:r>
              <a:rPr lang="cs-CZ" dirty="0" smtClean="0"/>
              <a:t>(součást komplexní strategie rozvoje </a:t>
            </a:r>
            <a:r>
              <a:rPr lang="cs-CZ" smtClean="0"/>
              <a:t>EU Evropa 2020)</a:t>
            </a:r>
            <a:endParaRPr lang="cs-CZ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133600"/>
            <a:ext cx="8964612" cy="2592388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chemeClr val="accent2"/>
                </a:solidFill>
              </a:rPr>
              <a:t>  </a:t>
            </a:r>
            <a:br>
              <a:rPr lang="cs-CZ" sz="4000" b="1" smtClean="0">
                <a:solidFill>
                  <a:schemeClr val="accent2"/>
                </a:solidFill>
              </a:rPr>
            </a:br>
            <a:r>
              <a:rPr lang="cs-CZ" sz="4000" b="1" smtClean="0">
                <a:solidFill>
                  <a:schemeClr val="accent2"/>
                </a:solidFill>
              </a:rPr>
              <a:t>Příprava nové </a:t>
            </a:r>
            <a:br>
              <a:rPr lang="cs-CZ" sz="4000" b="1" smtClean="0">
                <a:solidFill>
                  <a:schemeClr val="accent2"/>
                </a:solidFill>
              </a:rPr>
            </a:br>
            <a:r>
              <a:rPr lang="cs-CZ" sz="4000" b="1" smtClean="0">
                <a:solidFill>
                  <a:schemeClr val="accent2"/>
                </a:solidFill>
              </a:rPr>
              <a:t>evropské zdravotní politiky</a:t>
            </a:r>
            <a:br>
              <a:rPr lang="cs-CZ" sz="4000" b="1" smtClean="0">
                <a:solidFill>
                  <a:schemeClr val="accent2"/>
                </a:solidFill>
              </a:rPr>
            </a:br>
            <a:r>
              <a:rPr lang="cs-CZ" sz="4100" b="1" smtClean="0">
                <a:solidFill>
                  <a:schemeClr val="accent2"/>
                </a:solidFill>
              </a:rPr>
              <a:t>ZDRAVÍ 2020</a:t>
            </a:r>
            <a:br>
              <a:rPr lang="cs-CZ" sz="4100" b="1" smtClean="0">
                <a:solidFill>
                  <a:schemeClr val="accent2"/>
                </a:solidFill>
              </a:rPr>
            </a:br>
            <a:r>
              <a:rPr lang="cs-CZ" sz="4100" b="1" smtClean="0">
                <a:solidFill>
                  <a:schemeClr val="accent2"/>
                </a:solidFill>
              </a:rPr>
              <a:t>a koncepční představa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Odpovědnost za zdraví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Péče o zdraví není jen záležitostí jednotlivce ani jen záležitostí státu. V odpovědnosti za zdraví je třeba hledat </a:t>
            </a:r>
            <a:r>
              <a:rPr lang="cs-CZ" b="1" dirty="0" smtClean="0"/>
              <a:t>rovnováhu</a:t>
            </a:r>
            <a:r>
              <a:rPr lang="cs-CZ" dirty="0" smtClean="0"/>
              <a:t> </a:t>
            </a:r>
            <a:r>
              <a:rPr lang="cs-CZ" b="1" dirty="0" smtClean="0"/>
              <a:t>mezi rolí občanů a státu.</a:t>
            </a: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48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166813" y="4745038"/>
            <a:ext cx="722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82613" y="4221163"/>
            <a:ext cx="8102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60. zasedání Evropského regionálního výboru SZO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(září 2010)</a:t>
            </a:r>
            <a:r>
              <a:rPr lang="cs-CZ" sz="24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2400" b="1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srgbClr val="FFFFFF"/>
                </a:solidFill>
                <a:latin typeface="Arial" charset="0"/>
                <a:cs typeface="+mn-cs"/>
              </a:rPr>
              <a:t>Evropská úřadovna SZO - připravit novou evropskou zdravotní politiku, </a:t>
            </a:r>
            <a:r>
              <a:rPr lang="cs-CZ" sz="2400" b="1" dirty="0">
                <a:solidFill>
                  <a:srgbClr val="FFFFCC"/>
                </a:solidFill>
                <a:latin typeface="Arial" charset="0"/>
                <a:cs typeface="+mn-cs"/>
              </a:rPr>
              <a:t>ZDRAVÍ 2020.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6948488" y="0"/>
            <a:ext cx="2195512" cy="41497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6557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0" y="2636838"/>
            <a:ext cx="684213" cy="1584325"/>
          </a:xfrm>
          <a:prstGeom prst="rect">
            <a:avLst/>
          </a:prstGeom>
          <a:solidFill>
            <a:srgbClr val="2F5F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7221538" y="3005138"/>
            <a:ext cx="1728787" cy="922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HEALTH</a:t>
            </a:r>
          </a:p>
          <a:p>
            <a:pPr algn="ctr"/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69913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NÁVAZNOST</a:t>
            </a:r>
            <a:r>
              <a:rPr lang="cs-CZ" sz="4000" smtClean="0"/>
              <a:t> 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650" y="2128838"/>
            <a:ext cx="2133600" cy="1897062"/>
          </a:xfrm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876300" y="2495550"/>
            <a:ext cx="59245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1977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ZDRAVÍ PRO VŠECHNY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DO ROKU 2000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952500" y="4819650"/>
            <a:ext cx="6181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1986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OTTAWSKÁ CHARTA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PODPORY ZDRAVÍ</a:t>
            </a:r>
          </a:p>
        </p:txBody>
      </p:sp>
      <p:pic>
        <p:nvPicPr>
          <p:cNvPr id="501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8713" y="4478338"/>
            <a:ext cx="2144712" cy="189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F5F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38250" y="360363"/>
            <a:ext cx="8334375" cy="1943100"/>
          </a:xfrm>
        </p:spPr>
        <p:txBody>
          <a:bodyPr/>
          <a:lstStyle/>
          <a:p>
            <a:pPr algn="l" eaLnBrk="1" hangingPunct="1"/>
            <a:r>
              <a:rPr lang="cs-CZ" b="1" smtClean="0">
                <a:solidFill>
                  <a:schemeClr val="bg1"/>
                </a:solidFill>
              </a:rPr>
              <a:t>ZDRAVÍ 2020 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HISTORICKÁ </a:t>
            </a:r>
            <a:br>
              <a:rPr lang="cs-CZ" b="1" smtClean="0">
                <a:solidFill>
                  <a:schemeClr val="bg1"/>
                </a:solidFill>
              </a:rPr>
            </a:br>
            <a:r>
              <a:rPr lang="cs-CZ" b="1" smtClean="0">
                <a:solidFill>
                  <a:schemeClr val="bg1"/>
                </a:solidFill>
              </a:rPr>
              <a:t>NÁVAZNOST</a:t>
            </a:r>
            <a:r>
              <a:rPr lang="cs-CZ" sz="4000" smtClean="0"/>
              <a:t>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1225" y="1268413"/>
            <a:ext cx="2052638" cy="2473325"/>
          </a:xfrm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285875" y="2638425"/>
            <a:ext cx="4124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1998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ZDRAVÍ 21</a:t>
            </a: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333500" y="4505325"/>
            <a:ext cx="6181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b="1">
                <a:solidFill>
                  <a:srgbClr val="FFFFFF"/>
                </a:solidFill>
                <a:latin typeface="Arial" charset="0"/>
                <a:cs typeface="+mn-cs"/>
              </a:rPr>
              <a:t>2008</a:t>
            </a:r>
            <a:r>
              <a:rPr lang="cs-CZ" sz="2000" b="1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TALLINNSKÁ 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>
                <a:solidFill>
                  <a:srgbClr val="FFFFFF"/>
                </a:solidFill>
                <a:latin typeface="Arial" charset="0"/>
                <a:cs typeface="+mn-cs"/>
              </a:rPr>
              <a:t>KONFERENCE</a:t>
            </a:r>
          </a:p>
        </p:txBody>
      </p:sp>
      <p:pic>
        <p:nvPicPr>
          <p:cNvPr id="512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8050" y="4014788"/>
            <a:ext cx="2065338" cy="2574925"/>
          </a:xfrm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5991225" y="4029075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5999163" y="1246188"/>
            <a:ext cx="2047875" cy="2543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– VÝCHOZÍ HODNOTY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925" y="1676400"/>
            <a:ext cx="63722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VŠEOBECNÉ PRÁVO NA ZDRAVÍ A NA ZDRAVOTNÍ PÉČI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SPRAVEDLNOST (EKVITA)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SOLIDARITA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TRVALÁ UDRŽITELNOST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DŮSTOJNOST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srgbClr val="2F5F8F"/>
                </a:solidFill>
              </a:rPr>
              <a:t>PRÁVO PODÍLET SE NA ROZHODOVÁNÍ O VLASTNÍM ZDRAVÍ I O ZDRAVÍ SPOLEČNOSTI, V NÍŽ LIDÉ ŽIJÍ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PROBLÉMY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CHRONICKÉ NEINFEKČNÍ NEMOCI JSOU PŘÍČINOU 86% ÚMRTÍ V EVROPSKÉM REGIONU</a:t>
            </a:r>
          </a:p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POLITICKÉ PRIORITY SE OBVYKLE TÝKAJÍ JEN KRÁTKÉHO VOLEBNÍHO OBDOBÍ</a:t>
            </a:r>
          </a:p>
          <a:p>
            <a:pPr eaLnBrk="1" hangingPunct="1"/>
            <a:r>
              <a:rPr lang="cs-CZ" b="1" dirty="0" smtClean="0">
                <a:solidFill>
                  <a:srgbClr val="2F5F8F"/>
                </a:solidFill>
              </a:rPr>
              <a:t>DLOUHODOBÝ ZDRAVOTNÍ PŘÍNOS NENÍ DOCEŇOVÁN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ZDRAVÍ 2020</a:t>
            </a:r>
            <a:r>
              <a:rPr lang="cs-CZ" b="1" smtClean="0">
                <a:solidFill>
                  <a:srgbClr val="2F5F8F"/>
                </a:solidFill>
              </a:rPr>
              <a:t> – HLAVNÍ METODY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2550"/>
            <a:ext cx="8553450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HODNOTA ZDRAVÍ MUSÍ BÝT DŮLEŽITÁ PRO VŠECHNY VLÁDNÍ REZORTY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b="1" smtClean="0">
                <a:solidFill>
                  <a:srgbClr val="2F5F8F"/>
                </a:solidFill>
              </a:rPr>
              <a:t>    (whole-of-government approach)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ZÁKLADEM JE PARTNERSVÍ A SPOLUPRÁCE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JE NEZBYTNÉ PŮBĚŽNÉ SLEDOVÁNÍ A HODNOCENÍ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OBČANÉ MUSÍ MÍT PODÍL NA ROZHODOVÁNÍ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DŮRAZ NA PREVENCI A PODPORU ZDRAVÍ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VÝZNAMNÁ POZORNOST MUSÍ BÝT VĚNOVÁNA SOCIÁLNÍM DETERMINANTÁM ZDRAVÍ A ZDRAVOTNÍM ROZDÍLŮM MEZI SOCIÁLNÍMI SKUPINAMI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379413"/>
            <a:ext cx="748665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CC3300"/>
                </a:solidFill>
              </a:rPr>
              <a:t>ZDRAVÍ 2020</a:t>
            </a:r>
            <a:r>
              <a:rPr lang="cs-CZ" sz="4000" b="1" smtClean="0">
                <a:solidFill>
                  <a:srgbClr val="2F5F8F"/>
                </a:solidFill>
              </a:rPr>
              <a:t> </a:t>
            </a:r>
            <a:br>
              <a:rPr lang="cs-CZ" sz="4000" b="1" smtClean="0">
                <a:solidFill>
                  <a:srgbClr val="2F5F8F"/>
                </a:solidFill>
              </a:rPr>
            </a:br>
            <a:r>
              <a:rPr lang="cs-CZ" sz="4000" b="1" smtClean="0">
                <a:solidFill>
                  <a:srgbClr val="2F5F8F"/>
                </a:solidFill>
              </a:rPr>
              <a:t> </a:t>
            </a:r>
            <a:r>
              <a:rPr lang="cs-CZ" sz="3600" b="1" smtClean="0">
                <a:solidFill>
                  <a:srgbClr val="2F5F8F"/>
                </a:solidFill>
              </a:rPr>
              <a:t>DLOUHODOBÝ PROGRAM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828800"/>
            <a:ext cx="8553450" cy="50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ZDRAVÍ 2020 MÁ KOŘENY V MINULOSTI.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JE PŘIPRAVOVÁN NA ZÁKLADĚ SOUČASNÉ SITUACE S VYUŽITÍM POZNATKŮ O VŠECH OKOLNOSTECH, KTERÉ OVLIVŇUJÍ ZDRAVÍ LIDÍ A PŘEDZNAMENÁVAJÍ DALŠÍ VÝVOJ ZDRAVOTNÍ SITUACE.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JEHO DOPAD JE ZAMĚŘEN NA BLIŽŠÍ I VZDÁLENOU BUDOUCNOST.</a:t>
            </a:r>
          </a:p>
          <a:p>
            <a:pPr eaLnBrk="1" hangingPunct="1">
              <a:spcBef>
                <a:spcPct val="30000"/>
              </a:spcBef>
            </a:pPr>
            <a:r>
              <a:rPr lang="cs-CZ" sz="2800" b="1" smtClean="0">
                <a:solidFill>
                  <a:srgbClr val="2F5F8F"/>
                </a:solidFill>
              </a:rPr>
              <a:t>O JEHO NÁPLNI, FORMÁCH A DOPADU SE ROZHODUJE UŽ DNES.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863" y="-2032000"/>
            <a:ext cx="15594013" cy="97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 rot="-623008">
            <a:off x="762000" y="2082800"/>
            <a:ext cx="6907213" cy="162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347"/>
              </a:avLst>
            </a:prstTxWarp>
          </a:bodyPr>
          <a:lstStyle/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V Evropském regionu, budou všichni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lidé podporováni v dosahování svého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plného zdravotního potenciálu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a země budou individuálně i společně</a:t>
            </a:r>
          </a:p>
          <a:p>
            <a:r>
              <a:rPr lang="cs-CZ" sz="3600" b="1" kern="10">
                <a:solidFill>
                  <a:srgbClr val="FFFFFF"/>
                </a:solidFill>
                <a:latin typeface="Arial"/>
                <a:cs typeface="Arial"/>
              </a:rPr>
              <a:t>usilovat o snížení nerovností ve zdraví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588" y="-2000250"/>
            <a:ext cx="15514638" cy="969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3300"/>
                </a:solidFill>
              </a:rPr>
              <a:t>EKVITA , </a:t>
            </a:r>
            <a:r>
              <a:rPr lang="cs-CZ" b="1" i="1" smtClean="0">
                <a:solidFill>
                  <a:srgbClr val="CC3300"/>
                </a:solidFill>
              </a:rPr>
              <a:t>EQUITY</a:t>
            </a:r>
            <a:r>
              <a:rPr lang="cs-CZ" b="1" smtClean="0">
                <a:solidFill>
                  <a:srgbClr val="CC3300"/>
                </a:solidFill>
              </a:rPr>
              <a:t> (ekv  ti)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3600" b="1" smtClean="0">
                <a:solidFill>
                  <a:schemeClr val="accent2"/>
                </a:solidFill>
              </a:rPr>
              <a:t>Spravedlivost, spravedlnost opírající se spíše o lidskou slušnost než o literu zákona, poctivost, slušnost, nestrannost.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3600" b="1" smtClean="0">
                <a:solidFill>
                  <a:schemeClr val="accent2"/>
                </a:solidFill>
              </a:rPr>
              <a:t>Právo obyčejové, právo slušnosti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3600" b="1" smtClean="0">
                <a:solidFill>
                  <a:schemeClr val="accent2"/>
                </a:solidFill>
              </a:rPr>
              <a:t>Spravedlivý, ale nikoli zákonitý nárok.</a:t>
            </a:r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 rot="10800000">
            <a:off x="7092950" y="765175"/>
            <a:ext cx="288925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b="1" kern="10">
                <a:solidFill>
                  <a:srgbClr val="CC3300"/>
                </a:solidFill>
                <a:latin typeface="Arial Black"/>
              </a:rPr>
              <a:t>e</a:t>
            </a:r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auto">
          <a:xfrm>
            <a:off x="971550" y="1628775"/>
            <a:ext cx="6408738" cy="6477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Právo na zdraví</a:t>
            </a:r>
            <a:endParaRPr lang="cs-CZ" smtClean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Právo na život</a:t>
            </a:r>
          </a:p>
          <a:p>
            <a:pPr eaLnBrk="1" hangingPunct="1"/>
            <a:r>
              <a:rPr lang="cs-CZ" smtClean="0"/>
              <a:t>Právo na ochranu zdraví</a:t>
            </a:r>
          </a:p>
          <a:p>
            <a:pPr eaLnBrk="1" hangingPunct="1"/>
            <a:r>
              <a:rPr lang="cs-CZ" smtClean="0"/>
              <a:t>Právo na bezplatnou zdravotní péči a na zdravotní pomůcky na základě veřejného pojištění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-2147888"/>
            <a:ext cx="15659100" cy="978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 b="1" smtClean="0">
                <a:solidFill>
                  <a:schemeClr val="accent2"/>
                </a:solidFill>
              </a:rPr>
              <a:t>GOVERNANCE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686675" cy="5562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b="1" smtClean="0">
                <a:solidFill>
                  <a:schemeClr val="accent2"/>
                </a:solidFill>
              </a:rPr>
              <a:t>Proces jehož prostřednictvím vlády, všechny jejich rezorty i všechny další organizace i instituce spolupracují a rozhodují v návaznosti na občany.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cs-CZ" sz="1000" b="1" smtClean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b="1" smtClean="0">
                <a:solidFill>
                  <a:schemeClr val="accent2"/>
                </a:solidFill>
              </a:rPr>
              <a:t>Zvažují, kdo další by se měl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b="1" smtClean="0">
                <a:solidFill>
                  <a:schemeClr val="accent2"/>
                </a:solidFill>
              </a:rPr>
              <a:t>na rozhodování a na další činnosti podílet a vytvářejí podmínky pro účinnost, hospodárnost, spravedlnost, humánnost a ekonomickou únosnost navrhovaných opatření.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788" y="-1981200"/>
            <a:ext cx="15482888" cy="96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1450" y="533400"/>
            <a:ext cx="897255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3600" b="1" smtClean="0">
                <a:solidFill>
                  <a:schemeClr val="accent2"/>
                </a:solidFill>
              </a:rPr>
              <a:t>Náklady v důsledku poškozeného zdraví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Kardiovaskulární nemoci: 168 miliard EUR ročně v 25 evropských zemích, což je 60% nákladů zdravotnictví.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Nesnáze způsobené alkoholem: 125 miliard EUR ročně (ztráta zaměstnání, násilí a kriminalita).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Obezita a následné nemoci: více než 1% HDP a více než 4,5% nákladů na zdravotnictví.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Nádory: 6,5% nákladů na zdravotnictví.</a:t>
            </a:r>
          </a:p>
          <a:p>
            <a:pPr eaLnBrk="1" hangingPunct="1"/>
            <a:r>
              <a:rPr lang="cs-CZ" sz="2800" b="1" smtClean="0">
                <a:solidFill>
                  <a:schemeClr val="accent2"/>
                </a:solidFill>
              </a:rPr>
              <a:t>Zranění v dopravě: 1,5-2% HDP v zemích se středními a vyššími příjmy.</a:t>
            </a:r>
            <a:r>
              <a:rPr lang="cs-CZ" sz="3600" smtClean="0"/>
              <a:t>  </a:t>
            </a:r>
          </a:p>
          <a:p>
            <a:pPr eaLnBrk="1" hangingPunct="1">
              <a:buFontTx/>
              <a:buNone/>
            </a:pPr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1450" y="381000"/>
            <a:ext cx="897255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4000" b="1" smtClean="0">
                <a:solidFill>
                  <a:schemeClr val="accent2"/>
                </a:solidFill>
              </a:rPr>
              <a:t>Přínosy zdravotních opatření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Výchova k rodičovství, emoční a sociální výchova s cílem přecházet výchovným problémům v dětství má návratnost investic 9:1.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Alkohol: zdanění, zákaz reklamy a zvýšení počtu kontrol řidičů je vysoce efektivní.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Podpora diety vedoucí ke zdraví vykazuje vysokou efektivitu.</a:t>
            </a:r>
          </a:p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Opatření snižující dětskou obezitu jsou rovněž vysoce efektivní.  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50" y="-1947863"/>
            <a:ext cx="15487650" cy="968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</a:rPr>
              <a:t>Rozvoj Public Health v Evropě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22438"/>
            <a:ext cx="8229600" cy="4878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Koncepční práce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Posílení regulačních mechanizmů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Zlepšení zdravotních výsledků               v důsledku opatření ochrany zdraví, podpory zdraví a prevence nemocí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Zajištění kompetentních pracovníků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Rozvoj výzkumu a znalostí 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>
                <a:solidFill>
                  <a:schemeClr val="accent2"/>
                </a:solidFill>
              </a:rPr>
              <a:t>Posílení organizační struktury Public Health </a:t>
            </a:r>
          </a:p>
          <a:p>
            <a:pPr eaLnBrk="1" hangingPunct="1">
              <a:lnSpc>
                <a:spcPct val="90000"/>
              </a:lnSpc>
            </a:pPr>
            <a:endParaRPr lang="cs-CZ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cs-CZ" b="1" smtClean="0">
                <a:solidFill>
                  <a:srgbClr val="1B06BA"/>
                </a:solidFill>
              </a:rPr>
              <a:t>Součinnost SZO a EU</a:t>
            </a:r>
            <a:endParaRPr lang="cs-CZ" smtClean="0"/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857750"/>
          </a:xfrm>
        </p:spPr>
        <p:txBody>
          <a:bodyPr/>
          <a:lstStyle/>
          <a:p>
            <a:pPr marL="514350" indent="-514350" eaLnBrk="1" hangingPunct="1"/>
            <a:r>
              <a:rPr lang="cs-CZ" smtClean="0"/>
              <a:t>Evropské centrum pro zdravotní politiku v Bruselu (pracoviště SZO)</a:t>
            </a:r>
          </a:p>
          <a:p>
            <a:pPr marL="914400" lvl="1" indent="-514350" eaLnBrk="1" hangingPunct="1"/>
            <a:r>
              <a:rPr lang="cs-CZ" smtClean="0"/>
              <a:t>příprava podkladů pro jednotlivé oblasti zdravotní politiky, jako např. nemocniční systém, primární péče, financování zdravotnictví, zdravotnická legislativa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Úkoly státu v péči o zdraví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tvorba </a:t>
            </a:r>
            <a:r>
              <a:rPr lang="cs-CZ" b="1" smtClean="0"/>
              <a:t>koncepce</a:t>
            </a:r>
            <a:r>
              <a:rPr lang="cs-CZ" smtClean="0"/>
              <a:t> systému péče o zdraví</a:t>
            </a:r>
          </a:p>
          <a:p>
            <a:pPr eaLnBrk="1" hangingPunct="1"/>
            <a:r>
              <a:rPr lang="cs-CZ" smtClean="0"/>
              <a:t>zajištění </a:t>
            </a:r>
            <a:r>
              <a:rPr lang="cs-CZ" b="1" smtClean="0"/>
              <a:t>dostupnosti </a:t>
            </a:r>
            <a:r>
              <a:rPr lang="cs-CZ" smtClean="0"/>
              <a:t>zdravotní péče</a:t>
            </a:r>
          </a:p>
          <a:p>
            <a:pPr eaLnBrk="1" hangingPunct="1"/>
            <a:r>
              <a:rPr lang="cs-CZ" b="1" smtClean="0"/>
              <a:t>slaďování zájmů </a:t>
            </a:r>
            <a:r>
              <a:rPr lang="cs-CZ" smtClean="0"/>
              <a:t>různých účastníků zdravotní péče</a:t>
            </a:r>
          </a:p>
          <a:p>
            <a:pPr eaLnBrk="1" hangingPunct="1"/>
            <a:r>
              <a:rPr lang="cs-CZ" smtClean="0"/>
              <a:t>odpovědnost za </a:t>
            </a:r>
            <a:r>
              <a:rPr lang="cs-CZ" b="1" smtClean="0"/>
              <a:t>efektivní využívání prostředků </a:t>
            </a:r>
            <a:r>
              <a:rPr lang="cs-CZ" smtClean="0"/>
              <a:t>určených na zdravotní péči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Role státu v péči o zdraví dle WHO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garantuje dostupnost </a:t>
            </a:r>
            <a:r>
              <a:rPr lang="cs-CZ" dirty="0"/>
              <a:t>základní zdravotní péče pro všechny občany a stanoví pravidla za jakých jsou různé druhy péče poskytovány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/>
              <a:t>v různé míře se </a:t>
            </a:r>
            <a:r>
              <a:rPr lang="cs-CZ" b="1" dirty="0"/>
              <a:t>podílí na financování </a:t>
            </a:r>
            <a:r>
              <a:rPr lang="cs-CZ" dirty="0"/>
              <a:t>zdravotní péče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dirty="0"/>
              <a:t>je v různé míře </a:t>
            </a:r>
            <a:r>
              <a:rPr lang="cs-CZ" b="1" dirty="0"/>
              <a:t>vlastníkem </a:t>
            </a:r>
            <a:r>
              <a:rPr lang="cs-CZ" dirty="0"/>
              <a:t>zdravotnických zařízení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rozhoduje</a:t>
            </a:r>
            <a:r>
              <a:rPr lang="cs-CZ" dirty="0"/>
              <a:t> či spolurozhoduje </a:t>
            </a:r>
            <a:r>
              <a:rPr lang="cs-CZ" b="1" dirty="0"/>
              <a:t>o podmínkách pro výkon lékařského povolání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cs-CZ" b="1" dirty="0"/>
              <a:t>reguluje</a:t>
            </a:r>
            <a:r>
              <a:rPr lang="cs-CZ" dirty="0"/>
              <a:t> přímo nebo nepřímo </a:t>
            </a:r>
            <a:r>
              <a:rPr lang="cs-CZ" b="1" dirty="0"/>
              <a:t>ceny</a:t>
            </a:r>
            <a:r>
              <a:rPr lang="cs-CZ" dirty="0"/>
              <a:t> lékařských služeb </a:t>
            </a:r>
            <a:r>
              <a:rPr lang="cs-CZ" dirty="0" smtClean="0"/>
              <a:t>a usměrňuje </a:t>
            </a:r>
            <a:r>
              <a:rPr lang="cs-CZ" dirty="0"/>
              <a:t>konkurenci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Role státu v péči o zdraví dle WHO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b="1" dirty="0"/>
              <a:t>zajišťuje protiepidemickou službu </a:t>
            </a:r>
            <a:r>
              <a:rPr lang="cs-CZ" dirty="0"/>
              <a:t>a významně se podílí na snižování environmentálních rizik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významně </a:t>
            </a:r>
            <a:r>
              <a:rPr lang="cs-CZ" b="1" dirty="0"/>
              <a:t>podílí na výchově lékařů a ostatních odborníků </a:t>
            </a:r>
            <a:r>
              <a:rPr lang="cs-CZ" dirty="0"/>
              <a:t>ve zdravotnictví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prostřednictvím různých orgánů </a:t>
            </a:r>
            <a:r>
              <a:rPr lang="cs-CZ" b="1" dirty="0"/>
              <a:t>monitoruje zdravotní stav populace</a:t>
            </a:r>
            <a:r>
              <a:rPr lang="cs-CZ" dirty="0"/>
              <a:t>, aktuální problémy populačního zdraví řeší ve spolupráci s odborníky a občanskými sdruženími, či samosprávnými orgán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přímo nebo nepřímo </a:t>
            </a:r>
            <a:r>
              <a:rPr lang="cs-CZ" b="1" dirty="0"/>
              <a:t>podporuje lékařský výzkum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cs-CZ" dirty="0"/>
              <a:t>prostřednictvím svých orgánů </a:t>
            </a:r>
            <a:r>
              <a:rPr lang="cs-CZ" b="1" dirty="0"/>
              <a:t>spolupracuje s WHO </a:t>
            </a:r>
            <a:r>
              <a:rPr lang="cs-CZ" dirty="0" smtClean="0"/>
              <a:t>v oblasti </a:t>
            </a:r>
            <a:r>
              <a:rPr lang="cs-CZ" dirty="0"/>
              <a:t>ochrany zdraví mezi zeměmi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ZDRAVOTNÍ POLITIKA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politika</a:t>
            </a:r>
            <a:endParaRPr lang="cs-CZ" smtClean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projev </a:t>
            </a:r>
            <a:r>
              <a:rPr lang="cs-CZ" b="1" smtClean="0"/>
              <a:t>zájmu</a:t>
            </a:r>
            <a:r>
              <a:rPr lang="cs-CZ" smtClean="0"/>
              <a:t> a </a:t>
            </a:r>
            <a:r>
              <a:rPr lang="cs-CZ" b="1" smtClean="0"/>
              <a:t>odpovědnosti</a:t>
            </a:r>
            <a:r>
              <a:rPr lang="cs-CZ" smtClean="0"/>
              <a:t> za zdraví lidí a  výraz touhy po </a:t>
            </a:r>
            <a:r>
              <a:rPr lang="cs-CZ" b="1" smtClean="0"/>
              <a:t>spravedlnosti</a:t>
            </a:r>
            <a:r>
              <a:rPr lang="cs-CZ" smtClean="0"/>
              <a:t> při spravování záležitostí obce.</a:t>
            </a:r>
          </a:p>
          <a:p>
            <a:pPr lvl="1" algn="r" eaLnBrk="1" hangingPunct="1">
              <a:buFont typeface="Arial" charset="0"/>
              <a:buNone/>
            </a:pPr>
            <a:r>
              <a:rPr lang="cs-CZ" smtClean="0"/>
              <a:t>(</a:t>
            </a:r>
            <a:r>
              <a:rPr lang="cs-CZ" i="1" smtClean="0"/>
              <a:t>Konference SZO v Adelaide 1988</a:t>
            </a:r>
            <a:r>
              <a:rPr lang="cs-CZ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politika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opatření, která se navrhují, realizují a hodnotí v oblasti péče o zdraví.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není jen to, co se udělá, ale i to, co se neudělá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1020</Words>
  <Application>Microsoft Office PowerPoint</Application>
  <PresentationFormat>Předvádění na obrazovce (4:3)</PresentationFormat>
  <Paragraphs>162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Motiv systému Office</vt:lpstr>
      <vt:lpstr>Výchozí návrh</vt:lpstr>
      <vt:lpstr>1_Výchozí návrh</vt:lpstr>
      <vt:lpstr>ROLE STÁTU VE ZDRAVOTNÍ PÉČI A ZDRAVOTNÍ POLITIKA</vt:lpstr>
      <vt:lpstr>Odpovědnost za zdraví</vt:lpstr>
      <vt:lpstr>Právo na zdraví</vt:lpstr>
      <vt:lpstr>Úkoly státu v péči o zdraví</vt:lpstr>
      <vt:lpstr>Role státu v péči o zdraví dle WHO</vt:lpstr>
      <vt:lpstr>Role státu v péči o zdraví dle WHO</vt:lpstr>
      <vt:lpstr>ZDRAVOTNÍ POLITIKA</vt:lpstr>
      <vt:lpstr>Zdravotní politika</vt:lpstr>
      <vt:lpstr>Zdravotní politika</vt:lpstr>
      <vt:lpstr>Hlavní cíl zdravotní politiky</vt:lpstr>
      <vt:lpstr>KONCEPCE ZDRAVOTNÍ POLITIKY</vt:lpstr>
      <vt:lpstr>Základy pro vytváření koncepce zdravotní politiky</vt:lpstr>
      <vt:lpstr>Nástroje pro realizaci koncepce zdravotní politiky</vt:lpstr>
      <vt:lpstr>Cíle koncepce zdravotní politiky</vt:lpstr>
      <vt:lpstr>EVROPSKÁ ZDRAVOTNÍ POLITIKA</vt:lpstr>
      <vt:lpstr>Evropská zdravotní politika</vt:lpstr>
      <vt:lpstr>Historický vývoj evropské zdravotní politiky</vt:lpstr>
      <vt:lpstr>Základní programové dokumenty evropské zdravotní politiky</vt:lpstr>
      <vt:lpstr>   Příprava nové  evropské zdravotní politiky ZDRAVÍ 2020 a koncepční představa rozvoje</vt:lpstr>
      <vt:lpstr>Prezentace aplikace PowerPoint</vt:lpstr>
      <vt:lpstr>ZDRAVÍ 2020   HISTORICKÁ NÁVAZNOST </vt:lpstr>
      <vt:lpstr>ZDRAVÍ 2020   HISTORICKÁ  NÁVAZNOST </vt:lpstr>
      <vt:lpstr>ZDRAVÍ 2020 – VÝCHOZÍ HODNOTY</vt:lpstr>
      <vt:lpstr>ZDRAVÍ 2020 – PROBLÉMY</vt:lpstr>
      <vt:lpstr>ZDRAVÍ 2020 – HLAVNÍ METODY</vt:lpstr>
      <vt:lpstr>ZDRAVÍ 2020   DLOUHODOBÝ PROGRAM</vt:lpstr>
      <vt:lpstr>Prezentace aplikace PowerPoint</vt:lpstr>
      <vt:lpstr>Prezentace aplikace PowerPoint</vt:lpstr>
      <vt:lpstr>EKVITA , EQUITY (ekv  ti)</vt:lpstr>
      <vt:lpstr>Prezentace aplikace PowerPoint</vt:lpstr>
      <vt:lpstr>GOVERNANCE</vt:lpstr>
      <vt:lpstr>Prezentace aplikace PowerPoint</vt:lpstr>
      <vt:lpstr>Prezentace aplikace PowerPoint</vt:lpstr>
      <vt:lpstr>Prezentace aplikace PowerPoint</vt:lpstr>
      <vt:lpstr>Prezentace aplikace PowerPoint</vt:lpstr>
      <vt:lpstr>Rozvoj Public Health v Evropě</vt:lpstr>
      <vt:lpstr>Součinnost SZO a EU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70</cp:revision>
  <cp:lastPrinted>2012-04-02T07:44:36Z</cp:lastPrinted>
  <dcterms:created xsi:type="dcterms:W3CDTF">2012-03-19T07:24:37Z</dcterms:created>
  <dcterms:modified xsi:type="dcterms:W3CDTF">2014-03-24T09:52:07Z</dcterms:modified>
</cp:coreProperties>
</file>