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4"/>
  </p:notes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5" r:id="rId20"/>
    <p:sldId id="274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3" r:id="rId48"/>
    <p:sldId id="302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6" r:id="rId61"/>
    <p:sldId id="317" r:id="rId62"/>
    <p:sldId id="315" r:id="rId6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4120" autoAdjust="0"/>
  </p:normalViewPr>
  <p:slideViewPr>
    <p:cSldViewPr>
      <p:cViewPr varScale="1">
        <p:scale>
          <a:sx n="57" d="100"/>
          <a:sy n="57" d="100"/>
        </p:scale>
        <p:origin x="-152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607FA6-CB71-4881-9C9C-C4BA40AB2ADD}" type="datetimeFigureOut">
              <a:rPr lang="en-US" smtClean="0"/>
              <a:pPr/>
              <a:t>3/5/2015</a:t>
            </a:fld>
            <a:endParaRPr lang="en-US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850479-8125-47C5-9A5E-7495D0B13A7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- Rty-uzávěr DÚ </a:t>
            </a:r>
          </a:p>
          <a:p>
            <a:pPr>
              <a:buFontTx/>
              <a:buChar char="-"/>
            </a:pPr>
            <a:r>
              <a:rPr lang="cs-CZ" dirty="0" smtClean="0"/>
              <a:t>kombinací činnosti </a:t>
            </a:r>
            <a:r>
              <a:rPr lang="cs-CZ" dirty="0" err="1" smtClean="0"/>
              <a:t>někt</a:t>
            </a:r>
            <a:r>
              <a:rPr lang="cs-CZ" dirty="0" smtClean="0"/>
              <a:t>. svalů se měkké patro přikládá k zadní stěně hltanu; jinak únik sousta nosem</a:t>
            </a:r>
          </a:p>
          <a:p>
            <a:pPr>
              <a:buFontTx/>
              <a:buChar char="-"/>
            </a:pPr>
            <a:r>
              <a:rPr lang="cs-CZ" dirty="0" smtClean="0"/>
              <a:t> slizniční zálivy: dno DÚ, alveol. oblouky-tváře; může se hromadit potrava nebo tekutiny</a:t>
            </a:r>
          </a:p>
          <a:p>
            <a:pPr>
              <a:buFontTx/>
              <a:buChar char="-"/>
            </a:pPr>
            <a:r>
              <a:rPr lang="cs-CZ" baseline="0" dirty="0" smtClean="0"/>
              <a:t> sliny zvlhčení + zabránění zubnímu kazu a částečná neutralizace </a:t>
            </a:r>
            <a:r>
              <a:rPr lang="cs-CZ" baseline="0" dirty="0" err="1" smtClean="0"/>
              <a:t>gastroezofag</a:t>
            </a:r>
            <a:r>
              <a:rPr lang="cs-CZ" baseline="0" dirty="0" smtClean="0"/>
              <a:t>. </a:t>
            </a:r>
            <a:r>
              <a:rPr lang="cs-CZ" baseline="0" dirty="0" err="1" smtClean="0"/>
              <a:t>Refluxu</a:t>
            </a:r>
            <a:endParaRPr lang="cs-CZ" baseline="0" dirty="0" smtClean="0"/>
          </a:p>
          <a:p>
            <a:pPr>
              <a:buFontTx/>
              <a:buChar char="-"/>
            </a:pPr>
            <a:r>
              <a:rPr lang="cs-CZ" baseline="0" dirty="0" smtClean="0"/>
              <a:t> jazyk:</a:t>
            </a:r>
            <a:r>
              <a:rPr lang="cs-CZ" dirty="0" smtClean="0"/>
              <a:t> tělo aktivní při ústní fázi, kořen při hltanové</a:t>
            </a:r>
          </a:p>
          <a:p>
            <a:pPr>
              <a:buFontTx/>
              <a:buChar char="-"/>
            </a:pPr>
            <a:r>
              <a:rPr lang="cs-CZ" baseline="0" dirty="0" smtClean="0"/>
              <a:t> hltanová úžina: přechod mezi DÚ a hltanem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850479-8125-47C5-9A5E-7495D0B13A74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Dysfagie vede k malnutrici – dochází</a:t>
            </a:r>
            <a:r>
              <a:rPr lang="cs-CZ" baseline="0" dirty="0" smtClean="0"/>
              <a:t> k </a:t>
            </a:r>
            <a:r>
              <a:rPr lang="cs-CZ" baseline="0" dirty="0" err="1" smtClean="0"/>
              <a:t>autokanibalismu</a:t>
            </a:r>
            <a:r>
              <a:rPr lang="cs-CZ" baseline="0" dirty="0" smtClean="0"/>
              <a:t> – </a:t>
            </a:r>
            <a:r>
              <a:rPr lang="cs-CZ" baseline="0" dirty="0" err="1" smtClean="0"/>
              <a:t>autokanibalismus</a:t>
            </a:r>
            <a:r>
              <a:rPr lang="cs-CZ" baseline="0" dirty="0" smtClean="0"/>
              <a:t> výrazně postihuje i svalstvo hltanu a jícnu – zhoršení funkce – prohloubení dysfagie.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850479-8125-47C5-9A5E-7495D0B13A74}" type="slidenum">
              <a:rPr lang="en-US" smtClean="0"/>
              <a:pPr/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Polykání tekutin na rozdíl od pevnějších konzistencí vyžaduje nenarušenou</a:t>
            </a:r>
            <a:r>
              <a:rPr lang="cs-CZ" baseline="0" dirty="0" smtClean="0"/>
              <a:t> motorickou kontrolu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850479-8125-47C5-9A5E-7495D0B13A74}" type="slidenum">
              <a:rPr lang="en-US" smtClean="0"/>
              <a:pPr/>
              <a:t>53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Technika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orofaciální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stimulace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prostřednictvím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masáží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obličeje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dotykových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tepelných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chuťových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podnětů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v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dutině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ústní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zlepšuje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zapojení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senzomotorických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struktur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při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orální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fázi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polykání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Posturální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rehabilitační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techniky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mění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směr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či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rychlost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toku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sousta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zmírňují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příznaky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poruchy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polykání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Účelem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provádění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těchto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technik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je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ochrana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dýchacích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cest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bezpečné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polykání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Děje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se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tak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prostřednictvím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speciálního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polohování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hlavy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či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těla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při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polknutí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například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zakloněním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hlavy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její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rotací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či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úklonem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také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přitažením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brady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k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tělu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nebo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položením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celého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těla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bok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Aplikace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určité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pozice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vyvolá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odpověď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anatomické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struktury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jejíž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funkci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chceme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ovlivnit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Například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při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omezeném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uzávěru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hrtanového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vstupu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pomocí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polohování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hlavy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směrem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dolů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zlepšíme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umístění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hrtanové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příklopky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do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ochranné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pozice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Postupy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jsou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lehce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proveditelné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mohou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být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používány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při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nácviku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polykání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jak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potravou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tak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bez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potravy</a:t>
            </a:r>
            <a:r>
              <a:rPr lang="cs-CZ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rámci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režimových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opatření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dbáme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to,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aby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měl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pacient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při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jídle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klid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dostatek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času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Z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tohoto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důvodu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má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trénink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polykání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probíhat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mimo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dobu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jídla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to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v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případě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že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se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jedná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trénink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použitím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sousta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Dysfagický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pacient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by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měl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být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během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jídla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neustále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pod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dohledem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Důležité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je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také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dbát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dodržování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hygieny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dutiny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ústní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to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v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případě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že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pacient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nemá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vlastní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zuby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nebo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přijímá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potravu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pomocí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sondy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či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stomie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Péče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zdraví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dutiny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ústní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snižuje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některé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rizikové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faktory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tím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incidenci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aspirační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pneumonie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Také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pomáhá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předcházet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onemocněním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dásní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poraněním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úst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jazyka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V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neposlední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řadě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pomáhá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stimulovat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tvorbu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slin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Svůj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význam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má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správné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polohování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pacienta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při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jídle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určitou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dobu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něm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zejména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v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prevenci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aspirace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refluxu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Nejvhodnější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pozicí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při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jídle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je pro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dysfagického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pacienta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vzpřímený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posed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dostatečně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blízko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stolu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K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usnadnění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příjmu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potravy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se v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praxi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používají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nejrůznější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kompenzační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pomůcky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jako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jsou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upravené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hrníčky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lžičky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slámky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protiskluzné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podložky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jiné</a:t>
            </a:r>
            <a:r>
              <a:rPr lang="cs-CZ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endParaRPr lang="cs-CZ" sz="1200" b="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Polykací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manévry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byly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navrženy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kompenzaci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specifických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biomechanických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změn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polykání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Od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pacienta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vyžadují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schopnost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spolupráce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dostatečnou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svalovou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sílu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Každý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manévr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ovlivňuje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polykání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definovaným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způsobem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dá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se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použít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jako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okamžitá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kompenzace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porušeného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polykání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jako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dlouhodobé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rehabilitační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cvičení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Potřebný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manévr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by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proto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daný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pacient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měl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zautomatizovat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endParaRPr lang="cs-CZ" sz="1200" b="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Energetické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polykání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používá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při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omezené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pohyblivosti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jazyka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především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kořene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Manévr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zlepší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pohyblivost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jazyka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směrem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dozadu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optimalizuje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orální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fázi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polykání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Usilovné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polykání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spočívá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v co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nejsilnějším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vědomém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zapojení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polykacích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svalů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endParaRPr lang="cs-CZ" sz="1200" b="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Supraglotické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polykání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používá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při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nedostatečném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nebo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zpožděném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uzávěru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hlasové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štěrbiny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nebo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při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opožděném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faryngeálním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polykání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Jeho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smyslem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je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zabránit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aspiraci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v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průběhu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polknutí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Manévr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předpokládá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dostatečnou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pohyblivost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hlasivek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Pacient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při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provádění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manévru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zadrží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dech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těsně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před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polknutím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během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polknutí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chvíli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něm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endParaRPr lang="cs-CZ" sz="1200" b="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Super-</a:t>
            </a:r>
            <a:r>
              <a:rPr lang="en-US" sz="1200" b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supraglotické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polykání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uplatňuje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při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omezeném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uzávěru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vstupu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do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dýchacích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cest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Manévr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se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provádí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obdobně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jako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supraglotické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polykání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tím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rozdílem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že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zadržení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dechu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je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usilovnější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manévr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navíc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vyžaduje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volní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kašel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dokončení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polknutí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Kašel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pomáhá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odstranit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případná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rezidua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potravy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endParaRPr lang="cs-CZ" sz="1200" b="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Cílem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dvojitého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polknutí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je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minimalizovat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riziko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přítomnosti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reziduí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sousta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polknutí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před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novým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nádechem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endParaRPr lang="cs-CZ" sz="1200" b="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Mendelsonův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manévr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má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význam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při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omezeném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pohybu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hrtanu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nedostatečném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uzávěru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hlasivek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Provedení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spočívá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v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udržení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zdviženého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komplexu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jazylky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hrtanem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během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polknutí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nejméně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vteřiny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Cílem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manévru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je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prodloužit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dobu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otevření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horního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jícnového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svěrače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en-US" b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850479-8125-47C5-9A5E-7495D0B13A74}" type="slidenum">
              <a:rPr lang="en-US" smtClean="0"/>
              <a:pPr/>
              <a:t>59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cs-CZ" dirty="0" smtClean="0"/>
              <a:t>Od nosní dutiny je nosní část oddělena choanami</a:t>
            </a:r>
          </a:p>
          <a:p>
            <a:pPr>
              <a:buFontTx/>
              <a:buChar char="-"/>
            </a:pPr>
            <a:r>
              <a:rPr lang="cs-CZ" dirty="0" smtClean="0"/>
              <a:t> horizontální</a:t>
            </a:r>
            <a:r>
              <a:rPr lang="cs-CZ" baseline="0" dirty="0" smtClean="0"/>
              <a:t> předěl nosní a ústní je rovina měkkého patra s čípkem</a:t>
            </a:r>
          </a:p>
          <a:p>
            <a:pPr>
              <a:buFontTx/>
              <a:buChar char="-"/>
            </a:pPr>
            <a:r>
              <a:rPr lang="cs-CZ" baseline="0" dirty="0" smtClean="0"/>
              <a:t> ústní a hrtanové je předěl rovina jazylky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850479-8125-47C5-9A5E-7495D0B13A74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Kostra hrtanu: nepárové chrupavky: příklopka, štítná, prstencová + párové:</a:t>
            </a:r>
            <a:r>
              <a:rPr lang="cs-CZ" baseline="0" dirty="0" smtClean="0"/>
              <a:t> hlasivkové a rudimentární</a:t>
            </a:r>
          </a:p>
          <a:p>
            <a:r>
              <a:rPr lang="cs-CZ" baseline="0" dirty="0" smtClean="0"/>
              <a:t>Příklopka se upíná stopkou ke střední části štítné </a:t>
            </a:r>
            <a:r>
              <a:rPr lang="cs-CZ" baseline="0" dirty="0" err="1" smtClean="0"/>
              <a:t>chr</a:t>
            </a:r>
            <a:r>
              <a:rPr lang="cs-CZ" baseline="0" dirty="0" smtClean="0"/>
              <a:t>.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850479-8125-47C5-9A5E-7495D0B13A74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V jícnu a žaludku působí</a:t>
            </a:r>
            <a:r>
              <a:rPr lang="cs-CZ" baseline="0" dirty="0" smtClean="0"/>
              <a:t> rozdílné tlaky – v jícnu (převážně v hrudní dutině) je nižší tlak, v žaludku (peritoneální dutina) je vyšší tlak. Tonus (napětí) DJ svěrače klesá jen těsně před průchodem sousta, jinak by docházelo k trvalé regurgitaci a naleptávání jícnu.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850479-8125-47C5-9A5E-7495D0B13A74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cs-CZ" dirty="0" smtClean="0"/>
              <a:t>Hlavové nervy mj. zabezpečují senzorickou a motorickou inervaci</a:t>
            </a:r>
            <a:r>
              <a:rPr lang="cs-CZ" baseline="0" dirty="0" smtClean="0"/>
              <a:t> v oblasti obličeje, DÚ a </a:t>
            </a:r>
            <a:r>
              <a:rPr lang="cs-CZ" baseline="0" dirty="0" err="1" smtClean="0"/>
              <a:t>orofaryngeálního</a:t>
            </a:r>
            <a:r>
              <a:rPr lang="cs-CZ" baseline="0" dirty="0" smtClean="0"/>
              <a:t> svalstva. Přerušení se projeví ztrátou </a:t>
            </a:r>
            <a:r>
              <a:rPr lang="cs-CZ" baseline="0" dirty="0" err="1" smtClean="0"/>
              <a:t>fce</a:t>
            </a:r>
            <a:r>
              <a:rPr lang="cs-CZ" baseline="0" dirty="0" smtClean="0"/>
              <a:t> inervované oblasti.</a:t>
            </a:r>
          </a:p>
          <a:p>
            <a:pPr>
              <a:buFontTx/>
              <a:buChar char="-"/>
            </a:pPr>
            <a:r>
              <a:rPr lang="cs-CZ" baseline="0" dirty="0" smtClean="0"/>
              <a:t> Na procesu přijímání potravy se podílejí i mechanismy, jejichž úkolem je rozeznat, připravit, umístit jídlo do úst, rozžvýkat jej a připravit jej na vlastní polknutí! Proto narušení kognitivních </a:t>
            </a:r>
            <a:r>
              <a:rPr lang="cs-CZ" baseline="0" dirty="0" err="1" smtClean="0"/>
              <a:t>fcí</a:t>
            </a:r>
            <a:r>
              <a:rPr lang="cs-CZ" baseline="0" dirty="0" smtClean="0"/>
              <a:t> naruší i polykání – jde o přípravnou fázi.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850479-8125-47C5-9A5E-7495D0B13A74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Ve</a:t>
            </a:r>
            <a:r>
              <a:rPr lang="cs-CZ" baseline="0" dirty="0" smtClean="0"/>
              <a:t> transportní fázi má velký význam zejména zadní třetina jazyka – vytváří potřebný tlak k posunu sousta. Bez </a:t>
            </a:r>
            <a:r>
              <a:rPr lang="cs-CZ" baseline="0" dirty="0" err="1" smtClean="0"/>
              <a:t>fčního</a:t>
            </a:r>
            <a:r>
              <a:rPr lang="cs-CZ" baseline="0" dirty="0" smtClean="0"/>
              <a:t> kořene jazyka není možné vytvořit kontakt s měkkým patrem – nosohltan není oddělený od DÚ a při zdvižení komplexu jazylky a hrtanu nedojde k vytvoření dostatečného podtlaku. Výsledkem je zhoršený transport sousta v hltanové fázi. Pro normální </a:t>
            </a:r>
            <a:r>
              <a:rPr lang="cs-CZ" baseline="0" dirty="0" err="1" smtClean="0"/>
              <a:t>fci</a:t>
            </a:r>
            <a:r>
              <a:rPr lang="cs-CZ" baseline="0" dirty="0" smtClean="0"/>
              <a:t> jazyka je nutné neporušené senzorické i motorické nervové zásobení jazyka. Po jakékoliv resekci jazyka je přítomný deficit v jeho pohyblivosti nezávisle na typu rekonstrukce.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850479-8125-47C5-9A5E-7495D0B13A74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Při zdvihnutí jazylky se prstencová chrupavka spolu s celým komplexem hrtanu táhne dopředu, čímž se svěrač otevírá.</a:t>
            </a:r>
          </a:p>
          <a:p>
            <a:r>
              <a:rPr lang="cs-CZ" dirty="0" smtClean="0"/>
              <a:t>Potrava o vyšší viskozitě zpomaluje trvání hltanové i jícnové fáze a tím</a:t>
            </a:r>
            <a:r>
              <a:rPr lang="cs-CZ" baseline="0" dirty="0" smtClean="0"/>
              <a:t> prodlužuje dobu otevření horního jícnového svěrače.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850479-8125-47C5-9A5E-7495D0B13A74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Méně zřejmé – nepřijdeme na ně běžným pozorováním, nebo</a:t>
            </a:r>
            <a:r>
              <a:rPr lang="cs-CZ" baseline="0" dirty="0" smtClean="0"/>
              <a:t> vysoce nespecifické</a:t>
            </a:r>
            <a:r>
              <a:rPr lang="cs-CZ" dirty="0" smtClean="0"/>
              <a:t>.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850479-8125-47C5-9A5E-7495D0B13A74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Běžně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bývají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rozlišovány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dvě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kategorie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dysfagie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orofaryngeální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horní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dysfagie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ezofageální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dolní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jícnová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dysfagie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endParaRPr lang="cs-CZ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cs-CZ" sz="1200" b="1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Orofaryngeální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dysfagie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je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definována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jako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problém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zahájit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polykání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a/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nebo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posunout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sousto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z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ústní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dutiny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do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jícnu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U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orofaryngeální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dysfagie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je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postižen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neuromuskulární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mechanismus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kontrolující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hybnost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jazyka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hltanu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horního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jícnového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svěrače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případně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mohou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být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příčinou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různé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patologické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procesy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v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této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oblasti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Dochází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tak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k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obtížím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při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spouštění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polykání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Může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dojít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k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regurgitaci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nosem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</a:t>
            </a:r>
            <a:r>
              <a:rPr lang="en-US" sz="1200" u="sng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existuje</a:t>
            </a:r>
            <a:r>
              <a:rPr lang="en-US" sz="1200" u="sng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u="sng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vysoké</a:t>
            </a:r>
            <a:r>
              <a:rPr lang="en-US" sz="1200" u="sng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u="sng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riziko</a:t>
            </a:r>
            <a:r>
              <a:rPr lang="en-US" sz="1200" u="sng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u="sng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aspirace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Orofaryngeální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dysfagie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se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obvykle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projevuje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kašlem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nebo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dušením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požití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řídké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tekutiny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chraplavými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nebo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bublavými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změnami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hlasu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vypadáváním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sousta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z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úst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Příčinami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jsou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nejčastěji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poruchy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centrálního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nervového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systému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jako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cévní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mozková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příhoda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Parkinsonova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choroba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Alzheimerova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choroba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roztroušená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skleróza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nádor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),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neuromuskulární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poruchy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myastenia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gravis,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periferní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neuropatie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diabetu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mellitu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bulbární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forma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dětské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obrny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a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lokální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strukturální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poruchy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záněty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nádory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hlavy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krku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).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Dalšími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faktory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přispívajícími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vzniku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horní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dysfagie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mohou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být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mimo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jiné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ztráta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zubů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diabetes mellitus a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xerostomie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endParaRPr lang="cs-CZ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cs-CZ" sz="1200" b="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Ezofageální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dysfagie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je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naproti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tomu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způsobena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poruchami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postihujícími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samotný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jícen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respektive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jeho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dolní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2/3. Je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definována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jako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snížená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schopnost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posunout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sousto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jícnem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Často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způsobuje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bolest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v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horní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části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hrudníku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nebo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regurgitaci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Příčinami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jsou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obvykle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poruchy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motility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jícnu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jako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achalázie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sklerodermie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jícnový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spasmus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),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mechanické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obstrukce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způsobené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vnitřní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nebo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vnější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překážkou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například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zúžení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nádory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a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dyskineze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dolního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jícnového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svěrače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Mezi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další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faktory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přispívající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k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rozvoji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ezofageální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dysfagie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patří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alkoholismus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zejména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jícnové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varixy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),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přítomnost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gastroezofageálního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refluxu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diabetes mellitus a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věk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en-US" b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850479-8125-47C5-9A5E-7495D0B13A74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Nadpis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22" name="Podnadpis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DA5DA5-2878-4576-B22F-4C42A3E10630}" type="datetime1">
              <a:rPr lang="cs-CZ" smtClean="0"/>
              <a:pPr/>
              <a:t>5.3.2015</a:t>
            </a:fld>
            <a:endParaRPr lang="cs-CZ"/>
          </a:p>
        </p:txBody>
      </p:sp>
      <p:sp>
        <p:nvSpPr>
          <p:cNvPr id="20" name="Zástupný symbol pro zápatí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10" name="Zástupný symbol pro číslo snímku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Elipsa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ipsa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E78210F-6B2B-4437-AB51-26211BD82F9A}" type="datetime1">
              <a:rPr lang="cs-CZ" smtClean="0"/>
              <a:pPr/>
              <a:t>5.3.2015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F1D870-3296-4A32-A948-757926CB0DBA}" type="datetime1">
              <a:rPr lang="cs-CZ" smtClean="0"/>
              <a:pPr/>
              <a:t>5.3.2015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E2A064-0C43-46ED-B411-7C533750DAAF}" type="datetime1">
              <a:rPr lang="cs-CZ" smtClean="0"/>
              <a:pPr/>
              <a:t>5.3.2015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121486F-DF54-440E-8DAF-125B6678D4DE}" type="datetime1">
              <a:rPr lang="cs-CZ" smtClean="0"/>
              <a:pPr/>
              <a:t>5.3.2015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Obdélník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ipsa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ipsa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5246B05-E636-4072-9283-453CBE2FD6DF}" type="datetime1">
              <a:rPr lang="cs-CZ" smtClean="0"/>
              <a:pPr/>
              <a:t>5.3.2015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0498A89-BF87-4BB6-A25E-78D872A520C1}" type="datetime1">
              <a:rPr lang="cs-CZ" smtClean="0"/>
              <a:pPr/>
              <a:t>5.3.2015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05DE720-9A7F-44FB-9BC2-8D8B2BF85356}" type="datetime1">
              <a:rPr lang="cs-CZ" smtClean="0"/>
              <a:pPr/>
              <a:t>5.3.2015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848214-E38D-4680-BD65-8FA7FD8943B3}" type="datetime1">
              <a:rPr lang="cs-CZ" smtClean="0"/>
              <a:pPr/>
              <a:t>5.3.2015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6" name="Obdélník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491A97D-0F27-4406-B4F6-5D8C67E1625A}" type="datetime1">
              <a:rPr lang="cs-CZ" smtClean="0"/>
              <a:pPr/>
              <a:t>5.3.2015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2B9CCC9-58C9-4E99-9C50-D25C14B35A5D}" type="datetime1">
              <a:rPr lang="cs-CZ" smtClean="0"/>
              <a:pPr/>
              <a:t>5.3.2015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Obdélník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9" name="Vývojový diagram: postup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Vývojový diagram: postup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ýseč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ipsa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Prstenec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Zástupný symbol pro nadpis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Zástupný symbol pro text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24" name="Zástupný symbol pro datum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62E41EE4-FC7A-4236-9857-A75E7F922606}" type="datetime1">
              <a:rPr lang="cs-CZ" smtClean="0"/>
              <a:pPr/>
              <a:t>5.3.2015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cs-CZ"/>
          </a:p>
        </p:txBody>
      </p:sp>
      <p:sp>
        <p:nvSpPr>
          <p:cNvPr id="22" name="Zástupný symbol pro číslo snímku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5" name="Obdélník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wqMCzuIiPaM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Z6zRxrBE3ws&amp;list=PLGcRuFBZQ3MrbTXJJpQ0oq6W5SjNLcD2z" TargetMode="External"/><Relationship Id="rId2" Type="http://schemas.openxmlformats.org/officeDocument/2006/relationships/hyperlink" Target="http://www.youtube.com/watch?v=Ri8bBhw9msQ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Zenkers-Diverticulum-Tough-to-Swallo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9672" y="1916832"/>
            <a:ext cx="5905500" cy="4191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Dysfagie</a:t>
            </a:r>
            <a:endParaRPr lang="en-US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580112" y="6165304"/>
            <a:ext cx="3416424" cy="406896"/>
          </a:xfrm>
        </p:spPr>
        <p:txBody>
          <a:bodyPr>
            <a:normAutofit/>
          </a:bodyPr>
          <a:lstStyle/>
          <a:p>
            <a:r>
              <a:rPr lang="cs-CZ" sz="2000" dirty="0" smtClean="0"/>
              <a:t>Martina Gregorová</a:t>
            </a:r>
            <a:r>
              <a:rPr lang="cs-CZ" sz="2000" smtClean="0"/>
              <a:t>, 2015</a:t>
            </a:r>
            <a:endParaRPr lang="cs-CZ" sz="2000" dirty="0" smtClean="0"/>
          </a:p>
          <a:p>
            <a:endParaRPr lang="en-US" sz="2000" dirty="0"/>
          </a:p>
        </p:txBody>
      </p:sp>
      <p:sp>
        <p:nvSpPr>
          <p:cNvPr id="14338" name="AutoShape 2" descr="http://www.google.cz/url?sa=i&amp;source=images&amp;cd=&amp;docid=XtQEQ-bIkSksdM&amp;tbnid=JODe2JqnTt0vQM:&amp;ved=0CAUQjBwwADjLAQ&amp;url=http%3A%2F%2Fwww.cornerstoneent.com%2Fwp-content%2Fuploads%2FZenkers-Diverticulum-Tough-to-Swallow.jpg&amp;ei=8H-KUoqkN8nAtQbEzYDICg&amp;psig=AFQjCNHOX7rCaQlCsipBqGWW1HMrdX_gkA&amp;ust=1384894832970427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1</a:t>
            </a:fld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Hrtan (larynx)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Dýchání, fonace, ochrana před aspirací</a:t>
            </a:r>
          </a:p>
          <a:p>
            <a:r>
              <a:rPr lang="cs-CZ" dirty="0" smtClean="0"/>
              <a:t>Jazylkové sv. - volně spojen se dnem lebky, možný svislý pohyb</a:t>
            </a:r>
          </a:p>
          <a:p>
            <a:r>
              <a:rPr lang="cs-CZ" dirty="0" smtClean="0"/>
              <a:t>Kostra hrtanu: chrupavky</a:t>
            </a:r>
          </a:p>
          <a:p>
            <a:r>
              <a:rPr lang="cs-CZ" dirty="0" smtClean="0"/>
              <a:t>Hrtanové svaly vnější – pohyb nahoru a dozadu</a:t>
            </a:r>
          </a:p>
          <a:p>
            <a:r>
              <a:rPr lang="cs-CZ" dirty="0" smtClean="0"/>
              <a:t>Hr. sv. vnitřní – fonace, dýchání, uzávěr hlas. štěrbiny (glottis)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10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59632" y="260648"/>
            <a:ext cx="7498080" cy="1143000"/>
          </a:xfrm>
        </p:spPr>
        <p:txBody>
          <a:bodyPr/>
          <a:lstStyle/>
          <a:p>
            <a:r>
              <a:rPr lang="cs-CZ" dirty="0" smtClean="0"/>
              <a:t>(Hltan a hrtan)</a:t>
            </a:r>
            <a:endParaRPr lang="en-US" dirty="0"/>
          </a:p>
        </p:txBody>
      </p:sp>
      <p:pic>
        <p:nvPicPr>
          <p:cNvPr id="5" name="Zástupný symbol pro obsah 4" descr="pharynx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59632" y="1268760"/>
            <a:ext cx="7156322" cy="5328591"/>
          </a:xfrm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11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Jícen (</a:t>
            </a:r>
            <a:r>
              <a:rPr lang="cs-CZ" dirty="0" err="1" smtClean="0"/>
              <a:t>oesophagus</a:t>
            </a:r>
            <a:r>
              <a:rPr lang="cs-CZ" dirty="0" smtClean="0"/>
              <a:t>)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Svalová trubice</a:t>
            </a:r>
          </a:p>
          <a:p>
            <a:r>
              <a:rPr lang="cs-CZ" dirty="0" err="1" smtClean="0"/>
              <a:t>Fce</a:t>
            </a:r>
            <a:r>
              <a:rPr lang="cs-CZ" dirty="0" smtClean="0"/>
              <a:t>: transport sousta</a:t>
            </a:r>
          </a:p>
          <a:p>
            <a:r>
              <a:rPr lang="cs-CZ" dirty="0" smtClean="0"/>
              <a:t>Horní jícnový svěrač (</a:t>
            </a:r>
            <a:r>
              <a:rPr lang="cs-CZ" dirty="0" err="1" smtClean="0"/>
              <a:t>Killiánův</a:t>
            </a:r>
            <a:r>
              <a:rPr lang="cs-CZ" dirty="0" smtClean="0"/>
              <a:t>)</a:t>
            </a:r>
          </a:p>
          <a:p>
            <a:pPr lvl="2"/>
            <a:r>
              <a:rPr lang="cs-CZ" dirty="0" smtClean="0"/>
              <a:t>1. fyziologické zúžení</a:t>
            </a:r>
          </a:p>
          <a:p>
            <a:pPr lvl="2"/>
            <a:r>
              <a:rPr lang="cs-CZ" dirty="0" smtClean="0"/>
              <a:t>(2. : křížení jícnu s l. průduškou a aortou)</a:t>
            </a:r>
          </a:p>
          <a:p>
            <a:r>
              <a:rPr lang="cs-CZ" dirty="0" smtClean="0"/>
              <a:t>Dolní jícnový svěrač (kardie)</a:t>
            </a:r>
          </a:p>
          <a:p>
            <a:pPr lvl="2"/>
            <a:r>
              <a:rPr lang="cs-CZ" dirty="0" smtClean="0"/>
              <a:t>Brání regurgitaci (rozdílné tlaky)</a:t>
            </a:r>
          </a:p>
          <a:p>
            <a:pPr lvl="2"/>
            <a:r>
              <a:rPr lang="cs-CZ" dirty="0" smtClean="0"/>
              <a:t>3. fyziologické zúžení</a:t>
            </a:r>
          </a:p>
          <a:p>
            <a:r>
              <a:rPr lang="cs-CZ" dirty="0" smtClean="0"/>
              <a:t>1/3 kosterní, 2/3 kosterní i hladká, 3/3 hladká svalovina</a:t>
            </a:r>
          </a:p>
          <a:p>
            <a:pPr lvl="2"/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12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sah 4" descr="esophagu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39752" y="404664"/>
            <a:ext cx="5544616" cy="6237693"/>
          </a:xfr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31640" y="260648"/>
            <a:ext cx="7498080" cy="1143000"/>
          </a:xfrm>
        </p:spPr>
        <p:txBody>
          <a:bodyPr/>
          <a:lstStyle/>
          <a:p>
            <a:r>
              <a:rPr lang="cs-CZ" dirty="0" smtClean="0"/>
              <a:t>(Jícen)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13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Nervový systém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dirty="0" smtClean="0"/>
              <a:t>Volní x reflexní akt</a:t>
            </a:r>
          </a:p>
          <a:p>
            <a:r>
              <a:rPr lang="cs-CZ" dirty="0" smtClean="0"/>
              <a:t>Centrum: mozkový kmen</a:t>
            </a:r>
          </a:p>
          <a:p>
            <a:r>
              <a:rPr lang="cs-CZ" dirty="0" smtClean="0"/>
              <a:t>Korová i podkorová složka</a:t>
            </a:r>
          </a:p>
          <a:p>
            <a:r>
              <a:rPr lang="cs-CZ" dirty="0" smtClean="0"/>
              <a:t>Složité interakce </a:t>
            </a:r>
          </a:p>
          <a:p>
            <a:pPr>
              <a:buNone/>
            </a:pPr>
            <a:r>
              <a:rPr lang="cs-CZ" sz="2400" dirty="0" smtClean="0"/>
              <a:t>			zapojeny aferentní (dostředivé, senzorické) 			n. i </a:t>
            </a:r>
            <a:r>
              <a:rPr lang="cs-CZ" sz="2400" dirty="0" err="1" smtClean="0"/>
              <a:t>motoneurony</a:t>
            </a:r>
            <a:r>
              <a:rPr lang="cs-CZ" sz="2400" dirty="0" smtClean="0"/>
              <a:t> a interneurony</a:t>
            </a:r>
          </a:p>
          <a:p>
            <a:r>
              <a:rPr lang="cs-CZ" dirty="0" smtClean="0"/>
              <a:t>Zprostředkování a koordinace </a:t>
            </a:r>
            <a:r>
              <a:rPr lang="cs-CZ" dirty="0" err="1" smtClean="0"/>
              <a:t>norm</a:t>
            </a:r>
            <a:r>
              <a:rPr lang="cs-CZ" dirty="0" smtClean="0"/>
              <a:t>. průběhu – 6 hlavových nervů!</a:t>
            </a:r>
          </a:p>
          <a:p>
            <a:pPr>
              <a:buNone/>
            </a:pPr>
            <a:r>
              <a:rPr lang="cs-CZ" sz="2400" dirty="0" smtClean="0"/>
              <a:t>			V., VII., IX., X., XI., XII.</a:t>
            </a:r>
          </a:p>
          <a:p>
            <a:r>
              <a:rPr lang="cs-CZ" dirty="0" smtClean="0"/>
              <a:t>Polykání narušeno i u porušených KOGNITIVNÍCH funkci </a:t>
            </a:r>
          </a:p>
          <a:p>
            <a:pPr>
              <a:buNone/>
            </a:pPr>
            <a:r>
              <a:rPr lang="cs-CZ" sz="2400" dirty="0" smtClean="0"/>
              <a:t>			→ polykací dráhy i orgány mohou být v pořádku</a:t>
            </a:r>
            <a:endParaRPr lang="cs-CZ" sz="2800" dirty="0" smtClean="0"/>
          </a:p>
          <a:p>
            <a:pPr>
              <a:buNone/>
            </a:pPr>
            <a:endParaRPr lang="en-US" sz="28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14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15</a:t>
            </a:fld>
            <a:endParaRPr lang="cs-CZ"/>
          </a:p>
        </p:txBody>
      </p:sp>
      <p:pic>
        <p:nvPicPr>
          <p:cNvPr id="3" name="Obrázek 2" descr="homerbrai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332656"/>
            <a:ext cx="8220405" cy="61653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Fyziologie polykání (polykací akt)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16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99592" y="404664"/>
            <a:ext cx="8244408" cy="5843736"/>
          </a:xfrm>
        </p:spPr>
        <p:txBody>
          <a:bodyPr/>
          <a:lstStyle/>
          <a:p>
            <a:r>
              <a:rPr lang="cs-CZ" dirty="0" smtClean="0"/>
              <a:t>Cíl: bezpečný transport sousta do žaludku</a:t>
            </a:r>
          </a:p>
          <a:p>
            <a:endParaRPr lang="cs-CZ" dirty="0" smtClean="0"/>
          </a:p>
          <a:p>
            <a:r>
              <a:rPr lang="cs-CZ" dirty="0" smtClean="0"/>
              <a:t>Dle vůle:</a:t>
            </a:r>
          </a:p>
          <a:p>
            <a:pPr lvl="1"/>
            <a:r>
              <a:rPr lang="cs-CZ" dirty="0" smtClean="0"/>
              <a:t>Vědomá (vůlí ovladatelná) fáze</a:t>
            </a:r>
          </a:p>
          <a:p>
            <a:pPr lvl="1"/>
            <a:r>
              <a:rPr lang="cs-CZ" dirty="0" smtClean="0"/>
              <a:t>Nevědomá (reflexní) fáze</a:t>
            </a:r>
          </a:p>
          <a:p>
            <a:endParaRPr lang="cs-CZ" dirty="0" smtClean="0"/>
          </a:p>
          <a:p>
            <a:r>
              <a:rPr lang="cs-CZ" dirty="0" smtClean="0"/>
              <a:t>Dle posunu sousta:</a:t>
            </a:r>
          </a:p>
          <a:p>
            <a:pPr lvl="1"/>
            <a:r>
              <a:rPr lang="cs-CZ" dirty="0" smtClean="0"/>
              <a:t>Orální fáze (ústní; přípravná + transportní)</a:t>
            </a:r>
          </a:p>
          <a:p>
            <a:pPr lvl="1"/>
            <a:r>
              <a:rPr lang="cs-CZ" dirty="0" err="1" smtClean="0"/>
              <a:t>Faryngeální</a:t>
            </a:r>
            <a:r>
              <a:rPr lang="cs-CZ" dirty="0" smtClean="0"/>
              <a:t> fáze (hltanová)</a:t>
            </a:r>
          </a:p>
          <a:p>
            <a:pPr lvl="1"/>
            <a:r>
              <a:rPr lang="cs-CZ" dirty="0" err="1" smtClean="0"/>
              <a:t>Ezofageální</a:t>
            </a:r>
            <a:r>
              <a:rPr lang="cs-CZ" dirty="0" smtClean="0"/>
              <a:t> fáze (jícnová)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17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Orální fáze přípravná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Žvýkání, mísení, tvorba sousta</a:t>
            </a:r>
          </a:p>
          <a:p>
            <a:r>
              <a:rPr lang="cs-CZ" dirty="0" smtClean="0"/>
              <a:t>Volní, vysoce individuální trvání</a:t>
            </a:r>
          </a:p>
          <a:p>
            <a:r>
              <a:rPr lang="cs-CZ" dirty="0" smtClean="0"/>
              <a:t>Vliv: konzistence sousta, velikost, smísitelnost se slinami</a:t>
            </a:r>
          </a:p>
          <a:p>
            <a:r>
              <a:rPr lang="cs-CZ" dirty="0" smtClean="0"/>
              <a:t>Sanovaný chrup!</a:t>
            </a:r>
          </a:p>
          <a:p>
            <a:r>
              <a:rPr lang="cs-CZ" dirty="0" smtClean="0"/>
              <a:t>Tělo jazyka manipuluje se soustem</a:t>
            </a:r>
          </a:p>
          <a:p>
            <a:r>
              <a:rPr lang="cs-CZ" dirty="0" smtClean="0"/>
              <a:t>Nutný fungující retný uzávěr</a:t>
            </a:r>
          </a:p>
          <a:p>
            <a:r>
              <a:rPr lang="cs-CZ" dirty="0" smtClean="0"/>
              <a:t>Měkké patro brání vstupu sousta do </a:t>
            </a:r>
            <a:r>
              <a:rPr lang="cs-CZ" dirty="0" err="1" smtClean="0"/>
              <a:t>orofaryngu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18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19</a:t>
            </a:fld>
            <a:endParaRPr lang="cs-CZ"/>
          </a:p>
        </p:txBody>
      </p:sp>
      <p:pic>
        <p:nvPicPr>
          <p:cNvPr id="3" name="Obrázek 2" descr="Boy Chewing Gu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39752" y="260648"/>
            <a:ext cx="4897669" cy="63813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Co nás čeká?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6880808" cy="4663440"/>
          </a:xfrm>
        </p:spPr>
        <p:txBody>
          <a:bodyPr>
            <a:normAutofit/>
          </a:bodyPr>
          <a:lstStyle/>
          <a:p>
            <a:r>
              <a:rPr lang="cs-CZ" dirty="0" smtClean="0"/>
              <a:t>Terminologie</a:t>
            </a:r>
            <a:endParaRPr lang="en-US" dirty="0" smtClean="0"/>
          </a:p>
          <a:p>
            <a:r>
              <a:rPr lang="cs-CZ" dirty="0" smtClean="0"/>
              <a:t>Anatomie</a:t>
            </a:r>
            <a:endParaRPr lang="en-US" dirty="0" smtClean="0"/>
          </a:p>
          <a:p>
            <a:r>
              <a:rPr lang="cs-CZ" dirty="0" smtClean="0"/>
              <a:t>Fyziologie</a:t>
            </a:r>
            <a:endParaRPr lang="en-US" dirty="0" smtClean="0"/>
          </a:p>
          <a:p>
            <a:r>
              <a:rPr lang="cs-CZ" dirty="0" smtClean="0"/>
              <a:t>Příznaky</a:t>
            </a:r>
            <a:endParaRPr lang="en-US" dirty="0" smtClean="0"/>
          </a:p>
          <a:p>
            <a:r>
              <a:rPr lang="cs-CZ" dirty="0" smtClean="0"/>
              <a:t>Etiologie, výskyt</a:t>
            </a:r>
            <a:endParaRPr lang="en-US" dirty="0" smtClean="0"/>
          </a:p>
          <a:p>
            <a:r>
              <a:rPr lang="cs-CZ" dirty="0" smtClean="0"/>
              <a:t>Důsledky </a:t>
            </a:r>
            <a:endParaRPr lang="en-US" dirty="0" smtClean="0"/>
          </a:p>
          <a:p>
            <a:r>
              <a:rPr lang="cs-CZ" dirty="0" smtClean="0"/>
              <a:t>Komplikace</a:t>
            </a:r>
            <a:endParaRPr lang="en-US" dirty="0" smtClean="0"/>
          </a:p>
          <a:p>
            <a:r>
              <a:rPr lang="cs-CZ" dirty="0" smtClean="0"/>
              <a:t>Diagnostika a vyšetřovací metody</a:t>
            </a:r>
            <a:endParaRPr lang="en-US" dirty="0" smtClean="0"/>
          </a:p>
          <a:p>
            <a:r>
              <a:rPr lang="cs-CZ" dirty="0" smtClean="0"/>
              <a:t>Péče při dysfagii</a:t>
            </a:r>
            <a:endParaRPr lang="en-US" dirty="0" smtClean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2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Orální fáze transportní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Část vědomá, část nevědomá</a:t>
            </a:r>
          </a:p>
          <a:p>
            <a:r>
              <a:rPr lang="cs-CZ" dirty="0" smtClean="0"/>
              <a:t>Rty uzavření, tváře </a:t>
            </a:r>
            <a:r>
              <a:rPr lang="cs-CZ" dirty="0" smtClean="0">
                <a:cs typeface="Times New Roman"/>
              </a:rPr>
              <a:t>↑ napětí, jazyk se dotýká tvrdého patra </a:t>
            </a:r>
          </a:p>
          <a:p>
            <a:r>
              <a:rPr lang="cs-CZ" dirty="0" smtClean="0">
                <a:cs typeface="Times New Roman"/>
              </a:rPr>
              <a:t> Jazyk transportuje sousto do zadní části DÚ a k měkkému patru</a:t>
            </a:r>
          </a:p>
          <a:p>
            <a:r>
              <a:rPr lang="cs-CZ" dirty="0" smtClean="0">
                <a:cs typeface="Times New Roman"/>
              </a:rPr>
              <a:t>Měkké patro se po kontaktu s jazykem zvedne a přitlačí na zadní stěnu hltanu → uzavření průchodu z DÚ do nosu</a:t>
            </a:r>
          </a:p>
          <a:p>
            <a:r>
              <a:rPr lang="cs-CZ" dirty="0" smtClean="0">
                <a:cs typeface="Times New Roman"/>
              </a:rPr>
              <a:t>Spuštění </a:t>
            </a:r>
            <a:r>
              <a:rPr lang="cs-CZ" dirty="0" err="1" smtClean="0">
                <a:cs typeface="Times New Roman"/>
              </a:rPr>
              <a:t>polyk</a:t>
            </a:r>
            <a:r>
              <a:rPr lang="cs-CZ" dirty="0" smtClean="0">
                <a:cs typeface="Times New Roman"/>
              </a:rPr>
              <a:t>. reflexu podrážděním </a:t>
            </a:r>
            <a:r>
              <a:rPr lang="cs-CZ" dirty="0" err="1" smtClean="0">
                <a:cs typeface="Times New Roman"/>
              </a:rPr>
              <a:t>orofaryngeálních</a:t>
            </a:r>
            <a:r>
              <a:rPr lang="cs-CZ" dirty="0" smtClean="0">
                <a:cs typeface="Times New Roman"/>
              </a:rPr>
              <a:t> receptorů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20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Faryngeální</a:t>
            </a:r>
            <a:r>
              <a:rPr lang="cs-CZ" dirty="0" smtClean="0"/>
              <a:t> fáze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Začíná ihned po spuštění polykacího reflexu </a:t>
            </a:r>
          </a:p>
          <a:p>
            <a:r>
              <a:rPr lang="cs-CZ" dirty="0" smtClean="0"/>
              <a:t>Lze vyvolat podrážděním kořene jazyka nebo zadní hltanové stěny</a:t>
            </a:r>
          </a:p>
          <a:p>
            <a:r>
              <a:rPr lang="cs-CZ" dirty="0" smtClean="0"/>
              <a:t>Po začátku tento reflex nelze zastavit</a:t>
            </a:r>
          </a:p>
          <a:p>
            <a:r>
              <a:rPr lang="cs-CZ" dirty="0" smtClean="0"/>
              <a:t>Dochází k přerušení dýchání</a:t>
            </a:r>
          </a:p>
          <a:p>
            <a:r>
              <a:rPr lang="cs-CZ" dirty="0" smtClean="0"/>
              <a:t>Reflexní mechanismy chrání DC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21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35608" y="476672"/>
            <a:ext cx="7498080" cy="5771728"/>
          </a:xfrm>
        </p:spPr>
        <p:txBody>
          <a:bodyPr>
            <a:normAutofit fontScale="92500" lnSpcReduction="10000"/>
          </a:bodyPr>
          <a:lstStyle/>
          <a:p>
            <a:pPr lvl="1">
              <a:buNone/>
            </a:pPr>
            <a:r>
              <a:rPr lang="cs-CZ" sz="3500" b="1" dirty="0" smtClean="0"/>
              <a:t>Průběh:</a:t>
            </a:r>
          </a:p>
          <a:p>
            <a:r>
              <a:rPr lang="cs-CZ" dirty="0" smtClean="0"/>
              <a:t>Uzávěr nosohltanu</a:t>
            </a:r>
          </a:p>
          <a:p>
            <a:r>
              <a:rPr lang="cs-CZ" dirty="0" smtClean="0"/>
              <a:t>Uzávěr hrtanu – brání aspiraci</a:t>
            </a:r>
          </a:p>
          <a:p>
            <a:pPr lvl="1"/>
            <a:r>
              <a:rPr lang="cs-CZ" dirty="0" smtClean="0"/>
              <a:t>3 úrovně ochrany: příklopka, přiblížení hlasivek (!) a ventrikulárních řas</a:t>
            </a:r>
          </a:p>
          <a:p>
            <a:pPr lvl="1"/>
            <a:r>
              <a:rPr lang="cs-CZ" dirty="0" smtClean="0"/>
              <a:t>Překlopení příklopky nastává jako poslední a neslouží primárně jako ochrana před aspirací, jen směruje sousto</a:t>
            </a:r>
          </a:p>
          <a:p>
            <a:r>
              <a:rPr lang="cs-CZ" dirty="0" smtClean="0"/>
              <a:t>Kontrakce hltanových svalů spolu se zdvižením hrtanu → posun sousta</a:t>
            </a:r>
          </a:p>
          <a:p>
            <a:r>
              <a:rPr lang="cs-CZ" dirty="0" smtClean="0"/>
              <a:t>Max relaxace hor. </a:t>
            </a:r>
            <a:r>
              <a:rPr lang="cs-CZ" dirty="0" err="1" smtClean="0"/>
              <a:t>jíc</a:t>
            </a:r>
            <a:r>
              <a:rPr lang="cs-CZ" dirty="0" smtClean="0"/>
              <a:t>. </a:t>
            </a:r>
            <a:r>
              <a:rPr lang="cs-CZ" dirty="0" err="1" smtClean="0"/>
              <a:t>svěr</a:t>
            </a:r>
            <a:r>
              <a:rPr lang="cs-CZ" dirty="0" smtClean="0"/>
              <a:t>. odpovídá </a:t>
            </a:r>
            <a:r>
              <a:rPr lang="cs-CZ" dirty="0" err="1" smtClean="0"/>
              <a:t>max</a:t>
            </a:r>
            <a:r>
              <a:rPr lang="cs-CZ" dirty="0" smtClean="0"/>
              <a:t> elevaci hrtanu, s poklesem hrtanu se jícen uzavírá</a:t>
            </a:r>
          </a:p>
          <a:p>
            <a:endParaRPr 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22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Ezofageální</a:t>
            </a:r>
            <a:r>
              <a:rPr lang="cs-CZ" dirty="0" smtClean="0"/>
              <a:t> fáze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Transport sousta do žaludku</a:t>
            </a:r>
          </a:p>
          <a:p>
            <a:r>
              <a:rPr lang="cs-CZ" dirty="0" smtClean="0"/>
              <a:t>Reflexní</a:t>
            </a:r>
          </a:p>
          <a:p>
            <a:r>
              <a:rPr lang="cs-CZ" dirty="0" smtClean="0"/>
              <a:t>Sousto posouváno tlakovou vlnou peristaltiky</a:t>
            </a:r>
          </a:p>
          <a:p>
            <a:r>
              <a:rPr lang="cs-CZ" dirty="0" smtClean="0"/>
              <a:t>Kombinace stahů cirkulární a longitudinální svaloviny</a:t>
            </a:r>
          </a:p>
          <a:p>
            <a:r>
              <a:rPr lang="cs-CZ" dirty="0" smtClean="0"/>
              <a:t>Příklopka se začíná otevírat, jazylka a hrtan se vracejí do klidové polohy → znovuotevření DC</a:t>
            </a:r>
          </a:p>
          <a:p>
            <a:r>
              <a:rPr lang="cs-CZ" dirty="0" smtClean="0"/>
              <a:t>Dolní jícnový svěrač se otevře (jinak trvale uzavřen)</a:t>
            </a:r>
          </a:p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23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symbol pro obsah 5" descr="gimo2-f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331640" y="0"/>
            <a:ext cx="7164288" cy="5785303"/>
          </a:xfrm>
        </p:spPr>
      </p:pic>
      <p:sp>
        <p:nvSpPr>
          <p:cNvPr id="9" name="Zástupný symbol pro obsah 8"/>
          <p:cNvSpPr>
            <a:spLocks noGrp="1"/>
          </p:cNvSpPr>
          <p:nvPr>
            <p:ph sz="half" idx="2"/>
          </p:nvPr>
        </p:nvSpPr>
        <p:spPr>
          <a:xfrm>
            <a:off x="1037896" y="5805264"/>
            <a:ext cx="8106104" cy="648072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hlinkClick r:id="rId3"/>
              </a:rPr>
              <a:t>http://www.youtube.com/watch?v=wqMCzuIiPaM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24</a:t>
            </a:fld>
            <a:endParaRPr lang="cs-CZ"/>
          </a:p>
        </p:txBody>
      </p:sp>
      <p:pic>
        <p:nvPicPr>
          <p:cNvPr id="5" name="Obrázek 4" descr="image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5589240"/>
            <a:ext cx="1007458" cy="9852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Příznaky dysfagie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25</a:t>
            </a:fld>
            <a:endParaRPr lang="cs-CZ"/>
          </a:p>
        </p:txBody>
      </p:sp>
      <p:pic>
        <p:nvPicPr>
          <p:cNvPr id="5" name="Obrázek 4" descr="imagesCAUDXEH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44208" y="3789040"/>
            <a:ext cx="2143125" cy="2143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Kdy uvažovat o dysfagii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Klinické znaky závisí na postižené fázi polykání </a:t>
            </a:r>
          </a:p>
          <a:p>
            <a:pPr>
              <a:buNone/>
            </a:pPr>
            <a:r>
              <a:rPr lang="cs-CZ" sz="2400" dirty="0" smtClean="0"/>
              <a:t>	(např. narušená orální přípravná fáze se může projevit zbytky soust ve slizničních zálivech)</a:t>
            </a:r>
          </a:p>
          <a:p>
            <a:pPr>
              <a:buNone/>
            </a:pPr>
            <a:endParaRPr lang="cs-CZ" sz="2400" dirty="0" smtClean="0"/>
          </a:p>
          <a:p>
            <a:r>
              <a:rPr lang="cs-CZ" dirty="0" smtClean="0"/>
              <a:t>Obecné symptomy: </a:t>
            </a:r>
          </a:p>
          <a:p>
            <a:pPr>
              <a:buNone/>
            </a:pPr>
            <a:r>
              <a:rPr lang="cs-CZ" dirty="0" smtClean="0"/>
              <a:t>		</a:t>
            </a:r>
            <a:r>
              <a:rPr lang="cs-CZ" dirty="0" err="1" smtClean="0"/>
              <a:t>drooling</a:t>
            </a:r>
            <a:r>
              <a:rPr lang="cs-CZ" dirty="0" smtClean="0"/>
              <a:t>, kašel, dušení</a:t>
            </a:r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r>
              <a:rPr lang="cs-CZ" dirty="0" smtClean="0">
                <a:solidFill>
                  <a:srgbClr val="FF0000"/>
                </a:solidFill>
              </a:rPr>
              <a:t>	Ale často zejména u starších pacientů dysfagie odhalena až s komplikacemi!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26</a:t>
            </a:fld>
            <a:endParaRPr lang="cs-CZ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twitter-bird-with-exclamation-mar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20272" y="260648"/>
            <a:ext cx="1847304" cy="1847304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Zřetelné příznaky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043608" y="1772816"/>
            <a:ext cx="3657600" cy="4663440"/>
          </a:xfrm>
        </p:spPr>
        <p:txBody>
          <a:bodyPr>
            <a:normAutofit fontScale="92500" lnSpcReduction="10000"/>
          </a:bodyPr>
          <a:lstStyle/>
          <a:p>
            <a:r>
              <a:rPr lang="cs-CZ" dirty="0" smtClean="0"/>
              <a:t>Kašel (i tekutiny)</a:t>
            </a:r>
          </a:p>
          <a:p>
            <a:r>
              <a:rPr lang="cs-CZ" dirty="0" smtClean="0"/>
              <a:t>Dušení (DC)</a:t>
            </a:r>
          </a:p>
          <a:p>
            <a:r>
              <a:rPr lang="cs-CZ" dirty="0" smtClean="0"/>
              <a:t>Dávení</a:t>
            </a:r>
          </a:p>
          <a:p>
            <a:r>
              <a:rPr lang="cs-CZ" dirty="0" smtClean="0"/>
              <a:t>Sípání</a:t>
            </a:r>
          </a:p>
          <a:p>
            <a:r>
              <a:rPr lang="cs-CZ" dirty="0" smtClean="0"/>
              <a:t>Změny barvy tváře</a:t>
            </a:r>
          </a:p>
          <a:p>
            <a:r>
              <a:rPr lang="cs-CZ" dirty="0" smtClean="0"/>
              <a:t>Regurgitace</a:t>
            </a:r>
          </a:p>
          <a:p>
            <a:r>
              <a:rPr lang="cs-CZ" dirty="0" smtClean="0"/>
              <a:t>Delší doba jedení</a:t>
            </a:r>
          </a:p>
          <a:p>
            <a:r>
              <a:rPr lang="cs-CZ" dirty="0" smtClean="0"/>
              <a:t>Pocit překážky</a:t>
            </a:r>
          </a:p>
          <a:p>
            <a:r>
              <a:rPr lang="cs-CZ" dirty="0" smtClean="0"/>
              <a:t>Pálení žáhy</a:t>
            </a:r>
          </a:p>
          <a:p>
            <a:r>
              <a:rPr lang="cs-CZ" dirty="0" smtClean="0"/>
              <a:t>Bolest (stěžuje si)</a:t>
            </a:r>
          </a:p>
          <a:p>
            <a:endParaRPr lang="en-US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860032" y="1772816"/>
            <a:ext cx="3544384" cy="4663440"/>
          </a:xfrm>
        </p:spPr>
        <p:txBody>
          <a:bodyPr>
            <a:normAutofit fontScale="92500" lnSpcReduction="10000"/>
          </a:bodyPr>
          <a:lstStyle/>
          <a:p>
            <a:r>
              <a:rPr lang="cs-CZ" dirty="0" smtClean="0"/>
              <a:t>Slzení očí</a:t>
            </a:r>
          </a:p>
          <a:p>
            <a:r>
              <a:rPr lang="cs-CZ" dirty="0" smtClean="0"/>
              <a:t>Rozvoj únavy během jídla</a:t>
            </a:r>
          </a:p>
          <a:p>
            <a:r>
              <a:rPr lang="cs-CZ" dirty="0" err="1" smtClean="0"/>
              <a:t>Drooling</a:t>
            </a:r>
            <a:endParaRPr lang="cs-CZ" dirty="0" smtClean="0"/>
          </a:p>
          <a:p>
            <a:r>
              <a:rPr lang="cs-CZ" dirty="0" smtClean="0"/>
              <a:t>Obtížné polykání</a:t>
            </a:r>
          </a:p>
          <a:p>
            <a:r>
              <a:rPr lang="cs-CZ" dirty="0" err="1" smtClean="0"/>
              <a:t>Reflux</a:t>
            </a:r>
            <a:r>
              <a:rPr lang="cs-CZ" dirty="0" smtClean="0"/>
              <a:t> nosem</a:t>
            </a:r>
          </a:p>
          <a:p>
            <a:r>
              <a:rPr lang="cs-CZ" dirty="0" smtClean="0"/>
              <a:t>Opakované hrudní infekce (!)</a:t>
            </a:r>
          </a:p>
          <a:p>
            <a:r>
              <a:rPr lang="cs-CZ" dirty="0" smtClean="0"/>
              <a:t>Změny kvality hlasu během jídla (!)</a:t>
            </a:r>
            <a:endParaRPr lang="en-US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27</a:t>
            </a:fld>
            <a:endParaRPr lang="cs-CZ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twitter-bird-with-exclamation-mar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20272" y="260648"/>
            <a:ext cx="1819920" cy="181992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5584664" cy="1143000"/>
          </a:xfrm>
        </p:spPr>
        <p:txBody>
          <a:bodyPr/>
          <a:lstStyle/>
          <a:p>
            <a:r>
              <a:rPr lang="cs-CZ" dirty="0" smtClean="0"/>
              <a:t>Méně zřejmé příznaky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043608" y="1556792"/>
            <a:ext cx="3784464" cy="466344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cs typeface="Times New Roman"/>
              </a:rPr>
              <a:t>↓</a:t>
            </a:r>
            <a:r>
              <a:rPr lang="cs-CZ" dirty="0" smtClean="0">
                <a:cs typeface="Times New Roman"/>
              </a:rPr>
              <a:t> </a:t>
            </a:r>
            <a:r>
              <a:rPr lang="cs-CZ" dirty="0" err="1" smtClean="0">
                <a:cs typeface="Times New Roman"/>
              </a:rPr>
              <a:t>frekv</a:t>
            </a:r>
            <a:r>
              <a:rPr lang="cs-CZ" dirty="0" smtClean="0">
                <a:cs typeface="Times New Roman"/>
              </a:rPr>
              <a:t>. polykání</a:t>
            </a:r>
          </a:p>
          <a:p>
            <a:r>
              <a:rPr lang="cs-CZ" dirty="0" smtClean="0"/>
              <a:t>Obtížné žvýkání</a:t>
            </a:r>
          </a:p>
          <a:p>
            <a:r>
              <a:rPr lang="cs-CZ" dirty="0" smtClean="0"/>
              <a:t>Hromadění potravy v ústech</a:t>
            </a:r>
          </a:p>
          <a:p>
            <a:r>
              <a:rPr lang="cs-CZ" dirty="0" smtClean="0"/>
              <a:t>Bolest (mlčí)</a:t>
            </a:r>
          </a:p>
          <a:p>
            <a:r>
              <a:rPr lang="cs-CZ" dirty="0" smtClean="0"/>
              <a:t>Kašel - aspirovanou slinou mimo jídla</a:t>
            </a:r>
          </a:p>
          <a:p>
            <a:r>
              <a:rPr lang="cs-CZ" dirty="0" smtClean="0"/>
              <a:t>Obtížné polykání</a:t>
            </a:r>
          </a:p>
          <a:p>
            <a:r>
              <a:rPr lang="cs-CZ" dirty="0" smtClean="0">
                <a:cs typeface="Times New Roman"/>
              </a:rPr>
              <a:t>↓ příjmu potravy</a:t>
            </a:r>
            <a:endParaRPr lang="cs-CZ" dirty="0" smtClean="0"/>
          </a:p>
          <a:p>
            <a:r>
              <a:rPr lang="cs-CZ" dirty="0" smtClean="0"/>
              <a:t>Delší čas ponechání sousta v ústech</a:t>
            </a:r>
          </a:p>
          <a:p>
            <a:endParaRPr lang="en-US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788024" y="1556792"/>
            <a:ext cx="4001648" cy="4663440"/>
          </a:xfrm>
        </p:spPr>
        <p:txBody>
          <a:bodyPr>
            <a:normAutofit fontScale="92500" lnSpcReduction="10000"/>
          </a:bodyPr>
          <a:lstStyle/>
          <a:p>
            <a:r>
              <a:rPr lang="cs-CZ" dirty="0" smtClean="0"/>
              <a:t>Slintání</a:t>
            </a:r>
          </a:p>
          <a:p>
            <a:r>
              <a:rPr lang="cs-CZ" dirty="0" smtClean="0"/>
              <a:t>Odkašlávání</a:t>
            </a:r>
          </a:p>
          <a:p>
            <a:r>
              <a:rPr lang="cs-CZ" dirty="0" smtClean="0"/>
              <a:t>Odmítání společného stolování</a:t>
            </a:r>
          </a:p>
          <a:p>
            <a:r>
              <a:rPr lang="cs-CZ" dirty="0" smtClean="0"/>
              <a:t>Změna </a:t>
            </a:r>
            <a:r>
              <a:rPr lang="cs-CZ" dirty="0" err="1" smtClean="0"/>
              <a:t>frekv</a:t>
            </a:r>
            <a:r>
              <a:rPr lang="cs-CZ" dirty="0" smtClean="0"/>
              <a:t>. dýchání během příjmu stravy</a:t>
            </a:r>
          </a:p>
          <a:p>
            <a:r>
              <a:rPr lang="cs-CZ" dirty="0" smtClean="0"/>
              <a:t>Opakovaná plicní on.</a:t>
            </a:r>
          </a:p>
          <a:p>
            <a:r>
              <a:rPr lang="cs-CZ" dirty="0" smtClean="0"/>
              <a:t>Nevysvětlitelné epizody horečky</a:t>
            </a:r>
          </a:p>
          <a:p>
            <a:r>
              <a:rPr lang="cs-CZ" dirty="0" smtClean="0"/>
              <a:t>Obstrukce průdušky</a:t>
            </a:r>
          </a:p>
          <a:p>
            <a:r>
              <a:rPr lang="cs-CZ" dirty="0" smtClean="0"/>
              <a:t>Podvýživa a </a:t>
            </a:r>
            <a:r>
              <a:rPr lang="cs-CZ" dirty="0" err="1" smtClean="0"/>
              <a:t>dehydrat</a:t>
            </a:r>
            <a:r>
              <a:rPr lang="cs-CZ" dirty="0" smtClean="0"/>
              <a:t>.</a:t>
            </a:r>
          </a:p>
          <a:p>
            <a:endParaRPr lang="en-US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28</a:t>
            </a:fld>
            <a:endParaRPr lang="cs-CZ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Pamatujte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43608" y="1484784"/>
            <a:ext cx="7708392" cy="4800600"/>
          </a:xfrm>
        </p:spPr>
        <p:txBody>
          <a:bodyPr/>
          <a:lstStyle/>
          <a:p>
            <a:r>
              <a:rPr lang="cs-CZ" dirty="0" smtClean="0"/>
              <a:t>Příznaky nebývají na první pohled zřetelné – dějí se často jen uvnitř těla</a:t>
            </a:r>
          </a:p>
          <a:p>
            <a:r>
              <a:rPr lang="cs-CZ" dirty="0" smtClean="0"/>
              <a:t>Staří lidé se o potížích málokdy zmíní</a:t>
            </a:r>
          </a:p>
          <a:p>
            <a:pPr>
              <a:buNone/>
            </a:pPr>
            <a:r>
              <a:rPr lang="cs-CZ" dirty="0" smtClean="0"/>
              <a:t>	 – berou je jako </a:t>
            </a:r>
            <a:r>
              <a:rPr lang="cs-CZ" dirty="0" err="1" smtClean="0"/>
              <a:t>přiroz</a:t>
            </a:r>
            <a:r>
              <a:rPr lang="cs-CZ" dirty="0" smtClean="0"/>
              <a:t>. projev stárnutí</a:t>
            </a:r>
          </a:p>
          <a:p>
            <a:r>
              <a:rPr lang="cs-CZ" dirty="0" smtClean="0"/>
              <a:t>Rozpoznání obtížné hlavně u osob s poruchou kognitivních </a:t>
            </a:r>
            <a:r>
              <a:rPr lang="cs-CZ" dirty="0" err="1" smtClean="0"/>
              <a:t>fcí</a:t>
            </a:r>
            <a:r>
              <a:rPr lang="cs-CZ" dirty="0" smtClean="0"/>
              <a:t> a řeči</a:t>
            </a:r>
          </a:p>
          <a:p>
            <a:r>
              <a:rPr lang="cs-CZ" dirty="0" smtClean="0"/>
              <a:t>Projevy dysfagie mohou být proměnlivé mezi osobami ale i v průběhu času u jediné osoby</a:t>
            </a:r>
          </a:p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29</a:t>
            </a:fld>
            <a:endParaRPr lang="cs-CZ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Dysfagie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Porucha polykání</a:t>
            </a:r>
          </a:p>
          <a:p>
            <a:r>
              <a:rPr lang="cs-CZ" dirty="0" smtClean="0"/>
              <a:t>Pevná / tekutá strava, sliny, léky, tekutiny... </a:t>
            </a:r>
          </a:p>
          <a:p>
            <a:r>
              <a:rPr lang="cs-CZ" dirty="0" smtClean="0"/>
              <a:t>Během transportu sousta (bolusu) do žaludku</a:t>
            </a:r>
          </a:p>
          <a:p>
            <a:r>
              <a:rPr lang="cs-CZ" dirty="0" smtClean="0"/>
              <a:t>Diagnóza x symptom!</a:t>
            </a:r>
          </a:p>
          <a:p>
            <a:r>
              <a:rPr lang="cs-CZ" dirty="0" err="1" smtClean="0"/>
              <a:t>Orofaryngeální</a:t>
            </a:r>
            <a:r>
              <a:rPr lang="cs-CZ" dirty="0" smtClean="0"/>
              <a:t> </a:t>
            </a:r>
            <a:r>
              <a:rPr lang="cs-CZ" dirty="0" err="1" smtClean="0"/>
              <a:t>d</a:t>
            </a:r>
            <a:r>
              <a:rPr lang="cs-CZ" dirty="0" smtClean="0"/>
              <a:t>., </a:t>
            </a:r>
            <a:r>
              <a:rPr lang="cs-CZ" dirty="0" err="1" smtClean="0"/>
              <a:t>ezofageální</a:t>
            </a:r>
            <a:r>
              <a:rPr lang="cs-CZ" dirty="0" smtClean="0"/>
              <a:t> </a:t>
            </a:r>
            <a:r>
              <a:rPr lang="cs-CZ" dirty="0" err="1" smtClean="0"/>
              <a:t>d</a:t>
            </a:r>
            <a:r>
              <a:rPr lang="cs-CZ" dirty="0" smtClean="0"/>
              <a:t>., paradoxní dysfagie</a:t>
            </a:r>
          </a:p>
          <a:p>
            <a:r>
              <a:rPr lang="cs-CZ" dirty="0" err="1" smtClean="0"/>
              <a:t>Presbyfagie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3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35608" y="1916832"/>
            <a:ext cx="7498080" cy="2304256"/>
          </a:xfrm>
        </p:spPr>
        <p:txBody>
          <a:bodyPr>
            <a:normAutofit/>
          </a:bodyPr>
          <a:lstStyle/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 algn="ctr">
              <a:buNone/>
            </a:pPr>
            <a:r>
              <a:rPr lang="cs-CZ" dirty="0" smtClean="0">
                <a:solidFill>
                  <a:srgbClr val="FF0000"/>
                </a:solidFill>
              </a:rPr>
              <a:t>CÍLENĚ SE NA OBTÍŽE VYPTÁVEJTE A BUĎTE VŠÍMAVÍ!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30</a:t>
            </a:fld>
            <a:endParaRPr lang="cs-CZ"/>
          </a:p>
        </p:txBody>
      </p:sp>
      <p:pic>
        <p:nvPicPr>
          <p:cNvPr id="5" name="Obrázek 4" descr="twitter-bird-with-exclamation-mar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64288" y="332656"/>
            <a:ext cx="1728192" cy="1728192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Etiologie dysfagie (příčiny)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31</a:t>
            </a:fld>
            <a:endParaRPr lang="cs-CZ"/>
          </a:p>
        </p:txBody>
      </p:sp>
      <p:pic>
        <p:nvPicPr>
          <p:cNvPr id="6" name="Obrázek 5" descr="imagesCAUDXEH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16216" y="4005064"/>
            <a:ext cx="2143125" cy="2143125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35608" y="620688"/>
            <a:ext cx="7456872" cy="5627712"/>
          </a:xfrm>
        </p:spPr>
        <p:txBody>
          <a:bodyPr/>
          <a:lstStyle/>
          <a:p>
            <a:r>
              <a:rPr lang="cs-CZ" dirty="0" smtClean="0">
                <a:solidFill>
                  <a:srgbClr val="FF0000"/>
                </a:solidFill>
              </a:rPr>
              <a:t>Neurologická onemocnění</a:t>
            </a:r>
          </a:p>
          <a:p>
            <a:pPr>
              <a:buNone/>
            </a:pPr>
            <a:r>
              <a:rPr lang="cs-CZ" sz="2400" dirty="0" smtClean="0"/>
              <a:t>	(</a:t>
            </a:r>
            <a:r>
              <a:rPr lang="cs-CZ" sz="2400" dirty="0" smtClean="0">
                <a:solidFill>
                  <a:srgbClr val="FF0000"/>
                </a:solidFill>
              </a:rPr>
              <a:t>CMP, </a:t>
            </a:r>
            <a:r>
              <a:rPr lang="cs-CZ" sz="2400" dirty="0" smtClean="0"/>
              <a:t>laterální amyotrofická skleróza, Alzheimerova choroba, demence, Parkinsonova choroba, roztroušená skleróza aj.)</a:t>
            </a:r>
          </a:p>
          <a:p>
            <a:r>
              <a:rPr lang="cs-CZ" dirty="0" smtClean="0">
                <a:solidFill>
                  <a:srgbClr val="FF0000"/>
                </a:solidFill>
              </a:rPr>
              <a:t>Nádory, poranění </a:t>
            </a:r>
            <a:r>
              <a:rPr lang="cs-CZ" dirty="0" smtClean="0"/>
              <a:t>a strukturální změny v oblasti mozku, DÚ, hltanu a jícnu</a:t>
            </a:r>
          </a:p>
          <a:p>
            <a:r>
              <a:rPr lang="cs-CZ" dirty="0" smtClean="0">
                <a:solidFill>
                  <a:srgbClr val="FF0000"/>
                </a:solidFill>
              </a:rPr>
              <a:t>Choroby a záněty </a:t>
            </a:r>
            <a:r>
              <a:rPr lang="cs-CZ" dirty="0" smtClean="0"/>
              <a:t>DÚ, hltanu a jícnu</a:t>
            </a:r>
          </a:p>
          <a:p>
            <a:r>
              <a:rPr lang="cs-CZ" dirty="0" smtClean="0"/>
              <a:t>Potíže s kousáním (</a:t>
            </a:r>
            <a:r>
              <a:rPr lang="cs-CZ" dirty="0" smtClean="0">
                <a:solidFill>
                  <a:srgbClr val="FF0000"/>
                </a:solidFill>
              </a:rPr>
              <a:t>chrup!</a:t>
            </a:r>
            <a:r>
              <a:rPr lang="cs-CZ" dirty="0" smtClean="0"/>
              <a:t>)</a:t>
            </a:r>
          </a:p>
          <a:p>
            <a:r>
              <a:rPr lang="cs-CZ" dirty="0" smtClean="0"/>
              <a:t>Nervosvalová onemocnění, myopatie</a:t>
            </a:r>
          </a:p>
          <a:p>
            <a:r>
              <a:rPr lang="cs-CZ" dirty="0" smtClean="0"/>
              <a:t>Psychiatrická onemocnění</a:t>
            </a:r>
          </a:p>
          <a:p>
            <a:endParaRPr lang="en-US" sz="24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32</a:t>
            </a:fld>
            <a:endParaRPr lang="cs-CZ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35608" y="692696"/>
            <a:ext cx="7498080" cy="5555704"/>
          </a:xfrm>
        </p:spPr>
        <p:txBody>
          <a:bodyPr>
            <a:normAutofit lnSpcReduction="10000"/>
          </a:bodyPr>
          <a:lstStyle/>
          <a:p>
            <a:r>
              <a:rPr lang="cs-CZ" dirty="0" err="1" smtClean="0"/>
              <a:t>Iatrogenní</a:t>
            </a:r>
            <a:r>
              <a:rPr lang="cs-CZ" dirty="0" smtClean="0"/>
              <a:t> příčiny </a:t>
            </a:r>
            <a:r>
              <a:rPr lang="cs-CZ" sz="2400" dirty="0" smtClean="0"/>
              <a:t>(poranění při lék. výkonu, radioterapie, chemoterapie, </a:t>
            </a:r>
            <a:r>
              <a:rPr lang="cs-CZ" sz="2400" dirty="0" err="1" smtClean="0"/>
              <a:t>intub</a:t>
            </a:r>
            <a:r>
              <a:rPr lang="cs-CZ" sz="2400" dirty="0" smtClean="0"/>
              <a:t>. tracheostomie, pooperační stavy, medikace...)</a:t>
            </a:r>
          </a:p>
          <a:p>
            <a:r>
              <a:rPr lang="cs-CZ" dirty="0" err="1" smtClean="0"/>
              <a:t>Polyfarmacie</a:t>
            </a:r>
            <a:r>
              <a:rPr lang="cs-CZ" dirty="0" smtClean="0"/>
              <a:t>, polypragmazie </a:t>
            </a:r>
          </a:p>
          <a:p>
            <a:pPr>
              <a:buNone/>
            </a:pPr>
            <a:r>
              <a:rPr lang="cs-CZ" sz="2400" dirty="0" smtClean="0"/>
              <a:t>	(Vedlejší účinky: xerostomie, </a:t>
            </a:r>
            <a:r>
              <a:rPr lang="cs-CZ" sz="2400" dirty="0" err="1" smtClean="0"/>
              <a:t>sedace</a:t>
            </a:r>
            <a:r>
              <a:rPr lang="cs-CZ" sz="2400" dirty="0" smtClean="0"/>
              <a:t>, myopatie, imunosuprese)</a:t>
            </a:r>
          </a:p>
          <a:p>
            <a:r>
              <a:rPr lang="cs-CZ" dirty="0" smtClean="0"/>
              <a:t>Změny vyvolané stárnutím</a:t>
            </a:r>
          </a:p>
          <a:p>
            <a:r>
              <a:rPr lang="cs-CZ" dirty="0" smtClean="0"/>
              <a:t>Infekce </a:t>
            </a:r>
          </a:p>
          <a:p>
            <a:pPr>
              <a:buNone/>
            </a:pPr>
            <a:r>
              <a:rPr lang="cs-CZ" sz="2400" dirty="0" smtClean="0"/>
              <a:t>	(záškrt, botulismus, borelióza, </a:t>
            </a:r>
            <a:r>
              <a:rPr lang="cs-CZ" sz="2400" dirty="0" err="1" smtClean="0"/>
              <a:t>syfillis</a:t>
            </a:r>
            <a:r>
              <a:rPr lang="cs-CZ" sz="2400" dirty="0" smtClean="0"/>
              <a:t>, herpes)</a:t>
            </a:r>
          </a:p>
          <a:p>
            <a:r>
              <a:rPr lang="cs-CZ" dirty="0" smtClean="0"/>
              <a:t>Metabolické poruchy </a:t>
            </a:r>
          </a:p>
          <a:p>
            <a:pPr>
              <a:buNone/>
            </a:pPr>
            <a:r>
              <a:rPr lang="cs-CZ" sz="2400" dirty="0" smtClean="0"/>
              <a:t>	(Amyloidóza, </a:t>
            </a:r>
            <a:r>
              <a:rPr lang="cs-CZ" sz="2400" dirty="0" err="1" smtClean="0"/>
              <a:t>Cushingův</a:t>
            </a:r>
            <a:r>
              <a:rPr lang="cs-CZ" sz="2400" dirty="0" smtClean="0"/>
              <a:t> syndrom, Wilsonova choroba, Diabetes </a:t>
            </a:r>
            <a:r>
              <a:rPr lang="cs-CZ" sz="2400" dirty="0" err="1" smtClean="0"/>
              <a:t>mellitus</a:t>
            </a:r>
            <a:r>
              <a:rPr lang="cs-CZ" sz="2400" dirty="0" smtClean="0"/>
              <a:t> aj.)</a:t>
            </a:r>
            <a:endParaRPr lang="en-US" sz="28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33</a:t>
            </a:fld>
            <a:endParaRPr lang="cs-CZ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55576" y="2708920"/>
            <a:ext cx="8388424" cy="2448272"/>
          </a:xfrm>
        </p:spPr>
        <p:txBody>
          <a:bodyPr/>
          <a:lstStyle/>
          <a:p>
            <a:pPr algn="ctr">
              <a:buNone/>
            </a:pPr>
            <a:r>
              <a:rPr lang="cs-CZ" dirty="0" smtClean="0"/>
              <a:t>Na dysfagii pomyslíme u všech onemocnění a stavů, kdy je nějakým způsobem postižena </a:t>
            </a:r>
            <a:r>
              <a:rPr lang="cs-CZ" dirty="0" smtClean="0">
                <a:solidFill>
                  <a:srgbClr val="FF0000"/>
                </a:solidFill>
              </a:rPr>
              <a:t>hlava, dutina ústní, hltan, jícen, nervové/mozkové a svalové funkce</a:t>
            </a:r>
            <a:r>
              <a:rPr lang="cs-CZ" dirty="0" smtClean="0"/>
              <a:t>!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34</a:t>
            </a:fld>
            <a:endParaRPr lang="cs-CZ"/>
          </a:p>
        </p:txBody>
      </p:sp>
      <p:pic>
        <p:nvPicPr>
          <p:cNvPr id="6" name="Obrázek 5" descr="twitter-bird-with-exclamation-mar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39992" y="260648"/>
            <a:ext cx="1872208" cy="1872208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Výskyt u seniorů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35</a:t>
            </a:fld>
            <a:endParaRPr lang="cs-CZ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35608" y="476672"/>
            <a:ext cx="7498080" cy="5771728"/>
          </a:xfrm>
        </p:spPr>
        <p:txBody>
          <a:bodyPr/>
          <a:lstStyle/>
          <a:p>
            <a:r>
              <a:rPr lang="cs-CZ" dirty="0" smtClean="0"/>
              <a:t>(Běžná populace: prevalence 6-16 %)</a:t>
            </a:r>
          </a:p>
          <a:p>
            <a:r>
              <a:rPr lang="cs-CZ" dirty="0" smtClean="0"/>
              <a:t>Zdraví senioři: 13-33 %</a:t>
            </a:r>
          </a:p>
          <a:p>
            <a:r>
              <a:rPr lang="cs-CZ" dirty="0" smtClean="0"/>
              <a:t>Po CMP: 29-67 % </a:t>
            </a:r>
          </a:p>
          <a:p>
            <a:pPr>
              <a:buNone/>
            </a:pPr>
            <a:r>
              <a:rPr lang="cs-CZ" dirty="0" smtClean="0"/>
              <a:t>		(v akutní fázi i 50-80 %)</a:t>
            </a:r>
          </a:p>
          <a:p>
            <a:r>
              <a:rPr lang="cs-CZ" dirty="0" smtClean="0"/>
              <a:t>Nádory DÚ, hltanu a hrtanu: cca 72 %</a:t>
            </a:r>
          </a:p>
          <a:p>
            <a:r>
              <a:rPr lang="cs-CZ" dirty="0" smtClean="0"/>
              <a:t>Demence: až 45%</a:t>
            </a:r>
          </a:p>
          <a:p>
            <a:r>
              <a:rPr lang="cs-CZ" dirty="0" smtClean="0"/>
              <a:t>Parkinsonova choroba: 82 %</a:t>
            </a:r>
          </a:p>
          <a:p>
            <a:r>
              <a:rPr lang="cs-CZ" dirty="0" smtClean="0"/>
              <a:t>Alzheimerova choroba: až 84 %</a:t>
            </a:r>
          </a:p>
          <a:p>
            <a:r>
              <a:rPr lang="cs-CZ" dirty="0" smtClean="0"/>
              <a:t>Ústavní péče: více než 50 %</a:t>
            </a:r>
          </a:p>
          <a:p>
            <a:r>
              <a:rPr lang="cs-CZ" dirty="0" smtClean="0"/>
              <a:t>Senioři v domácí péči: až 68 %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36</a:t>
            </a:fld>
            <a:endParaRPr lang="cs-CZ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Důsledky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37</a:t>
            </a:fld>
            <a:endParaRPr lang="cs-CZ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15616" y="404664"/>
            <a:ext cx="7818072" cy="5843736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Stravování a čas jídla – důležitý sociální akt</a:t>
            </a:r>
          </a:p>
          <a:p>
            <a:endParaRPr lang="cs-CZ" dirty="0" smtClean="0"/>
          </a:p>
          <a:p>
            <a:pPr algn="ctr">
              <a:buNone/>
            </a:pPr>
            <a:r>
              <a:rPr lang="cs-CZ" dirty="0" smtClean="0"/>
              <a:t>	</a:t>
            </a:r>
            <a:r>
              <a:rPr lang="cs-CZ" dirty="0" smtClean="0">
                <a:solidFill>
                  <a:srgbClr val="FF0000"/>
                </a:solidFill>
              </a:rPr>
              <a:t>Postižen příjem stravy</a:t>
            </a:r>
          </a:p>
          <a:p>
            <a:pPr algn="ctr">
              <a:buNone/>
            </a:pPr>
            <a:r>
              <a:rPr lang="cs-CZ" dirty="0" smtClean="0">
                <a:solidFill>
                  <a:srgbClr val="FF0000"/>
                </a:solidFill>
              </a:rPr>
              <a:t>	</a:t>
            </a:r>
            <a:r>
              <a:rPr lang="cs-CZ" dirty="0" smtClean="0">
                <a:solidFill>
                  <a:srgbClr val="FF0000"/>
                </a:solidFill>
                <a:latin typeface="Times New Roman"/>
                <a:cs typeface="Times New Roman"/>
              </a:rPr>
              <a:t>↓</a:t>
            </a:r>
          </a:p>
          <a:p>
            <a:pPr algn="ctr">
              <a:buNone/>
            </a:pPr>
            <a:r>
              <a:rPr lang="cs-CZ" dirty="0" smtClean="0">
                <a:solidFill>
                  <a:srgbClr val="FF0000"/>
                </a:solidFill>
                <a:latin typeface="Times New Roman"/>
                <a:cs typeface="Times New Roman"/>
              </a:rPr>
              <a:t>	</a:t>
            </a:r>
            <a:r>
              <a:rPr lang="cs-CZ" dirty="0" smtClean="0">
                <a:solidFill>
                  <a:srgbClr val="FF0000"/>
                </a:solidFill>
                <a:cs typeface="Times New Roman"/>
              </a:rPr>
              <a:t>Ovlivnění fungování ve společnosti!</a:t>
            </a:r>
          </a:p>
          <a:p>
            <a:endParaRPr lang="cs-CZ" dirty="0" smtClean="0">
              <a:cs typeface="Times New Roman"/>
            </a:endParaRPr>
          </a:p>
          <a:p>
            <a:r>
              <a:rPr lang="cs-CZ" dirty="0" smtClean="0">
                <a:cs typeface="Times New Roman"/>
              </a:rPr>
              <a:t>Narušení kvality života v oblasti psychologické, sociální i fyzické</a:t>
            </a:r>
          </a:p>
          <a:p>
            <a:r>
              <a:rPr lang="cs-CZ" dirty="0" smtClean="0">
                <a:cs typeface="Times New Roman"/>
              </a:rPr>
              <a:t>Nutný komplexní přístup </a:t>
            </a:r>
          </a:p>
          <a:p>
            <a:pPr>
              <a:buNone/>
            </a:pPr>
            <a:r>
              <a:rPr lang="cs-CZ" sz="2400" dirty="0" smtClean="0">
                <a:cs typeface="Times New Roman"/>
              </a:rPr>
              <a:t>	(nezaměřovat se jen na důsledky ve fyzické oblasti!)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38</a:t>
            </a:fld>
            <a:endParaRPr lang="cs-CZ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Důsledky v sociální oblasti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15616" y="1447800"/>
            <a:ext cx="7704856" cy="5005536"/>
          </a:xfrm>
        </p:spPr>
        <p:txBody>
          <a:bodyPr>
            <a:normAutofit fontScale="92500" lnSpcReduction="20000"/>
          </a:bodyPr>
          <a:lstStyle/>
          <a:p>
            <a:r>
              <a:rPr lang="cs-CZ" dirty="0" smtClean="0">
                <a:solidFill>
                  <a:srgbClr val="FF0000"/>
                </a:solidFill>
              </a:rPr>
              <a:t>Sociální izolace </a:t>
            </a:r>
          </a:p>
          <a:p>
            <a:pPr>
              <a:buNone/>
            </a:pPr>
            <a:r>
              <a:rPr lang="cs-CZ" sz="2400" dirty="0" smtClean="0">
                <a:solidFill>
                  <a:srgbClr val="FF0000"/>
                </a:solidFill>
              </a:rPr>
              <a:t>		</a:t>
            </a:r>
            <a:r>
              <a:rPr lang="cs-CZ" sz="2400" dirty="0" smtClean="0"/>
              <a:t>(neschopnost společenského stravování) </a:t>
            </a:r>
            <a:endParaRPr lang="cs-CZ" dirty="0" smtClean="0"/>
          </a:p>
          <a:p>
            <a:r>
              <a:rPr lang="cs-CZ" dirty="0" smtClean="0">
                <a:latin typeface="Times New Roman"/>
                <a:cs typeface="Times New Roman"/>
              </a:rPr>
              <a:t>↓ </a:t>
            </a:r>
            <a:r>
              <a:rPr lang="cs-CZ" dirty="0" smtClean="0">
                <a:cs typeface="Times New Roman"/>
              </a:rPr>
              <a:t>příležitost k sociálním interakcím</a:t>
            </a:r>
          </a:p>
          <a:p>
            <a:r>
              <a:rPr lang="cs-CZ" dirty="0" smtClean="0">
                <a:cs typeface="Times New Roman"/>
              </a:rPr>
              <a:t>Neatraktivní volba a úprava potravin 	</a:t>
            </a:r>
            <a:r>
              <a:rPr lang="cs-CZ" sz="2400" dirty="0" smtClean="0">
                <a:cs typeface="Times New Roman"/>
              </a:rPr>
              <a:t>(opatření ke snížení rizika)</a:t>
            </a:r>
            <a:endParaRPr lang="cs-CZ" dirty="0" smtClean="0">
              <a:cs typeface="Times New Roman"/>
            </a:endParaRPr>
          </a:p>
          <a:p>
            <a:r>
              <a:rPr lang="cs-CZ" dirty="0" smtClean="0">
                <a:cs typeface="Times New Roman"/>
              </a:rPr>
              <a:t>Potřeba pomoci </a:t>
            </a:r>
          </a:p>
          <a:p>
            <a:pPr>
              <a:buNone/>
            </a:pPr>
            <a:r>
              <a:rPr lang="cs-CZ" sz="2400" dirty="0" smtClean="0">
                <a:cs typeface="Times New Roman"/>
              </a:rPr>
              <a:t>		(neslučitelná se specifickým prostředím)</a:t>
            </a:r>
            <a:endParaRPr lang="cs-CZ" dirty="0" smtClean="0">
              <a:cs typeface="Times New Roman"/>
            </a:endParaRPr>
          </a:p>
          <a:p>
            <a:r>
              <a:rPr lang="cs-CZ" dirty="0" smtClean="0"/>
              <a:t>Méně času na </a:t>
            </a:r>
            <a:r>
              <a:rPr lang="cs-CZ" dirty="0" err="1" smtClean="0"/>
              <a:t>soc</a:t>
            </a:r>
            <a:r>
              <a:rPr lang="cs-CZ" dirty="0" smtClean="0"/>
              <a:t>. aktivity </a:t>
            </a:r>
          </a:p>
          <a:p>
            <a:pPr>
              <a:buNone/>
            </a:pPr>
            <a:r>
              <a:rPr lang="cs-CZ" sz="2400" dirty="0" smtClean="0"/>
              <a:t>		(prodloužení doby jídla)</a:t>
            </a:r>
            <a:endParaRPr lang="cs-CZ" dirty="0" smtClean="0"/>
          </a:p>
          <a:p>
            <a:r>
              <a:rPr lang="cs-CZ" dirty="0" smtClean="0"/>
              <a:t>Absence společenských aktivit spojených s významnými životními událostmi 	</a:t>
            </a:r>
            <a:r>
              <a:rPr lang="cs-CZ" sz="2600" dirty="0" smtClean="0"/>
              <a:t>(narozeniny apod.)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39</a:t>
            </a:fld>
            <a:endParaRPr lang="cs-CZ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03648" y="836712"/>
            <a:ext cx="7528880" cy="4896544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Bolus</a:t>
            </a:r>
          </a:p>
          <a:p>
            <a:r>
              <a:rPr lang="cs-CZ" dirty="0" err="1" smtClean="0"/>
              <a:t>Deglutice</a:t>
            </a:r>
            <a:endParaRPr lang="cs-CZ" dirty="0" smtClean="0"/>
          </a:p>
          <a:p>
            <a:r>
              <a:rPr lang="cs-CZ" dirty="0" smtClean="0"/>
              <a:t>Afagie</a:t>
            </a:r>
          </a:p>
          <a:p>
            <a:r>
              <a:rPr lang="cs-CZ" dirty="0" err="1" smtClean="0"/>
              <a:t>Odynofagie</a:t>
            </a:r>
            <a:endParaRPr lang="cs-CZ" dirty="0" smtClean="0"/>
          </a:p>
          <a:p>
            <a:r>
              <a:rPr lang="cs-CZ" dirty="0" smtClean="0"/>
              <a:t>Aspirace</a:t>
            </a:r>
          </a:p>
          <a:p>
            <a:r>
              <a:rPr lang="cs-CZ" dirty="0" smtClean="0"/>
              <a:t>Penetrace</a:t>
            </a:r>
          </a:p>
          <a:p>
            <a:r>
              <a:rPr lang="cs-CZ" dirty="0" err="1" smtClean="0"/>
              <a:t>Drooling</a:t>
            </a:r>
            <a:endParaRPr lang="cs-CZ" dirty="0" smtClean="0"/>
          </a:p>
          <a:p>
            <a:r>
              <a:rPr lang="cs-CZ" dirty="0" err="1" smtClean="0"/>
              <a:t>Reflux</a:t>
            </a:r>
            <a:endParaRPr lang="cs-CZ" dirty="0" smtClean="0"/>
          </a:p>
          <a:p>
            <a:r>
              <a:rPr lang="cs-CZ" dirty="0" smtClean="0"/>
              <a:t>Regurgitace</a:t>
            </a:r>
          </a:p>
          <a:p>
            <a:endParaRPr lang="en-US" dirty="0"/>
          </a:p>
        </p:txBody>
      </p:sp>
      <p:pic>
        <p:nvPicPr>
          <p:cNvPr id="5" name="Obrázek 4" descr="imagesCAUDXEH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00875" y="260648"/>
            <a:ext cx="2143125" cy="2143125"/>
          </a:xfrm>
          <a:prstGeom prst="rect">
            <a:avLst/>
          </a:prstGeom>
        </p:spPr>
      </p:pic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4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twitter-bird-with-exclamation-mar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92280" y="260648"/>
            <a:ext cx="1819920" cy="181992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5800688" cy="114300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Psychologické důsledky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15616" y="1447800"/>
            <a:ext cx="7818072" cy="4800600"/>
          </a:xfrm>
        </p:spPr>
        <p:txBody>
          <a:bodyPr/>
          <a:lstStyle/>
          <a:p>
            <a:endParaRPr lang="cs-CZ" dirty="0" smtClean="0">
              <a:solidFill>
                <a:srgbClr val="FF0000"/>
              </a:solidFill>
            </a:endParaRPr>
          </a:p>
          <a:p>
            <a:r>
              <a:rPr lang="cs-CZ" dirty="0" smtClean="0">
                <a:solidFill>
                  <a:srgbClr val="FF0000"/>
                </a:solidFill>
              </a:rPr>
              <a:t>Deprese </a:t>
            </a:r>
            <a:r>
              <a:rPr lang="cs-CZ" sz="2400" dirty="0" smtClean="0"/>
              <a:t>(jedinec i rodina či opatrovníci)</a:t>
            </a:r>
            <a:endParaRPr lang="cs-CZ" dirty="0" smtClean="0"/>
          </a:p>
          <a:p>
            <a:r>
              <a:rPr lang="cs-CZ" dirty="0" smtClean="0"/>
              <a:t>Úzkost, změny chování během jídla</a:t>
            </a:r>
          </a:p>
          <a:p>
            <a:r>
              <a:rPr lang="cs-CZ" dirty="0" smtClean="0">
                <a:solidFill>
                  <a:srgbClr val="FF0000"/>
                </a:solidFill>
              </a:rPr>
              <a:t>Strach ze smrti </a:t>
            </a:r>
            <a:r>
              <a:rPr lang="cs-CZ" dirty="0" smtClean="0"/>
              <a:t>udušením</a:t>
            </a:r>
          </a:p>
          <a:p>
            <a:r>
              <a:rPr lang="cs-CZ" dirty="0" smtClean="0"/>
              <a:t>Napětí a konflikty v rodině</a:t>
            </a:r>
          </a:p>
          <a:p>
            <a:r>
              <a:rPr lang="cs-CZ" dirty="0" smtClean="0">
                <a:solidFill>
                  <a:srgbClr val="FF0000"/>
                </a:solidFill>
              </a:rPr>
              <a:t>Pocit trapnosti </a:t>
            </a:r>
            <a:r>
              <a:rPr lang="cs-CZ" dirty="0" smtClean="0"/>
              <a:t>a ztráty důstojnosti</a:t>
            </a:r>
          </a:p>
          <a:p>
            <a:r>
              <a:rPr lang="cs-CZ" dirty="0" smtClean="0"/>
              <a:t>Emoční únava, pocity viny opatrovníků</a:t>
            </a:r>
          </a:p>
          <a:p>
            <a:r>
              <a:rPr lang="cs-CZ" dirty="0" smtClean="0"/>
              <a:t>Obavy z doby jídla, odmítání jídla</a:t>
            </a:r>
          </a:p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40</a:t>
            </a:fld>
            <a:endParaRPr lang="cs-CZ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4792576" cy="1143000"/>
          </a:xfrm>
        </p:spPr>
        <p:txBody>
          <a:bodyPr/>
          <a:lstStyle/>
          <a:p>
            <a:r>
              <a:rPr lang="cs-CZ" dirty="0" smtClean="0"/>
              <a:t>Fyzické důsledky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15616" y="1447800"/>
            <a:ext cx="7818072" cy="4800600"/>
          </a:xfrm>
        </p:spPr>
        <p:txBody>
          <a:bodyPr>
            <a:normAutofit lnSpcReduction="10000"/>
          </a:bodyPr>
          <a:lstStyle/>
          <a:p>
            <a:r>
              <a:rPr lang="cs-CZ" dirty="0" smtClean="0">
                <a:solidFill>
                  <a:srgbClr val="FF0000"/>
                </a:solidFill>
              </a:rPr>
              <a:t>Neadekvátní výživa </a:t>
            </a:r>
          </a:p>
          <a:p>
            <a:r>
              <a:rPr lang="cs-CZ" dirty="0" smtClean="0"/>
              <a:t>Ztráta hmotnosti</a:t>
            </a:r>
          </a:p>
          <a:p>
            <a:r>
              <a:rPr lang="cs-CZ" dirty="0" smtClean="0">
                <a:solidFill>
                  <a:srgbClr val="FF0000"/>
                </a:solidFill>
              </a:rPr>
              <a:t>Dehydratace</a:t>
            </a:r>
          </a:p>
          <a:p>
            <a:r>
              <a:rPr lang="cs-CZ" dirty="0" smtClean="0">
                <a:solidFill>
                  <a:srgbClr val="FF0000"/>
                </a:solidFill>
              </a:rPr>
              <a:t>Respirační</a:t>
            </a:r>
            <a:r>
              <a:rPr lang="cs-CZ" dirty="0" smtClean="0"/>
              <a:t> </a:t>
            </a:r>
            <a:r>
              <a:rPr lang="cs-CZ" dirty="0" smtClean="0">
                <a:solidFill>
                  <a:srgbClr val="FF0000"/>
                </a:solidFill>
              </a:rPr>
              <a:t>infekce</a:t>
            </a:r>
          </a:p>
          <a:p>
            <a:r>
              <a:rPr lang="cs-CZ" dirty="0" smtClean="0"/>
              <a:t>Poruchy kožní integrity</a:t>
            </a:r>
          </a:p>
          <a:p>
            <a:r>
              <a:rPr lang="cs-CZ" dirty="0" smtClean="0"/>
              <a:t>Poruchy zdraví DÚ</a:t>
            </a:r>
          </a:p>
          <a:p>
            <a:r>
              <a:rPr lang="cs-CZ" dirty="0" smtClean="0"/>
              <a:t>Potřeba nutriční podpory či EV</a:t>
            </a:r>
          </a:p>
          <a:p>
            <a:r>
              <a:rPr lang="cs-CZ" dirty="0" smtClean="0">
                <a:solidFill>
                  <a:srgbClr val="FF0000"/>
                </a:solidFill>
              </a:rPr>
              <a:t>Fyzické</a:t>
            </a:r>
            <a:r>
              <a:rPr lang="cs-CZ" dirty="0" smtClean="0"/>
              <a:t> </a:t>
            </a:r>
            <a:r>
              <a:rPr lang="cs-CZ" dirty="0" smtClean="0">
                <a:solidFill>
                  <a:srgbClr val="FF0000"/>
                </a:solidFill>
              </a:rPr>
              <a:t>vyčerpání</a:t>
            </a:r>
            <a:r>
              <a:rPr lang="cs-CZ" dirty="0" smtClean="0"/>
              <a:t> jedince</a:t>
            </a:r>
          </a:p>
          <a:p>
            <a:r>
              <a:rPr lang="cs-CZ" dirty="0" smtClean="0"/>
              <a:t>Únava opatrovníka</a:t>
            </a:r>
          </a:p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41</a:t>
            </a:fld>
            <a:endParaRPr lang="cs-CZ"/>
          </a:p>
        </p:txBody>
      </p:sp>
      <p:pic>
        <p:nvPicPr>
          <p:cNvPr id="5" name="Obrázek 4" descr="twitter-bird-with-exclamation-mar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39992" y="260648"/>
            <a:ext cx="1872208" cy="1872208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Ekonomické důsledky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Náklady vynaložené na léčbu dysfagie</a:t>
            </a:r>
          </a:p>
          <a:p>
            <a:pPr>
              <a:buNone/>
            </a:pPr>
            <a:r>
              <a:rPr lang="cs-CZ" sz="2400" dirty="0" smtClean="0"/>
              <a:t>	Diagnostické a terapeutické výkony, speciální přípravu pokrmů, EV či PV, přístroje na přípravu jídla, specialisté na rehabilitaci, opatrovník/asistent</a:t>
            </a:r>
          </a:p>
          <a:p>
            <a:endParaRPr lang="cs-CZ" dirty="0" smtClean="0"/>
          </a:p>
          <a:p>
            <a:r>
              <a:rPr lang="cs-CZ" dirty="0" smtClean="0"/>
              <a:t>Ale hlavně </a:t>
            </a:r>
            <a:r>
              <a:rPr lang="cs-CZ" dirty="0" smtClean="0">
                <a:solidFill>
                  <a:srgbClr val="FF0000"/>
                </a:solidFill>
              </a:rPr>
              <a:t>náklady spojené s léčbou onemocnění způsobených důsledky a komplikacemi</a:t>
            </a:r>
            <a:r>
              <a:rPr lang="cs-CZ" dirty="0" smtClean="0"/>
              <a:t> </a:t>
            </a:r>
            <a:r>
              <a:rPr lang="cs-CZ" dirty="0" smtClean="0">
                <a:latin typeface="Times New Roman"/>
                <a:cs typeface="Times New Roman"/>
              </a:rPr>
              <a:t>→ </a:t>
            </a:r>
            <a:r>
              <a:rPr lang="cs-CZ" dirty="0" smtClean="0">
                <a:cs typeface="Times New Roman"/>
              </a:rPr>
              <a:t>další, vyšší náklady...</a:t>
            </a:r>
          </a:p>
          <a:p>
            <a:r>
              <a:rPr lang="cs-CZ" dirty="0" smtClean="0">
                <a:cs typeface="Times New Roman"/>
              </a:rPr>
              <a:t>→ potřeba správné diagnostiky a praxe</a:t>
            </a:r>
            <a:endParaRPr lang="cs-CZ" dirty="0" smtClean="0"/>
          </a:p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42</a:t>
            </a:fld>
            <a:endParaRPr lang="cs-CZ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43</a:t>
            </a:fld>
            <a:endParaRPr lang="cs-CZ"/>
          </a:p>
        </p:txBody>
      </p:sp>
      <p:pic>
        <p:nvPicPr>
          <p:cNvPr id="3" name="Obrázek 2" descr="ctk-osetrovatelka-senior-duchodce-duchodkyne-placnuti_denik-38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640" y="476672"/>
            <a:ext cx="7488832" cy="5616624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Komplikace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44</a:t>
            </a:fld>
            <a:endParaRPr lang="cs-CZ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twitter-bird-with-exclamation-mar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20272" y="1196752"/>
            <a:ext cx="1819920" cy="1819920"/>
          </a:xfrm>
          <a:prstGeom prst="rect">
            <a:avLst/>
          </a:prstGeom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35608" y="404664"/>
            <a:ext cx="7384864" cy="584373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cs-CZ" dirty="0" smtClean="0">
                <a:solidFill>
                  <a:srgbClr val="FF0000"/>
                </a:solidFill>
              </a:rPr>
              <a:t>Neléčená dysfagie může vést k život ohrožujícím komplikacím!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Malnutrice, dehydratace, zvýšené riziko aspirační pneumonie</a:t>
            </a:r>
          </a:p>
          <a:p>
            <a:pPr>
              <a:buNone/>
            </a:pPr>
            <a:r>
              <a:rPr lang="cs-CZ" sz="2400" dirty="0" smtClean="0">
                <a:cs typeface="Times New Roman"/>
              </a:rPr>
              <a:t>	 (Hrozí zejména u </a:t>
            </a:r>
            <a:r>
              <a:rPr lang="cs-CZ" sz="2400" dirty="0" err="1" smtClean="0">
                <a:cs typeface="Times New Roman"/>
              </a:rPr>
              <a:t>orofaryngeální</a:t>
            </a:r>
            <a:r>
              <a:rPr lang="cs-CZ" sz="2400" dirty="0" smtClean="0">
                <a:cs typeface="Times New Roman"/>
              </a:rPr>
              <a:t> dysfagie)</a:t>
            </a:r>
          </a:p>
          <a:p>
            <a:r>
              <a:rPr lang="cs-CZ" dirty="0" smtClean="0">
                <a:cs typeface="Times New Roman"/>
              </a:rPr>
              <a:t>Dysfagie často podceňována, ve srovnání s primární diagnózou brána jako minoritní problém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45</a:t>
            </a:fld>
            <a:endParaRPr lang="cs-CZ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Malnutrice, dehydratace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5149552"/>
          </a:xfrm>
        </p:spPr>
        <p:txBody>
          <a:bodyPr>
            <a:normAutofit fontScale="92500" lnSpcReduction="10000"/>
          </a:bodyPr>
          <a:lstStyle/>
          <a:p>
            <a:r>
              <a:rPr lang="cs-CZ" dirty="0" smtClean="0"/>
              <a:t>Silný vztah mezi závažností dysfagie a incidencí</a:t>
            </a:r>
          </a:p>
          <a:p>
            <a:r>
              <a:rPr lang="cs-CZ" dirty="0" smtClean="0"/>
              <a:t>Po CMP spíše ve fázi rehabilitace</a:t>
            </a:r>
          </a:p>
          <a:p>
            <a:r>
              <a:rPr lang="cs-CZ" dirty="0" smtClean="0"/>
              <a:t>V akutní fázi CMP může být </a:t>
            </a:r>
            <a:r>
              <a:rPr lang="cs-CZ" dirty="0" smtClean="0">
                <a:cs typeface="Times New Roman"/>
              </a:rPr>
              <a:t>↓ příjem stravy a tekutin faktorem pozdějšího vzniku malnutrice</a:t>
            </a:r>
          </a:p>
          <a:p>
            <a:r>
              <a:rPr lang="cs-CZ" dirty="0" smtClean="0">
                <a:solidFill>
                  <a:srgbClr val="FF0000"/>
                </a:solidFill>
                <a:cs typeface="Times New Roman"/>
              </a:rPr>
              <a:t>↓hmotnosti </a:t>
            </a:r>
            <a:r>
              <a:rPr lang="cs-CZ" dirty="0" smtClean="0">
                <a:cs typeface="Times New Roman"/>
              </a:rPr>
              <a:t>– horší nutriční stav - ↑ riziko infekcí a rozvoje stařecké křehkosti - </a:t>
            </a:r>
            <a:r>
              <a:rPr lang="cs-CZ" dirty="0" smtClean="0">
                <a:solidFill>
                  <a:srgbClr val="FF0000"/>
                </a:solidFill>
                <a:cs typeface="Times New Roman"/>
              </a:rPr>
              <a:t>↑ mortalita</a:t>
            </a:r>
          </a:p>
          <a:p>
            <a:r>
              <a:rPr lang="cs-CZ" dirty="0" smtClean="0">
                <a:solidFill>
                  <a:srgbClr val="FF0000"/>
                </a:solidFill>
                <a:cs typeface="Times New Roman"/>
              </a:rPr>
              <a:t>Malnutrice zhoršuje dysfagii, která dále prohlubuje malnutrici!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46</a:t>
            </a:fld>
            <a:endParaRPr lang="cs-CZ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Aspirace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Vdechnutí do dolních cest dýchacích</a:t>
            </a:r>
          </a:p>
          <a:p>
            <a:r>
              <a:rPr lang="cs-CZ" dirty="0" smtClean="0"/>
              <a:t>Typicky </a:t>
            </a:r>
            <a:r>
              <a:rPr lang="cs-CZ" dirty="0" smtClean="0">
                <a:solidFill>
                  <a:srgbClr val="FF0000"/>
                </a:solidFill>
              </a:rPr>
              <a:t>vlhký bublavý kašel </a:t>
            </a:r>
            <a:r>
              <a:rPr lang="cs-CZ" dirty="0" smtClean="0"/>
              <a:t>ihned po polknutí, často hlavní příznak</a:t>
            </a:r>
          </a:p>
          <a:p>
            <a:r>
              <a:rPr lang="cs-CZ" dirty="0" smtClean="0"/>
              <a:t>Sousto či slina může vést k edému</a:t>
            </a:r>
          </a:p>
          <a:p>
            <a:r>
              <a:rPr lang="cs-CZ" dirty="0" smtClean="0"/>
              <a:t>Častý výskyt u pacientů s cerebrovaskulárními poruchami</a:t>
            </a:r>
          </a:p>
          <a:p>
            <a:r>
              <a:rPr lang="cs-CZ" dirty="0" smtClean="0"/>
              <a:t>Vysoké riziko pneumonie</a:t>
            </a:r>
          </a:p>
          <a:p>
            <a:r>
              <a:rPr lang="cs-CZ" dirty="0" smtClean="0">
                <a:solidFill>
                  <a:srgbClr val="FF0000"/>
                </a:solidFill>
              </a:rPr>
              <a:t>Tichá aspirace</a:t>
            </a:r>
            <a:r>
              <a:rPr lang="cs-CZ" dirty="0" smtClean="0"/>
              <a:t>: selhání obranných mechanismů dýchacích cest, žádné vnější známky dysfagie</a:t>
            </a:r>
          </a:p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47</a:t>
            </a:fld>
            <a:endParaRPr lang="cs-CZ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Aspirační pneumonie a aspirační pneumonitida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cs-CZ" dirty="0" smtClean="0"/>
          </a:p>
          <a:p>
            <a:r>
              <a:rPr lang="cs-CZ" dirty="0" smtClean="0"/>
              <a:t>A. pneumonie: infekce vyvolaná vdechnutím </a:t>
            </a:r>
            <a:r>
              <a:rPr lang="cs-CZ" dirty="0" err="1" smtClean="0"/>
              <a:t>orofaryngeálního</a:t>
            </a:r>
            <a:r>
              <a:rPr lang="cs-CZ" dirty="0" smtClean="0"/>
              <a:t> obsahu s patogenními bakteriemi</a:t>
            </a:r>
          </a:p>
          <a:p>
            <a:pPr>
              <a:buNone/>
            </a:pPr>
            <a:r>
              <a:rPr lang="cs-CZ" dirty="0" smtClean="0"/>
              <a:t>					x</a:t>
            </a:r>
          </a:p>
          <a:p>
            <a:pPr>
              <a:buNone/>
            </a:pPr>
            <a:r>
              <a:rPr lang="cs-CZ" dirty="0" smtClean="0"/>
              <a:t>	A. pneumonitida: zánět vyvolaný vdechnutím sterilního žaludečního obsahu (chemické poškození)</a:t>
            </a:r>
          </a:p>
          <a:p>
            <a:endParaRPr lang="cs-CZ" dirty="0" smtClean="0"/>
          </a:p>
          <a:p>
            <a:r>
              <a:rPr lang="cs-CZ" dirty="0" smtClean="0"/>
              <a:t>V rozvoji obou hraje významnou roli stav výživy, u pneumonie i </a:t>
            </a:r>
            <a:r>
              <a:rPr lang="cs-CZ" dirty="0" smtClean="0">
                <a:solidFill>
                  <a:srgbClr val="FF0000"/>
                </a:solidFill>
              </a:rPr>
              <a:t>úroveň hygieny DÚ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48</a:t>
            </a:fld>
            <a:endParaRPr lang="cs-CZ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55776" y="2600325"/>
            <a:ext cx="6423416" cy="2286000"/>
          </a:xfrm>
        </p:spPr>
        <p:txBody>
          <a:bodyPr/>
          <a:lstStyle/>
          <a:p>
            <a:r>
              <a:rPr lang="cs-CZ" dirty="0" smtClean="0"/>
              <a:t>Diagnostika , vyšetřovací metody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49</a:t>
            </a:fld>
            <a:endParaRPr lang="cs-CZ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twitter-bird-with-exclamation-mar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92280" y="260648"/>
            <a:ext cx="1800200" cy="1800200"/>
          </a:xfrm>
          <a:prstGeom prst="rect">
            <a:avLst/>
          </a:prstGeom>
        </p:spPr>
      </p:pic>
      <p:sp>
        <p:nvSpPr>
          <p:cNvPr id="4" name="Nadpis 1"/>
          <p:cNvSpPr>
            <a:spLocks noGrp="1"/>
          </p:cNvSpPr>
          <p:nvPr>
            <p:ph idx="1"/>
          </p:nvPr>
        </p:nvSpPr>
        <p:spPr>
          <a:xfrm>
            <a:off x="1403648" y="836712"/>
            <a:ext cx="7272808" cy="5256584"/>
          </a:xfrm>
        </p:spPr>
        <p:txBody>
          <a:bodyPr>
            <a:normAutofit fontScale="92500"/>
          </a:bodyPr>
          <a:lstStyle/>
          <a:p>
            <a:r>
              <a:rPr lang="cs-CZ" dirty="0" smtClean="0"/>
              <a:t>Bolus = sousto</a:t>
            </a:r>
          </a:p>
          <a:p>
            <a:r>
              <a:rPr lang="cs-CZ" dirty="0" err="1" smtClean="0"/>
              <a:t>Deglutice</a:t>
            </a:r>
            <a:r>
              <a:rPr lang="cs-CZ" dirty="0" smtClean="0"/>
              <a:t> = polykání</a:t>
            </a:r>
          </a:p>
          <a:p>
            <a:r>
              <a:rPr lang="cs-CZ" dirty="0" smtClean="0"/>
              <a:t>Afagie – nemožnost polknout</a:t>
            </a:r>
          </a:p>
          <a:p>
            <a:r>
              <a:rPr lang="cs-CZ" dirty="0" err="1" smtClean="0"/>
              <a:t>Odynofagie</a:t>
            </a:r>
            <a:r>
              <a:rPr lang="cs-CZ" dirty="0" smtClean="0"/>
              <a:t> – bolestivé polykání</a:t>
            </a:r>
          </a:p>
          <a:p>
            <a:r>
              <a:rPr lang="cs-CZ" dirty="0" smtClean="0"/>
              <a:t>Aspirace </a:t>
            </a:r>
            <a:r>
              <a:rPr lang="cs-CZ" sz="2800" dirty="0" smtClean="0"/>
              <a:t>– vdechnutí do DC</a:t>
            </a:r>
            <a:endParaRPr lang="cs-CZ" dirty="0" smtClean="0"/>
          </a:p>
          <a:p>
            <a:r>
              <a:rPr lang="cs-CZ" dirty="0" smtClean="0"/>
              <a:t>Penetrace </a:t>
            </a:r>
            <a:r>
              <a:rPr lang="cs-CZ" sz="2800" dirty="0" smtClean="0"/>
              <a:t>– nad hlasivky, ale ne DC</a:t>
            </a:r>
            <a:endParaRPr lang="cs-CZ" dirty="0" smtClean="0"/>
          </a:p>
          <a:p>
            <a:r>
              <a:rPr lang="cs-CZ" dirty="0" err="1" smtClean="0"/>
              <a:t>Drooling</a:t>
            </a:r>
            <a:r>
              <a:rPr lang="cs-CZ" dirty="0" smtClean="0"/>
              <a:t> </a:t>
            </a:r>
            <a:r>
              <a:rPr lang="cs-CZ" sz="2800" dirty="0" smtClean="0"/>
              <a:t>– neudržení sousta v DÚ</a:t>
            </a:r>
            <a:endParaRPr lang="cs-CZ" dirty="0" smtClean="0"/>
          </a:p>
          <a:p>
            <a:r>
              <a:rPr lang="cs-CZ" dirty="0" err="1" smtClean="0"/>
              <a:t>Reflux</a:t>
            </a:r>
            <a:r>
              <a:rPr lang="cs-CZ" dirty="0" smtClean="0"/>
              <a:t> </a:t>
            </a:r>
            <a:r>
              <a:rPr lang="cs-CZ" sz="2800" dirty="0" smtClean="0"/>
              <a:t>– zpětný tok tekutiny</a:t>
            </a:r>
            <a:endParaRPr lang="cs-CZ" dirty="0" smtClean="0"/>
          </a:p>
          <a:p>
            <a:r>
              <a:rPr lang="cs-CZ" dirty="0" smtClean="0"/>
              <a:t>Regurgitace </a:t>
            </a:r>
            <a:r>
              <a:rPr lang="cs-CZ" sz="2800" dirty="0" smtClean="0"/>
              <a:t>– kyselé šťávy ze žaludku do jícnu bez dávivého reflexu; </a:t>
            </a:r>
            <a:r>
              <a:rPr lang="cs-CZ" sz="2800" dirty="0" err="1" smtClean="0"/>
              <a:t>nejč</a:t>
            </a:r>
            <a:r>
              <a:rPr lang="cs-CZ" sz="2800" dirty="0" smtClean="0"/>
              <a:t>. typ </a:t>
            </a:r>
            <a:r>
              <a:rPr lang="cs-CZ" sz="2800" dirty="0" err="1" smtClean="0"/>
              <a:t>refluxu</a:t>
            </a:r>
            <a:r>
              <a:rPr lang="cs-CZ" sz="2800" dirty="0" smtClean="0"/>
              <a:t> </a:t>
            </a:r>
            <a:endParaRPr lang="cs-CZ" dirty="0" smtClean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5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Široké spektrum příčin – nutný komplexní přístup k diagnostice</a:t>
            </a:r>
          </a:p>
          <a:p>
            <a:endParaRPr lang="cs-CZ" dirty="0" smtClean="0"/>
          </a:p>
          <a:p>
            <a:r>
              <a:rPr lang="cs-CZ" dirty="0" smtClean="0"/>
              <a:t>Rutinní </a:t>
            </a:r>
            <a:r>
              <a:rPr lang="cs-CZ" dirty="0" err="1" smtClean="0"/>
              <a:t>screening</a:t>
            </a:r>
            <a:r>
              <a:rPr lang="cs-CZ" dirty="0" smtClean="0"/>
              <a:t> poruch polykání</a:t>
            </a:r>
          </a:p>
          <a:p>
            <a:r>
              <a:rPr lang="cs-CZ" dirty="0" smtClean="0"/>
              <a:t>Základní klinické vyšetření polykání</a:t>
            </a:r>
          </a:p>
          <a:p>
            <a:r>
              <a:rPr lang="cs-CZ" dirty="0" smtClean="0"/>
              <a:t>Specializovaná vyšetření dle výsledku</a:t>
            </a:r>
          </a:p>
          <a:p>
            <a:endParaRPr lang="cs-CZ" dirty="0" smtClean="0"/>
          </a:p>
          <a:p>
            <a:r>
              <a:rPr lang="cs-CZ" dirty="0" smtClean="0"/>
              <a:t>Cíl: zhodnotit účinnost a bezpečnost polykání</a:t>
            </a:r>
          </a:p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50</a:t>
            </a:fld>
            <a:endParaRPr lang="cs-CZ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Screening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35608" y="1447800"/>
            <a:ext cx="7708392" cy="4800600"/>
          </a:xfrm>
        </p:spPr>
        <p:txBody>
          <a:bodyPr>
            <a:normAutofit fontScale="92500" lnSpcReduction="20000"/>
          </a:bodyPr>
          <a:lstStyle/>
          <a:p>
            <a:r>
              <a:rPr lang="cs-CZ" dirty="0" smtClean="0"/>
              <a:t>Zdravotní sestra</a:t>
            </a:r>
          </a:p>
          <a:p>
            <a:r>
              <a:rPr lang="cs-CZ" dirty="0" smtClean="0"/>
              <a:t>Rychlá diagnostika, jednoduché, levné</a:t>
            </a:r>
          </a:p>
          <a:p>
            <a:r>
              <a:rPr lang="cs-CZ" dirty="0" smtClean="0"/>
              <a:t>Nenahrazuje detailní vyšetření!</a:t>
            </a:r>
          </a:p>
          <a:p>
            <a:pPr>
              <a:buNone/>
            </a:pPr>
            <a:r>
              <a:rPr lang="cs-CZ" dirty="0" smtClean="0"/>
              <a:t>		</a:t>
            </a:r>
            <a:r>
              <a:rPr lang="cs-CZ" sz="2600" dirty="0" smtClean="0"/>
              <a:t>Má podchytit nejzávažnější případy i podezřelé</a:t>
            </a:r>
            <a:endParaRPr lang="cs-CZ" dirty="0" smtClean="0"/>
          </a:p>
          <a:p>
            <a:r>
              <a:rPr lang="cs-CZ" dirty="0" smtClean="0"/>
              <a:t>Základní zjištění: </a:t>
            </a:r>
          </a:p>
          <a:p>
            <a:pPr>
              <a:buNone/>
            </a:pPr>
            <a:r>
              <a:rPr lang="cs-CZ" dirty="0" smtClean="0"/>
              <a:t>		</a:t>
            </a:r>
            <a:r>
              <a:rPr lang="cs-CZ" sz="2400" dirty="0" smtClean="0"/>
              <a:t>Existuje dysfagie? </a:t>
            </a:r>
          </a:p>
          <a:p>
            <a:pPr>
              <a:buNone/>
            </a:pPr>
            <a:r>
              <a:rPr lang="cs-CZ" sz="2400" dirty="0" smtClean="0"/>
              <a:t>		Je nutné, aby pacient podstoupil další vyšetření?</a:t>
            </a:r>
          </a:p>
          <a:p>
            <a:pPr>
              <a:buNone/>
            </a:pPr>
            <a:r>
              <a:rPr lang="cs-CZ" sz="2400" dirty="0" smtClean="0"/>
              <a:t>		Je možné zajistit bezpečný perorální příjem?</a:t>
            </a:r>
          </a:p>
          <a:p>
            <a:r>
              <a:rPr lang="cs-CZ" dirty="0" smtClean="0"/>
              <a:t>Součástí má být i nutriční </a:t>
            </a:r>
            <a:r>
              <a:rPr lang="cs-CZ" dirty="0" err="1" smtClean="0"/>
              <a:t>screening</a:t>
            </a:r>
            <a:endParaRPr lang="cs-CZ" dirty="0" smtClean="0"/>
          </a:p>
          <a:p>
            <a:r>
              <a:rPr lang="cs-CZ" sz="3600" dirty="0" smtClean="0"/>
              <a:t>EAT-10 (</a:t>
            </a:r>
            <a:r>
              <a:rPr lang="cs-CZ" sz="3600" dirty="0" err="1" smtClean="0"/>
              <a:t>Eating</a:t>
            </a:r>
            <a:r>
              <a:rPr lang="cs-CZ" sz="3600" dirty="0" smtClean="0"/>
              <a:t> </a:t>
            </a:r>
            <a:r>
              <a:rPr lang="cs-CZ" sz="3600" dirty="0" err="1" smtClean="0"/>
              <a:t>Assessment</a:t>
            </a:r>
            <a:r>
              <a:rPr lang="cs-CZ" sz="3600" dirty="0" smtClean="0"/>
              <a:t> </a:t>
            </a:r>
            <a:r>
              <a:rPr lang="cs-CZ" sz="3600" dirty="0" err="1" smtClean="0"/>
              <a:t>Tool</a:t>
            </a:r>
            <a:r>
              <a:rPr lang="cs-CZ" sz="3600" dirty="0" smtClean="0"/>
              <a:t>)</a:t>
            </a:r>
          </a:p>
          <a:p>
            <a:pPr>
              <a:buNone/>
            </a:pPr>
            <a:r>
              <a:rPr lang="cs-CZ" sz="2600" dirty="0" smtClean="0"/>
              <a:t>		10 bodů, </a:t>
            </a:r>
            <a:r>
              <a:rPr lang="cs-CZ" sz="2600" dirty="0" err="1" smtClean="0"/>
              <a:t>subj</a:t>
            </a:r>
            <a:r>
              <a:rPr lang="cs-CZ" sz="2600" dirty="0" smtClean="0"/>
              <a:t>. potíže při polykání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51</a:t>
            </a:fld>
            <a:endParaRPr lang="cs-CZ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Základní klinické vyšetření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Lékař, klinický logoped, speciálně školená sestra</a:t>
            </a:r>
          </a:p>
          <a:p>
            <a:endParaRPr lang="cs-CZ" dirty="0" smtClean="0">
              <a:solidFill>
                <a:srgbClr val="FF0000"/>
              </a:solidFill>
            </a:endParaRPr>
          </a:p>
          <a:p>
            <a:r>
              <a:rPr lang="cs-CZ" dirty="0" smtClean="0">
                <a:solidFill>
                  <a:srgbClr val="FF0000"/>
                </a:solidFill>
              </a:rPr>
              <a:t>Anamnéza! </a:t>
            </a:r>
          </a:p>
          <a:p>
            <a:pPr>
              <a:buNone/>
            </a:pPr>
            <a:r>
              <a:rPr lang="cs-CZ" sz="2400" dirty="0" smtClean="0"/>
              <a:t>	Příčinu dysfagie lze zjistit až u 80-90 % pacientů</a:t>
            </a:r>
          </a:p>
          <a:p>
            <a:pPr>
              <a:buNone/>
            </a:pPr>
            <a:r>
              <a:rPr lang="cs-CZ" sz="2400" dirty="0" smtClean="0"/>
              <a:t>	</a:t>
            </a:r>
            <a:r>
              <a:rPr lang="cs-CZ" sz="2400" u="sng" dirty="0" smtClean="0"/>
              <a:t>Příznaky</a:t>
            </a:r>
            <a:r>
              <a:rPr lang="cs-CZ" sz="2400" dirty="0" smtClean="0"/>
              <a:t>, doba trvání, charakter obtíží</a:t>
            </a:r>
          </a:p>
          <a:p>
            <a:pPr>
              <a:buNone/>
            </a:pPr>
            <a:r>
              <a:rPr lang="cs-CZ" sz="2400" dirty="0" smtClean="0"/>
              <a:t>	Konzistence stravy, která činí potíže</a:t>
            </a:r>
          </a:p>
          <a:p>
            <a:pPr>
              <a:buNone/>
            </a:pPr>
            <a:r>
              <a:rPr lang="cs-CZ" sz="2400" dirty="0" smtClean="0"/>
              <a:t>	Kvalita řeči, poruchy hlasu, vývoj hmotnosti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52</a:t>
            </a:fld>
            <a:endParaRPr lang="cs-CZ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(Základní klinické vyšetření)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5077544"/>
          </a:xfrm>
        </p:spPr>
        <p:txBody>
          <a:bodyPr>
            <a:normAutofit/>
          </a:bodyPr>
          <a:lstStyle/>
          <a:p>
            <a:r>
              <a:rPr lang="cs-CZ" dirty="0" smtClean="0"/>
              <a:t>Vyšetření orální motoriky </a:t>
            </a:r>
          </a:p>
          <a:p>
            <a:pPr>
              <a:buNone/>
            </a:pPr>
            <a:r>
              <a:rPr lang="cs-CZ" dirty="0" smtClean="0"/>
              <a:t>	</a:t>
            </a:r>
            <a:r>
              <a:rPr lang="cs-CZ" sz="2400" dirty="0" smtClean="0"/>
              <a:t>Funkčnost orgánů – svaly, klouby, zuby, symetrie...</a:t>
            </a:r>
          </a:p>
          <a:p>
            <a:r>
              <a:rPr lang="cs-CZ" dirty="0" smtClean="0"/>
              <a:t>Posouzení orální kontroly a polykání</a:t>
            </a:r>
            <a:endParaRPr lang="cs-CZ" sz="4000" dirty="0" smtClean="0"/>
          </a:p>
          <a:p>
            <a:pPr>
              <a:buNone/>
            </a:pPr>
            <a:r>
              <a:rPr lang="cs-CZ" sz="2400" dirty="0" smtClean="0"/>
              <a:t>	Lízátko – manipulace, slinění, polykání, elevace hrtanu, kašel...?</a:t>
            </a:r>
          </a:p>
          <a:p>
            <a:pPr>
              <a:buNone/>
            </a:pPr>
            <a:r>
              <a:rPr lang="cs-CZ" sz="2400" dirty="0" smtClean="0"/>
              <a:t>	Kašel / vlhké zvuky: nevhodný příjem stravy!</a:t>
            </a:r>
          </a:p>
          <a:p>
            <a:pPr>
              <a:buNone/>
            </a:pPr>
            <a:r>
              <a:rPr lang="cs-CZ" sz="2400" dirty="0" smtClean="0"/>
              <a:t>	Podání sousta – různé konzistence, ale ne tekutiny</a:t>
            </a:r>
          </a:p>
          <a:p>
            <a:r>
              <a:rPr lang="cs-CZ" dirty="0" smtClean="0"/>
              <a:t>Test polknutí vody </a:t>
            </a:r>
            <a:r>
              <a:rPr lang="cs-CZ" sz="2400" dirty="0" smtClean="0"/>
              <a:t>(</a:t>
            </a:r>
            <a:r>
              <a:rPr lang="cs-CZ" sz="2400" dirty="0" err="1" smtClean="0"/>
              <a:t>Water</a:t>
            </a:r>
            <a:r>
              <a:rPr lang="cs-CZ" sz="2400" dirty="0" smtClean="0"/>
              <a:t> </a:t>
            </a:r>
            <a:r>
              <a:rPr lang="cs-CZ" sz="2400" dirty="0" err="1" smtClean="0"/>
              <a:t>Swallow</a:t>
            </a:r>
            <a:r>
              <a:rPr lang="cs-CZ" sz="2400" dirty="0" smtClean="0"/>
              <a:t> Test)</a:t>
            </a:r>
            <a:endParaRPr lang="cs-CZ" sz="3600" dirty="0" smtClean="0"/>
          </a:p>
          <a:p>
            <a:pPr>
              <a:buNone/>
            </a:pPr>
            <a:r>
              <a:rPr lang="cs-CZ" sz="2800" dirty="0" smtClean="0"/>
              <a:t>	</a:t>
            </a:r>
            <a:r>
              <a:rPr lang="cs-CZ" sz="2400" dirty="0" smtClean="0"/>
              <a:t>Orientačně informuje o aspiraci</a:t>
            </a:r>
          </a:p>
          <a:p>
            <a:pPr>
              <a:buNone/>
            </a:pPr>
            <a:r>
              <a:rPr lang="cs-CZ" sz="2400" dirty="0" smtClean="0"/>
              <a:t>	Polykání tekutin je náročnější, než sousta</a:t>
            </a:r>
            <a:endParaRPr lang="cs-CZ" sz="2800" dirty="0" smtClean="0"/>
          </a:p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53</a:t>
            </a:fld>
            <a:endParaRPr lang="cs-CZ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Specializovaná vyšetření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35608" y="1447800"/>
            <a:ext cx="7708392" cy="5005536"/>
          </a:xfrm>
        </p:spPr>
        <p:txBody>
          <a:bodyPr>
            <a:normAutofit/>
          </a:bodyPr>
          <a:lstStyle/>
          <a:p>
            <a:r>
              <a:rPr lang="cs-CZ" dirty="0" err="1" smtClean="0"/>
              <a:t>Videofluoroskopie</a:t>
            </a:r>
            <a:r>
              <a:rPr lang="cs-CZ" dirty="0" smtClean="0"/>
              <a:t> (VFSS)</a:t>
            </a:r>
          </a:p>
          <a:p>
            <a:pPr lvl="1">
              <a:buNone/>
            </a:pPr>
            <a:r>
              <a:rPr lang="cs-CZ" sz="2400" dirty="0" smtClean="0"/>
              <a:t>Průběh polykání </a:t>
            </a:r>
          </a:p>
          <a:p>
            <a:pPr lvl="1">
              <a:buNone/>
            </a:pPr>
            <a:r>
              <a:rPr lang="cs-CZ" sz="2400" dirty="0" smtClean="0"/>
              <a:t>Rychlé rentgenové snímkování polknuté kontrastní l.</a:t>
            </a:r>
          </a:p>
          <a:p>
            <a:pPr lvl="1">
              <a:buNone/>
            </a:pPr>
            <a:r>
              <a:rPr lang="cs-CZ" sz="2400" dirty="0" smtClean="0"/>
              <a:t>Diagnostika typu poruchy</a:t>
            </a:r>
          </a:p>
          <a:p>
            <a:pPr lvl="1">
              <a:buNone/>
            </a:pPr>
            <a:r>
              <a:rPr lang="cs-CZ" sz="2400" dirty="0" smtClean="0"/>
              <a:t>Testování </a:t>
            </a:r>
            <a:r>
              <a:rPr lang="cs-CZ" sz="2400" dirty="0" err="1" smtClean="0"/>
              <a:t>nejvhod</a:t>
            </a:r>
            <a:r>
              <a:rPr lang="cs-CZ" sz="2400" dirty="0" smtClean="0"/>
              <a:t>. technik optimalizace polykání</a:t>
            </a:r>
          </a:p>
          <a:p>
            <a:r>
              <a:rPr lang="cs-CZ" dirty="0" err="1" smtClean="0"/>
              <a:t>Videoendoskopie</a:t>
            </a:r>
            <a:r>
              <a:rPr lang="cs-CZ" dirty="0" smtClean="0"/>
              <a:t> (FEES)</a:t>
            </a:r>
          </a:p>
          <a:p>
            <a:pPr>
              <a:buNone/>
            </a:pPr>
            <a:r>
              <a:rPr lang="cs-CZ" sz="2400" dirty="0" smtClean="0"/>
              <a:t>	Flexibilním tenkým </a:t>
            </a:r>
            <a:r>
              <a:rPr lang="cs-CZ" sz="2400" dirty="0" err="1" smtClean="0"/>
              <a:t>videoendoskopem</a:t>
            </a:r>
            <a:r>
              <a:rPr lang="cs-CZ" sz="2400" dirty="0" smtClean="0"/>
              <a:t> se lékař nebo logoped „podívá“ přes nos na polykání</a:t>
            </a:r>
          </a:p>
          <a:p>
            <a:r>
              <a:rPr lang="cs-CZ" dirty="0" smtClean="0"/>
              <a:t>Obě výhody i nevýhody, doplňují se</a:t>
            </a:r>
          </a:p>
          <a:p>
            <a:pPr>
              <a:buNone/>
            </a:pPr>
            <a:r>
              <a:rPr lang="cs-CZ" dirty="0" smtClean="0"/>
              <a:t>+ mnoho dalších, méně častých metod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54</a:t>
            </a:fld>
            <a:endParaRPr lang="cs-CZ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59632" y="1412776"/>
            <a:ext cx="7674056" cy="4835624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r>
              <a:rPr lang="cs-CZ" dirty="0" smtClean="0"/>
              <a:t>VFSS:</a:t>
            </a:r>
          </a:p>
          <a:p>
            <a:pPr>
              <a:buNone/>
            </a:pPr>
            <a:r>
              <a:rPr lang="en-US" dirty="0" smtClean="0">
                <a:hlinkClick r:id="rId2"/>
              </a:rPr>
              <a:t>http://www.youtube.com/watch?v=Ri8bBhw9msQ</a:t>
            </a:r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r>
              <a:rPr lang="cs-CZ" dirty="0" smtClean="0"/>
              <a:t>FEES:</a:t>
            </a:r>
          </a:p>
          <a:p>
            <a:pPr>
              <a:buNone/>
            </a:pPr>
            <a:r>
              <a:rPr lang="cs-CZ" dirty="0" smtClean="0">
                <a:hlinkClick r:id="rId3"/>
              </a:rPr>
              <a:t>http://www.</a:t>
            </a:r>
            <a:r>
              <a:rPr lang="cs-CZ" dirty="0" err="1" smtClean="0">
                <a:hlinkClick r:id="rId3"/>
              </a:rPr>
              <a:t>youtube.com</a:t>
            </a:r>
            <a:r>
              <a:rPr lang="cs-CZ" dirty="0" smtClean="0">
                <a:hlinkClick r:id="rId3"/>
              </a:rPr>
              <a:t>/</a:t>
            </a:r>
            <a:r>
              <a:rPr lang="cs-CZ" dirty="0" err="1" smtClean="0">
                <a:hlinkClick r:id="rId3"/>
              </a:rPr>
              <a:t>watch</a:t>
            </a:r>
            <a:r>
              <a:rPr lang="cs-CZ" dirty="0" smtClean="0">
                <a:hlinkClick r:id="rId3"/>
              </a:rPr>
              <a:t>?v=Z6zRxrBE3ws&amp;list=PLGcRuFBZQ3MrbTXJJpQ0oq6W5SjNLcD2z</a:t>
            </a:r>
            <a:endParaRPr lang="cs-CZ" dirty="0" smtClean="0"/>
          </a:p>
          <a:p>
            <a:pPr>
              <a:buNone/>
            </a:pPr>
            <a:endParaRPr 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55</a:t>
            </a:fld>
            <a:endParaRPr lang="cs-CZ"/>
          </a:p>
        </p:txBody>
      </p:sp>
      <p:pic>
        <p:nvPicPr>
          <p:cNvPr id="6" name="Obrázek 5" descr="image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36296" y="404664"/>
            <a:ext cx="1449237" cy="14173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Péče při dysfagii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56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Multidisciplinární</a:t>
            </a:r>
            <a:r>
              <a:rPr lang="cs-CZ" dirty="0" smtClean="0"/>
              <a:t> tým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57</a:t>
            </a:fld>
            <a:endParaRPr lang="cs-CZ"/>
          </a:p>
        </p:txBody>
      </p:sp>
      <p:pic>
        <p:nvPicPr>
          <p:cNvPr id="5" name="Obrázek 4" descr="imagesCAUDXEH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20272" y="548680"/>
            <a:ext cx="1719635" cy="1719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twitter-bird-with-exclamation-mar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80312" y="332656"/>
            <a:ext cx="1512168" cy="1512168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5440648" cy="1143000"/>
          </a:xfrm>
        </p:spPr>
        <p:txBody>
          <a:bodyPr>
            <a:normAutofit/>
          </a:bodyPr>
          <a:lstStyle/>
          <a:p>
            <a:r>
              <a:rPr lang="cs-CZ" dirty="0" err="1" smtClean="0"/>
              <a:t>Multidisciplinární</a:t>
            </a:r>
            <a:r>
              <a:rPr lang="cs-CZ" dirty="0" smtClean="0"/>
              <a:t> tým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71600" y="1447800"/>
            <a:ext cx="8172400" cy="4800600"/>
          </a:xfrm>
        </p:spPr>
        <p:txBody>
          <a:bodyPr>
            <a:normAutofit/>
          </a:bodyPr>
          <a:lstStyle/>
          <a:p>
            <a:r>
              <a:rPr lang="cs-CZ" dirty="0" err="1" smtClean="0"/>
              <a:t>Dysfagiologický</a:t>
            </a:r>
            <a:r>
              <a:rPr lang="cs-CZ" dirty="0" smtClean="0"/>
              <a:t> tým</a:t>
            </a:r>
          </a:p>
          <a:p>
            <a:pPr>
              <a:buNone/>
            </a:pPr>
            <a:r>
              <a:rPr lang="cs-CZ" sz="2600" dirty="0" smtClean="0"/>
              <a:t>	</a:t>
            </a:r>
            <a:r>
              <a:rPr lang="cs-CZ" sz="2400" dirty="0" smtClean="0"/>
              <a:t>Identifikace, diagnostika, </a:t>
            </a:r>
            <a:r>
              <a:rPr lang="cs-CZ" sz="2400" u="sng" dirty="0" smtClean="0"/>
              <a:t>individuální</a:t>
            </a:r>
            <a:r>
              <a:rPr lang="cs-CZ" sz="2400" dirty="0" smtClean="0"/>
              <a:t> plán péče, </a:t>
            </a:r>
            <a:r>
              <a:rPr lang="cs-CZ" sz="2400" dirty="0" smtClean="0">
                <a:solidFill>
                  <a:srgbClr val="FF0000"/>
                </a:solidFill>
              </a:rPr>
              <a:t>KOMUNIKACE! </a:t>
            </a:r>
          </a:p>
          <a:p>
            <a:r>
              <a:rPr lang="cs-CZ" dirty="0" smtClean="0"/>
              <a:t>Základ: </a:t>
            </a:r>
          </a:p>
          <a:p>
            <a:pPr>
              <a:buNone/>
            </a:pPr>
            <a:r>
              <a:rPr lang="cs-CZ" dirty="0" smtClean="0"/>
              <a:t>	</a:t>
            </a:r>
            <a:r>
              <a:rPr lang="cs-CZ" dirty="0" smtClean="0">
                <a:solidFill>
                  <a:srgbClr val="FF0000"/>
                </a:solidFill>
              </a:rPr>
              <a:t>ošetřující lékař, zdravotní sestra, klinický logoped, nutriční terapeut</a:t>
            </a:r>
          </a:p>
          <a:p>
            <a:r>
              <a:rPr lang="cs-CZ" dirty="0" smtClean="0"/>
              <a:t>Další specialisté:</a:t>
            </a:r>
          </a:p>
          <a:p>
            <a:pPr lvl="1">
              <a:buNone/>
            </a:pPr>
            <a:r>
              <a:rPr lang="cs-CZ" sz="2400" dirty="0" smtClean="0"/>
              <a:t>	</a:t>
            </a:r>
            <a:r>
              <a:rPr lang="cs-CZ" sz="2400" dirty="0" err="1" smtClean="0"/>
              <a:t>Gastro</a:t>
            </a:r>
            <a:r>
              <a:rPr lang="cs-CZ" sz="2400" dirty="0" smtClean="0"/>
              <a:t>, ORL, radiologie, neurologie, plicní lék., geriatrie, psychiatrie, foniatrie, fyzioterapeut, psycholog, protetik, dentální hygienista, farmakolog aj.</a:t>
            </a:r>
          </a:p>
          <a:p>
            <a:pPr>
              <a:buNone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58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Terapie dysfagie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Individuální plán péče </a:t>
            </a:r>
          </a:p>
          <a:p>
            <a:pPr>
              <a:buNone/>
            </a:pPr>
            <a:r>
              <a:rPr lang="cs-CZ" sz="2400" dirty="0" smtClean="0"/>
              <a:t>	správná </a:t>
            </a:r>
            <a:r>
              <a:rPr lang="cs-CZ" sz="2400" dirty="0" smtClean="0">
                <a:solidFill>
                  <a:srgbClr val="FF0000"/>
                </a:solidFill>
              </a:rPr>
              <a:t>dieta</a:t>
            </a:r>
            <a:r>
              <a:rPr lang="cs-CZ" sz="2400" dirty="0" smtClean="0"/>
              <a:t>, </a:t>
            </a:r>
            <a:r>
              <a:rPr lang="cs-CZ" sz="2400" dirty="0" smtClean="0">
                <a:solidFill>
                  <a:srgbClr val="FF0000"/>
                </a:solidFill>
              </a:rPr>
              <a:t>rehabilitace</a:t>
            </a:r>
            <a:r>
              <a:rPr lang="cs-CZ" sz="2400" dirty="0" smtClean="0"/>
              <a:t>, protetická a </a:t>
            </a:r>
            <a:r>
              <a:rPr lang="cs-CZ" sz="2400" dirty="0" err="1" smtClean="0"/>
              <a:t>chir</a:t>
            </a:r>
            <a:r>
              <a:rPr lang="cs-CZ" sz="2400" dirty="0" smtClean="0"/>
              <a:t>. Léčba</a:t>
            </a:r>
          </a:p>
          <a:p>
            <a:r>
              <a:rPr lang="cs-CZ" dirty="0" smtClean="0"/>
              <a:t>Kompenzační strategie</a:t>
            </a:r>
          </a:p>
          <a:p>
            <a:pPr lvl="2">
              <a:buNone/>
            </a:pPr>
            <a:r>
              <a:rPr lang="cs-CZ" dirty="0" smtClean="0"/>
              <a:t>Můžou polykání umožnit nebo alespoň zlepšit</a:t>
            </a:r>
          </a:p>
          <a:p>
            <a:pPr lvl="2">
              <a:buNone/>
            </a:pPr>
            <a:r>
              <a:rPr lang="cs-CZ" dirty="0" smtClean="0"/>
              <a:t>Pasivní – pacient je příjemce</a:t>
            </a:r>
          </a:p>
          <a:p>
            <a:pPr lvl="2">
              <a:buNone/>
            </a:pPr>
            <a:r>
              <a:rPr lang="cs-CZ" dirty="0" err="1" smtClean="0"/>
              <a:t>Orofaciální</a:t>
            </a:r>
            <a:r>
              <a:rPr lang="cs-CZ" dirty="0" smtClean="0"/>
              <a:t> stimulace, posturální techniky, režimová opatření, kompenzační pomůcky</a:t>
            </a:r>
          </a:p>
          <a:p>
            <a:r>
              <a:rPr lang="cs-CZ" dirty="0" smtClean="0"/>
              <a:t>Terapeutické strategie</a:t>
            </a:r>
          </a:p>
          <a:p>
            <a:pPr lvl="2">
              <a:buNone/>
            </a:pPr>
            <a:r>
              <a:rPr lang="cs-CZ" dirty="0" smtClean="0"/>
              <a:t>Aktivní – pacient se zapojuje; s reálnými sousty</a:t>
            </a:r>
          </a:p>
          <a:p>
            <a:pPr lvl="2">
              <a:buNone/>
            </a:pPr>
            <a:r>
              <a:rPr lang="cs-CZ" dirty="0" smtClean="0"/>
              <a:t>Polykací manévry</a:t>
            </a:r>
          </a:p>
          <a:p>
            <a:pPr lvl="2">
              <a:buNone/>
            </a:pPr>
            <a:r>
              <a:rPr lang="cs-CZ" dirty="0" smtClean="0"/>
              <a:t>Obě strategie lze používat i u NGS nebo PEG!</a:t>
            </a:r>
          </a:p>
          <a:p>
            <a:endParaRPr lang="en-US" sz="28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59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Anatomie polykání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6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31640" y="260648"/>
            <a:ext cx="7498080" cy="1143000"/>
          </a:xfrm>
        </p:spPr>
        <p:txBody>
          <a:bodyPr/>
          <a:lstStyle/>
          <a:p>
            <a:r>
              <a:rPr lang="cs-CZ" dirty="0" smtClean="0"/>
              <a:t>Shrnutí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15616" y="1447800"/>
            <a:ext cx="7704856" cy="4800600"/>
          </a:xfrm>
        </p:spPr>
        <p:txBody>
          <a:bodyPr>
            <a:normAutofit fontScale="92500" lnSpcReduction="20000"/>
          </a:bodyPr>
          <a:lstStyle/>
          <a:p>
            <a:r>
              <a:rPr lang="cs-CZ" dirty="0" smtClean="0"/>
              <a:t>Dysfagie = porucha polykání</a:t>
            </a:r>
          </a:p>
          <a:p>
            <a:r>
              <a:rPr lang="cs-CZ" dirty="0" smtClean="0"/>
              <a:t>Častý symptom mnoha onemocnění objevujících se ve vyšším věku, různá etiologie</a:t>
            </a:r>
          </a:p>
          <a:p>
            <a:r>
              <a:rPr lang="cs-CZ" dirty="0" smtClean="0"/>
              <a:t>Ovlivňuje schopnost přijímat potravu a tekutiny, tedy i fungování nemocných ve společnosti a rodině</a:t>
            </a:r>
          </a:p>
          <a:p>
            <a:r>
              <a:rPr lang="cs-CZ" dirty="0" smtClean="0"/>
              <a:t>Četné negativní důsledky v sociální, psychologické i fyzické oblasti</a:t>
            </a:r>
          </a:p>
          <a:p>
            <a:r>
              <a:rPr lang="cs-CZ" dirty="0" smtClean="0"/>
              <a:t>Neléčená dysfagie může vést až k život ohrožujícím komplikacím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60</a:t>
            </a:fld>
            <a:endParaRPr lang="cs-CZ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87624" y="260648"/>
            <a:ext cx="7498080" cy="1143000"/>
          </a:xfrm>
        </p:spPr>
        <p:txBody>
          <a:bodyPr/>
          <a:lstStyle/>
          <a:p>
            <a:r>
              <a:rPr lang="cs-CZ" dirty="0" smtClean="0"/>
              <a:t>(Shrnutí)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15616" y="1447800"/>
            <a:ext cx="7776864" cy="4800600"/>
          </a:xfrm>
        </p:spPr>
        <p:txBody>
          <a:bodyPr>
            <a:normAutofit/>
          </a:bodyPr>
          <a:lstStyle/>
          <a:p>
            <a:r>
              <a:rPr lang="cs-CZ" dirty="0" smtClean="0"/>
              <a:t>Časná diagnóza, rehabilitace polykání, zajištění optimální výživy </a:t>
            </a:r>
          </a:p>
          <a:p>
            <a:pPr>
              <a:buNone/>
            </a:pPr>
            <a:r>
              <a:rPr lang="cs-CZ" dirty="0" smtClean="0"/>
              <a:t>					</a:t>
            </a:r>
            <a:r>
              <a:rPr lang="cs-CZ" dirty="0" smtClean="0">
                <a:latin typeface="Times New Roman"/>
                <a:cs typeface="Times New Roman"/>
              </a:rPr>
              <a:t>↓</a:t>
            </a:r>
            <a:endParaRPr lang="cs-CZ" dirty="0" smtClean="0"/>
          </a:p>
          <a:p>
            <a:pPr>
              <a:buNone/>
            </a:pPr>
            <a:r>
              <a:rPr lang="cs-CZ" dirty="0" smtClean="0"/>
              <a:t>	minimalizace negativních důsledků a výskytu komplikací</a:t>
            </a:r>
          </a:p>
          <a:p>
            <a:endParaRPr lang="cs-CZ" dirty="0" smtClean="0"/>
          </a:p>
          <a:p>
            <a:r>
              <a:rPr lang="cs-CZ" dirty="0" smtClean="0"/>
              <a:t>Nutná mezioborová spolupráce, </a:t>
            </a:r>
            <a:r>
              <a:rPr lang="cs-CZ" dirty="0" err="1" smtClean="0"/>
              <a:t>dysfagiologický</a:t>
            </a:r>
            <a:r>
              <a:rPr lang="cs-CZ" dirty="0" smtClean="0"/>
              <a:t> tým a komunikace!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61</a:t>
            </a:fld>
            <a:endParaRPr lang="cs-CZ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62</a:t>
            </a:fld>
            <a:endParaRPr lang="cs-CZ"/>
          </a:p>
        </p:txBody>
      </p:sp>
      <p:pic>
        <p:nvPicPr>
          <p:cNvPr id="3" name="Obrázek 2" descr="Sleep-tips-for-students-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37545" y="0"/>
            <a:ext cx="8206455" cy="5445224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5004048" y="5877272"/>
            <a:ext cx="34083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 smtClean="0"/>
              <a:t>Děkuji za pozornost</a:t>
            </a:r>
            <a:r>
              <a:rPr lang="cs-CZ" dirty="0" smtClean="0"/>
              <a:t>.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Dutina ústní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Začátek polykání</a:t>
            </a:r>
          </a:p>
          <a:p>
            <a:r>
              <a:rPr lang="cs-CZ" dirty="0" smtClean="0"/>
              <a:t>Příprava a transport sousta</a:t>
            </a:r>
          </a:p>
          <a:p>
            <a:r>
              <a:rPr lang="cs-CZ" sz="2400" dirty="0" smtClean="0"/>
              <a:t>Rty, zuby, alveolární oblouky, žvýkací svaly, jazyk, tvrdé a měkké patro, tváře, spodní čelist, spodina dutiny ústní, patrové oblouky, slinné žlázy</a:t>
            </a:r>
          </a:p>
          <a:p>
            <a:r>
              <a:rPr lang="cs-CZ" dirty="0" smtClean="0"/>
              <a:t>Strop dutiny ústní </a:t>
            </a:r>
            <a:r>
              <a:rPr lang="cs-CZ" sz="2400" dirty="0" smtClean="0"/>
              <a:t>(t+m patro, čípek)</a:t>
            </a:r>
          </a:p>
          <a:p>
            <a:r>
              <a:rPr lang="cs-CZ" dirty="0" smtClean="0"/>
              <a:t>Přirozené slizniční zálivy</a:t>
            </a:r>
          </a:p>
          <a:p>
            <a:r>
              <a:rPr lang="cs-CZ" dirty="0" smtClean="0"/>
              <a:t>Jazyk</a:t>
            </a:r>
          </a:p>
          <a:p>
            <a:r>
              <a:rPr lang="cs-CZ" dirty="0" smtClean="0"/>
              <a:t>Hltanová úžina (</a:t>
            </a:r>
            <a:r>
              <a:rPr lang="cs-CZ" dirty="0" err="1" smtClean="0"/>
              <a:t>isthmus</a:t>
            </a:r>
            <a:r>
              <a:rPr lang="cs-CZ" dirty="0" smtClean="0"/>
              <a:t> </a:t>
            </a:r>
            <a:r>
              <a:rPr lang="cs-CZ" dirty="0" err="1" smtClean="0"/>
              <a:t>faucium</a:t>
            </a:r>
            <a:r>
              <a:rPr lang="cs-CZ" dirty="0" smtClean="0"/>
              <a:t>)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7</a:t>
            </a:fld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59632" y="260648"/>
            <a:ext cx="7498080" cy="1143000"/>
          </a:xfrm>
        </p:spPr>
        <p:txBody>
          <a:bodyPr/>
          <a:lstStyle/>
          <a:p>
            <a:r>
              <a:rPr lang="cs-CZ" dirty="0" smtClean="0"/>
              <a:t>(Dutina ústní)</a:t>
            </a:r>
            <a:endParaRPr lang="en-US" dirty="0"/>
          </a:p>
        </p:txBody>
      </p:sp>
      <p:pic>
        <p:nvPicPr>
          <p:cNvPr id="5" name="Zástupný symbol pro obsah 4" descr="image00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484784"/>
            <a:ext cx="8934450" cy="4154520"/>
          </a:xfrm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8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Hltan (</a:t>
            </a:r>
            <a:r>
              <a:rPr lang="cs-CZ" dirty="0" err="1" smtClean="0"/>
              <a:t>pharynx</a:t>
            </a:r>
            <a:r>
              <a:rPr lang="cs-CZ" dirty="0" smtClean="0"/>
              <a:t>)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03648" y="1447800"/>
            <a:ext cx="7488832" cy="4800600"/>
          </a:xfrm>
        </p:spPr>
        <p:txBody>
          <a:bodyPr/>
          <a:lstStyle/>
          <a:p>
            <a:r>
              <a:rPr lang="cs-CZ" dirty="0" smtClean="0"/>
              <a:t>S hrtanem součást DC i polykacích orgánů, cesty se vzájemně kříží – obranné mechanismy</a:t>
            </a:r>
          </a:p>
          <a:p>
            <a:r>
              <a:rPr lang="cs-CZ" dirty="0" smtClean="0"/>
              <a:t>Svalová trubice</a:t>
            </a:r>
          </a:p>
          <a:p>
            <a:endParaRPr lang="cs-CZ" dirty="0" smtClean="0"/>
          </a:p>
          <a:p>
            <a:r>
              <a:rPr lang="cs-CZ" dirty="0" smtClean="0"/>
              <a:t>Nosní část </a:t>
            </a:r>
            <a:r>
              <a:rPr lang="cs-CZ" sz="2400" dirty="0" smtClean="0"/>
              <a:t>(</a:t>
            </a:r>
            <a:r>
              <a:rPr lang="cs-CZ" sz="2400" dirty="0" err="1" smtClean="0"/>
              <a:t>nasopharynx</a:t>
            </a:r>
            <a:r>
              <a:rPr lang="cs-CZ" sz="2400" dirty="0" smtClean="0"/>
              <a:t>, </a:t>
            </a:r>
            <a:r>
              <a:rPr lang="cs-CZ" sz="2400" dirty="0" err="1" smtClean="0"/>
              <a:t>epipharynx</a:t>
            </a:r>
            <a:r>
              <a:rPr lang="cs-CZ" sz="2400" dirty="0" smtClean="0"/>
              <a:t>)</a:t>
            </a:r>
            <a:endParaRPr lang="cs-CZ" dirty="0" smtClean="0"/>
          </a:p>
          <a:p>
            <a:r>
              <a:rPr lang="cs-CZ" dirty="0" smtClean="0"/>
              <a:t>Ústní část </a:t>
            </a:r>
            <a:r>
              <a:rPr lang="cs-CZ" sz="2400" dirty="0" smtClean="0"/>
              <a:t>(</a:t>
            </a:r>
            <a:r>
              <a:rPr lang="cs-CZ" sz="2400" dirty="0" err="1" smtClean="0"/>
              <a:t>mezopharynx</a:t>
            </a:r>
            <a:r>
              <a:rPr lang="cs-CZ" sz="2400" dirty="0" smtClean="0"/>
              <a:t>, </a:t>
            </a:r>
            <a:r>
              <a:rPr lang="cs-CZ" sz="2400" b="1" dirty="0" err="1" smtClean="0"/>
              <a:t>oropharynx</a:t>
            </a:r>
            <a:r>
              <a:rPr lang="cs-CZ" sz="2400" dirty="0" smtClean="0"/>
              <a:t>)</a:t>
            </a:r>
            <a:endParaRPr lang="cs-CZ" dirty="0" smtClean="0"/>
          </a:p>
          <a:p>
            <a:r>
              <a:rPr lang="cs-CZ" dirty="0" smtClean="0"/>
              <a:t>Hrtanová část </a:t>
            </a:r>
            <a:r>
              <a:rPr lang="cs-CZ" sz="2400" dirty="0" smtClean="0"/>
              <a:t>(</a:t>
            </a:r>
            <a:r>
              <a:rPr lang="cs-CZ" sz="2400" dirty="0" err="1" smtClean="0"/>
              <a:t>hypopharynx</a:t>
            </a:r>
            <a:r>
              <a:rPr lang="cs-CZ" sz="2400" dirty="0" smtClean="0"/>
              <a:t>, </a:t>
            </a:r>
            <a:r>
              <a:rPr lang="cs-CZ" sz="2400" dirty="0" err="1" smtClean="0"/>
              <a:t>laryngopharynx</a:t>
            </a:r>
            <a:r>
              <a:rPr lang="cs-CZ" sz="2400" dirty="0" smtClean="0"/>
              <a:t>)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9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unovrat">
  <a:themeElements>
    <a:clrScheme name="Slunovrat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lunovrat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lunovrat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819</TotalTime>
  <Words>2629</Words>
  <Application>Microsoft Office PowerPoint</Application>
  <PresentationFormat>Předvádění na obrazovce (4:3)</PresentationFormat>
  <Paragraphs>478</Paragraphs>
  <Slides>62</Slides>
  <Notes>12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62</vt:i4>
      </vt:variant>
    </vt:vector>
  </HeadingPairs>
  <TitlesOfParts>
    <vt:vector size="63" baseType="lpstr">
      <vt:lpstr>Slunovrat</vt:lpstr>
      <vt:lpstr>Dysfagie</vt:lpstr>
      <vt:lpstr>Co nás čeká?</vt:lpstr>
      <vt:lpstr>Dysfagie</vt:lpstr>
      <vt:lpstr>Snímek 4</vt:lpstr>
      <vt:lpstr>Snímek 5</vt:lpstr>
      <vt:lpstr>Anatomie polykání</vt:lpstr>
      <vt:lpstr>Dutina ústní</vt:lpstr>
      <vt:lpstr>(Dutina ústní)</vt:lpstr>
      <vt:lpstr>Hltan (pharynx)</vt:lpstr>
      <vt:lpstr>Hrtan (larynx)</vt:lpstr>
      <vt:lpstr>(Hltan a hrtan)</vt:lpstr>
      <vt:lpstr>Jícen (oesophagus)</vt:lpstr>
      <vt:lpstr>(Jícen)</vt:lpstr>
      <vt:lpstr>Nervový systém</vt:lpstr>
      <vt:lpstr>Snímek 15</vt:lpstr>
      <vt:lpstr>Fyziologie polykání (polykací akt)</vt:lpstr>
      <vt:lpstr>Snímek 17</vt:lpstr>
      <vt:lpstr>Orální fáze přípravná</vt:lpstr>
      <vt:lpstr>Snímek 19</vt:lpstr>
      <vt:lpstr>Orální fáze transportní</vt:lpstr>
      <vt:lpstr>Faryngeální fáze</vt:lpstr>
      <vt:lpstr>Snímek 22</vt:lpstr>
      <vt:lpstr>Ezofageální fáze</vt:lpstr>
      <vt:lpstr>Snímek 24</vt:lpstr>
      <vt:lpstr>Příznaky dysfagie</vt:lpstr>
      <vt:lpstr>Kdy uvažovat o dysfagii</vt:lpstr>
      <vt:lpstr>Zřetelné příznaky</vt:lpstr>
      <vt:lpstr>Méně zřejmé příznaky</vt:lpstr>
      <vt:lpstr>Pamatujte</vt:lpstr>
      <vt:lpstr>Snímek 30</vt:lpstr>
      <vt:lpstr>Etiologie dysfagie (příčiny)</vt:lpstr>
      <vt:lpstr>Snímek 32</vt:lpstr>
      <vt:lpstr>Snímek 33</vt:lpstr>
      <vt:lpstr>Snímek 34</vt:lpstr>
      <vt:lpstr>Výskyt u seniorů</vt:lpstr>
      <vt:lpstr>Snímek 36</vt:lpstr>
      <vt:lpstr>Důsledky</vt:lpstr>
      <vt:lpstr>Snímek 38</vt:lpstr>
      <vt:lpstr>Důsledky v sociální oblasti</vt:lpstr>
      <vt:lpstr>Psychologické důsledky</vt:lpstr>
      <vt:lpstr>Fyzické důsledky</vt:lpstr>
      <vt:lpstr>Ekonomické důsledky</vt:lpstr>
      <vt:lpstr>Snímek 43</vt:lpstr>
      <vt:lpstr>Komplikace</vt:lpstr>
      <vt:lpstr>Snímek 45</vt:lpstr>
      <vt:lpstr>Malnutrice, dehydratace</vt:lpstr>
      <vt:lpstr>Aspirace</vt:lpstr>
      <vt:lpstr>Aspirační pneumonie a aspirační pneumonitida</vt:lpstr>
      <vt:lpstr>Diagnostika , vyšetřovací metody</vt:lpstr>
      <vt:lpstr>Snímek 50</vt:lpstr>
      <vt:lpstr>Screening</vt:lpstr>
      <vt:lpstr>Základní klinické vyšetření</vt:lpstr>
      <vt:lpstr>(Základní klinické vyšetření)</vt:lpstr>
      <vt:lpstr>Specializovaná vyšetření</vt:lpstr>
      <vt:lpstr>Snímek 55</vt:lpstr>
      <vt:lpstr>Péče při dysfagii</vt:lpstr>
      <vt:lpstr>Multidisciplinární tým</vt:lpstr>
      <vt:lpstr>Multidisciplinární tým</vt:lpstr>
      <vt:lpstr>Terapie dysfagie</vt:lpstr>
      <vt:lpstr>Shrnutí</vt:lpstr>
      <vt:lpstr>(Shrnutí)</vt:lpstr>
      <vt:lpstr>Snímek 62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Výživa při dysfagii</dc:title>
  <dc:creator>Martinka</dc:creator>
  <cp:lastModifiedBy>Uživatel</cp:lastModifiedBy>
  <cp:revision>140</cp:revision>
  <dcterms:created xsi:type="dcterms:W3CDTF">2013-11-18T20:44:45Z</dcterms:created>
  <dcterms:modified xsi:type="dcterms:W3CDTF">2015-03-05T20:01:53Z</dcterms:modified>
</cp:coreProperties>
</file>