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4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8" r:id="rId51"/>
    <p:sldId id="306" r:id="rId52"/>
    <p:sldId id="307" r:id="rId53"/>
    <p:sldId id="309" r:id="rId54"/>
    <p:sldId id="310" r:id="rId55"/>
    <p:sldId id="304" r:id="rId56"/>
    <p:sldId id="311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E538A-1A6F-4828-8D77-0385A5E71F01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6522-8D2F-4CF3-8041-4DA669A1B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E2C18-33B8-4675-8C51-6CC18858269E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B3C1E-18CC-4112-BE61-96DFE1C8EA8A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6F813-0E3D-448B-8B37-379A8A2ECA93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96C7C-6353-4739-AFEF-7AAA614E8FFC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46AFE7-B92B-4BEB-B239-A882AFF2A694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2A270-725B-4012-9B5F-011209119635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450AD-BC77-45E3-802B-4992BFCA73E6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6E03E-4332-44F1-937A-E63A36CE07DF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823DD-AB10-40FF-BECA-801F7A3E4E72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F8CB7-3560-4267-80B2-C2FF4B1FFE9F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C1504-5930-4460-A7BF-1BF0C731EE34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041241-8354-401D-A217-B2A00D81A22C}" type="datetime1">
              <a:rPr lang="cs-CZ" smtClean="0"/>
              <a:pPr/>
              <a:t>5.3.2015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e4RA2CJ6czU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kafarm.cz/data/soubory/casopisy/17/18_dietetika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4365104"/>
            <a:ext cx="7406640" cy="1472184"/>
          </a:xfrm>
        </p:spPr>
        <p:txBody>
          <a:bodyPr/>
          <a:lstStyle/>
          <a:p>
            <a:r>
              <a:rPr lang="cs-CZ" dirty="0" smtClean="0"/>
              <a:t>Výživa při dysfagii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7" name="Obrázek 6" descr="produc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509120" cy="4509120"/>
          </a:xfrm>
          <a:prstGeom prst="rect">
            <a:avLst/>
          </a:prstGeom>
        </p:spPr>
      </p:pic>
      <p:pic>
        <p:nvPicPr>
          <p:cNvPr id="8" name="Obrázek 7" descr="272779-5141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900" y="0"/>
            <a:ext cx="3340100" cy="4445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56176" y="616530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Martina Gregorová</a:t>
            </a:r>
            <a:r>
              <a:rPr lang="cs-CZ" smtClean="0"/>
              <a:t>,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ke zlepšení tolerance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7904" y="3573016"/>
            <a:ext cx="237626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476672"/>
            <a:ext cx="7818072" cy="57717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Mixovaná strava musí atraktivně vypadat, hezky vonět i dobře chutnat (podpora příjmu stravy) – lákavá úprava</a:t>
            </a:r>
          </a:p>
          <a:p>
            <a:r>
              <a:rPr lang="cs-CZ" sz="2800" dirty="0" smtClean="0"/>
              <a:t>Respektovat </a:t>
            </a:r>
            <a:r>
              <a:rPr lang="cs-CZ" sz="2800" dirty="0" smtClean="0">
                <a:solidFill>
                  <a:srgbClr val="FF0000"/>
                </a:solidFill>
              </a:rPr>
              <a:t>preference</a:t>
            </a:r>
            <a:r>
              <a:rPr lang="cs-CZ" sz="2800" dirty="0" smtClean="0"/>
              <a:t> jednotlivce</a:t>
            </a:r>
          </a:p>
          <a:p>
            <a:r>
              <a:rPr lang="cs-CZ" sz="2800" dirty="0" smtClean="0"/>
              <a:t>Přiměřená velikost porce – velká může odradit; raději </a:t>
            </a:r>
            <a:r>
              <a:rPr lang="cs-CZ" sz="2800" dirty="0" smtClean="0">
                <a:solidFill>
                  <a:srgbClr val="FF0000"/>
                </a:solidFill>
              </a:rPr>
              <a:t>malé porce častěji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Aroma</a:t>
            </a:r>
            <a:r>
              <a:rPr lang="cs-CZ" sz="2800" dirty="0" smtClean="0"/>
              <a:t> – podpořit aromatickými potravinami </a:t>
            </a:r>
            <a:r>
              <a:rPr lang="cs-CZ" sz="2400" dirty="0" smtClean="0"/>
              <a:t>(česnek, paprika, cibule, skořice, bylinky)</a:t>
            </a:r>
            <a:endParaRPr lang="cs-CZ" sz="2800" dirty="0" smtClean="0"/>
          </a:p>
          <a:p>
            <a:r>
              <a:rPr lang="cs-CZ" sz="2800" dirty="0" smtClean="0"/>
              <a:t>Řádně </a:t>
            </a:r>
            <a:r>
              <a:rPr lang="cs-CZ" sz="2800" dirty="0" smtClean="0">
                <a:solidFill>
                  <a:srgbClr val="FF0000"/>
                </a:solidFill>
              </a:rPr>
              <a:t>ochutit a okořenit 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	</a:t>
            </a:r>
            <a:r>
              <a:rPr lang="cs-CZ" sz="2400" dirty="0" smtClean="0"/>
              <a:t>(jedinci s dysfagií často horší vnímání chuti)</a:t>
            </a:r>
            <a:endParaRPr lang="cs-CZ" sz="2800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Vrstvení, mísení, estetické kombinace </a:t>
            </a:r>
            <a:r>
              <a:rPr lang="cs-CZ" sz="2800" dirty="0" smtClean="0"/>
              <a:t>na talíři </a:t>
            </a:r>
            <a:r>
              <a:rPr lang="cs-CZ" sz="2400" dirty="0" smtClean="0"/>
              <a:t>(lasagne, mrkev+hrášek...)</a:t>
            </a:r>
            <a:endParaRPr lang="cs-CZ" sz="2800" dirty="0" smtClean="0"/>
          </a:p>
          <a:p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476672"/>
            <a:ext cx="7818072" cy="57717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Ozdobné tvary </a:t>
            </a:r>
            <a:r>
              <a:rPr lang="cs-CZ" dirty="0" smtClean="0"/>
              <a:t>z kaší pomocí dortové </a:t>
            </a:r>
            <a:r>
              <a:rPr lang="cs-CZ" dirty="0" err="1" smtClean="0"/>
              <a:t>zdobičky</a:t>
            </a:r>
            <a:r>
              <a:rPr lang="cs-CZ" dirty="0" smtClean="0"/>
              <a:t> </a:t>
            </a:r>
            <a:r>
              <a:rPr lang="cs-CZ" sz="2400" dirty="0" smtClean="0"/>
              <a:t>(např. simulace špaget z mixovaných těstovin, hvězdičky, „pusinky“)</a:t>
            </a:r>
          </a:p>
          <a:p>
            <a:r>
              <a:rPr lang="cs-CZ" dirty="0" smtClean="0"/>
              <a:t>Použití </a:t>
            </a:r>
            <a:r>
              <a:rPr lang="cs-CZ" dirty="0" smtClean="0">
                <a:solidFill>
                  <a:srgbClr val="FF0000"/>
                </a:solidFill>
              </a:rPr>
              <a:t>formiček a modelování </a:t>
            </a:r>
            <a:r>
              <a:rPr lang="cs-CZ" sz="2400" dirty="0" smtClean="0"/>
              <a:t>(Dodá rozmixovaným pokrmům a </a:t>
            </a:r>
            <a:r>
              <a:rPr lang="cs-CZ" sz="2400" dirty="0" err="1" smtClean="0"/>
              <a:t>zahušť</a:t>
            </a:r>
            <a:r>
              <a:rPr lang="cs-CZ" sz="2400" dirty="0" smtClean="0"/>
              <a:t>. tekutinám tvary)</a:t>
            </a:r>
          </a:p>
          <a:p>
            <a:r>
              <a:rPr lang="cs-CZ" dirty="0" smtClean="0"/>
              <a:t>K vytvoření potřebné konzistence použít </a:t>
            </a:r>
            <a:r>
              <a:rPr lang="cs-CZ" dirty="0" smtClean="0">
                <a:solidFill>
                  <a:srgbClr val="FF0000"/>
                </a:solidFill>
              </a:rPr>
              <a:t>zahušťovadla</a:t>
            </a:r>
            <a:r>
              <a:rPr lang="cs-CZ" dirty="0" smtClean="0"/>
              <a:t> </a:t>
            </a:r>
            <a:r>
              <a:rPr lang="cs-CZ" sz="2400" dirty="0" smtClean="0"/>
              <a:t>(nebo běžně dostupné želírující </a:t>
            </a:r>
            <a:r>
              <a:rPr lang="cs-CZ" sz="2400" dirty="0" err="1" smtClean="0"/>
              <a:t>přípr</a:t>
            </a:r>
            <a:r>
              <a:rPr lang="cs-CZ" sz="2400" dirty="0" smtClean="0"/>
              <a:t>. na výrobu aspiků a želatin, pokud nelze jinak)</a:t>
            </a:r>
          </a:p>
          <a:p>
            <a:r>
              <a:rPr lang="cs-CZ" dirty="0" smtClean="0"/>
              <a:t>Pokrmy ředit na řídkou kaši tekutinami, které se s pokrmem chuťově snáší </a:t>
            </a:r>
            <a:r>
              <a:rPr lang="cs-CZ" sz="2400" dirty="0" smtClean="0"/>
              <a:t>(Např. ovocný koláč rozředit šťávou, servírovat s jablečným pyré, sušenky rozmáčet mlékem, maso šťávou)</a:t>
            </a:r>
            <a:endParaRPr lang="en-US" sz="4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476672"/>
            <a:ext cx="7818072" cy="5771728"/>
          </a:xfrm>
        </p:spPr>
        <p:txBody>
          <a:bodyPr/>
          <a:lstStyle/>
          <a:p>
            <a:r>
              <a:rPr lang="cs-CZ" dirty="0" smtClean="0"/>
              <a:t>Omáčky, šťávy a sirupy ve stlačitelných lahvičkách – </a:t>
            </a:r>
            <a:r>
              <a:rPr lang="cs-CZ" dirty="0" smtClean="0">
                <a:solidFill>
                  <a:srgbClr val="FF0000"/>
                </a:solidFill>
              </a:rPr>
              <a:t>kresby</a:t>
            </a:r>
            <a:r>
              <a:rPr lang="cs-CZ" dirty="0" smtClean="0"/>
              <a:t>, zdobení</a:t>
            </a:r>
          </a:p>
          <a:p>
            <a:r>
              <a:rPr lang="cs-CZ" dirty="0" smtClean="0"/>
              <a:t>Vyhrát si s </a:t>
            </a:r>
            <a:r>
              <a:rPr lang="cs-CZ" dirty="0" smtClean="0">
                <a:solidFill>
                  <a:srgbClr val="FF0000"/>
                </a:solidFill>
              </a:rPr>
              <a:t>barvami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Lákavá úprava zvyšuje pravděpodobnost lepšího přijetí stravy!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5" name="Obrázek 4" descr="Plates%20of%20pu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789040"/>
            <a:ext cx="2712857" cy="2417143"/>
          </a:xfrm>
          <a:prstGeom prst="rect">
            <a:avLst/>
          </a:prstGeom>
        </p:spPr>
      </p:pic>
      <p:pic>
        <p:nvPicPr>
          <p:cNvPr id="6" name="Obrázek 5" descr="produc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4448493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3" name="Obrázek 2" descr="SP7072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2933700" cy="2933700"/>
          </a:xfrm>
          <a:prstGeom prst="rect">
            <a:avLst/>
          </a:prstGeom>
        </p:spPr>
      </p:pic>
      <p:pic>
        <p:nvPicPr>
          <p:cNvPr id="4" name="Obrázek 3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3751385" cy="2736304"/>
          </a:xfrm>
          <a:prstGeom prst="rect">
            <a:avLst/>
          </a:prstGeom>
        </p:spPr>
      </p:pic>
      <p:pic>
        <p:nvPicPr>
          <p:cNvPr id="5" name="Obrázek 4" descr="19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4664"/>
            <a:ext cx="4572000" cy="2820663"/>
          </a:xfrm>
          <a:prstGeom prst="rect">
            <a:avLst/>
          </a:prstGeom>
        </p:spPr>
      </p:pic>
      <p:pic>
        <p:nvPicPr>
          <p:cNvPr id="6" name="Obrázek 5" descr="gogre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501008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3" name="Obrázek 2" descr="cropped-p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365104"/>
            <a:ext cx="7956376" cy="2291436"/>
          </a:xfrm>
          <a:prstGeom prst="rect">
            <a:avLst/>
          </a:prstGeom>
        </p:spPr>
      </p:pic>
      <p:pic>
        <p:nvPicPr>
          <p:cNvPr id="4" name="Obrázek 3" descr="Food%2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5436096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3" name="Obrázek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8028384" cy="4515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Tekutiny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Při dysfagii vysoké riziko dehydratace</a:t>
            </a:r>
          </a:p>
          <a:p>
            <a:r>
              <a:rPr lang="cs-CZ" dirty="0" smtClean="0"/>
              <a:t>Závažný problém u seniorů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Dle konzistence </a:t>
            </a:r>
            <a:r>
              <a:rPr lang="cs-CZ" dirty="0" smtClean="0"/>
              <a:t>standardně rozlišujeme:</a:t>
            </a:r>
          </a:p>
          <a:p>
            <a:pPr lvl="1"/>
            <a:r>
              <a:rPr lang="cs-CZ" b="1" dirty="0" smtClean="0"/>
              <a:t>Řídké</a:t>
            </a:r>
            <a:r>
              <a:rPr lang="cs-CZ" dirty="0" smtClean="0"/>
              <a:t> (čiré) tekutiny</a:t>
            </a:r>
          </a:p>
          <a:p>
            <a:pPr lvl="1"/>
            <a:r>
              <a:rPr lang="cs-CZ" dirty="0" smtClean="0"/>
              <a:t>T. hustoty </a:t>
            </a:r>
            <a:r>
              <a:rPr lang="cs-CZ" b="1" dirty="0" smtClean="0"/>
              <a:t>sirupu</a:t>
            </a:r>
            <a:r>
              <a:rPr lang="cs-CZ" dirty="0" smtClean="0"/>
              <a:t> / nektaru</a:t>
            </a:r>
          </a:p>
          <a:p>
            <a:pPr lvl="1"/>
            <a:r>
              <a:rPr lang="cs-CZ" dirty="0" smtClean="0"/>
              <a:t>T. </a:t>
            </a:r>
            <a:r>
              <a:rPr lang="cs-CZ" b="1" dirty="0" smtClean="0"/>
              <a:t>medové</a:t>
            </a:r>
            <a:r>
              <a:rPr lang="cs-CZ" dirty="0" smtClean="0"/>
              <a:t> konzistence</a:t>
            </a:r>
          </a:p>
          <a:p>
            <a:pPr lvl="1"/>
            <a:r>
              <a:rPr lang="cs-CZ" dirty="0" smtClean="0"/>
              <a:t>T. v podobě </a:t>
            </a:r>
            <a:r>
              <a:rPr lang="cs-CZ" b="1" dirty="0" smtClean="0"/>
              <a:t>pudinku</a:t>
            </a:r>
            <a:r>
              <a:rPr lang="cs-CZ" dirty="0" smtClean="0"/>
              <a:t> / krému / gelu (lžící)</a:t>
            </a:r>
          </a:p>
          <a:p>
            <a:endParaRPr lang="cs-CZ" dirty="0" smtClean="0"/>
          </a:p>
          <a:p>
            <a:r>
              <a:rPr lang="cs-CZ" dirty="0" smtClean="0"/>
              <a:t>Řídké tekutiny (voda, džus, káva... ) jsou nejvíce náročné na koordinaci polykání a kontrolu sousta – nebezpečí aspirace!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20888"/>
            <a:ext cx="1296144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04664"/>
            <a:ext cx="8100392" cy="61206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Pokud problém s čirými </a:t>
            </a:r>
            <a:r>
              <a:rPr lang="cs-CZ" dirty="0" err="1" smtClean="0"/>
              <a:t>t</a:t>
            </a:r>
            <a:r>
              <a:rPr lang="cs-CZ" dirty="0" smtClean="0"/>
              <a:t>. – příjem se hradí zahuštěnými.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Zahuštěné </a:t>
            </a:r>
            <a:r>
              <a:rPr lang="cs-CZ" dirty="0" err="1" smtClean="0">
                <a:solidFill>
                  <a:srgbClr val="FF0000"/>
                </a:solidFill>
              </a:rPr>
              <a:t>t</a:t>
            </a:r>
            <a:r>
              <a:rPr lang="cs-CZ" dirty="0" smtClean="0"/>
              <a:t>. </a:t>
            </a:r>
            <a:r>
              <a:rPr lang="cs-CZ" dirty="0" err="1" smtClean="0"/>
              <a:t>orofaryngem</a:t>
            </a:r>
            <a:r>
              <a:rPr lang="cs-CZ" dirty="0" smtClean="0"/>
              <a:t> procházejí lépe, ale často mají pozměněnou chuť a nevábnou konzistenci</a:t>
            </a:r>
          </a:p>
          <a:p>
            <a:pPr lvl="2"/>
            <a:r>
              <a:rPr lang="cs-CZ" dirty="0" smtClean="0"/>
              <a:t>mohou být hůře tolerovány a paradoxně zvyšovat riziko dehydratace </a:t>
            </a:r>
          </a:p>
          <a:p>
            <a:pPr lvl="2"/>
            <a:r>
              <a:rPr lang="cs-CZ" dirty="0" smtClean="0"/>
              <a:t>silnou nechuť vzbuzuje zejména konzistence medu</a:t>
            </a:r>
            <a:endParaRPr lang="cs-CZ" sz="3600" dirty="0" smtClean="0"/>
          </a:p>
          <a:p>
            <a:r>
              <a:rPr lang="cs-CZ" dirty="0" err="1" smtClean="0"/>
              <a:t>Frazier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Protokol</a:t>
            </a:r>
          </a:p>
          <a:p>
            <a:pPr lvl="2"/>
            <a:r>
              <a:rPr lang="cs-CZ" dirty="0" smtClean="0"/>
              <a:t>Pravidla umožňující příjem čisté vody i u pacientů, jejichž stav jinak vyžaduje příjem zahuštěných tekutin</a:t>
            </a:r>
          </a:p>
          <a:p>
            <a:pPr lvl="2"/>
            <a:r>
              <a:rPr lang="cs-CZ" dirty="0" smtClean="0"/>
              <a:t>Aspirace čisté vody jen malé riziko </a:t>
            </a:r>
          </a:p>
          <a:p>
            <a:pPr lvl="2"/>
            <a:r>
              <a:rPr lang="cs-CZ" dirty="0" smtClean="0"/>
              <a:t>Důraz na hygienu DÚ!!!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čeká?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Obecně o dietě</a:t>
            </a:r>
          </a:p>
          <a:p>
            <a:r>
              <a:rPr lang="cs-CZ" dirty="0" smtClean="0"/>
              <a:t>Techniky ke zlepšení tolerance diety</a:t>
            </a:r>
          </a:p>
          <a:p>
            <a:r>
              <a:rPr lang="cs-CZ" dirty="0" smtClean="0"/>
              <a:t>Tekutiny</a:t>
            </a:r>
          </a:p>
          <a:p>
            <a:r>
              <a:rPr lang="cs-CZ" dirty="0" smtClean="0"/>
              <a:t>Zahušťovací přípravky</a:t>
            </a:r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Dysphagia</a:t>
            </a:r>
            <a:r>
              <a:rPr lang="cs-CZ" dirty="0" smtClean="0"/>
              <a:t> Diet</a:t>
            </a:r>
          </a:p>
          <a:p>
            <a:r>
              <a:rPr lang="cs-CZ" dirty="0" smtClean="0"/>
              <a:t>Dysfagická dieta u nás?</a:t>
            </a:r>
          </a:p>
          <a:p>
            <a:r>
              <a:rPr lang="cs-CZ" dirty="0" smtClean="0"/>
              <a:t>Nutriční podpora při dysfagii</a:t>
            </a:r>
          </a:p>
          <a:p>
            <a:r>
              <a:rPr lang="cs-CZ" dirty="0" smtClean="0"/>
              <a:t>Kazuistika</a:t>
            </a:r>
          </a:p>
          <a:p>
            <a:r>
              <a:rPr lang="cs-CZ" dirty="0" smtClean="0"/>
              <a:t>Proces nutriční péče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332656"/>
            <a:ext cx="7890080" cy="59157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Tekutiny lze hradit i džusy, ovocem, mlékem (vše v patřičné konzistenci), danou konzistenci lze omezeně i zamrazit, v ústech povolí.</a:t>
            </a:r>
          </a:p>
          <a:p>
            <a:endParaRPr lang="cs-CZ" dirty="0" smtClean="0"/>
          </a:p>
          <a:p>
            <a:r>
              <a:rPr lang="cs-CZ" dirty="0" smtClean="0"/>
              <a:t>Mléko je specifická potravina</a:t>
            </a:r>
          </a:p>
          <a:p>
            <a:pPr lvl="2"/>
            <a:r>
              <a:rPr lang="cs-CZ" dirty="0" smtClean="0"/>
              <a:t>Někteří lidé tvrdí, že vyvolává nadměrnou produkci hlenu, ale neprokázáno</a:t>
            </a:r>
          </a:p>
          <a:p>
            <a:pPr lvl="2"/>
            <a:r>
              <a:rPr lang="cs-CZ" dirty="0" smtClean="0"/>
              <a:t>Než vyřazovat, raději „zapíjet“ něčím jiným</a:t>
            </a:r>
          </a:p>
          <a:p>
            <a:endParaRPr lang="cs-CZ" dirty="0" smtClean="0"/>
          </a:p>
          <a:p>
            <a:r>
              <a:rPr lang="cs-CZ" dirty="0" smtClean="0"/>
              <a:t>Zmrzliny klamou – jedná se zpravidla o čiré nebo sirupové tekutiny</a:t>
            </a:r>
          </a:p>
          <a:p>
            <a:endParaRPr lang="cs-CZ" dirty="0" smtClean="0"/>
          </a:p>
          <a:p>
            <a:r>
              <a:rPr lang="cs-CZ" dirty="0" smtClean="0"/>
              <a:t>Konzistenci si nechat od logopeda předvést (předejde se nedorozuměním)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2893373" cy="2708920"/>
          </a:xfrm>
          <a:prstGeom prst="rect">
            <a:avLst/>
          </a:prstGeom>
        </p:spPr>
      </p:pic>
      <p:pic>
        <p:nvPicPr>
          <p:cNvPr id="5" name="Obrázek 4" descr="hon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620688"/>
            <a:ext cx="1872208" cy="3769545"/>
          </a:xfrm>
          <a:prstGeom prst="rect">
            <a:avLst/>
          </a:prstGeom>
        </p:spPr>
      </p:pic>
      <p:pic>
        <p:nvPicPr>
          <p:cNvPr id="6" name="Obrázek 5" descr="Nutridrink%20Creme%20s%20příchutí%20čokoládovou%204x125ml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36912"/>
            <a:ext cx="2597274" cy="2597274"/>
          </a:xfrm>
          <a:prstGeom prst="rect">
            <a:avLst/>
          </a:prstGeom>
        </p:spPr>
      </p:pic>
      <p:pic>
        <p:nvPicPr>
          <p:cNvPr id="7" name="Obrázek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5013176"/>
            <a:ext cx="1375607" cy="13453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347864" y="58052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http://www.youtube.com/watch?v=e4RA2CJ6czU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565608" cy="2286000"/>
          </a:xfrm>
        </p:spPr>
        <p:txBody>
          <a:bodyPr/>
          <a:lstStyle/>
          <a:p>
            <a:r>
              <a:rPr lang="cs-CZ" dirty="0" smtClean="0"/>
              <a:t>Zahušťovací přípravky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04664"/>
            <a:ext cx="7776864" cy="6192688"/>
          </a:xfrm>
        </p:spPr>
        <p:txBody>
          <a:bodyPr>
            <a:normAutofit/>
          </a:bodyPr>
          <a:lstStyle/>
          <a:p>
            <a:r>
              <a:rPr lang="cs-CZ" dirty="0" smtClean="0"/>
              <a:t>Instantní zahušťovadla: regulace množství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/>
              <a:t>konzistence</a:t>
            </a:r>
          </a:p>
          <a:p>
            <a:r>
              <a:rPr lang="cs-CZ" dirty="0" smtClean="0"/>
              <a:t>Zahuštění nápojů, polévek, kaší...</a:t>
            </a:r>
          </a:p>
          <a:p>
            <a:endParaRPr lang="cs-CZ" dirty="0" smtClean="0"/>
          </a:p>
          <a:p>
            <a:r>
              <a:rPr lang="cs-CZ" dirty="0" smtClean="0"/>
              <a:t>Přípravek na bázi škrobu nebo želatiny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Škrobové: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2400" dirty="0" smtClean="0"/>
              <a:t>	Bobtnání, riziko nechtěného tuhnutí s časem</a:t>
            </a:r>
          </a:p>
          <a:p>
            <a:pPr>
              <a:buNone/>
            </a:pPr>
            <a:r>
              <a:rPr lang="cs-CZ" sz="2400" dirty="0" smtClean="0"/>
              <a:t>	Vliv teploty na stabilitu (po zchlazení řídne)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Želatinové: </a:t>
            </a:r>
          </a:p>
          <a:p>
            <a:pPr>
              <a:buNone/>
            </a:pPr>
            <a:r>
              <a:rPr lang="cs-CZ" sz="2400" dirty="0" smtClean="0"/>
              <a:t>	Vytváří 3D síť, v ní zadržují tekutinu</a:t>
            </a:r>
          </a:p>
          <a:p>
            <a:pPr>
              <a:buNone/>
            </a:pPr>
            <a:r>
              <a:rPr lang="cs-CZ" sz="2400" dirty="0" smtClean="0"/>
              <a:t>	Potřeba řádně promíchat/protřepat, aby homogenní</a:t>
            </a:r>
          </a:p>
          <a:p>
            <a:pPr>
              <a:buNone/>
            </a:pPr>
            <a:r>
              <a:rPr lang="cs-CZ" sz="2400" dirty="0" smtClean="0"/>
              <a:t>	V čase stabilnější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výsledek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Typ přípravku</a:t>
            </a:r>
          </a:p>
          <a:p>
            <a:r>
              <a:rPr lang="cs-CZ" dirty="0" smtClean="0"/>
              <a:t>Čas</a:t>
            </a:r>
          </a:p>
          <a:p>
            <a:r>
              <a:rPr lang="cs-CZ" dirty="0" smtClean="0"/>
              <a:t>Teplota</a:t>
            </a:r>
          </a:p>
          <a:p>
            <a:r>
              <a:rPr lang="cs-CZ" dirty="0" smtClean="0"/>
              <a:t>Použitá tekutina</a:t>
            </a:r>
          </a:p>
          <a:p>
            <a:pPr lvl="2">
              <a:buNone/>
            </a:pPr>
            <a:r>
              <a:rPr lang="cs-CZ" dirty="0" smtClean="0"/>
              <a:t>Pomerančový džus se zahustí jinak než H2O</a:t>
            </a:r>
          </a:p>
          <a:p>
            <a:pPr lvl="2">
              <a:buNone/>
            </a:pPr>
            <a:r>
              <a:rPr lang="cs-CZ" dirty="0" smtClean="0"/>
              <a:t>Škroby více náchylné k chemické interakci než želatiny</a:t>
            </a:r>
          </a:p>
          <a:p>
            <a:pPr lvl="2">
              <a:buNone/>
            </a:pPr>
            <a:r>
              <a:rPr lang="cs-CZ" dirty="0" smtClean="0"/>
              <a:t>Obsah dužiny – přirozeně tužší výsledek	</a:t>
            </a:r>
          </a:p>
          <a:p>
            <a:r>
              <a:rPr lang="cs-CZ" dirty="0" smtClean="0"/>
              <a:t>Příprava</a:t>
            </a:r>
          </a:p>
          <a:p>
            <a:pPr lvl="2">
              <a:buNone/>
            </a:pPr>
            <a:r>
              <a:rPr lang="cs-CZ" dirty="0" smtClean="0"/>
              <a:t>Nejasné pokyny na etiketách</a:t>
            </a:r>
          </a:p>
          <a:p>
            <a:pPr lvl="2">
              <a:buNone/>
            </a:pPr>
            <a:r>
              <a:rPr lang="cs-CZ" dirty="0" smtClean="0"/>
              <a:t>Rozdílné představy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58437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Ideální přípravek</a:t>
            </a:r>
          </a:p>
          <a:p>
            <a:pPr lvl="2">
              <a:buNone/>
            </a:pPr>
            <a:r>
              <a:rPr lang="cs-CZ" dirty="0" smtClean="0"/>
              <a:t>Bez chuti a zápachu</a:t>
            </a:r>
          </a:p>
          <a:p>
            <a:pPr lvl="2">
              <a:buNone/>
            </a:pPr>
            <a:r>
              <a:rPr lang="cs-CZ" dirty="0" smtClean="0"/>
              <a:t>Použití za studena i za tepla</a:t>
            </a:r>
          </a:p>
          <a:p>
            <a:pPr lvl="2">
              <a:buNone/>
            </a:pPr>
            <a:r>
              <a:rPr lang="cs-CZ" dirty="0" smtClean="0"/>
              <a:t>Konzistence má být stálá a nemá tvořit hrudky</a:t>
            </a:r>
          </a:p>
          <a:p>
            <a:endParaRPr lang="cs-CZ" dirty="0" smtClean="0"/>
          </a:p>
          <a:p>
            <a:r>
              <a:rPr lang="cs-CZ" dirty="0" smtClean="0"/>
              <a:t>Zahuštění </a:t>
            </a:r>
            <a:r>
              <a:rPr lang="cs-CZ" dirty="0" err="1" smtClean="0"/>
              <a:t>sippingu</a:t>
            </a:r>
            <a:r>
              <a:rPr lang="cs-CZ" dirty="0" smtClean="0"/>
              <a:t> </a:t>
            </a:r>
          </a:p>
          <a:p>
            <a:pPr lvl="2">
              <a:buNone/>
            </a:pPr>
            <a:r>
              <a:rPr lang="cs-CZ" dirty="0" smtClean="0"/>
              <a:t>200ml </a:t>
            </a:r>
            <a:r>
              <a:rPr lang="cs-CZ" dirty="0" err="1" smtClean="0"/>
              <a:t>sippingu</a:t>
            </a:r>
            <a:r>
              <a:rPr lang="cs-CZ" dirty="0" smtClean="0"/>
              <a:t> + 50 ml vody, dále dle návodu</a:t>
            </a:r>
            <a:endParaRPr lang="cs-CZ" sz="3600" dirty="0" smtClean="0"/>
          </a:p>
          <a:p>
            <a:endParaRPr lang="cs-CZ" dirty="0" smtClean="0"/>
          </a:p>
          <a:p>
            <a:r>
              <a:rPr lang="cs-CZ" dirty="0" smtClean="0"/>
              <a:t>Domácí zahušťování</a:t>
            </a:r>
          </a:p>
          <a:p>
            <a:pPr>
              <a:buNone/>
            </a:pPr>
            <a:r>
              <a:rPr lang="cs-CZ" sz="2400" dirty="0" smtClean="0"/>
              <a:t>		jemné bramborové vločky, dětské krupice a kaše, strouhanka, sušené mléko, kukuřičný škrob, rozmixované ovoce a zelenina, strouhaný tvrdý sýr, rozmíchaný tvaroh, želatina </a:t>
            </a:r>
          </a:p>
          <a:p>
            <a:pPr>
              <a:buNone/>
            </a:pPr>
            <a:r>
              <a:rPr lang="cs-CZ" sz="2400" dirty="0" smtClean="0"/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5843736"/>
          </a:xfrm>
        </p:spPr>
        <p:txBody>
          <a:bodyPr/>
          <a:lstStyle/>
          <a:p>
            <a:r>
              <a:rPr lang="cs-CZ" dirty="0" smtClean="0"/>
              <a:t>V ČR potraviny pro zvl. lékařské účely 	</a:t>
            </a:r>
            <a:r>
              <a:rPr lang="cs-CZ" sz="2400" dirty="0" smtClean="0"/>
              <a:t>Nutilis (</a:t>
            </a:r>
            <a:r>
              <a:rPr lang="cs-CZ" sz="2400" dirty="0" err="1" smtClean="0"/>
              <a:t>Nutricia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Resource</a:t>
            </a:r>
            <a:r>
              <a:rPr lang="cs-CZ" sz="2400" dirty="0" smtClean="0"/>
              <a:t> </a:t>
            </a:r>
            <a:r>
              <a:rPr lang="cs-CZ" sz="2400" dirty="0" err="1" smtClean="0"/>
              <a:t>ThickenUp</a:t>
            </a:r>
            <a:r>
              <a:rPr lang="cs-CZ" sz="2400" dirty="0" smtClean="0"/>
              <a:t> (</a:t>
            </a:r>
            <a:r>
              <a:rPr lang="cs-CZ" sz="2400" dirty="0" err="1" smtClean="0"/>
              <a:t>Nestlé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Nutridrink</a:t>
            </a:r>
            <a:r>
              <a:rPr lang="cs-CZ" sz="2400" dirty="0" smtClean="0"/>
              <a:t> </a:t>
            </a:r>
            <a:r>
              <a:rPr lang="cs-CZ" sz="2400" dirty="0" err="1" smtClean="0"/>
              <a:t>Creme</a:t>
            </a:r>
            <a:r>
              <a:rPr lang="cs-CZ" sz="2400" dirty="0" smtClean="0"/>
              <a:t> (</a:t>
            </a:r>
            <a:r>
              <a:rPr lang="cs-CZ" sz="2400" dirty="0" err="1" smtClean="0"/>
              <a:t>Nutricia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		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Obrázek 4" descr="nutilis-powder_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3861048" cy="3861048"/>
          </a:xfrm>
          <a:prstGeom prst="rect">
            <a:avLst/>
          </a:prstGeom>
        </p:spPr>
      </p:pic>
      <p:pic>
        <p:nvPicPr>
          <p:cNvPr id="6" name="Obrázek 5" descr="Resource_ThickenUp_Clear_NHS_Produc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512098"/>
            <a:ext cx="3377530" cy="37903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Dysphagia</a:t>
            </a:r>
            <a:r>
              <a:rPr lang="cs-CZ" dirty="0" smtClean="0"/>
              <a:t> diet (NDD)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429000"/>
            <a:ext cx="1656184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612068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Komplexní sjednocená strategie v USA</a:t>
            </a:r>
          </a:p>
          <a:p>
            <a:r>
              <a:rPr lang="cs-CZ" dirty="0" smtClean="0"/>
              <a:t>Standardní definice pokrmů a tekutin i úrovně nutriční intervence diety při dysfagii</a:t>
            </a:r>
          </a:p>
          <a:p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Nutrition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Dietetics</a:t>
            </a:r>
            <a:r>
              <a:rPr lang="cs-CZ" dirty="0" smtClean="0"/>
              <a:t> </a:t>
            </a:r>
            <a:r>
              <a:rPr lang="cs-CZ" sz="2400" dirty="0" smtClean="0"/>
              <a:t>(dřívější </a:t>
            </a:r>
            <a:r>
              <a:rPr lang="cs-CZ" sz="2400" dirty="0" err="1" smtClean="0"/>
              <a:t>American</a:t>
            </a:r>
            <a:r>
              <a:rPr lang="cs-CZ" sz="2400" dirty="0" smtClean="0"/>
              <a:t> </a:t>
            </a:r>
            <a:r>
              <a:rPr lang="cs-CZ" sz="2400" dirty="0" err="1" smtClean="0"/>
              <a:t>Dietetic</a:t>
            </a:r>
            <a:r>
              <a:rPr lang="cs-CZ" sz="2400" dirty="0" smtClean="0"/>
              <a:t> </a:t>
            </a:r>
            <a:r>
              <a:rPr lang="cs-CZ" sz="2400" dirty="0" err="1" smtClean="0"/>
              <a:t>Association</a:t>
            </a:r>
            <a:r>
              <a:rPr lang="cs-CZ" sz="2400" dirty="0" smtClean="0"/>
              <a:t>, ADA)</a:t>
            </a:r>
            <a:endParaRPr lang="cs-CZ" dirty="0" smtClean="0"/>
          </a:p>
          <a:p>
            <a:r>
              <a:rPr lang="cs-CZ" dirty="0" smtClean="0"/>
              <a:t>Objektivně konzistence tekutin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4 stupně úpravy pevné stravy – viz papír!</a:t>
            </a:r>
          </a:p>
          <a:p>
            <a:pPr lvl="2"/>
            <a:r>
              <a:rPr lang="cs-CZ" dirty="0" smtClean="0"/>
              <a:t>Stupeň 1: kašovitá dieta</a:t>
            </a:r>
          </a:p>
          <a:p>
            <a:pPr lvl="2"/>
            <a:r>
              <a:rPr lang="cs-CZ" dirty="0" smtClean="0"/>
              <a:t>Stupeň 2: mechanicky upravená dieta</a:t>
            </a:r>
          </a:p>
          <a:p>
            <a:pPr lvl="2"/>
            <a:r>
              <a:rPr lang="cs-CZ" dirty="0" smtClean="0"/>
              <a:t>Stupeň 3: rozšířená dieta</a:t>
            </a:r>
          </a:p>
          <a:p>
            <a:pPr lvl="2"/>
            <a:r>
              <a:rPr lang="cs-CZ" dirty="0" smtClean="0"/>
              <a:t>(Stupeň 4: běžná dieta, bez omezení)</a:t>
            </a:r>
          </a:p>
          <a:p>
            <a:r>
              <a:rPr lang="cs-CZ" dirty="0" smtClean="0"/>
              <a:t>Celosvětový vzor a inspirace, mají i své receptury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Dysfagická dieta </a:t>
            </a:r>
            <a:br>
              <a:rPr lang="cs-CZ" dirty="0" smtClean="0"/>
            </a:br>
            <a:r>
              <a:rPr lang="cs-CZ" dirty="0" smtClean="0"/>
              <a:t>u nás?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Obrázek 4" descr="imagesCAUDXEH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573016"/>
            <a:ext cx="1791643" cy="179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o dietě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současnosti dysfagickou dietu v nemocnicích standardně zastupují diety č. 0 (tekutá), 1 (kašovitá šetřící), 14 (výběrová) a úprava masa mletím</a:t>
            </a:r>
          </a:p>
          <a:p>
            <a:endParaRPr lang="cs-CZ" dirty="0" smtClean="0"/>
          </a:p>
          <a:p>
            <a:r>
              <a:rPr lang="cs-CZ" dirty="0" smtClean="0"/>
              <a:t>Č. 0 a 1: Šetřící úprava po všech stránkách, optimální pro dysfagii s povolenou konzistencí tekutou a kašovitou – ale zbytečná omezení pestrosti, může podporovat anorexii</a:t>
            </a:r>
          </a:p>
          <a:p>
            <a:endParaRPr lang="cs-CZ" dirty="0" smtClean="0"/>
          </a:p>
          <a:p>
            <a:r>
              <a:rPr lang="cs-CZ" dirty="0" smtClean="0"/>
              <a:t>Č. 0 je neplnohodnotná – nevhodná pro dlouhodobé stravování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Č. 0 a 1 je pro pacienty s mírnou poruchou polykání a pro geriatrické pacienty obecně zbytečně omezující</a:t>
            </a:r>
          </a:p>
          <a:p>
            <a:endParaRPr lang="cs-CZ" dirty="0" smtClean="0"/>
          </a:p>
          <a:p>
            <a:r>
              <a:rPr lang="cs-CZ" dirty="0" smtClean="0"/>
              <a:t>Úprava základní diety pouhým mletím masa nevyřeší problematiku jiných tvrdých obtížně </a:t>
            </a:r>
            <a:r>
              <a:rPr lang="cs-CZ" dirty="0" err="1" smtClean="0"/>
              <a:t>pokousatelných</a:t>
            </a:r>
            <a:r>
              <a:rPr lang="cs-CZ" dirty="0" smtClean="0"/>
              <a:t> a hůře </a:t>
            </a:r>
            <a:r>
              <a:rPr lang="cs-CZ" dirty="0" err="1" smtClean="0"/>
              <a:t>polykatelných</a:t>
            </a:r>
            <a:r>
              <a:rPr lang="cs-CZ" dirty="0" smtClean="0"/>
              <a:t> součástí </a:t>
            </a:r>
          </a:p>
          <a:p>
            <a:pPr>
              <a:buNone/>
            </a:pPr>
            <a:r>
              <a:rPr lang="cs-CZ" dirty="0" smtClean="0"/>
              <a:t>	(např. oříšky v základní dietě, semínka)</a:t>
            </a:r>
          </a:p>
          <a:p>
            <a:endParaRPr lang="cs-CZ" dirty="0" smtClean="0"/>
          </a:p>
          <a:p>
            <a:r>
              <a:rPr lang="cs-CZ" dirty="0" smtClean="0"/>
              <a:t>Dieta výběrová, individuální (č.14) – pro pacienta optimální, ale náročná po personální a ekonomické stránce </a:t>
            </a:r>
          </a:p>
          <a:p>
            <a:pPr>
              <a:buNone/>
            </a:pPr>
            <a:r>
              <a:rPr lang="cs-CZ" dirty="0" smtClean="0"/>
              <a:t>	(v praxi málo využívána)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Řešení - GERIATRICKÁ D.?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Suroviny základní diety, pouze vyloučení tvrdých, tepelně neupravitelných součástí</a:t>
            </a:r>
          </a:p>
          <a:p>
            <a:r>
              <a:rPr lang="cs-CZ" dirty="0" smtClean="0"/>
              <a:t>Výrazněji kořeněná pro podporu chuti k jídlu </a:t>
            </a:r>
          </a:p>
          <a:p>
            <a:r>
              <a:rPr lang="cs-CZ" dirty="0" smtClean="0"/>
              <a:t>Úprava do měkka, využití vlhkých pokrmů (omáček a šťáv) pro snadnější polykání</a:t>
            </a:r>
          </a:p>
          <a:p>
            <a:r>
              <a:rPr lang="cs-CZ" dirty="0" smtClean="0"/>
              <a:t>Použitelná obecně pro geriatrické pacienty, ale i pacienty s lehkou dysfagií </a:t>
            </a:r>
          </a:p>
          <a:p>
            <a:r>
              <a:rPr lang="cs-CZ" dirty="0" smtClean="0"/>
              <a:t>Po úpravě (mletí, kaše) použitelná dlouhodobě i u středně těžké dysfagie (těžká dysfagie kvůli riziku aspirace prakticky vždy EV)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Nutriční podpora </a:t>
            </a:r>
            <a:br>
              <a:rPr lang="cs-CZ" dirty="0" smtClean="0"/>
            </a:br>
            <a:r>
              <a:rPr lang="cs-CZ" dirty="0" smtClean="0"/>
              <a:t>při dysfagii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332656"/>
            <a:ext cx="7818072" cy="6264696"/>
          </a:xfrm>
        </p:spPr>
        <p:txBody>
          <a:bodyPr>
            <a:normAutofit/>
          </a:bodyPr>
          <a:lstStyle/>
          <a:p>
            <a:r>
              <a:rPr lang="cs-CZ" dirty="0" smtClean="0"/>
              <a:t>Dysfagie – obvykle neschopen přijmout dostatek stravy per os</a:t>
            </a:r>
          </a:p>
          <a:p>
            <a:r>
              <a:rPr lang="cs-CZ" dirty="0" smtClean="0"/>
              <a:t>Obnova plného příjmu je cílem terapie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	Zajištění dostatečné výživy a hydratace i za cenu ztráty výživy ústy!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Rozhodnutí o způsobu výživy pacienta -řada faktorů </a:t>
            </a:r>
            <a:r>
              <a:rPr lang="cs-CZ" sz="2400" dirty="0" smtClean="0"/>
              <a:t>(anamnéza, nutriční stav, základní onemocnění a jeho prognóza, forma dysfagie, chování a spolupráce pacienta, jeho preference, cena a dostupnost umělé výživy)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332656"/>
            <a:ext cx="7818072" cy="5915744"/>
          </a:xfrm>
        </p:spPr>
        <p:txBody>
          <a:bodyPr/>
          <a:lstStyle/>
          <a:p>
            <a:r>
              <a:rPr lang="cs-CZ" dirty="0" smtClean="0"/>
              <a:t>Je nepřijatelné zahájit </a:t>
            </a:r>
            <a:r>
              <a:rPr lang="cs-CZ" dirty="0" err="1" smtClean="0"/>
              <a:t>sondovou</a:t>
            </a:r>
            <a:r>
              <a:rPr lang="cs-CZ" dirty="0" smtClean="0"/>
              <a:t> výživu pouze za účelem usnadnění péče nebo ušetření času!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sz="2400" dirty="0" smtClean="0"/>
              <a:t>Perorální nutriční terapie je obvykle obtížná, časově náročná a náročná i pro pacienta, ale dokáže podpořit rehabilitaci po stránce fyzické i psychické.</a:t>
            </a:r>
          </a:p>
          <a:p>
            <a:endParaRPr lang="cs-CZ" dirty="0" smtClean="0"/>
          </a:p>
          <a:p>
            <a:r>
              <a:rPr lang="cs-CZ" dirty="0" smtClean="0"/>
              <a:t>Fortifikace stravy </a:t>
            </a:r>
          </a:p>
          <a:p>
            <a:pPr>
              <a:buNone/>
            </a:pPr>
            <a:r>
              <a:rPr lang="cs-CZ" sz="2400" dirty="0" smtClean="0"/>
              <a:t>	(modulová dietetika – </a:t>
            </a:r>
            <a:r>
              <a:rPr lang="cs-CZ" sz="2400" dirty="0" err="1" smtClean="0"/>
              <a:t>Protifar</a:t>
            </a:r>
            <a:r>
              <a:rPr lang="cs-CZ" sz="2400" dirty="0" smtClean="0"/>
              <a:t>, </a:t>
            </a:r>
            <a:r>
              <a:rPr lang="cs-CZ" sz="2400" dirty="0" err="1" smtClean="0"/>
              <a:t>Fantomalt</a:t>
            </a:r>
            <a:r>
              <a:rPr lang="cs-CZ" sz="2400" dirty="0" smtClean="0"/>
              <a:t> apod.)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dirty="0" smtClean="0"/>
              <a:t>Perorální nutriční doplňky (</a:t>
            </a:r>
            <a:r>
              <a:rPr lang="cs-CZ" dirty="0" err="1" smtClean="0"/>
              <a:t>sipping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072" y="4797152"/>
            <a:ext cx="1152128" cy="115212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332656"/>
            <a:ext cx="7632848" cy="59157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Při vyloučení nebo nedostatečném perorálním příjmu zajistit výživu formou enterální výživy (EV) nebo parenterální výživy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Dysfagie – indikace EV sama o sobě</a:t>
            </a:r>
          </a:p>
          <a:p>
            <a:r>
              <a:rPr lang="cs-CZ" dirty="0" smtClean="0"/>
              <a:t>U pacientů se závažnou neurologickou dysfagií zavést co nejdříve!</a:t>
            </a:r>
          </a:p>
          <a:p>
            <a:r>
              <a:rPr lang="cs-CZ" dirty="0" smtClean="0"/>
              <a:t>Přechod z plné EV zpět na perorální příjem může být stresující a únavný </a:t>
            </a:r>
          </a:p>
          <a:p>
            <a:pPr>
              <a:buNone/>
            </a:pPr>
            <a:r>
              <a:rPr lang="cs-CZ" sz="2600" dirty="0" smtClean="0"/>
              <a:t>		(pacient se znovu učí jíst)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Podpůrná EV umožní soustředit se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	na rehabilitaci polykání bez stresu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	a hladovění!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Praktická část – Cíl, metody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r>
              <a:rPr lang="cs-CZ" sz="2000" u="sng" dirty="0" smtClean="0"/>
              <a:t>Cíl</a:t>
            </a:r>
            <a:r>
              <a:rPr lang="cs-CZ" sz="2000" dirty="0" smtClean="0"/>
              <a:t>: </a:t>
            </a:r>
          </a:p>
          <a:p>
            <a:pPr lvl="1">
              <a:buNone/>
            </a:pPr>
            <a:r>
              <a:rPr lang="cs-CZ" sz="2000" dirty="0" smtClean="0"/>
              <a:t>- Popsat vliv dysfagie a její terapie na příjem stravy</a:t>
            </a:r>
          </a:p>
          <a:p>
            <a:pPr lvl="1">
              <a:buNone/>
            </a:pPr>
            <a:r>
              <a:rPr lang="cs-CZ" sz="2000" dirty="0" smtClean="0"/>
              <a:t>- Zhodnotit nutriční stav pacienta a jeho výživové zvyklosti</a:t>
            </a:r>
          </a:p>
          <a:p>
            <a:pPr lvl="1">
              <a:buFontTx/>
              <a:buChar char="-"/>
            </a:pPr>
            <a:r>
              <a:rPr lang="cs-CZ" sz="2000" dirty="0" smtClean="0"/>
              <a:t>Navrhnout  případnou změnu či úpravu nutričního režimu</a:t>
            </a:r>
            <a:endParaRPr lang="en-US" sz="2000" dirty="0" smtClean="0"/>
          </a:p>
          <a:p>
            <a:endParaRPr lang="cs-CZ" sz="2000" u="sng" dirty="0" smtClean="0"/>
          </a:p>
          <a:p>
            <a:r>
              <a:rPr lang="cs-CZ" sz="2000" u="sng" dirty="0" smtClean="0"/>
              <a:t>Metody</a:t>
            </a:r>
            <a:r>
              <a:rPr lang="cs-CZ" sz="2000" dirty="0" smtClean="0"/>
              <a:t>:</a:t>
            </a:r>
          </a:p>
          <a:p>
            <a:pPr lvl="1">
              <a:buNone/>
            </a:pPr>
            <a:r>
              <a:rPr lang="cs-CZ" sz="2000" dirty="0" smtClean="0"/>
              <a:t>- Rozhovor, dokumentace</a:t>
            </a:r>
          </a:p>
          <a:p>
            <a:pPr lvl="1">
              <a:buNone/>
            </a:pPr>
            <a:r>
              <a:rPr lang="cs-CZ" sz="2000" dirty="0" smtClean="0"/>
              <a:t>- Jídelní záznam (5 dnů) – odhad, upřesnění</a:t>
            </a:r>
          </a:p>
          <a:p>
            <a:pPr lvl="1">
              <a:buNone/>
            </a:pPr>
            <a:r>
              <a:rPr lang="cs-CZ" sz="2000" dirty="0" smtClean="0"/>
              <a:t>- Výpočet na programu </a:t>
            </a:r>
            <a:r>
              <a:rPr lang="cs-CZ" sz="2000" dirty="0" err="1" smtClean="0"/>
              <a:t>Alimenta</a:t>
            </a:r>
            <a:r>
              <a:rPr lang="cs-CZ" sz="2000" dirty="0" smtClean="0"/>
              <a:t> 4.3E a ze složení přípravku </a:t>
            </a:r>
            <a:r>
              <a:rPr lang="cs-CZ" sz="2000" dirty="0" err="1" smtClean="0"/>
              <a:t>Nutrison</a:t>
            </a:r>
            <a:r>
              <a:rPr lang="cs-CZ" sz="2000" dirty="0" smtClean="0"/>
              <a:t> Standard (online)</a:t>
            </a:r>
          </a:p>
          <a:p>
            <a:pPr lvl="1">
              <a:buNone/>
            </a:pPr>
            <a:r>
              <a:rPr lang="cs-CZ" sz="2000" dirty="0" smtClean="0"/>
              <a:t>- Výpočet ( HB rovnice, ideální hm. 78 kg, FA 1,3 )</a:t>
            </a:r>
          </a:p>
          <a:p>
            <a:pPr lvl="1">
              <a:buNone/>
            </a:pPr>
            <a:r>
              <a:rPr lang="cs-CZ" sz="2000" dirty="0" smtClean="0"/>
              <a:t>- B:1,2 g/kg, T: 30% CEP, S: zbytek (51 % CEP)</a:t>
            </a:r>
          </a:p>
          <a:p>
            <a:pPr lvl="1">
              <a:buFontTx/>
              <a:buChar char="-"/>
            </a:pPr>
            <a:r>
              <a:rPr lang="cs-CZ" sz="2000" dirty="0" smtClean="0"/>
              <a:t>Srovnání skutečného příjmu živin a doporučeného lékařem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>
            <a:noAutofit/>
          </a:bodyPr>
          <a:lstStyle/>
          <a:p>
            <a:r>
              <a:rPr lang="cs-CZ" sz="4000" dirty="0" smtClean="0"/>
              <a:t>Praktická část – Kazuistika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r>
              <a:rPr lang="cs-CZ" sz="2400" dirty="0" smtClean="0"/>
              <a:t>Pan L., 72 let</a:t>
            </a:r>
          </a:p>
          <a:p>
            <a:r>
              <a:rPr lang="cs-CZ" sz="2400" dirty="0" smtClean="0"/>
              <a:t>21. 6. -13. 7. 2012 (3 týdny) hospitalizován ve FN Brno pro </a:t>
            </a:r>
            <a:r>
              <a:rPr lang="cs-CZ" sz="2400" b="1" dirty="0" smtClean="0"/>
              <a:t>ischemický kmenový iktus </a:t>
            </a:r>
            <a:r>
              <a:rPr lang="cs-CZ" sz="2400" dirty="0" smtClean="0"/>
              <a:t>s dysfagií</a:t>
            </a:r>
          </a:p>
          <a:p>
            <a:r>
              <a:rPr lang="cs-CZ" sz="2400" u="sng" dirty="0" smtClean="0"/>
              <a:t>Vedlejší dg</a:t>
            </a:r>
            <a:r>
              <a:rPr lang="cs-CZ" sz="2400" dirty="0" smtClean="0"/>
              <a:t>.: </a:t>
            </a:r>
          </a:p>
          <a:p>
            <a:pPr lvl="1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Chron</a:t>
            </a:r>
            <a:r>
              <a:rPr lang="cs-CZ" sz="2400" dirty="0" smtClean="0"/>
              <a:t>. selhání srdce (NYHA I-II) </a:t>
            </a:r>
            <a:r>
              <a:rPr lang="cs-CZ" sz="2400" dirty="0" err="1" smtClean="0"/>
              <a:t>stab</a:t>
            </a:r>
            <a:r>
              <a:rPr lang="cs-CZ" sz="2400" dirty="0" smtClean="0"/>
              <a:t>., hraniční cholesterol, </a:t>
            </a:r>
            <a:r>
              <a:rPr lang="cs-CZ" sz="2400" dirty="0" err="1" smtClean="0"/>
              <a:t>ateromatóza</a:t>
            </a:r>
            <a:r>
              <a:rPr lang="cs-CZ" sz="2400" dirty="0" smtClean="0"/>
              <a:t> </a:t>
            </a:r>
            <a:r>
              <a:rPr lang="cs-CZ" sz="2400" dirty="0" err="1" smtClean="0"/>
              <a:t>precereb</a:t>
            </a:r>
            <a:r>
              <a:rPr lang="cs-CZ" sz="2400" dirty="0" smtClean="0"/>
              <a:t>. tepen, </a:t>
            </a:r>
            <a:r>
              <a:rPr lang="cs-CZ" sz="2400" dirty="0" err="1" smtClean="0"/>
              <a:t>komp</a:t>
            </a:r>
            <a:r>
              <a:rPr lang="cs-CZ" sz="2400" dirty="0" smtClean="0"/>
              <a:t>. </a:t>
            </a:r>
            <a:r>
              <a:rPr lang="cs-CZ" sz="2400" dirty="0" err="1" smtClean="0"/>
              <a:t>art</a:t>
            </a:r>
            <a:r>
              <a:rPr lang="cs-CZ" sz="2400" dirty="0" smtClean="0"/>
              <a:t>. hypertenze, nikotinismus, kardiostimulátor</a:t>
            </a:r>
            <a:endParaRPr lang="en-US" sz="2400" dirty="0" smtClean="0"/>
          </a:p>
          <a:p>
            <a:r>
              <a:rPr lang="cs-CZ" sz="2400" u="sng" dirty="0" smtClean="0"/>
              <a:t>Alergie</a:t>
            </a:r>
            <a:r>
              <a:rPr lang="cs-CZ" sz="2400" dirty="0" smtClean="0"/>
              <a:t>: pravděpodobně pyl/prach</a:t>
            </a:r>
          </a:p>
          <a:p>
            <a:r>
              <a:rPr lang="cs-CZ" sz="2400" u="sng" dirty="0" smtClean="0"/>
              <a:t>Abusus</a:t>
            </a:r>
            <a:r>
              <a:rPr lang="cs-CZ" sz="2400" dirty="0" smtClean="0"/>
              <a:t>: alkohol 1 pivo /</a:t>
            </a:r>
            <a:r>
              <a:rPr lang="cs-CZ" sz="2400" dirty="0" err="1" smtClean="0"/>
              <a:t>d</a:t>
            </a:r>
            <a:r>
              <a:rPr lang="cs-CZ" sz="2400" dirty="0" smtClean="0"/>
              <a:t>., dříve kuřák (8-20 </a:t>
            </a:r>
            <a:r>
              <a:rPr lang="cs-CZ" sz="2400" dirty="0" err="1" smtClean="0"/>
              <a:t>cig</a:t>
            </a:r>
            <a:r>
              <a:rPr lang="cs-CZ" sz="2400" dirty="0" smtClean="0"/>
              <a:t>./</a:t>
            </a:r>
            <a:r>
              <a:rPr lang="cs-CZ" sz="2400" dirty="0" err="1" smtClean="0"/>
              <a:t>d</a:t>
            </a:r>
            <a:r>
              <a:rPr lang="cs-CZ" sz="2400" dirty="0" smtClean="0"/>
              <a:t>.)</a:t>
            </a:r>
          </a:p>
          <a:p>
            <a:r>
              <a:rPr lang="cs-CZ" sz="2400" u="sng" dirty="0" smtClean="0"/>
              <a:t>RA</a:t>
            </a:r>
            <a:r>
              <a:rPr lang="cs-CZ" sz="2400" dirty="0" smtClean="0"/>
              <a:t>: otec †73 let (opakované CMP), matka † 78 let (zápal plic), dcera schizofrenie, syn silný alergik</a:t>
            </a:r>
          </a:p>
          <a:p>
            <a:r>
              <a:rPr lang="cs-CZ" sz="2400" u="sng" dirty="0" smtClean="0"/>
              <a:t>PSA</a:t>
            </a:r>
            <a:r>
              <a:rPr lang="cs-CZ" sz="2400" dirty="0" smtClean="0"/>
              <a:t>: Důchodce, dříve technik radiokomunikací, VŠ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Dysfagie + neadekvátní </a:t>
            </a:r>
            <a:r>
              <a:rPr lang="cs-CZ" dirty="0" err="1" smtClean="0"/>
              <a:t>nutr</a:t>
            </a:r>
            <a:r>
              <a:rPr lang="cs-CZ" dirty="0" smtClean="0"/>
              <a:t>. příjem 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	→ </a:t>
            </a:r>
            <a:r>
              <a:rPr lang="cs-CZ" dirty="0" smtClean="0">
                <a:cs typeface="Times New Roman"/>
              </a:rPr>
              <a:t>malnutrice + komplikace</a:t>
            </a:r>
          </a:p>
          <a:p>
            <a:r>
              <a:rPr lang="cs-CZ" dirty="0" smtClean="0">
                <a:cs typeface="Times New Roman"/>
              </a:rPr>
              <a:t>Skutečný přístup k potravě často závisí na pomoci druhých </a:t>
            </a:r>
          </a:p>
          <a:p>
            <a:pPr>
              <a:buNone/>
            </a:pPr>
            <a:r>
              <a:rPr lang="cs-CZ" dirty="0" smtClean="0">
                <a:cs typeface="Times New Roman"/>
              </a:rPr>
              <a:t>		</a:t>
            </a:r>
            <a:r>
              <a:rPr lang="cs-CZ" sz="2400" dirty="0" smtClean="0">
                <a:cs typeface="Times New Roman"/>
              </a:rPr>
              <a:t>(Cílená asistence?)</a:t>
            </a:r>
            <a:endParaRPr lang="cs-CZ" dirty="0" smtClean="0">
              <a:cs typeface="Times New Roman"/>
            </a:endParaRPr>
          </a:p>
          <a:p>
            <a:r>
              <a:rPr lang="cs-CZ" dirty="0" smtClean="0">
                <a:cs typeface="Times New Roman"/>
              </a:rPr>
              <a:t>Nejbezpečnější způsob podání výživy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doporučí klinický logoped </a:t>
            </a:r>
            <a:r>
              <a:rPr lang="cs-CZ" dirty="0" smtClean="0">
                <a:cs typeface="Times New Roman"/>
              </a:rPr>
              <a:t>na základě vyšetření!</a:t>
            </a:r>
          </a:p>
          <a:p>
            <a:r>
              <a:rPr lang="cs-CZ" dirty="0" smtClean="0">
                <a:cs typeface="Times New Roman"/>
              </a:rPr>
              <a:t>Zjištěný stupeň </a:t>
            </a:r>
            <a:r>
              <a:rPr lang="cs-CZ" dirty="0" err="1" smtClean="0">
                <a:cs typeface="Times New Roman"/>
              </a:rPr>
              <a:t>tolerov</a:t>
            </a:r>
            <a:r>
              <a:rPr lang="cs-CZ" dirty="0" smtClean="0">
                <a:cs typeface="Times New Roman"/>
              </a:rPr>
              <a:t>. konzistencí pravidelně přehodnocovat</a:t>
            </a:r>
          </a:p>
          <a:p>
            <a:r>
              <a:rPr lang="cs-CZ" dirty="0" smtClean="0">
                <a:cs typeface="Times New Roman"/>
              </a:rPr>
              <a:t>Nutriční intervence vždy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individuální</a:t>
            </a:r>
            <a:r>
              <a:rPr lang="cs-CZ" dirty="0" smtClean="0">
                <a:cs typeface="Times New Roman"/>
              </a:rPr>
              <a:t>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43608" y="404813"/>
            <a:ext cx="7890842" cy="360025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Během hospitalizace: </a:t>
            </a:r>
          </a:p>
          <a:p>
            <a:pPr lvl="1"/>
            <a:r>
              <a:rPr lang="cs-CZ" dirty="0" smtClean="0"/>
              <a:t>Zavedena NGS</a:t>
            </a:r>
          </a:p>
          <a:p>
            <a:pPr lvl="1"/>
            <a:r>
              <a:rPr lang="cs-CZ" dirty="0" smtClean="0"/>
              <a:t>Cílené vyšetření klinickým logopedem: doporučen PEG (nic per os); nastaven plán logopedické terapie</a:t>
            </a:r>
          </a:p>
          <a:p>
            <a:pPr lvl="1"/>
            <a:r>
              <a:rPr lang="cs-CZ" dirty="0" smtClean="0"/>
              <a:t>Zaveden PEG</a:t>
            </a:r>
          </a:p>
          <a:p>
            <a:pPr lvl="1"/>
            <a:r>
              <a:rPr lang="cs-CZ" dirty="0" smtClean="0"/>
              <a:t>Skiaskopie polykacího aktu, </a:t>
            </a:r>
            <a:r>
              <a:rPr lang="cs-CZ" dirty="0" err="1" smtClean="0"/>
              <a:t>kašlací</a:t>
            </a:r>
            <a:r>
              <a:rPr lang="cs-CZ" dirty="0" smtClean="0"/>
              <a:t> reflex přítomný</a:t>
            </a:r>
          </a:p>
          <a:p>
            <a:pPr lvl="1"/>
            <a:r>
              <a:rPr lang="cs-CZ" dirty="0" smtClean="0"/>
              <a:t>Z nemocnice propuštěn přes nutriční ambulanci – </a:t>
            </a:r>
            <a:r>
              <a:rPr lang="cs-CZ" dirty="0" err="1" smtClean="0"/>
              <a:t>Nutrison</a:t>
            </a:r>
            <a:r>
              <a:rPr lang="cs-CZ" dirty="0" smtClean="0"/>
              <a:t> Standard, 2000 </a:t>
            </a:r>
            <a:r>
              <a:rPr lang="cs-CZ" dirty="0" err="1" smtClean="0"/>
              <a:t>kcal</a:t>
            </a:r>
            <a:r>
              <a:rPr lang="cs-CZ" dirty="0" smtClean="0"/>
              <a:t>/d + 500 ml tekutin a více</a:t>
            </a:r>
          </a:p>
          <a:p>
            <a:pPr lvl="1"/>
            <a:r>
              <a:rPr lang="cs-CZ" u="sng" dirty="0" smtClean="0"/>
              <a:t>Laboratorní hodnoty</a:t>
            </a:r>
            <a:r>
              <a:rPr lang="cs-CZ" dirty="0" smtClean="0"/>
              <a:t> 13. 7. 2012: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411760" y="4005064"/>
          <a:ext cx="4824536" cy="259588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43726"/>
                <a:gridCol w="258081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Celková bílkovina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70,8 g/l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35,5g/l (!)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Glykémie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5,2 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Cholesterol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4,9 </a:t>
                      </a:r>
                      <a:r>
                        <a:rPr lang="cs-CZ" dirty="0" err="1" smtClean="0"/>
                        <a:t>mmol</a:t>
                      </a:r>
                      <a:r>
                        <a:rPr lang="cs-CZ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Urea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10,5 </a:t>
                      </a:r>
                      <a:r>
                        <a:rPr lang="cs-CZ" b="1" dirty="0" err="1" smtClean="0"/>
                        <a:t>mmol</a:t>
                      </a:r>
                      <a:r>
                        <a:rPr lang="cs-CZ" b="1" dirty="0" smtClean="0"/>
                        <a:t>/l (↑)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0,23 </a:t>
                      </a:r>
                      <a:r>
                        <a:rPr lang="cs-CZ" dirty="0" err="1" smtClean="0"/>
                        <a:t>ukat</a:t>
                      </a:r>
                      <a:r>
                        <a:rPr lang="cs-CZ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0,46 </a:t>
                      </a:r>
                      <a:r>
                        <a:rPr lang="cs-CZ" dirty="0" err="1" smtClean="0"/>
                        <a:t>ukat</a:t>
                      </a:r>
                      <a:r>
                        <a:rPr lang="cs-CZ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332656"/>
            <a:ext cx="7920880" cy="591574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Červenec 2012 </a:t>
            </a:r>
            <a:r>
              <a:rPr lang="cs-CZ" sz="2400" dirty="0" smtClean="0"/>
              <a:t>(týden po ukončení hospitalizace)</a:t>
            </a:r>
            <a:r>
              <a:rPr lang="cs-CZ" sz="2800" dirty="0" smtClean="0"/>
              <a:t>: </a:t>
            </a:r>
          </a:p>
          <a:p>
            <a:pPr lvl="1"/>
            <a:r>
              <a:rPr lang="cs-CZ" sz="2400" dirty="0" smtClean="0"/>
              <a:t>Hospitalizován na geriatrické klinice pro celkové vyčerpání organismu - odmítání </a:t>
            </a:r>
            <a:r>
              <a:rPr lang="cs-CZ" sz="2400" dirty="0" err="1" smtClean="0"/>
              <a:t>PEGu</a:t>
            </a:r>
            <a:endParaRPr lang="cs-CZ" sz="2400" dirty="0" smtClean="0"/>
          </a:p>
          <a:p>
            <a:pPr lvl="1"/>
            <a:r>
              <a:rPr lang="cs-CZ" sz="2400" dirty="0" smtClean="0"/>
              <a:t>Podávána základní dieta (3), ačkoliv PEG a dysfagie</a:t>
            </a:r>
          </a:p>
          <a:p>
            <a:pPr lvl="1"/>
            <a:r>
              <a:rPr lang="cs-CZ" sz="2400" dirty="0" smtClean="0"/>
              <a:t>Výrazný úbytek hmotnosti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Srpen 2012:</a:t>
            </a:r>
          </a:p>
          <a:p>
            <a:pPr lvl="1"/>
            <a:r>
              <a:rPr lang="cs-CZ" sz="2400" dirty="0" smtClean="0"/>
              <a:t>Kontrolní vyšetření klin. logopedem, mírné zlepšení, ale stále dysfagie těžkého stupně</a:t>
            </a:r>
          </a:p>
          <a:p>
            <a:pPr lvl="1"/>
            <a:r>
              <a:rPr lang="cs-CZ" sz="2400" dirty="0" smtClean="0"/>
              <a:t>Nutriční ambulance: zjištěn váhový úbytek, pacient si řídí výživu sám; v dalších měsících spolupráce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1042988" y="332657"/>
            <a:ext cx="7891462" cy="59157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Listopad 2012:</a:t>
            </a:r>
          </a:p>
          <a:p>
            <a:pPr lvl="1"/>
            <a:r>
              <a:rPr lang="cs-CZ" sz="2600" dirty="0" smtClean="0"/>
              <a:t>FEES vyšetření polykání: za určitých podmínek (kompenzační manévry) povolen perorální příjem stravy - pacient může polykat vodu, ostatní tekutiny lehce zahuštěné, stravu kašovitou</a:t>
            </a:r>
          </a:p>
          <a:p>
            <a:pPr lvl="1"/>
            <a:r>
              <a:rPr lang="cs-CZ" sz="2600" dirty="0" smtClean="0"/>
              <a:t>Dle klinického logopeda eventuelně možný převod části výživy ve prospěch </a:t>
            </a:r>
            <a:r>
              <a:rPr lang="cs-CZ" sz="2600" dirty="0" err="1" smtClean="0"/>
              <a:t>p.o</a:t>
            </a:r>
            <a:r>
              <a:rPr lang="cs-CZ" sz="2600" dirty="0" smtClean="0"/>
              <a:t>. příjmu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Duben 2013:</a:t>
            </a:r>
          </a:p>
          <a:p>
            <a:pPr lvl="1"/>
            <a:r>
              <a:rPr lang="cs-CZ" sz="2600" dirty="0" smtClean="0"/>
              <a:t>Polykání je za použití manévrů bezpečné</a:t>
            </a:r>
          </a:p>
          <a:p>
            <a:pPr lvl="1"/>
            <a:r>
              <a:rPr lang="cs-CZ" sz="2600" dirty="0" smtClean="0"/>
              <a:t>Lékař nutriční ambulance nadále trvá na přísném zákazu příjmu per os</a:t>
            </a:r>
          </a:p>
          <a:p>
            <a:pPr lvl="1"/>
            <a:r>
              <a:rPr lang="cs-CZ" sz="2600" dirty="0" smtClean="0"/>
              <a:t>2000 ml </a:t>
            </a:r>
            <a:r>
              <a:rPr lang="cs-CZ" sz="2600" dirty="0" err="1" smtClean="0"/>
              <a:t>Nutrison</a:t>
            </a:r>
            <a:r>
              <a:rPr lang="cs-CZ" sz="2600" dirty="0" smtClean="0"/>
              <a:t> Standard / den, pacient nedodržuje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42988" y="333375"/>
            <a:ext cx="7891462" cy="5975945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/>
              <a:t>Laboratorní hodnoty</a:t>
            </a:r>
            <a:r>
              <a:rPr lang="cs-CZ" dirty="0" smtClean="0"/>
              <a:t> březen 2013:</a:t>
            </a:r>
          </a:p>
          <a:p>
            <a:endParaRPr lang="cs-CZ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r>
              <a:rPr lang="cs-CZ" u="sng" dirty="0" smtClean="0"/>
              <a:t>Antropometrická vyšetření:</a:t>
            </a:r>
            <a:endParaRPr lang="cs-CZ" dirty="0" smtClean="0"/>
          </a:p>
          <a:p>
            <a:pPr lvl="1"/>
            <a:r>
              <a:rPr lang="cs-CZ" dirty="0" smtClean="0"/>
              <a:t>Výška 176 cm, SOP 24,5 cm, OP 93 cm</a:t>
            </a:r>
          </a:p>
          <a:p>
            <a:pPr lvl="1"/>
            <a:r>
              <a:rPr lang="cs-CZ" dirty="0" smtClean="0"/>
              <a:t>Akt. hmotnost 63 kg (BMI 20,3  kg/m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Ideální hm. vypočtená - min 78 kg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Obvyklá hm. před příhodou: 83 kg (BMI 26,8 kg/m</a:t>
            </a:r>
            <a:r>
              <a:rPr lang="cs-CZ" baseline="30000" dirty="0" smtClean="0"/>
              <a:t>2</a:t>
            </a:r>
            <a:r>
              <a:rPr lang="cs-CZ" dirty="0" smtClean="0"/>
              <a:t>)	</a:t>
            </a:r>
          </a:p>
          <a:p>
            <a:pPr lvl="1"/>
            <a:r>
              <a:rPr lang="cs-CZ" dirty="0" smtClean="0"/>
              <a:t>Hmotnost po 1. hospitalizaci: 66 kg! (BMI 21,3 kg/m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Hmotnost po 2. hospitalizaci: 58 kg! (BMI 18,7 kg/m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sz="3100" dirty="0" smtClean="0"/>
              <a:t>	od té doby stabilní nárůst hmotnosti, v poslední době stagnace s kolísáním 1 kg</a:t>
            </a:r>
            <a:endParaRPr lang="en-US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75656" y="908720"/>
          <a:ext cx="6096000" cy="11125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Celková bílkovina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71,3 g/l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43</a:t>
                      </a:r>
                      <a:r>
                        <a:rPr lang="cs-CZ" baseline="0" dirty="0" smtClean="0"/>
                        <a:t> g/l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Cholesterol a TAG</a:t>
                      </a:r>
                      <a:r>
                        <a:rPr lang="cs-CZ" baseline="0" dirty="0" smtClean="0"/>
                        <a:t> v normě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43608" y="260350"/>
            <a:ext cx="7890842" cy="5988050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 smtClean="0"/>
              <a:t>Stravovací zvyklosti:</a:t>
            </a:r>
          </a:p>
          <a:p>
            <a:pPr lvl="1"/>
            <a:r>
              <a:rPr lang="cs-CZ" dirty="0" smtClean="0"/>
              <a:t>Silná touha po </a:t>
            </a:r>
            <a:r>
              <a:rPr lang="cs-CZ" dirty="0" err="1" smtClean="0"/>
              <a:t>p.o</a:t>
            </a:r>
            <a:r>
              <a:rPr lang="cs-CZ" dirty="0" smtClean="0"/>
              <a:t>. příjmu - nedodržuje stanovený režim, není k lékaři NA upřímný (obavy)</a:t>
            </a:r>
          </a:p>
          <a:p>
            <a:pPr lvl="1"/>
            <a:r>
              <a:rPr lang="cs-CZ" dirty="0" smtClean="0"/>
              <a:t>Experimentuje i s potravinami nevhodnými pro jeho zdravotní stav (chleba, </a:t>
            </a:r>
            <a:r>
              <a:rPr lang="cs-CZ" dirty="0" err="1" smtClean="0"/>
              <a:t>čipsy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Aktivně dodržuje pitný režim, zapíjení pomáhá</a:t>
            </a:r>
          </a:p>
          <a:p>
            <a:pPr lvl="1"/>
            <a:r>
              <a:rPr lang="cs-CZ" dirty="0" smtClean="0"/>
              <a:t>Polykání podporuje kyselá chuť, pokrmy studené, pokrmy mleté a kašovité konzistence</a:t>
            </a:r>
          </a:p>
          <a:p>
            <a:pPr lvl="1"/>
            <a:r>
              <a:rPr lang="cs-CZ" dirty="0" smtClean="0"/>
              <a:t>Mléčné výrobky se mu hůře polykají</a:t>
            </a:r>
          </a:p>
          <a:p>
            <a:pPr lvl="1"/>
            <a:r>
              <a:rPr lang="cs-CZ" dirty="0" smtClean="0"/>
              <a:t>Polyká s pomocí manévrů</a:t>
            </a:r>
          </a:p>
          <a:p>
            <a:pPr lvl="1"/>
            <a:r>
              <a:rPr lang="cs-CZ" dirty="0" smtClean="0"/>
              <a:t>Aktivně se snaží přibírat – jí </a:t>
            </a:r>
            <a:r>
              <a:rPr lang="cs-CZ" dirty="0" err="1" smtClean="0"/>
              <a:t>čipsy</a:t>
            </a:r>
            <a:r>
              <a:rPr lang="cs-CZ" dirty="0" smtClean="0"/>
              <a:t> a krekry</a:t>
            </a:r>
          </a:p>
          <a:p>
            <a:pPr lvl="1"/>
            <a:r>
              <a:rPr lang="cs-CZ" dirty="0" smtClean="0"/>
              <a:t>Představa, že přibírá hm. po domácím vývaru</a:t>
            </a:r>
          </a:p>
          <a:p>
            <a:pPr lvl="1"/>
            <a:r>
              <a:rPr lang="cs-CZ" dirty="0" smtClean="0"/>
              <a:t>Vědomě se věnuje pohybu ( 2-3x 20-30 min /</a:t>
            </a:r>
            <a:r>
              <a:rPr lang="cs-CZ" dirty="0" err="1" smtClean="0"/>
              <a:t>d</a:t>
            </a:r>
            <a:r>
              <a:rPr lang="cs-CZ" dirty="0" smtClean="0"/>
              <a:t>.)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42988" y="260350"/>
            <a:ext cx="7891462" cy="5988050"/>
          </a:xfrm>
        </p:spPr>
        <p:txBody>
          <a:bodyPr/>
          <a:lstStyle/>
          <a:p>
            <a:r>
              <a:rPr lang="cs-CZ" sz="2400" u="sng" dirty="0" smtClean="0"/>
              <a:t>Srovnání příjmu energie a vybraných živin pana L.</a:t>
            </a:r>
            <a:r>
              <a:rPr lang="cs-CZ" sz="2400" dirty="0" smtClean="0"/>
              <a:t> </a:t>
            </a:r>
          </a:p>
          <a:p>
            <a:pPr lvl="1">
              <a:buNone/>
            </a:pPr>
            <a:r>
              <a:rPr lang="cs-CZ" sz="2000" dirty="0" smtClean="0"/>
              <a:t>(Získané hodnoty)</a:t>
            </a:r>
          </a:p>
          <a:p>
            <a:endParaRPr 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524000" y="1397000"/>
          <a:ext cx="6096000" cy="4719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47800"/>
                <a:gridCol w="18002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Nutrient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Denní potřeba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Skutečný příjem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 stan. lékařem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Energie (kcal)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2000 kcal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2 421 kcal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2000 kcal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Energie (kJ)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8360 kJ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10 148 kJ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8360 kJ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Bílkoviny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94 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82 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/>
                        <a:t>80 g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Tuky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66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88 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78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Sacharidy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251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334 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246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Cukry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49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79 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20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Vláknina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30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13,4 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/>
                        <a:t>0 g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Vitamin 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10 µg (40 IU)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7,0 µg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14 µg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Vitamin 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80 µg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250 µg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106 µg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Sodík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&gt; 550 mg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/>
                        <a:t>3,1 g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2,0 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Fluor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3,8 mg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/>
                        <a:t>1,0 mg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/>
                        <a:t>2 mg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/>
          <a:lstStyle/>
          <a:p>
            <a:r>
              <a:rPr lang="cs-CZ" sz="2400" u="sng" dirty="0" smtClean="0"/>
              <a:t>Srovnání příjmu energie a vybraných živin pana L.</a:t>
            </a:r>
            <a:r>
              <a:rPr lang="cs-CZ" sz="2400" dirty="0" smtClean="0"/>
              <a:t> </a:t>
            </a:r>
          </a:p>
          <a:p>
            <a:pPr lvl="1">
              <a:buNone/>
            </a:pPr>
            <a:r>
              <a:rPr lang="cs-CZ" sz="2000" dirty="0" smtClean="0"/>
              <a:t>(Získané hodnoty v </a:t>
            </a:r>
            <a:r>
              <a:rPr lang="cs-CZ" sz="2000" b="1" dirty="0" smtClean="0"/>
              <a:t>% </a:t>
            </a:r>
            <a:r>
              <a:rPr lang="cs-CZ" sz="2000" dirty="0" smtClean="0"/>
              <a:t>)</a:t>
            </a:r>
            <a:endParaRPr lang="cs-CZ" sz="2000" b="1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46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24000" y="1397000"/>
          <a:ext cx="6096000" cy="4719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47800"/>
                <a:gridCol w="1800200"/>
                <a:gridCol w="1440160"/>
                <a:gridCol w="160784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Nutrient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Denní potřeba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Skutečný příjem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 stan. lékařem (%)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Energie (kcal)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2000 kcal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121 %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Energie (kJ)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8360 kJ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121 %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100 %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Bílkoviny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94 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+mn-lt"/>
                          <a:ea typeface="Times New Roman"/>
                          <a:cs typeface="Times New Roman"/>
                        </a:rPr>
                        <a:t>87 </a:t>
                      </a:r>
                      <a:r>
                        <a:rPr lang="cs-CZ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85 %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Tuky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66 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133 %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118 %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Sacharidy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251 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133 %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98 %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Cukry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49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161 %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41 %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Vláknina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30 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45 %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+mn-lt"/>
                          <a:ea typeface="Times New Roman"/>
                          <a:cs typeface="Times New Roman"/>
                        </a:rPr>
                        <a:t>0 %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Vitamin 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10 µg (40 IU)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70 %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140 %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Vitamin 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80 µg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121 %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Sodík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/>
                        <a:t>&gt; 550 mg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+mn-lt"/>
                          <a:ea typeface="Times New Roman"/>
                          <a:cs typeface="Times New Roman"/>
                        </a:rPr>
                        <a:t>121 %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n-lt"/>
                          <a:ea typeface="Times New Roman"/>
                          <a:cs typeface="Times New Roman"/>
                        </a:rPr>
                        <a:t>100 %</a:t>
                      </a:r>
                      <a:endParaRPr lang="en-US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Fluor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/>
                        <a:t>3,8 mg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+mn-lt"/>
                          <a:ea typeface="Times New Roman"/>
                          <a:cs typeface="Times New Roman"/>
                        </a:rPr>
                        <a:t>87 %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+mn-lt"/>
                          <a:ea typeface="Times New Roman"/>
                          <a:cs typeface="Times New Roman"/>
                        </a:rPr>
                        <a:t>85 %</a:t>
                      </a:r>
                      <a:endParaRPr lang="en-U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42988" y="188913"/>
            <a:ext cx="7849492" cy="6059487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 smtClean="0"/>
              <a:t>Nutriční diagnóza:</a:t>
            </a:r>
          </a:p>
          <a:p>
            <a:pPr lvl="1"/>
            <a:r>
              <a:rPr lang="cs-CZ" sz="2600" dirty="0" smtClean="0"/>
              <a:t>Protein-</a:t>
            </a:r>
            <a:r>
              <a:rPr lang="cs-CZ" sz="2600" dirty="0" err="1" smtClean="0"/>
              <a:t>energ</a:t>
            </a:r>
            <a:r>
              <a:rPr lang="cs-CZ" sz="2600" dirty="0" smtClean="0"/>
              <a:t>. malnutrice - marasmus, podváha</a:t>
            </a:r>
          </a:p>
          <a:p>
            <a:pPr lvl="1"/>
            <a:r>
              <a:rPr lang="cs-CZ" sz="2600" dirty="0" smtClean="0"/>
              <a:t>Energetická bilance vyrovnaná (i přes </a:t>
            </a:r>
            <a:r>
              <a:rPr lang="cs-CZ" sz="2600" dirty="0" smtClean="0">
                <a:latin typeface="Times New Roman"/>
                <a:cs typeface="Times New Roman"/>
              </a:rPr>
              <a:t>↑ </a:t>
            </a:r>
            <a:r>
              <a:rPr lang="cs-CZ" sz="2600" dirty="0" smtClean="0"/>
              <a:t>E příjem)</a:t>
            </a:r>
          </a:p>
          <a:p>
            <a:pPr lvl="1"/>
            <a:r>
              <a:rPr lang="cs-CZ" sz="2600" dirty="0" smtClean="0"/>
              <a:t>Zvýšený příjem jednoduchých sacharidů a tuků</a:t>
            </a:r>
          </a:p>
          <a:p>
            <a:pPr lvl="1"/>
            <a:r>
              <a:rPr lang="cs-CZ" sz="2600" dirty="0" smtClean="0"/>
              <a:t>Nedostatečný příjem bílkovin, vlákniny, vit. D, fluoru</a:t>
            </a:r>
          </a:p>
          <a:p>
            <a:pPr lvl="1"/>
            <a:r>
              <a:rPr lang="cs-CZ" sz="2600" dirty="0" smtClean="0"/>
              <a:t>Zvýšený příjem sodíku</a:t>
            </a:r>
          </a:p>
          <a:p>
            <a:pPr lvl="1"/>
            <a:r>
              <a:rPr lang="cs-CZ" sz="2600" dirty="0" smtClean="0"/>
              <a:t>Nedodržování lékařem stanoveného režimu příjmu EV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u="sng" dirty="0" smtClean="0"/>
              <a:t>Nutriční cíle:</a:t>
            </a:r>
          </a:p>
          <a:p>
            <a:pPr lvl="1"/>
            <a:r>
              <a:rPr lang="cs-CZ" sz="2600" dirty="0" smtClean="0"/>
              <a:t>Zvýšit tělesnou hmotnost a podíl aktivní těl. hmoty</a:t>
            </a:r>
          </a:p>
          <a:p>
            <a:pPr lvl="1"/>
            <a:r>
              <a:rPr lang="cs-CZ" sz="2600" dirty="0" smtClean="0"/>
              <a:t>Zvýšit příjem bílkovin a vlákniny</a:t>
            </a:r>
          </a:p>
          <a:p>
            <a:pPr lvl="1"/>
            <a:r>
              <a:rPr lang="cs-CZ" sz="2600" dirty="0" smtClean="0"/>
              <a:t>Snížit příjem jednoduchých sacharidů a soli</a:t>
            </a:r>
          </a:p>
          <a:p>
            <a:pPr lvl="1"/>
            <a:r>
              <a:rPr lang="cs-CZ" sz="2600" dirty="0" smtClean="0"/>
              <a:t>Zvýšit podíl EV na příjmu živin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042988" y="188640"/>
            <a:ext cx="7891462" cy="6059760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Nutriční intervence:</a:t>
            </a:r>
          </a:p>
          <a:p>
            <a:pPr lvl="1"/>
            <a:r>
              <a:rPr lang="cs-CZ" sz="2600" dirty="0" smtClean="0"/>
              <a:t>Poučen o významu dodržování režimu EV</a:t>
            </a:r>
          </a:p>
          <a:p>
            <a:pPr lvl="1"/>
            <a:r>
              <a:rPr lang="cs-CZ" sz="2600" dirty="0" smtClean="0"/>
              <a:t>Při případném </a:t>
            </a:r>
            <a:r>
              <a:rPr lang="cs-CZ" sz="2600" dirty="0" err="1" smtClean="0"/>
              <a:t>p.o</a:t>
            </a:r>
            <a:r>
              <a:rPr lang="cs-CZ" sz="2600" dirty="0" smtClean="0"/>
              <a:t>. příjmu dále využívat mixovanou stravu za použití polykacích manévrů (bezpečnost)</a:t>
            </a:r>
          </a:p>
          <a:p>
            <a:pPr lvl="1"/>
            <a:r>
              <a:rPr lang="cs-CZ" sz="2600" dirty="0" smtClean="0"/>
              <a:t>Poučen o nevhodnosti příjmu některých potravin (</a:t>
            </a:r>
            <a:r>
              <a:rPr lang="cs-CZ" sz="2600" dirty="0" err="1" smtClean="0"/>
              <a:t>čipsy</a:t>
            </a:r>
            <a:r>
              <a:rPr lang="cs-CZ" sz="2600" dirty="0" smtClean="0"/>
              <a:t>)</a:t>
            </a:r>
          </a:p>
          <a:p>
            <a:pPr lvl="1"/>
            <a:r>
              <a:rPr lang="cs-CZ" sz="2600" dirty="0" smtClean="0"/>
              <a:t>Doporučení pomazánek na bázi čerstvých sýrů, měkkých tvarohů, kvalitních rostlinných margarinů</a:t>
            </a:r>
          </a:p>
          <a:p>
            <a:pPr lvl="1"/>
            <a:r>
              <a:rPr lang="cs-CZ" sz="2600" dirty="0" smtClean="0"/>
              <a:t>Dezerty, jejichž součástí je pudink, jogurty, zakysaná smetana, rozmixované měkké ovoce</a:t>
            </a:r>
          </a:p>
          <a:p>
            <a:pPr lvl="1"/>
            <a:r>
              <a:rPr lang="cs-CZ" sz="2600" dirty="0" smtClean="0"/>
              <a:t>Polévky zeleninové a luštěninové, do měkka uvařené a rozmixované</a:t>
            </a:r>
          </a:p>
          <a:p>
            <a:pPr lvl="1"/>
            <a:r>
              <a:rPr lang="cs-CZ" sz="2600" dirty="0" smtClean="0"/>
              <a:t>Možnost obohacení přípravkem </a:t>
            </a:r>
            <a:r>
              <a:rPr lang="cs-CZ" sz="2600" dirty="0" err="1" smtClean="0"/>
              <a:t>Protifar</a:t>
            </a:r>
            <a:endParaRPr lang="cs-CZ" sz="26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</a:t>
            </a:r>
            <a:br>
              <a:rPr lang="cs-CZ" dirty="0" smtClean="0"/>
            </a:br>
            <a:r>
              <a:rPr lang="cs-CZ" dirty="0" smtClean="0"/>
              <a:t>nutriční péče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04664"/>
            <a:ext cx="7708392" cy="58437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Zaznamenávat množství přijaté stravy</a:t>
            </a:r>
          </a:p>
          <a:p>
            <a:r>
              <a:rPr lang="cs-CZ" dirty="0" smtClean="0"/>
              <a:t>Lépe </a:t>
            </a:r>
            <a:r>
              <a:rPr lang="cs-CZ" dirty="0" smtClean="0">
                <a:solidFill>
                  <a:srgbClr val="FF0000"/>
                </a:solidFill>
              </a:rPr>
              <a:t>menší porce jídla častěji </a:t>
            </a:r>
            <a:r>
              <a:rPr lang="cs-CZ" sz="2400" dirty="0" smtClean="0"/>
              <a:t>(únava)</a:t>
            </a:r>
            <a:endParaRPr lang="cs-CZ" dirty="0" smtClean="0"/>
          </a:p>
          <a:p>
            <a:r>
              <a:rPr lang="cs-CZ" dirty="0" smtClean="0"/>
              <a:t>Zvážit </a:t>
            </a:r>
            <a:r>
              <a:rPr lang="cs-CZ" dirty="0" err="1" smtClean="0"/>
              <a:t>sipping</a:t>
            </a:r>
            <a:r>
              <a:rPr lang="cs-CZ" dirty="0" smtClean="0"/>
              <a:t> ve vhodné podobě</a:t>
            </a:r>
          </a:p>
          <a:p>
            <a:r>
              <a:rPr lang="cs-CZ" dirty="0" smtClean="0"/>
              <a:t>Dieta možná u lehké a středně těžké dysfagie </a:t>
            </a:r>
            <a:r>
              <a:rPr lang="cs-CZ" sz="2400" dirty="0" smtClean="0"/>
              <a:t>(těžká </a:t>
            </a:r>
            <a:r>
              <a:rPr lang="cs-CZ" sz="2400" dirty="0" smtClean="0">
                <a:cs typeface="Times New Roman"/>
              </a:rPr>
              <a:t>často </a:t>
            </a:r>
            <a:r>
              <a:rPr lang="cs-CZ" sz="2400" dirty="0" smtClean="0"/>
              <a:t>EV)</a:t>
            </a:r>
            <a:endParaRPr lang="cs-CZ" dirty="0" smtClean="0"/>
          </a:p>
          <a:p>
            <a:r>
              <a:rPr lang="cs-CZ" dirty="0" smtClean="0"/>
              <a:t>NT z povolených konzistencí </a:t>
            </a:r>
            <a:r>
              <a:rPr lang="cs-CZ" sz="2400" dirty="0" smtClean="0"/>
              <a:t>(a případně EV) </a:t>
            </a:r>
            <a:r>
              <a:rPr lang="cs-CZ" dirty="0" smtClean="0"/>
              <a:t>sestaví jídelníček zajišťující </a:t>
            </a:r>
            <a:r>
              <a:rPr lang="cs-CZ" dirty="0" err="1" smtClean="0"/>
              <a:t>nutr</a:t>
            </a:r>
            <a:r>
              <a:rPr lang="cs-CZ" dirty="0" smtClean="0"/>
              <a:t>. potřebu</a:t>
            </a:r>
          </a:p>
          <a:p>
            <a:r>
              <a:rPr lang="cs-CZ" dirty="0" smtClean="0"/>
              <a:t>Jídlo má být okamžik radosti – myslet na </a:t>
            </a:r>
            <a:r>
              <a:rPr lang="cs-CZ" dirty="0" smtClean="0">
                <a:solidFill>
                  <a:srgbClr val="FF0000"/>
                </a:solidFill>
              </a:rPr>
              <a:t>zážitek ze stolování i bezpečnost </a:t>
            </a:r>
            <a:r>
              <a:rPr lang="cs-CZ" sz="2400" dirty="0" smtClean="0"/>
              <a:t>(dostatek času, klidu, příjemná teplota, bezpečné usazení, příjemná společnost, dohled)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Sběr údajů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Cíleně pátráme po známkách dysfagie, přímých i nepřímých, zvláště u rizikových pacientů (jakékoliv možné příznaky zejména u diagnóz, kde je dysfagie teoreticky možná, pozor na skryté příznaky)</a:t>
            </a:r>
          </a:p>
          <a:p>
            <a:r>
              <a:rPr lang="cs-CZ" dirty="0" smtClean="0"/>
              <a:t>Dokumentace, rozhovor – cílené dotazy i na okolnosti příjmu stravy a zdánlivě nesouvisející známky dysfagie, nenechat se ukolébat bagatelizací příznaků, příbuzní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Zhodnocení charakteru dysfagie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Popište jakékoliv obtíže spojené s polykáním, které se u vás vyskytují</a:t>
            </a:r>
          </a:p>
          <a:p>
            <a:r>
              <a:rPr lang="cs-CZ" dirty="0" smtClean="0"/>
              <a:t>Je polykání obtížnější u pevných nebo tekutých soust?</a:t>
            </a:r>
          </a:p>
          <a:p>
            <a:r>
              <a:rPr lang="cs-CZ" dirty="0" smtClean="0"/>
              <a:t>Jak dlouho tyto potíže máte?</a:t>
            </a:r>
          </a:p>
          <a:p>
            <a:r>
              <a:rPr lang="cs-CZ" dirty="0" smtClean="0"/>
              <a:t>Provází obtíže s polykáním i pálení žáhy?</a:t>
            </a:r>
          </a:p>
          <a:p>
            <a:r>
              <a:rPr lang="cs-CZ" dirty="0" smtClean="0"/>
              <a:t>Je polykání bolestivé?</a:t>
            </a:r>
          </a:p>
          <a:p>
            <a:r>
              <a:rPr lang="cs-CZ" dirty="0" smtClean="0"/>
              <a:t>Cítíte bolest na prsou?</a:t>
            </a:r>
          </a:p>
          <a:p>
            <a:r>
              <a:rPr lang="cs-CZ" dirty="0" smtClean="0"/>
              <a:t>Máte po polknutí pocit váznutí sousta?</a:t>
            </a:r>
          </a:p>
          <a:p>
            <a:r>
              <a:rPr lang="cs-CZ" dirty="0" smtClean="0"/>
              <a:t>Dusíte se, dávíte se nebo kašlete po polykání? Musíte si odkašlat?</a:t>
            </a:r>
          </a:p>
          <a:p>
            <a:r>
              <a:rPr lang="cs-CZ" dirty="0" smtClean="0"/>
              <a:t>Jste citlivý na teplotu pokrmu (zejména studené jídlo a nápoje)?</a:t>
            </a:r>
          </a:p>
          <a:p>
            <a:r>
              <a:rPr lang="cs-CZ" dirty="0" smtClean="0"/>
              <a:t>Objevil se u vás úbytek hmotnosti?</a:t>
            </a:r>
          </a:p>
          <a:p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Nutriční diagnóza (PES)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Potíže při polykání způsobené progresí Parkinsonovy choroby jak vyplývá z úbytku hmotnosti, pocitu váznutí pevných soust a dušení po příjmu tekutin.</a:t>
            </a:r>
          </a:p>
          <a:p>
            <a:r>
              <a:rPr lang="cs-CZ" dirty="0" smtClean="0"/>
              <a:t>Nedostatečný příjem tekutin způsobený dysfagií po radioterapii nádorového onemocnění jak vyplývá z laboratorních hodnot urey, denní diurézy a sníženého kožního turgoru.</a:t>
            </a:r>
          </a:p>
          <a:p>
            <a:r>
              <a:rPr lang="cs-CZ" dirty="0" smtClean="0"/>
              <a:t>Potíže při kousání způsobené nevhodnou zubní protézou jak vyplývá z rozhovoru s pacientem a sníženého příjmu stravy v jídelním záznamu.</a:t>
            </a:r>
          </a:p>
          <a:p>
            <a:r>
              <a:rPr lang="cs-CZ" dirty="0" smtClean="0"/>
              <a:t>Potíže se samostatným přijímáním stravy způsobené ochrnutím po CMP jak vyplývá z klinického vyšetření pacienta.</a:t>
            </a:r>
          </a:p>
          <a:p>
            <a:r>
              <a:rPr lang="cs-CZ" dirty="0" smtClean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Poučení o přípravě modifikované stravy a plánování jídla ke zvýšení příjmu</a:t>
            </a:r>
          </a:p>
          <a:p>
            <a:r>
              <a:rPr lang="cs-CZ" dirty="0" smtClean="0"/>
              <a:t>Doporučit vyšetření polykání k rozpoznání vhodné textury stravy a tekutin</a:t>
            </a:r>
          </a:p>
          <a:p>
            <a:r>
              <a:rPr lang="cs-CZ" dirty="0" smtClean="0"/>
              <a:t>Konzultovat možnost polohování po jídle tak, aby došlo ke zvýšení polohy a usnadnění polykání</a:t>
            </a:r>
          </a:p>
          <a:p>
            <a:r>
              <a:rPr lang="cs-CZ" dirty="0" smtClean="0"/>
              <a:t>Vést pravidelný záznam stravy a tekutin</a:t>
            </a:r>
          </a:p>
          <a:p>
            <a:r>
              <a:rPr lang="cs-CZ" dirty="0" smtClean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a evaluace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Zvýšení příjmu stravy</a:t>
            </a:r>
          </a:p>
          <a:p>
            <a:r>
              <a:rPr lang="cs-CZ" dirty="0" smtClean="0"/>
              <a:t>Méně stížností na obtížné polykání</a:t>
            </a:r>
          </a:p>
          <a:p>
            <a:r>
              <a:rPr lang="cs-CZ" dirty="0" smtClean="0"/>
              <a:t>Zastavení úbytku hmotnosti</a:t>
            </a:r>
          </a:p>
          <a:p>
            <a:r>
              <a:rPr lang="cs-CZ" dirty="0" smtClean="0"/>
              <a:t>Vymizení kašle po polykání</a:t>
            </a:r>
          </a:p>
          <a:p>
            <a:r>
              <a:rPr lang="cs-CZ" dirty="0" smtClean="0"/>
              <a:t>Zlepšení laboratorních </a:t>
            </a:r>
            <a:r>
              <a:rPr lang="cs-CZ" dirty="0" err="1" smtClean="0"/>
              <a:t>markerů</a:t>
            </a:r>
            <a:r>
              <a:rPr lang="cs-CZ" dirty="0" smtClean="0"/>
              <a:t> výživy</a:t>
            </a:r>
          </a:p>
          <a:p>
            <a:r>
              <a:rPr lang="cs-CZ" dirty="0" smtClean="0"/>
              <a:t>...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6" name="Zástupný symbol pro obsah 5" descr="Thank-Yo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296016" cy="472201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GREGOROVÁ, Martina. </a:t>
            </a:r>
            <a:r>
              <a:rPr lang="en-US" sz="1800" dirty="0" err="1" smtClean="0"/>
              <a:t>Výživa</a:t>
            </a:r>
            <a:r>
              <a:rPr lang="en-US" sz="1800" dirty="0" smtClean="0"/>
              <a:t> </a:t>
            </a:r>
            <a:r>
              <a:rPr lang="en-US" sz="1800" dirty="0" err="1" smtClean="0"/>
              <a:t>geriatrického</a:t>
            </a:r>
            <a:r>
              <a:rPr lang="en-US" sz="1800" dirty="0" smtClean="0"/>
              <a:t> </a:t>
            </a:r>
            <a:r>
              <a:rPr lang="en-US" sz="1800" dirty="0" err="1" smtClean="0"/>
              <a:t>pacienta</a:t>
            </a:r>
            <a:r>
              <a:rPr lang="en-US" sz="1800" dirty="0" smtClean="0"/>
              <a:t> </a:t>
            </a:r>
            <a:r>
              <a:rPr lang="en-US" sz="1800" dirty="0" err="1" smtClean="0"/>
              <a:t>při</a:t>
            </a:r>
            <a:r>
              <a:rPr lang="en-US" sz="1800" dirty="0" smtClean="0"/>
              <a:t> </a:t>
            </a:r>
            <a:r>
              <a:rPr lang="en-US" sz="1800" dirty="0" err="1" smtClean="0"/>
              <a:t>dysfagii</a:t>
            </a:r>
            <a:r>
              <a:rPr lang="en-US" sz="1800" dirty="0" smtClean="0"/>
              <a:t> [online]. 2013 [cit. 2015-03-04]. </a:t>
            </a:r>
            <a:r>
              <a:rPr lang="en-US" sz="1800" dirty="0" err="1" smtClean="0"/>
              <a:t>Bakalářská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r>
              <a:rPr lang="en-US" sz="1800" dirty="0" smtClean="0"/>
              <a:t>. </a:t>
            </a:r>
            <a:r>
              <a:rPr lang="en-US" sz="1800" dirty="0" err="1" smtClean="0"/>
              <a:t>Masarykova</a:t>
            </a:r>
            <a:r>
              <a:rPr lang="en-US" sz="1800" dirty="0" smtClean="0"/>
              <a:t> </a:t>
            </a:r>
            <a:r>
              <a:rPr lang="en-US" sz="1800" dirty="0" err="1" smtClean="0"/>
              <a:t>univerzita</a:t>
            </a:r>
            <a:r>
              <a:rPr lang="en-US" sz="1800" dirty="0" smtClean="0"/>
              <a:t>, </a:t>
            </a:r>
            <a:r>
              <a:rPr lang="en-US" sz="1800" dirty="0" err="1" smtClean="0"/>
              <a:t>Lékařská</a:t>
            </a:r>
            <a:r>
              <a:rPr lang="en-US" sz="1800" dirty="0" smtClean="0"/>
              <a:t> </a:t>
            </a:r>
            <a:r>
              <a:rPr lang="en-US" sz="1800" dirty="0" err="1" smtClean="0"/>
              <a:t>fakulta</a:t>
            </a:r>
            <a:r>
              <a:rPr lang="en-US" sz="1800" dirty="0" smtClean="0"/>
              <a:t>. </a:t>
            </a:r>
            <a:r>
              <a:rPr lang="en-US" sz="1800" dirty="0" err="1" smtClean="0"/>
              <a:t>Vedoucí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r>
              <a:rPr lang="en-US" sz="1800" dirty="0" smtClean="0"/>
              <a:t> Petra </a:t>
            </a:r>
            <a:r>
              <a:rPr lang="en-US" sz="1800" dirty="0" err="1" smtClean="0"/>
              <a:t>Hýsková</a:t>
            </a:r>
            <a:r>
              <a:rPr lang="en-US" sz="1800" dirty="0" smtClean="0"/>
              <a:t>. </a:t>
            </a:r>
            <a:r>
              <a:rPr lang="en-US" sz="1800" dirty="0" err="1" smtClean="0"/>
              <a:t>Dostupné</a:t>
            </a:r>
            <a:r>
              <a:rPr lang="en-US" sz="1800" dirty="0" smtClean="0"/>
              <a:t> z: &lt;http://is.muni.cz/th/381458/lf_b/&gt;. </a:t>
            </a:r>
            <a:endParaRPr lang="cs-CZ" sz="1800" dirty="0" smtClean="0"/>
          </a:p>
          <a:p>
            <a:r>
              <a:rPr lang="en-US" sz="1800" dirty="0" smtClean="0">
                <a:hlinkClick r:id="rId2"/>
              </a:rPr>
              <a:t>http://www.edukafarm.cz/data/soubory/casopisy/17/18_dietetika.pdf</a:t>
            </a:r>
            <a:endParaRPr lang="cs-CZ" sz="1800" dirty="0" smtClean="0"/>
          </a:p>
          <a:p>
            <a:r>
              <a:rPr lang="en-US" sz="1800" dirty="0" smtClean="0"/>
              <a:t>ESCOTT-STUMP, Sylvia. </a:t>
            </a:r>
            <a:r>
              <a:rPr lang="en-US" sz="1800" i="1" dirty="0" smtClean="0"/>
              <a:t>Nutrition and diagnosis-related care</a:t>
            </a:r>
            <a:r>
              <a:rPr lang="en-US" sz="1800" dirty="0" smtClean="0"/>
              <a:t>. 7th ed. Philadelphia: </a:t>
            </a:r>
            <a:r>
              <a:rPr lang="en-US" sz="1800" dirty="0" err="1" smtClean="0"/>
              <a:t>Wolters</a:t>
            </a:r>
            <a:r>
              <a:rPr lang="en-US" sz="1800" dirty="0" smtClean="0"/>
              <a:t> </a:t>
            </a:r>
            <a:r>
              <a:rPr lang="en-US" sz="1800" dirty="0" err="1" smtClean="0"/>
              <a:t>Kluwer</a:t>
            </a:r>
            <a:r>
              <a:rPr lang="en-US" sz="1800" dirty="0" smtClean="0"/>
              <a:t> Health/Lippincott Williams &amp; Wilkins, c2012, xx, 1020 s. ISBN 9781608310173</a:t>
            </a: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Úprava konzistence stravy a tekutin</a:t>
            </a:r>
          </a:p>
          <a:p>
            <a:pPr lvl="2"/>
            <a:r>
              <a:rPr lang="cs-CZ" dirty="0" smtClean="0"/>
              <a:t>Cíl: zlepšit bezpečnost, usnadnit příjem potravy</a:t>
            </a:r>
          </a:p>
          <a:p>
            <a:pPr lvl="2"/>
            <a:r>
              <a:rPr lang="cs-CZ" dirty="0" smtClean="0">
                <a:cs typeface="Times New Roman"/>
              </a:rPr>
              <a:t>↓ riziko penetrace a aspirace</a:t>
            </a:r>
          </a:p>
          <a:p>
            <a:pPr lvl="2"/>
            <a:r>
              <a:rPr lang="cs-CZ" dirty="0" smtClean="0">
                <a:cs typeface="Times New Roman"/>
              </a:rPr>
              <a:t>Usnadnění manipulace se soustem</a:t>
            </a:r>
          </a:p>
          <a:p>
            <a:pPr lvl="2"/>
            <a:r>
              <a:rPr lang="cs-CZ" dirty="0" smtClean="0">
                <a:cs typeface="Times New Roman"/>
              </a:rPr>
              <a:t>Preferovat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hladkou, pevnou texturu bez kousků</a:t>
            </a:r>
            <a:r>
              <a:rPr lang="cs-CZ" dirty="0" smtClean="0">
                <a:cs typeface="Times New Roman"/>
              </a:rPr>
              <a:t>, případně ztužené</a:t>
            </a:r>
          </a:p>
          <a:p>
            <a:pPr>
              <a:buNone/>
            </a:pPr>
            <a:r>
              <a:rPr lang="cs-CZ" dirty="0" smtClean="0">
                <a:cs typeface="Times New Roman"/>
              </a:rPr>
              <a:t>→ často mixovaná strava + zahušťovací přípravky</a:t>
            </a:r>
          </a:p>
          <a:p>
            <a:pPr>
              <a:buNone/>
            </a:pPr>
            <a:r>
              <a:rPr lang="cs-CZ" dirty="0" smtClean="0">
                <a:cs typeface="Times New Roman"/>
              </a:rPr>
              <a:t>		</a:t>
            </a:r>
            <a:r>
              <a:rPr lang="cs-CZ" sz="2400" dirty="0" smtClean="0">
                <a:cs typeface="Times New Roman"/>
              </a:rPr>
              <a:t>Takové jídlo nebývá často příliš vábné...</a:t>
            </a:r>
          </a:p>
          <a:p>
            <a:pPr>
              <a:buNone/>
            </a:pPr>
            <a:r>
              <a:rPr lang="cs-CZ" sz="2400" dirty="0" smtClean="0">
                <a:cs typeface="Times New Roman"/>
              </a:rPr>
              <a:t>		Nutno </a:t>
            </a:r>
            <a:r>
              <a:rPr lang="cs-CZ" sz="2400" dirty="0" smtClean="0">
                <a:solidFill>
                  <a:srgbClr val="FF0000"/>
                </a:solidFill>
                <a:cs typeface="Times New Roman"/>
              </a:rPr>
              <a:t>zaměřit se na úpravu, barvu a chuť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9766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Míra zpracování pokrmu</a:t>
            </a:r>
          </a:p>
          <a:p>
            <a:pPr lvl="2"/>
            <a:r>
              <a:rPr lang="cs-CZ" dirty="0" smtClean="0"/>
              <a:t>Dle závažnosti dysfagie a doporučení kl. logopeda</a:t>
            </a:r>
          </a:p>
          <a:p>
            <a:pPr lvl="2"/>
            <a:r>
              <a:rPr lang="cs-CZ" dirty="0" smtClean="0"/>
              <a:t>Těžká dysfagie (riziko aspirace): homogenní strava konzistence pudinku či pyré</a:t>
            </a:r>
          </a:p>
          <a:p>
            <a:pPr lvl="2"/>
            <a:r>
              <a:rPr lang="cs-CZ" dirty="0" smtClean="0"/>
              <a:t>Středně těžká: kašovitá, vlhká, měkká, mechanicky šetřící strava</a:t>
            </a:r>
          </a:p>
          <a:p>
            <a:pPr lvl="2"/>
            <a:r>
              <a:rPr lang="cs-CZ" dirty="0" smtClean="0"/>
              <a:t>Lehká: přechod k normální stravě, ale vyloučení tvrdých součástí</a:t>
            </a:r>
          </a:p>
          <a:p>
            <a:r>
              <a:rPr lang="cs-CZ" dirty="0" smtClean="0"/>
              <a:t>Zvážení textury, teploty a chuti</a:t>
            </a:r>
          </a:p>
          <a:p>
            <a:pPr lvl="2"/>
            <a:r>
              <a:rPr lang="cs-CZ" dirty="0" smtClean="0"/>
              <a:t>Lze podpořit snadnější polykání (stimulace)</a:t>
            </a:r>
          </a:p>
          <a:p>
            <a:pPr lvl="2"/>
            <a:r>
              <a:rPr lang="cs-CZ" dirty="0" smtClean="0"/>
              <a:t>Nutno vyzkoušet individuálně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Chladné / studené / ledové</a:t>
            </a:r>
            <a:r>
              <a:rPr lang="cs-CZ" dirty="0" smtClean="0"/>
              <a:t>: dobře tolerovány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Sycené</a:t>
            </a:r>
            <a:r>
              <a:rPr lang="cs-CZ" dirty="0" smtClean="0"/>
              <a:t> nápoje: také lépe snášeny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Kyselé / chuťově výrazné</a:t>
            </a:r>
            <a:r>
              <a:rPr lang="cs-CZ" dirty="0" smtClean="0"/>
              <a:t>: podpora </a:t>
            </a:r>
            <a:r>
              <a:rPr lang="cs-CZ" dirty="0" err="1" smtClean="0"/>
              <a:t>polyk</a:t>
            </a:r>
            <a:r>
              <a:rPr lang="cs-CZ" dirty="0" smtClean="0"/>
              <a:t>. reflexu, sekrece tekutějších slin</a:t>
            </a:r>
          </a:p>
          <a:p>
            <a:pPr lvl="2"/>
            <a:r>
              <a:rPr lang="cs-CZ" dirty="0" smtClean="0">
                <a:solidFill>
                  <a:srgbClr val="FF0000"/>
                </a:solidFill>
              </a:rPr>
              <a:t>Sladká</a:t>
            </a:r>
            <a:r>
              <a:rPr lang="cs-CZ" dirty="0" smtClean="0"/>
              <a:t> chuť: sekrece hustějších slin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r>
              <a:rPr lang="cs-CZ" dirty="0" smtClean="0"/>
              <a:t>Šťávy a omáčky, vlhké pokrmy</a:t>
            </a:r>
          </a:p>
          <a:p>
            <a:pPr lvl="1"/>
            <a:r>
              <a:rPr lang="cs-CZ" sz="2400" dirty="0" smtClean="0"/>
              <a:t>Zvlhčením usnadňují polykání ostatních potravin, předcházejí drobení</a:t>
            </a:r>
          </a:p>
          <a:p>
            <a:pPr lvl="1"/>
            <a:r>
              <a:rPr lang="cs-CZ" sz="2400" dirty="0" smtClean="0"/>
              <a:t>Dobře snášené bývají i vlhké těstoviny, vaječné pokrmy, </a:t>
            </a:r>
            <a:r>
              <a:rPr lang="cs-CZ" sz="2400" dirty="0" err="1" smtClean="0"/>
              <a:t>pokrmy</a:t>
            </a:r>
            <a:r>
              <a:rPr lang="cs-CZ" sz="2400" dirty="0" smtClean="0"/>
              <a:t> „z jednoho hrnce“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Nevhodné: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</a:rPr>
              <a:t>Drobící se </a:t>
            </a:r>
            <a:r>
              <a:rPr lang="cs-CZ" sz="2400" dirty="0" smtClean="0"/>
              <a:t>(rýže, sušenky - </a:t>
            </a:r>
            <a:r>
              <a:rPr lang="cs-CZ" sz="2400" dirty="0" smtClean="0">
                <a:cs typeface="Times New Roman"/>
              </a:rPr>
              <a:t>↑ riziko dušení)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  <a:cs typeface="Times New Roman"/>
              </a:rPr>
              <a:t>Nesourodé</a:t>
            </a:r>
            <a:r>
              <a:rPr lang="cs-CZ" sz="2400" dirty="0" smtClean="0">
                <a:cs typeface="Times New Roman"/>
              </a:rPr>
              <a:t> tekutiny </a:t>
            </a:r>
            <a:r>
              <a:rPr lang="cs-CZ" sz="2400" dirty="0" smtClean="0">
                <a:solidFill>
                  <a:srgbClr val="FF0000"/>
                </a:solidFill>
                <a:cs typeface="Times New Roman"/>
              </a:rPr>
              <a:t>s kousky </a:t>
            </a:r>
            <a:r>
              <a:rPr lang="cs-CZ" sz="2400" dirty="0" smtClean="0">
                <a:cs typeface="Times New Roman"/>
              </a:rPr>
              <a:t>stravy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  <a:cs typeface="Times New Roman"/>
              </a:rPr>
              <a:t>Lepivé</a:t>
            </a:r>
            <a:r>
              <a:rPr lang="cs-CZ" sz="2400" dirty="0" smtClean="0">
                <a:cs typeface="Times New Roman"/>
              </a:rPr>
              <a:t> potraviny a pokrmy (suché brambory)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  <a:cs typeface="Times New Roman"/>
              </a:rPr>
              <a:t>Houževnaté</a:t>
            </a:r>
            <a:r>
              <a:rPr lang="cs-CZ" sz="2400" dirty="0" smtClean="0">
                <a:cs typeface="Times New Roman"/>
              </a:rPr>
              <a:t> konzistence, </a:t>
            </a:r>
            <a:r>
              <a:rPr lang="cs-CZ" sz="2400" dirty="0" smtClean="0">
                <a:solidFill>
                  <a:srgbClr val="FF0000"/>
                </a:solidFill>
                <a:cs typeface="Times New Roman"/>
              </a:rPr>
              <a:t>tvrdé</a:t>
            </a:r>
            <a:r>
              <a:rPr lang="cs-CZ" sz="2400" dirty="0" smtClean="0">
                <a:cs typeface="Times New Roman"/>
              </a:rPr>
              <a:t> kousky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 descr="twitter-bird-with-exclama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36912"/>
            <a:ext cx="1603896" cy="1603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modifikovaných diet?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Diskutabilní, literatura je rozporuplná</a:t>
            </a:r>
          </a:p>
          <a:p>
            <a:r>
              <a:rPr lang="cs-CZ" dirty="0" smtClean="0"/>
              <a:t>Vysoce individuální snášenlivost diety</a:t>
            </a:r>
          </a:p>
          <a:p>
            <a:pPr lvl="1">
              <a:buNone/>
            </a:pPr>
            <a:r>
              <a:rPr lang="cs-CZ" sz="2400" dirty="0" smtClean="0"/>
              <a:t>	Někdo ocení alespoň nějaký perorální příjem, jiného nevábná konzistence, úprava nebo fyzická náročnost stravování odradí a paradoxně sníží nutriční příjem.</a:t>
            </a:r>
          </a:p>
          <a:p>
            <a:r>
              <a:rPr lang="cs-CZ" dirty="0" smtClean="0"/>
              <a:t>V případě, že nelze dosáhnout adekvátní výživy dietou, </a:t>
            </a:r>
            <a:r>
              <a:rPr lang="cs-CZ" dirty="0" smtClean="0">
                <a:solidFill>
                  <a:srgbClr val="FF0000"/>
                </a:solidFill>
              </a:rPr>
              <a:t>zvážíme modifikovaný </a:t>
            </a:r>
            <a:r>
              <a:rPr lang="cs-CZ" dirty="0" err="1" smtClean="0">
                <a:solidFill>
                  <a:srgbClr val="FF0000"/>
                </a:solidFill>
              </a:rPr>
              <a:t>sipping</a:t>
            </a:r>
            <a:r>
              <a:rPr lang="cs-CZ" dirty="0" smtClean="0">
                <a:solidFill>
                  <a:srgbClr val="FF0000"/>
                </a:solidFill>
              </a:rPr>
              <a:t>, NGS nebo PEG</a:t>
            </a:r>
          </a:p>
          <a:p>
            <a:r>
              <a:rPr lang="cs-CZ" dirty="0" smtClean="0"/>
              <a:t>Dieta a nutriční podpora se navzájem nevylučují!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528</TotalTime>
  <Words>2472</Words>
  <Application>Microsoft Office PowerPoint</Application>
  <PresentationFormat>Předvádění na obrazovce (4:3)</PresentationFormat>
  <Paragraphs>507</Paragraphs>
  <Slides>56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Slunovrat</vt:lpstr>
      <vt:lpstr>Výživa při dysfagii</vt:lpstr>
      <vt:lpstr>Co nás čeká?</vt:lpstr>
      <vt:lpstr>Obecně o dietě</vt:lpstr>
      <vt:lpstr>Snímek 4</vt:lpstr>
      <vt:lpstr>Snímek 5</vt:lpstr>
      <vt:lpstr>Charakteristika</vt:lpstr>
      <vt:lpstr>Snímek 7</vt:lpstr>
      <vt:lpstr>Snímek 8</vt:lpstr>
      <vt:lpstr>Přínos modifikovaných diet?</vt:lpstr>
      <vt:lpstr>Techniky ke zlepšení tolerance</vt:lpstr>
      <vt:lpstr>Snímek 11</vt:lpstr>
      <vt:lpstr>Snímek 12</vt:lpstr>
      <vt:lpstr>Snímek 13</vt:lpstr>
      <vt:lpstr>Snímek 14</vt:lpstr>
      <vt:lpstr>Snímek 15</vt:lpstr>
      <vt:lpstr>Snímek 16</vt:lpstr>
      <vt:lpstr>Tekutiny</vt:lpstr>
      <vt:lpstr>Snímek 18</vt:lpstr>
      <vt:lpstr>Snímek 19</vt:lpstr>
      <vt:lpstr>Snímek 20</vt:lpstr>
      <vt:lpstr>Snímek 21</vt:lpstr>
      <vt:lpstr>Zahušťovací přípravky</vt:lpstr>
      <vt:lpstr>Snímek 23</vt:lpstr>
      <vt:lpstr>Faktory ovlivňující výsledek</vt:lpstr>
      <vt:lpstr>Snímek 25</vt:lpstr>
      <vt:lpstr>Snímek 26</vt:lpstr>
      <vt:lpstr>National Dysphagia diet (NDD)</vt:lpstr>
      <vt:lpstr>Snímek 28</vt:lpstr>
      <vt:lpstr>Dysfagická dieta  u nás?</vt:lpstr>
      <vt:lpstr>Snímek 30</vt:lpstr>
      <vt:lpstr>Snímek 31</vt:lpstr>
      <vt:lpstr>Řešení - GERIATRICKÁ D.?</vt:lpstr>
      <vt:lpstr>Nutriční podpora  při dysfagii</vt:lpstr>
      <vt:lpstr>Snímek 34</vt:lpstr>
      <vt:lpstr>Snímek 35</vt:lpstr>
      <vt:lpstr>Snímek 36</vt:lpstr>
      <vt:lpstr>kazuistika</vt:lpstr>
      <vt:lpstr>Praktická část – Cíl, metody</vt:lpstr>
      <vt:lpstr>Praktická část – Kazuistika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Proces  nutriční péče</vt:lpstr>
      <vt:lpstr>Sběr údajů</vt:lpstr>
      <vt:lpstr>Zhodnocení charakteru dysfagie</vt:lpstr>
      <vt:lpstr>Nutriční diagnóza (PES)</vt:lpstr>
      <vt:lpstr>Intervence</vt:lpstr>
      <vt:lpstr>Monitoring a evaluace</vt:lpstr>
      <vt:lpstr>Děkuji za pozornost.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při dysfagii</dc:title>
  <dc:creator>Martinka</dc:creator>
  <cp:lastModifiedBy>Uživatel</cp:lastModifiedBy>
  <cp:revision>127</cp:revision>
  <dcterms:created xsi:type="dcterms:W3CDTF">2013-11-20T13:28:49Z</dcterms:created>
  <dcterms:modified xsi:type="dcterms:W3CDTF">2015-03-05T20:01:30Z</dcterms:modified>
</cp:coreProperties>
</file>