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64" r:id="rId2"/>
    <p:sldId id="265" r:id="rId3"/>
    <p:sldId id="266" r:id="rId4"/>
    <p:sldId id="257" r:id="rId5"/>
    <p:sldId id="258" r:id="rId6"/>
    <p:sldId id="272" r:id="rId7"/>
    <p:sldId id="273" r:id="rId8"/>
    <p:sldId id="267" r:id="rId9"/>
    <p:sldId id="259" r:id="rId10"/>
    <p:sldId id="260" r:id="rId11"/>
    <p:sldId id="269" r:id="rId12"/>
    <p:sldId id="270" r:id="rId13"/>
    <p:sldId id="271" r:id="rId14"/>
    <p:sldId id="262" r:id="rId15"/>
    <p:sldId id="282" r:id="rId16"/>
    <p:sldId id="278" r:id="rId17"/>
    <p:sldId id="279" r:id="rId18"/>
    <p:sldId id="280" r:id="rId19"/>
    <p:sldId id="28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F82D"/>
    <a:srgbClr val="FFF4A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07222-072A-4992-BDC4-4FDA1318B37B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24C5D-30AE-45C5-B918-4677603C3C2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CA88-A6CE-46CF-82DF-07C8FA9B780D}" type="datetime1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879348F-C9AD-4E9A-A0F1-FE912E362F83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049C0-590D-4C13-BB86-F44463B4100C}" type="datetime1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D9B24-57B4-40DB-ABDE-14E77AFDFB82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B62CD-C7B4-4CAA-9D71-4B2155F6BFE7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3791E-A07C-4F41-B51C-F61EB6A46222}" type="datetime1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0C624D-7941-4802-8092-6919B13DC209}" type="datetime1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A9DB90-F4F2-49C5-8623-D7360575FD83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</a:t>
            </a:r>
          </a:p>
        </p:txBody>
      </p:sp>
      <p:sp>
        <p:nvSpPr>
          <p:cNvPr id="23552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0111"/>
            <a:ext cx="7772400" cy="738664"/>
          </a:xfrm>
          <a:noFill/>
        </p:spPr>
        <p:txBody>
          <a:bodyPr>
            <a:spAutoFit/>
          </a:bodyPr>
          <a:lstStyle/>
          <a:p>
            <a:r>
              <a:rPr lang="cs-CZ" sz="4200" dirty="0" err="1" smtClean="0">
                <a:solidFill>
                  <a:schemeClr val="accent1"/>
                </a:solidFill>
                <a:latin typeface="Arial" pitchFamily="34" charset="0"/>
              </a:rPr>
              <a:t>Neparametrické</a:t>
            </a:r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 testy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3715" name="Rectangle 2"/>
          <p:cNvSpPr>
            <a:spLocks noGrp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dirty="0" smtClean="0"/>
              <a:t>Příklad 2: </a:t>
            </a:r>
            <a:r>
              <a:rPr lang="cs-CZ" dirty="0" err="1" smtClean="0"/>
              <a:t>Wilcoxonův</a:t>
            </a:r>
            <a:r>
              <a:rPr lang="cs-CZ" dirty="0" smtClean="0"/>
              <a:t> párový test</a:t>
            </a:r>
          </a:p>
        </p:txBody>
      </p:sp>
      <p:graphicFrame>
        <p:nvGraphicFramePr>
          <p:cNvPr id="472149" name="Group 85"/>
          <p:cNvGraphicFramePr>
            <a:graphicFrameLocks noGrp="1"/>
          </p:cNvGraphicFramePr>
          <p:nvPr/>
        </p:nvGraphicFramePr>
        <p:xfrm>
          <a:off x="450850" y="1311275"/>
          <a:ext cx="8153400" cy="2693991"/>
        </p:xfrm>
        <a:graphic>
          <a:graphicData uri="http://schemas.openxmlformats.org/drawingml/2006/table">
            <a:tbl>
              <a:tblPr/>
              <a:tblGrid>
                <a:gridCol w="1630363"/>
                <a:gridCol w="1631950"/>
                <a:gridCol w="1628775"/>
                <a:gridCol w="1631950"/>
                <a:gridCol w="1630362"/>
              </a:tblGrid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člověk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diference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pořadí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144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141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143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9,5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3790" name="Text Box 77"/>
          <p:cNvSpPr txBox="1">
            <a:spLocks noChangeArrowheads="1"/>
          </p:cNvSpPr>
          <p:nvPr/>
        </p:nvSpPr>
        <p:spPr bwMode="auto">
          <a:xfrm>
            <a:off x="238125" y="4087813"/>
            <a:ext cx="88392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…….parametr krve před podáním léku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…….parametr krve po podání léku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cs-CZ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…..součet pořadí přes kladné hodnoty 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rozdílů = 51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…..součet pořadí přes záporné hodnoty rozdílů = 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cs-CZ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 = min(W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;W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4</a:t>
            </a:r>
            <a:b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počet párů = n = 10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Pokud je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menší než kritická hodnota testu, pak zamítáme hypotézu shody distribučních funkcí obou skupin.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cs-CZ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2: Řešení v softwaru </a:t>
            </a:r>
            <a:r>
              <a:rPr lang="cs-CZ" dirty="0" err="1" smtClean="0"/>
              <a:t>Statistica</a:t>
            </a:r>
            <a:r>
              <a:rPr lang="cs-CZ" dirty="0" smtClean="0"/>
              <a:t> 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428453"/>
            <a:ext cx="5781675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Šipka doprava 4"/>
          <p:cNvSpPr/>
          <p:nvPr/>
        </p:nvSpPr>
        <p:spPr>
          <a:xfrm rot="2033744">
            <a:off x="5725366" y="1810804"/>
            <a:ext cx="792088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4139952" y="5013176"/>
            <a:ext cx="792088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79512" y="1569566"/>
            <a:ext cx="5643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 menu </a:t>
            </a:r>
            <a:r>
              <a:rPr lang="cs-CZ" b="1" i="1" dirty="0" err="1" smtClean="0"/>
              <a:t>Statistics</a:t>
            </a:r>
            <a:r>
              <a:rPr lang="cs-CZ" b="1" i="1" dirty="0" smtClean="0"/>
              <a:t> </a:t>
            </a:r>
            <a:r>
              <a:rPr lang="cs-CZ" dirty="0" smtClean="0"/>
              <a:t>zvolíme </a:t>
            </a:r>
            <a:r>
              <a:rPr lang="cs-CZ" b="1" i="1" dirty="0" err="1" smtClean="0"/>
              <a:t>Nonparametrics</a:t>
            </a:r>
            <a:r>
              <a:rPr lang="cs-CZ" b="1" i="1" dirty="0" smtClean="0"/>
              <a:t> ,</a:t>
            </a:r>
          </a:p>
          <a:p>
            <a:r>
              <a:rPr lang="cs-CZ" dirty="0" smtClean="0"/>
              <a:t>vybereme </a:t>
            </a:r>
            <a:r>
              <a:rPr lang="cs-CZ" b="1" i="1" dirty="0" err="1"/>
              <a:t>C</a:t>
            </a:r>
            <a:r>
              <a:rPr lang="cs-CZ" b="1" i="1" dirty="0" err="1" smtClean="0"/>
              <a:t>omparing</a:t>
            </a:r>
            <a:r>
              <a:rPr lang="cs-CZ" b="1" i="1" dirty="0" smtClean="0"/>
              <a:t> </a:t>
            </a:r>
            <a:r>
              <a:rPr lang="cs-CZ" b="1" i="1" dirty="0" err="1" smtClean="0"/>
              <a:t>two</a:t>
            </a:r>
            <a:r>
              <a:rPr lang="cs-CZ" b="1" i="1" dirty="0" smtClean="0"/>
              <a:t> </a:t>
            </a:r>
            <a:r>
              <a:rPr lang="cs-CZ" b="1" i="1" dirty="0" err="1" smtClean="0"/>
              <a:t>dependent</a:t>
            </a:r>
            <a:r>
              <a:rPr lang="cs-CZ" b="1" i="1" dirty="0" smtClean="0"/>
              <a:t> </a:t>
            </a:r>
            <a:r>
              <a:rPr lang="cs-CZ" b="1" i="1" dirty="0" err="1" smtClean="0"/>
              <a:t>samples</a:t>
            </a:r>
            <a:r>
              <a:rPr lang="cs-CZ" b="1" i="1" dirty="0" smtClean="0"/>
              <a:t> (</a:t>
            </a:r>
            <a:r>
              <a:rPr lang="cs-CZ" b="1" i="1" dirty="0" err="1" smtClean="0"/>
              <a:t>variables</a:t>
            </a:r>
            <a:r>
              <a:rPr lang="cs-CZ" b="1" i="1" dirty="0" smtClean="0"/>
              <a:t>)</a:t>
            </a:r>
          </a:p>
        </p:txBody>
      </p:sp>
      <p:sp>
        <p:nvSpPr>
          <p:cNvPr id="8" name="Šipka doprava 7"/>
          <p:cNvSpPr/>
          <p:nvPr/>
        </p:nvSpPr>
        <p:spPr>
          <a:xfrm>
            <a:off x="3635896" y="2708920"/>
            <a:ext cx="792088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4427984" y="2636912"/>
            <a:ext cx="792088" cy="648072"/>
          </a:xfrm>
          <a:prstGeom prst="roundRect">
            <a:avLst/>
          </a:prstGeom>
          <a:solidFill>
            <a:srgbClr val="FFC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bdélník 58"/>
          <p:cNvSpPr/>
          <p:nvPr/>
        </p:nvSpPr>
        <p:spPr>
          <a:xfrm>
            <a:off x="5220072" y="4437112"/>
            <a:ext cx="3312368" cy="792088"/>
          </a:xfrm>
          <a:prstGeom prst="rect">
            <a:avLst/>
          </a:prstGeom>
          <a:solidFill>
            <a:srgbClr val="FFC000">
              <a:alpha val="40000"/>
            </a:srgbClr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8773" y="1340768"/>
            <a:ext cx="349567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2: Řešení v softwaru </a:t>
            </a:r>
            <a:r>
              <a:rPr lang="cs-CZ" dirty="0" err="1" smtClean="0"/>
              <a:t>Statistica</a:t>
            </a:r>
            <a:r>
              <a:rPr lang="cs-CZ" dirty="0" smtClean="0"/>
              <a:t> II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42525" y="1340768"/>
            <a:ext cx="430970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Vybereme proměnné, </a:t>
            </a:r>
            <a:endParaRPr lang="cs-CZ" dirty="0"/>
          </a:p>
          <a:p>
            <a:r>
              <a:rPr lang="cs-CZ" dirty="0" smtClean="0"/>
              <a:t>které chceme testovat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b="1" i="1" dirty="0" smtClean="0"/>
              <a:t>p-</a:t>
            </a:r>
            <a:r>
              <a:rPr lang="cs-CZ" b="1" i="1" dirty="0" err="1" smtClean="0"/>
              <a:t>value</a:t>
            </a:r>
            <a:r>
              <a:rPr lang="cs-CZ" b="1" i="1" dirty="0" smtClean="0"/>
              <a:t> </a:t>
            </a:r>
            <a:r>
              <a:rPr lang="cs-CZ" b="1" i="1" dirty="0" err="1" smtClean="0"/>
              <a:t>for</a:t>
            </a:r>
            <a:r>
              <a:rPr lang="cs-CZ" b="1" i="1" dirty="0" smtClean="0"/>
              <a:t> </a:t>
            </a:r>
            <a:r>
              <a:rPr lang="cs-CZ" b="1" i="1" dirty="0" err="1" smtClean="0"/>
              <a:t>highlighting</a:t>
            </a:r>
            <a:r>
              <a:rPr lang="cs-CZ" b="1" i="1" dirty="0" smtClean="0"/>
              <a:t>-</a:t>
            </a:r>
          </a:p>
          <a:p>
            <a:r>
              <a:rPr lang="cs-CZ" dirty="0" smtClean="0"/>
              <a:t>Úroveň p lze změnit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Kliknutím na </a:t>
            </a:r>
            <a:r>
              <a:rPr lang="cs-CZ" b="1" i="1" dirty="0" err="1" smtClean="0"/>
              <a:t>Wilcoxon</a:t>
            </a:r>
            <a:r>
              <a:rPr lang="cs-CZ" b="1" i="1" dirty="0" smtClean="0"/>
              <a:t> </a:t>
            </a:r>
            <a:r>
              <a:rPr lang="cs-CZ" b="1" i="1" dirty="0" err="1" smtClean="0"/>
              <a:t>matched</a:t>
            </a:r>
            <a:r>
              <a:rPr lang="cs-CZ" b="1" i="1" dirty="0" smtClean="0"/>
              <a:t> </a:t>
            </a:r>
            <a:r>
              <a:rPr lang="cs-CZ" b="1" i="1" dirty="0" err="1" smtClean="0"/>
              <a:t>pairs</a:t>
            </a:r>
            <a:r>
              <a:rPr lang="cs-CZ" b="1" i="1" dirty="0" smtClean="0"/>
              <a:t> test,</a:t>
            </a:r>
            <a:endParaRPr lang="cs-CZ" dirty="0" smtClean="0"/>
          </a:p>
          <a:p>
            <a:r>
              <a:rPr lang="cs-CZ" dirty="0" smtClean="0"/>
              <a:t>získáme výstupy: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b="1" i="1" dirty="0"/>
          </a:p>
        </p:txBody>
      </p:sp>
      <p:sp>
        <p:nvSpPr>
          <p:cNvPr id="6" name="Šipka doprava 5"/>
          <p:cNvSpPr/>
          <p:nvPr/>
        </p:nvSpPr>
        <p:spPr>
          <a:xfrm rot="1014335">
            <a:off x="4645246" y="1446796"/>
            <a:ext cx="792088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 rot="13836479">
            <a:off x="7934435" y="3498970"/>
            <a:ext cx="792088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 rot="21435653">
            <a:off x="4655600" y="2943583"/>
            <a:ext cx="792088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45" name="Zaoblený obdélník 44"/>
          <p:cNvSpPr/>
          <p:nvPr/>
        </p:nvSpPr>
        <p:spPr>
          <a:xfrm>
            <a:off x="5364088" y="2996952"/>
            <a:ext cx="1656184" cy="288032"/>
          </a:xfrm>
          <a:prstGeom prst="roundRect">
            <a:avLst/>
          </a:prstGeom>
          <a:solidFill>
            <a:srgbClr val="FFC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1187624" y="3861048"/>
            <a:ext cx="1536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Rozsah výběru</a:t>
            </a:r>
            <a:endParaRPr lang="cs-CZ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9431" y="4427820"/>
            <a:ext cx="4138613" cy="953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ovéPole 10"/>
          <p:cNvSpPr txBox="1"/>
          <p:nvPr/>
        </p:nvSpPr>
        <p:spPr>
          <a:xfrm>
            <a:off x="439391" y="5714672"/>
            <a:ext cx="2766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Hodnota testovací statistiky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691680" y="6093296"/>
            <a:ext cx="3916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Hodnota asymptotické testové statistiky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751759" y="5651956"/>
            <a:ext cx="2595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/>
              <a:t>Asymptotická p-hodnota</a:t>
            </a:r>
            <a:r>
              <a:rPr lang="en-US" b="1" u="sng" dirty="0" smtClean="0"/>
              <a:t> </a:t>
            </a:r>
            <a:endParaRPr lang="cs-CZ" b="1" u="sng" dirty="0"/>
          </a:p>
        </p:txBody>
      </p:sp>
      <p:cxnSp>
        <p:nvCxnSpPr>
          <p:cNvPr id="23" name="Pravoúhlá spojovací čára 22"/>
          <p:cNvCxnSpPr/>
          <p:nvPr/>
        </p:nvCxnSpPr>
        <p:spPr>
          <a:xfrm rot="5400000" flipH="1" flipV="1">
            <a:off x="2347603" y="5399928"/>
            <a:ext cx="360040" cy="288032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ravoúhlá spojovací čára 37"/>
          <p:cNvCxnSpPr/>
          <p:nvPr/>
        </p:nvCxnSpPr>
        <p:spPr>
          <a:xfrm rot="16200000" flipV="1">
            <a:off x="3067683" y="5687960"/>
            <a:ext cx="792088" cy="144016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ravoúhlá spojovací čára 51"/>
          <p:cNvCxnSpPr/>
          <p:nvPr/>
        </p:nvCxnSpPr>
        <p:spPr>
          <a:xfrm rot="16200000" flipV="1">
            <a:off x="3967783" y="5435932"/>
            <a:ext cx="360040" cy="216024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>
            <a:off x="1999831" y="4149080"/>
            <a:ext cx="95744" cy="63878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5220072" y="4509120"/>
            <a:ext cx="3324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POZOR</a:t>
            </a:r>
            <a:r>
              <a:rPr lang="cs-CZ" dirty="0" smtClean="0"/>
              <a:t>: podmínka pro použití </a:t>
            </a:r>
          </a:p>
          <a:p>
            <a:r>
              <a:rPr lang="cs-CZ" dirty="0" smtClean="0"/>
              <a:t>asymptotické p-hodnoty je: n≥ 30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délník 34"/>
          <p:cNvSpPr/>
          <p:nvPr/>
        </p:nvSpPr>
        <p:spPr>
          <a:xfrm>
            <a:off x="5220072" y="4437112"/>
            <a:ext cx="3312368" cy="792088"/>
          </a:xfrm>
          <a:prstGeom prst="rect">
            <a:avLst/>
          </a:prstGeom>
          <a:solidFill>
            <a:srgbClr val="FFC000">
              <a:alpha val="40000"/>
            </a:srgbClr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2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53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Párový znaménkový test</a:t>
            </a:r>
          </a:p>
        </p:txBody>
      </p:sp>
      <p:sp>
        <p:nvSpPr>
          <p:cNvPr id="55364" name="Rectangle 66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Skupina 15"/>
          <p:cNvGrpSpPr/>
          <p:nvPr/>
        </p:nvGrpSpPr>
        <p:grpSpPr>
          <a:xfrm>
            <a:off x="5324797" y="1412776"/>
            <a:ext cx="3495675" cy="2619375"/>
            <a:chOff x="4860032" y="1556792"/>
            <a:chExt cx="3495675" cy="2619375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60032" y="1556792"/>
              <a:ext cx="3495675" cy="2619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Šipka doprava 10"/>
            <p:cNvSpPr/>
            <p:nvPr/>
          </p:nvSpPr>
          <p:spPr>
            <a:xfrm rot="7585493">
              <a:off x="6198082" y="2493161"/>
              <a:ext cx="792088" cy="504056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3" name="Zaoblený obdélník 12"/>
            <p:cNvSpPr/>
            <p:nvPr/>
          </p:nvSpPr>
          <p:spPr>
            <a:xfrm>
              <a:off x="5076056" y="2924944"/>
              <a:ext cx="1656184" cy="288032"/>
            </a:xfrm>
            <a:prstGeom prst="roundRect">
              <a:avLst/>
            </a:prstGeom>
            <a:solidFill>
              <a:srgbClr val="FFC0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Zaoblený obdélník 13"/>
            <p:cNvSpPr/>
            <p:nvPr/>
          </p:nvSpPr>
          <p:spPr>
            <a:xfrm>
              <a:off x="7308304" y="1916832"/>
              <a:ext cx="936104" cy="288032"/>
            </a:xfrm>
            <a:prstGeom prst="roundRect">
              <a:avLst/>
            </a:prstGeom>
            <a:solidFill>
              <a:srgbClr val="FFC0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Šipka doprava 11"/>
            <p:cNvSpPr/>
            <p:nvPr/>
          </p:nvSpPr>
          <p:spPr>
            <a:xfrm rot="1967153">
              <a:off x="6877632" y="1659094"/>
              <a:ext cx="792088" cy="504056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15" name="TextovéPole 14"/>
          <p:cNvSpPr txBox="1"/>
          <p:nvPr/>
        </p:nvSpPr>
        <p:spPr>
          <a:xfrm>
            <a:off x="442525" y="1340768"/>
            <a:ext cx="477754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Vybereme proměnné, </a:t>
            </a:r>
            <a:endParaRPr lang="cs-CZ" dirty="0"/>
          </a:p>
          <a:p>
            <a:r>
              <a:rPr lang="cs-CZ" dirty="0" smtClean="0"/>
              <a:t>které chceme testovat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b="1" i="1" dirty="0" smtClean="0"/>
              <a:t>p-</a:t>
            </a:r>
            <a:r>
              <a:rPr lang="cs-CZ" b="1" i="1" dirty="0" err="1" smtClean="0"/>
              <a:t>value</a:t>
            </a:r>
            <a:r>
              <a:rPr lang="cs-CZ" b="1" i="1" dirty="0" smtClean="0"/>
              <a:t> </a:t>
            </a:r>
            <a:r>
              <a:rPr lang="cs-CZ" b="1" i="1" dirty="0" err="1" smtClean="0"/>
              <a:t>for</a:t>
            </a:r>
            <a:r>
              <a:rPr lang="cs-CZ" b="1" i="1" dirty="0" smtClean="0"/>
              <a:t> </a:t>
            </a:r>
            <a:r>
              <a:rPr lang="cs-CZ" b="1" i="1" dirty="0" err="1" smtClean="0"/>
              <a:t>highlighting</a:t>
            </a:r>
            <a:r>
              <a:rPr lang="cs-CZ" b="1" i="1" dirty="0" smtClean="0"/>
              <a:t>-</a:t>
            </a:r>
          </a:p>
          <a:p>
            <a:r>
              <a:rPr lang="cs-CZ" dirty="0" smtClean="0"/>
              <a:t>Úroveň p lze změnit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Kliknutím na </a:t>
            </a:r>
            <a:r>
              <a:rPr lang="cs-CZ" b="1" i="1" dirty="0" smtClean="0"/>
              <a:t>Sign test</a:t>
            </a:r>
            <a:r>
              <a:rPr lang="cs-CZ" b="1" i="1" dirty="0"/>
              <a:t> </a:t>
            </a:r>
            <a:r>
              <a:rPr lang="cs-CZ" b="1" i="1" dirty="0" smtClean="0"/>
              <a:t>(párový znaménkový test)</a:t>
            </a:r>
            <a:r>
              <a:rPr lang="cs-CZ" dirty="0"/>
              <a:t> </a:t>
            </a:r>
            <a:r>
              <a:rPr lang="cs-CZ" dirty="0" smtClean="0"/>
              <a:t>získáme výstupy: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b="1" i="1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437112"/>
            <a:ext cx="34671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ovéPole 18"/>
          <p:cNvSpPr txBox="1"/>
          <p:nvPr/>
        </p:nvSpPr>
        <p:spPr>
          <a:xfrm>
            <a:off x="395536" y="5795972"/>
            <a:ext cx="3916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Hodnota asymptotické testové statistiky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478038" y="5795972"/>
            <a:ext cx="2542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/>
              <a:t>Asymptotická p-hodnota</a:t>
            </a:r>
            <a:endParaRPr lang="cs-CZ" b="1" u="sng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3923764"/>
            <a:ext cx="4977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Počet nenulových hodnot, z nich záporných je 20%.</a:t>
            </a:r>
            <a:endParaRPr lang="cs-CZ" dirty="0"/>
          </a:p>
        </p:txBody>
      </p:sp>
      <p:cxnSp>
        <p:nvCxnSpPr>
          <p:cNvPr id="23" name="Pravoúhlá spojovací čára 22"/>
          <p:cNvCxnSpPr/>
          <p:nvPr/>
        </p:nvCxnSpPr>
        <p:spPr>
          <a:xfrm rot="16200000" flipH="1">
            <a:off x="1583668" y="4257092"/>
            <a:ext cx="648072" cy="576064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ravoúhlá spojovací čára 24"/>
          <p:cNvCxnSpPr/>
          <p:nvPr/>
        </p:nvCxnSpPr>
        <p:spPr>
          <a:xfrm rot="10800000" flipV="1">
            <a:off x="2987824" y="4221088"/>
            <a:ext cx="864096" cy="720080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ravoúhlá spojovací čára 28"/>
          <p:cNvCxnSpPr/>
          <p:nvPr/>
        </p:nvCxnSpPr>
        <p:spPr>
          <a:xfrm rot="16200000" flipV="1">
            <a:off x="4139952" y="5301208"/>
            <a:ext cx="504056" cy="504056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ravoúhlá spojovací čára 31"/>
          <p:cNvCxnSpPr/>
          <p:nvPr/>
        </p:nvCxnSpPr>
        <p:spPr>
          <a:xfrm rot="5400000" flipH="1" flipV="1">
            <a:off x="3138190" y="5445224"/>
            <a:ext cx="569714" cy="294382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5220072" y="4509120"/>
            <a:ext cx="3377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POZOR</a:t>
            </a:r>
            <a:r>
              <a:rPr lang="cs-CZ" dirty="0" smtClean="0"/>
              <a:t>: podmínka pro použití </a:t>
            </a:r>
          </a:p>
          <a:p>
            <a:r>
              <a:rPr lang="cs-CZ" dirty="0" smtClean="0"/>
              <a:t>asymptotické p-hodnoty je: n &gt; </a:t>
            </a:r>
            <a:r>
              <a:rPr lang="cs-CZ" dirty="0"/>
              <a:t>2</a:t>
            </a:r>
            <a:r>
              <a:rPr lang="cs-CZ" dirty="0" smtClean="0"/>
              <a:t>0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5763" name="Rectangle 2"/>
          <p:cNvSpPr>
            <a:spLocks noGrp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cs-CZ" smtClean="0"/>
              <a:t>Znaménkový test – příklad I</a:t>
            </a:r>
          </a:p>
        </p:txBody>
      </p:sp>
      <p:sp>
        <p:nvSpPr>
          <p:cNvPr id="245764" name="Rectangle 3"/>
          <p:cNvSpPr>
            <a:spLocks noChangeArrowheads="1"/>
          </p:cNvSpPr>
          <p:nvPr/>
        </p:nvSpPr>
        <p:spPr bwMode="auto">
          <a:xfrm>
            <a:off x="258763" y="1566863"/>
            <a:ext cx="6172200" cy="3733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20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765" name="Text Box 4"/>
          <p:cNvSpPr txBox="1">
            <a:spLocks noChangeArrowheads="1"/>
          </p:cNvSpPr>
          <p:nvPr/>
        </p:nvSpPr>
        <p:spPr bwMode="auto">
          <a:xfrm>
            <a:off x="258763" y="1568450"/>
            <a:ext cx="6400800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fontAlgn="base">
              <a:spcBef>
                <a:spcPct val="2000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Párově uspořádaný experiment pro nominální data</a:t>
            </a:r>
          </a:p>
          <a:p>
            <a:pPr marL="609600" indent="-609600" fontAlgn="base">
              <a:spcBef>
                <a:spcPct val="20000"/>
              </a:spcBef>
              <a:spcAft>
                <a:spcPct val="0"/>
              </a:spcAft>
            </a:pPr>
            <a:endParaRPr lang="cs-CZ" sz="1600" b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I. Dva preparáty, každý na ½ listu</a:t>
            </a:r>
          </a:p>
          <a:p>
            <a:pPr marL="609600" indent="-609600"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- sledovaná veličina: počet skvrn (hodnoceno pouze jako rozdíl)</a:t>
            </a:r>
          </a:p>
        </p:txBody>
      </p:sp>
      <p:graphicFrame>
        <p:nvGraphicFramePr>
          <p:cNvPr id="474206" name="Group 94"/>
          <p:cNvGraphicFramePr>
            <a:graphicFrameLocks noGrp="1"/>
          </p:cNvGraphicFramePr>
          <p:nvPr/>
        </p:nvGraphicFramePr>
        <p:xfrm>
          <a:off x="411163" y="2684904"/>
          <a:ext cx="5867400" cy="960120"/>
        </p:xfrm>
        <a:graphic>
          <a:graphicData uri="http://schemas.openxmlformats.org/drawingml/2006/table">
            <a:tbl>
              <a:tblPr/>
              <a:tblGrid>
                <a:gridCol w="533400"/>
                <a:gridCol w="531812"/>
                <a:gridCol w="534988"/>
                <a:gridCol w="533400"/>
                <a:gridCol w="533400"/>
                <a:gridCol w="533400"/>
                <a:gridCol w="533400"/>
                <a:gridCol w="533400"/>
                <a:gridCol w="534987"/>
                <a:gridCol w="531813"/>
                <a:gridCol w="533400"/>
              </a:tblGrid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Počet skvrn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45807" name="Text Box 46"/>
          <p:cNvSpPr txBox="1">
            <a:spLocks noChangeArrowheads="1"/>
          </p:cNvSpPr>
          <p:nvPr/>
        </p:nvSpPr>
        <p:spPr bwMode="auto">
          <a:xfrm>
            <a:off x="334963" y="3624263"/>
            <a:ext cx="60198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 – větší; M – menší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 = 10 listů s rozdílnými výsledky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A je větší: +     n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7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jev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B je menší: - </a:t>
            </a:r>
            <a:r>
              <a:rPr lang="cs-CZ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3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min(n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cs-CZ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3</a:t>
            </a:r>
          </a:p>
        </p:txBody>
      </p:sp>
      <p:sp>
        <p:nvSpPr>
          <p:cNvPr id="245808" name="Line 47"/>
          <p:cNvSpPr>
            <a:spLocks noChangeShapeType="1"/>
          </p:cNvSpPr>
          <p:nvPr/>
        </p:nvSpPr>
        <p:spPr bwMode="auto">
          <a:xfrm flipV="1">
            <a:off x="715963" y="4310063"/>
            <a:ext cx="381000" cy="152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809" name="Line 48"/>
          <p:cNvSpPr>
            <a:spLocks noChangeShapeType="1"/>
          </p:cNvSpPr>
          <p:nvPr/>
        </p:nvSpPr>
        <p:spPr bwMode="auto">
          <a:xfrm>
            <a:off x="639763" y="4614863"/>
            <a:ext cx="457200" cy="152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0" name="Rectangle 49"/>
          <p:cNvSpPr>
            <a:spLocks noChangeArrowheads="1"/>
          </p:cNvSpPr>
          <p:nvPr/>
        </p:nvSpPr>
        <p:spPr bwMode="auto">
          <a:xfrm>
            <a:off x="4191000" y="3933825"/>
            <a:ext cx="4800600" cy="2362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1" name="Text Box 50"/>
          <p:cNvSpPr txBox="1">
            <a:spLocks noChangeArrowheads="1"/>
          </p:cNvSpPr>
          <p:nvPr/>
        </p:nvSpPr>
        <p:spPr bwMode="auto">
          <a:xfrm>
            <a:off x="4267200" y="3933825"/>
            <a:ext cx="47244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II. dvě protilátky z různých zdrojů (A;B)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– aplikované na vzorek s antigenem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n = 10</a:t>
            </a:r>
          </a:p>
        </p:txBody>
      </p:sp>
      <p:graphicFrame>
        <p:nvGraphicFramePr>
          <p:cNvPr id="474205" name="Group 93"/>
          <p:cNvGraphicFramePr>
            <a:graphicFrameLocks noGrp="1"/>
          </p:cNvGraphicFramePr>
          <p:nvPr/>
        </p:nvGraphicFramePr>
        <p:xfrm>
          <a:off x="4419600" y="4797425"/>
          <a:ext cx="4419600" cy="701040"/>
        </p:xfrm>
        <a:graphic>
          <a:graphicData uri="http://schemas.openxmlformats.org/drawingml/2006/table">
            <a:tbl>
              <a:tblPr/>
              <a:tblGrid>
                <a:gridCol w="401638"/>
                <a:gridCol w="401637"/>
                <a:gridCol w="401638"/>
                <a:gridCol w="401637"/>
                <a:gridCol w="401638"/>
                <a:gridCol w="403225"/>
                <a:gridCol w="401637"/>
                <a:gridCol w="401638"/>
                <a:gridCol w="401637"/>
                <a:gridCol w="401638"/>
                <a:gridCol w="401637"/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45850" name="Text Box 89"/>
          <p:cNvSpPr txBox="1">
            <a:spLocks noChangeArrowheads="1"/>
          </p:cNvSpPr>
          <p:nvPr/>
        </p:nvSpPr>
        <p:spPr bwMode="auto">
          <a:xfrm>
            <a:off x="4267200" y="5457825"/>
            <a:ext cx="4700588" cy="82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 – nenulových rozdílů: 6                 A: n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</a:t>
            </a:r>
            <a:r>
              <a:rPr lang="cs-CZ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n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2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min(n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cs-CZ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= 2</a:t>
            </a:r>
          </a:p>
        </p:txBody>
      </p:sp>
      <p:sp>
        <p:nvSpPr>
          <p:cNvPr id="245851" name="Line 90"/>
          <p:cNvSpPr>
            <a:spLocks noChangeShapeType="1"/>
          </p:cNvSpPr>
          <p:nvPr/>
        </p:nvSpPr>
        <p:spPr bwMode="auto">
          <a:xfrm>
            <a:off x="6705600" y="5610225"/>
            <a:ext cx="5334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852" name="Line 91"/>
          <p:cNvSpPr>
            <a:spLocks noChangeShapeType="1"/>
          </p:cNvSpPr>
          <p:nvPr/>
        </p:nvSpPr>
        <p:spPr bwMode="auto">
          <a:xfrm>
            <a:off x="6705600" y="5610225"/>
            <a:ext cx="609600" cy="2286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Neparametrická</a:t>
            </a:r>
            <a:r>
              <a:rPr lang="cs-CZ" dirty="0" smtClean="0"/>
              <a:t> obdoba analýzy rozptylu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95536" y="1412776"/>
            <a:ext cx="828092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cs-CZ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Kruskalův</a:t>
            </a:r>
            <a:r>
              <a:rPr lang="cs-CZ" sz="2000" b="1" dirty="0" smtClean="0"/>
              <a:t> – </a:t>
            </a:r>
            <a:r>
              <a:rPr lang="cs-CZ" sz="2000" b="1" dirty="0" err="1" smtClean="0"/>
              <a:t>Wallisův</a:t>
            </a:r>
            <a:r>
              <a:rPr lang="cs-CZ" sz="2000" b="1" dirty="0" smtClean="0"/>
              <a:t> test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K dispozici jsou alespoň 3 nezávislé náhodné výběry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Nulová hypotéza tvrdí, že všechny tyto výběry pocházejí z téhož rozložení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Nejprve všechny hodnoty </a:t>
            </a:r>
            <a:r>
              <a:rPr lang="cs-CZ" dirty="0" smtClean="0"/>
              <a:t>uspořádáme </a:t>
            </a:r>
            <a:r>
              <a:rPr lang="cs-CZ" dirty="0" smtClean="0"/>
              <a:t>a určíme pořadí každé hodnoty, poté pro každý výběr sečteme pořadí hodnot (</a:t>
            </a:r>
            <a:r>
              <a:rPr lang="cs-CZ" dirty="0" err="1" smtClean="0"/>
              <a:t>T</a:t>
            </a:r>
            <a:r>
              <a:rPr lang="cs-CZ" baseline="-25000" dirty="0" err="1" smtClean="0"/>
              <a:t>j</a:t>
            </a:r>
            <a:r>
              <a:rPr lang="cs-CZ" dirty="0" smtClean="0"/>
              <a:t>), které do něj </a:t>
            </a:r>
            <a:r>
              <a:rPr lang="cs-CZ" dirty="0" smtClean="0"/>
              <a:t>patří. </a:t>
            </a:r>
            <a:r>
              <a:rPr lang="cs-CZ" dirty="0" smtClean="0"/>
              <a:t>Testová statistika má tvar: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V případě zamítnutí nulové hypotézy, se ptáme, které dvojice náhodných výběrů se liší, k tomuto účelu je vhodné použít </a:t>
            </a:r>
            <a:r>
              <a:rPr lang="cs-CZ" b="1" i="1" u="sng" dirty="0" smtClean="0"/>
              <a:t>metody mnohonásobného porovnávání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cs-CZ" sz="19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301625" y="14224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1331640" y="2996952"/>
          <a:ext cx="2088232" cy="609068"/>
        </p:xfrm>
        <a:graphic>
          <a:graphicData uri="http://schemas.openxmlformats.org/presentationml/2006/ole">
            <p:oleObj spid="_x0000_s16386" name="Rovnice" r:id="rId3" imgW="1828800" imgH="53316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3: </a:t>
            </a:r>
            <a:r>
              <a:rPr lang="cs-CZ" dirty="0" err="1" smtClean="0"/>
              <a:t>Kruskalův</a:t>
            </a:r>
            <a:r>
              <a:rPr lang="cs-CZ" dirty="0" smtClean="0"/>
              <a:t>- </a:t>
            </a:r>
            <a:r>
              <a:rPr lang="cs-CZ" dirty="0" err="1" smtClean="0"/>
              <a:t>Wallisův</a:t>
            </a:r>
            <a:r>
              <a:rPr lang="cs-CZ" dirty="0" smtClean="0"/>
              <a:t> test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pic>
        <p:nvPicPr>
          <p:cNvPr id="15362" name="Picture 2" descr="http://oranchak.com/three-iris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645024"/>
            <a:ext cx="7000240" cy="181610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1763688" y="5445224"/>
            <a:ext cx="11691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Iris </a:t>
            </a:r>
            <a:r>
              <a:rPr lang="cs-CZ" sz="1600" dirty="0" err="1" smtClean="0"/>
              <a:t>virginica</a:t>
            </a:r>
            <a:endParaRPr lang="cs-CZ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00573" y="5445224"/>
            <a:ext cx="12915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Iris </a:t>
            </a:r>
            <a:r>
              <a:rPr lang="en-US" sz="1600" dirty="0" err="1" smtClean="0"/>
              <a:t>versicolor</a:t>
            </a:r>
            <a:endParaRPr lang="en-US" sz="1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507575" y="5445224"/>
            <a:ext cx="10167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Iris </a:t>
            </a:r>
            <a:r>
              <a:rPr lang="en-US" sz="1600" dirty="0" err="1" smtClean="0"/>
              <a:t>setosa</a:t>
            </a:r>
            <a:endParaRPr lang="en-US" sz="1600" dirty="0"/>
          </a:p>
        </p:txBody>
      </p:sp>
      <p:sp>
        <p:nvSpPr>
          <p:cNvPr id="9" name="Rectangle 3"/>
          <p:cNvSpPr txBox="1">
            <a:spLocks/>
          </p:cNvSpPr>
          <p:nvPr/>
        </p:nvSpPr>
        <p:spPr bwMode="auto">
          <a:xfrm>
            <a:off x="395536" y="1566316"/>
            <a:ext cx="828092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Bylo získáno 150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kosatců pocházejících ze tří základních tříd: iris </a:t>
            </a:r>
            <a:r>
              <a:rPr kumimoji="0" lang="cs-CZ" sz="17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setosa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iris </a:t>
            </a:r>
            <a:r>
              <a:rPr kumimoji="0" lang="cs-CZ" sz="17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versicolor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iris </a:t>
            </a:r>
            <a:r>
              <a:rPr kumimoji="0" lang="cs-CZ" sz="17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virginica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Z botaniky je známo že iris </a:t>
            </a:r>
            <a:r>
              <a:rPr kumimoji="0" lang="cs-CZ" sz="17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versicolor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je hybridem zbývajících dvou druhů. </a:t>
            </a:r>
            <a:r>
              <a:rPr lang="cs-CZ" sz="1700" dirty="0" smtClean="0"/>
              <a:t>U květů</a:t>
            </a:r>
            <a:r>
              <a:rPr kumimoji="0" lang="cs-CZ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byly měřeny následující údaje: délka a šířka kališních lístků, délka a šířka korunních plátků.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1700" baseline="0" dirty="0" smtClean="0"/>
              <a:t>Na hladině významnosti</a:t>
            </a:r>
            <a:r>
              <a:rPr lang="cs-CZ" sz="1700" dirty="0" smtClean="0"/>
              <a:t> 0,05 testujte hypotézu, že délka kališních lístků u třech tříd kosatců se neliší. Pokud zamítnete nulovou hypotézu, zjistěte, které dvojice tříd se od sebe liší.</a:t>
            </a:r>
            <a:endParaRPr kumimoji="0" lang="cs-CZ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628800"/>
            <a:ext cx="463867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3: Řešení v softwaru </a:t>
            </a:r>
            <a:r>
              <a:rPr lang="cs-CZ" dirty="0" err="1" smtClean="0"/>
              <a:t>Statistica</a:t>
            </a:r>
            <a:r>
              <a:rPr lang="cs-CZ" dirty="0" smtClean="0"/>
              <a:t> 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Šipka doprava 4"/>
          <p:cNvSpPr/>
          <p:nvPr/>
        </p:nvSpPr>
        <p:spPr>
          <a:xfrm rot="2033744">
            <a:off x="6157414" y="1158763"/>
            <a:ext cx="792088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4355976" y="4077072"/>
            <a:ext cx="792088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65032" y="3573016"/>
            <a:ext cx="30828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 menu </a:t>
            </a:r>
            <a:r>
              <a:rPr lang="cs-CZ" b="1" i="1" dirty="0" err="1" smtClean="0"/>
              <a:t>Statistics</a:t>
            </a:r>
            <a:r>
              <a:rPr lang="cs-CZ" b="1" i="1" dirty="0" smtClean="0"/>
              <a:t> </a:t>
            </a:r>
            <a:r>
              <a:rPr lang="cs-CZ" dirty="0" smtClean="0"/>
              <a:t>zvolíme </a:t>
            </a:r>
          </a:p>
          <a:p>
            <a:r>
              <a:rPr lang="cs-CZ" b="1" i="1" dirty="0" err="1" smtClean="0"/>
              <a:t>Nonparametrics</a:t>
            </a:r>
            <a:r>
              <a:rPr lang="cs-CZ" b="1" i="1" dirty="0" smtClean="0"/>
              <a:t> ,</a:t>
            </a:r>
          </a:p>
          <a:p>
            <a:r>
              <a:rPr lang="cs-CZ" dirty="0" smtClean="0"/>
              <a:t>vybereme </a:t>
            </a:r>
            <a:r>
              <a:rPr lang="cs-CZ" b="1" i="1" dirty="0" err="1"/>
              <a:t>C</a:t>
            </a:r>
            <a:r>
              <a:rPr lang="cs-CZ" b="1" i="1" dirty="0" err="1" smtClean="0"/>
              <a:t>omparing</a:t>
            </a:r>
            <a:r>
              <a:rPr lang="cs-CZ" b="1" i="1" dirty="0" smtClean="0"/>
              <a:t> multiple</a:t>
            </a:r>
          </a:p>
          <a:p>
            <a:r>
              <a:rPr lang="cs-CZ" b="1" i="1" dirty="0" err="1" smtClean="0"/>
              <a:t>Indep</a:t>
            </a:r>
            <a:r>
              <a:rPr lang="cs-CZ" b="1" i="1" dirty="0" smtClean="0"/>
              <a:t>. </a:t>
            </a:r>
            <a:r>
              <a:rPr lang="cs-CZ" b="1" i="1" dirty="0" err="1" smtClean="0"/>
              <a:t>samples</a:t>
            </a:r>
            <a:r>
              <a:rPr lang="cs-CZ" b="1" i="1" dirty="0" smtClean="0"/>
              <a:t> (</a:t>
            </a:r>
            <a:r>
              <a:rPr lang="cs-CZ" b="1" i="1" dirty="0" err="1" smtClean="0"/>
              <a:t>groups</a:t>
            </a:r>
            <a:r>
              <a:rPr lang="cs-CZ" b="1" i="1" dirty="0" smtClean="0"/>
              <a:t>)</a:t>
            </a:r>
          </a:p>
        </p:txBody>
      </p:sp>
      <p:sp>
        <p:nvSpPr>
          <p:cNvPr id="8" name="Šipka doprava 7"/>
          <p:cNvSpPr/>
          <p:nvPr/>
        </p:nvSpPr>
        <p:spPr>
          <a:xfrm>
            <a:off x="3995936" y="1916832"/>
            <a:ext cx="792088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5076056" y="1844824"/>
            <a:ext cx="864096" cy="648072"/>
          </a:xfrm>
          <a:prstGeom prst="roundRect">
            <a:avLst/>
          </a:prstGeom>
          <a:solidFill>
            <a:srgbClr val="FFC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délník 45"/>
          <p:cNvSpPr/>
          <p:nvPr/>
        </p:nvSpPr>
        <p:spPr>
          <a:xfrm>
            <a:off x="4932040" y="5517232"/>
            <a:ext cx="4032448" cy="792088"/>
          </a:xfrm>
          <a:prstGeom prst="rect">
            <a:avLst/>
          </a:prstGeom>
          <a:solidFill>
            <a:srgbClr val="FFC000">
              <a:alpha val="40000"/>
            </a:srgbClr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3: Řešení v softwaru </a:t>
            </a:r>
            <a:r>
              <a:rPr lang="cs-CZ" dirty="0" err="1" smtClean="0"/>
              <a:t>Statistica</a:t>
            </a:r>
            <a:r>
              <a:rPr lang="cs-CZ" dirty="0" smtClean="0"/>
              <a:t> II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42525" y="1484784"/>
            <a:ext cx="382463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Vybereme proměnné, </a:t>
            </a:r>
            <a:endParaRPr lang="cs-CZ" dirty="0"/>
          </a:p>
          <a:p>
            <a:r>
              <a:rPr lang="cs-CZ" dirty="0" smtClean="0"/>
              <a:t>které chceme testovat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b="1" i="1" dirty="0" smtClean="0"/>
              <a:t>p-</a:t>
            </a:r>
            <a:r>
              <a:rPr lang="cs-CZ" b="1" i="1" dirty="0" err="1" smtClean="0"/>
              <a:t>value</a:t>
            </a:r>
            <a:r>
              <a:rPr lang="cs-CZ" b="1" i="1" dirty="0" smtClean="0"/>
              <a:t> </a:t>
            </a:r>
            <a:r>
              <a:rPr lang="cs-CZ" b="1" i="1" dirty="0" err="1" smtClean="0"/>
              <a:t>for</a:t>
            </a:r>
            <a:r>
              <a:rPr lang="cs-CZ" b="1" i="1" dirty="0" smtClean="0"/>
              <a:t> </a:t>
            </a:r>
            <a:r>
              <a:rPr lang="cs-CZ" b="1" i="1" dirty="0" err="1" smtClean="0"/>
              <a:t>highlighting</a:t>
            </a:r>
            <a:r>
              <a:rPr lang="cs-CZ" b="1" i="1" dirty="0" smtClean="0"/>
              <a:t>-</a:t>
            </a:r>
          </a:p>
          <a:p>
            <a:r>
              <a:rPr lang="cs-CZ" dirty="0" smtClean="0"/>
              <a:t>Úroveň p lze změnit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Kliknutím na </a:t>
            </a:r>
            <a:r>
              <a:rPr lang="cs-CZ" b="1" i="1" dirty="0" err="1" smtClean="0"/>
              <a:t>Summary</a:t>
            </a:r>
            <a:r>
              <a:rPr lang="cs-CZ" b="1" i="1" dirty="0" smtClean="0"/>
              <a:t>:</a:t>
            </a:r>
            <a:endParaRPr lang="en-US" b="1" i="1" dirty="0" smtClean="0"/>
          </a:p>
          <a:p>
            <a:r>
              <a:rPr lang="cs-CZ" b="1" i="1" dirty="0" smtClean="0"/>
              <a:t> </a:t>
            </a:r>
            <a:r>
              <a:rPr lang="cs-CZ" b="1" i="1" dirty="0" err="1" smtClean="0"/>
              <a:t>Kruskal</a:t>
            </a:r>
            <a:r>
              <a:rPr lang="cs-CZ" b="1" i="1" dirty="0" smtClean="0"/>
              <a:t>-</a:t>
            </a:r>
            <a:r>
              <a:rPr lang="cs-CZ" b="1" i="1" dirty="0" err="1" smtClean="0"/>
              <a:t>Wallis</a:t>
            </a:r>
            <a:r>
              <a:rPr lang="cs-CZ" b="1" i="1" dirty="0" smtClean="0"/>
              <a:t> ANOVA </a:t>
            </a:r>
            <a:r>
              <a:rPr lang="en-US" b="1" i="1" dirty="0" smtClean="0"/>
              <a:t>&amp; Median test</a:t>
            </a:r>
            <a:r>
              <a:rPr lang="cs-CZ" b="1" i="1" dirty="0" smtClean="0"/>
              <a:t> </a:t>
            </a:r>
          </a:p>
          <a:p>
            <a:r>
              <a:rPr lang="cs-CZ" dirty="0" smtClean="0"/>
              <a:t>získáme výstupy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b="1" i="1" dirty="0"/>
          </a:p>
        </p:txBody>
      </p:sp>
      <p:grpSp>
        <p:nvGrpSpPr>
          <p:cNvPr id="13" name="Skupina 12"/>
          <p:cNvGrpSpPr/>
          <p:nvPr/>
        </p:nvGrpSpPr>
        <p:grpSpPr>
          <a:xfrm>
            <a:off x="3935520" y="1124744"/>
            <a:ext cx="4726897" cy="3527296"/>
            <a:chOff x="3935520" y="1627858"/>
            <a:chExt cx="4726897" cy="3527296"/>
          </a:xfrm>
        </p:grpSpPr>
        <p:pic>
          <p:nvPicPr>
            <p:cNvPr id="296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499992" y="1916832"/>
              <a:ext cx="4162425" cy="2714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Šipka doprava 6"/>
            <p:cNvSpPr/>
            <p:nvPr/>
          </p:nvSpPr>
          <p:spPr>
            <a:xfrm rot="1014335">
              <a:off x="3980101" y="2381148"/>
              <a:ext cx="792088" cy="504056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1</a:t>
              </a:r>
              <a:endParaRPr lang="cs-CZ" dirty="0"/>
            </a:p>
          </p:txBody>
        </p:sp>
        <p:sp>
          <p:nvSpPr>
            <p:cNvPr id="8" name="Šipka doprava 7"/>
            <p:cNvSpPr/>
            <p:nvPr/>
          </p:nvSpPr>
          <p:spPr>
            <a:xfrm rot="13836479">
              <a:off x="7862427" y="4507082"/>
              <a:ext cx="792088" cy="504056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2</a:t>
              </a:r>
              <a:endParaRPr lang="cs-CZ" dirty="0"/>
            </a:p>
          </p:txBody>
        </p:sp>
        <p:sp>
          <p:nvSpPr>
            <p:cNvPr id="9" name="Šipka doprava 8"/>
            <p:cNvSpPr/>
            <p:nvPr/>
          </p:nvSpPr>
          <p:spPr>
            <a:xfrm rot="21435653">
              <a:off x="3935520" y="3519647"/>
              <a:ext cx="792088" cy="504056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3</a:t>
              </a:r>
              <a:endParaRPr lang="cs-CZ" dirty="0"/>
            </a:p>
          </p:txBody>
        </p:sp>
        <p:sp>
          <p:nvSpPr>
            <p:cNvPr id="10" name="Zaoblený obdélník 9"/>
            <p:cNvSpPr/>
            <p:nvPr/>
          </p:nvSpPr>
          <p:spPr>
            <a:xfrm>
              <a:off x="4716016" y="3573016"/>
              <a:ext cx="2736304" cy="288032"/>
            </a:xfrm>
            <a:prstGeom prst="roundRect">
              <a:avLst/>
            </a:prstGeom>
            <a:solidFill>
              <a:srgbClr val="FFC0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Šipka doprava 10"/>
            <p:cNvSpPr/>
            <p:nvPr/>
          </p:nvSpPr>
          <p:spPr>
            <a:xfrm rot="7690540">
              <a:off x="7859225" y="1771874"/>
              <a:ext cx="792088" cy="504056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3</a:t>
              </a:r>
              <a:endParaRPr lang="cs-CZ" dirty="0"/>
            </a:p>
          </p:txBody>
        </p:sp>
      </p:grp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941168"/>
            <a:ext cx="450532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ovéPole 14"/>
          <p:cNvSpPr txBox="1"/>
          <p:nvPr/>
        </p:nvSpPr>
        <p:spPr>
          <a:xfrm>
            <a:off x="3059832" y="587727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Hodnota testové </a:t>
            </a:r>
          </a:p>
          <a:p>
            <a:r>
              <a:rPr lang="cs-CZ" dirty="0" smtClean="0"/>
              <a:t>statistiky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79512" y="4149080"/>
            <a:ext cx="3078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</a:t>
            </a:r>
            <a:r>
              <a:rPr lang="cs-CZ" dirty="0" smtClean="0"/>
              <a:t>čet hodnot </a:t>
            </a:r>
          </a:p>
          <a:p>
            <a:r>
              <a:rPr lang="cs-CZ" dirty="0" smtClean="0"/>
              <a:t>v každém výběru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907704" y="4221088"/>
            <a:ext cx="2219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Součet pořadí hodnot</a:t>
            </a:r>
            <a:endParaRPr lang="cs-CZ" dirty="0"/>
          </a:p>
        </p:txBody>
      </p:sp>
      <p:cxnSp>
        <p:nvCxnSpPr>
          <p:cNvPr id="24" name="Tvar 23"/>
          <p:cNvCxnSpPr/>
          <p:nvPr/>
        </p:nvCxnSpPr>
        <p:spPr>
          <a:xfrm>
            <a:off x="539553" y="4797152"/>
            <a:ext cx="1080121" cy="792090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ravoúhlá spojovací čára 25"/>
          <p:cNvCxnSpPr/>
          <p:nvPr/>
        </p:nvCxnSpPr>
        <p:spPr>
          <a:xfrm rot="5400000">
            <a:off x="1691681" y="5013179"/>
            <a:ext cx="936107" cy="216021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ravoúhlá spojovací čára 29"/>
          <p:cNvCxnSpPr/>
          <p:nvPr/>
        </p:nvCxnSpPr>
        <p:spPr>
          <a:xfrm rot="5400000" flipH="1" flipV="1">
            <a:off x="3095836" y="5553236"/>
            <a:ext cx="504056" cy="144016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932040" y="508518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/>
              <a:t>p-hodnota,</a:t>
            </a:r>
          </a:p>
          <a:p>
            <a:endParaRPr lang="cs-CZ" b="1" u="sng" dirty="0"/>
          </a:p>
        </p:txBody>
      </p:sp>
      <p:sp>
        <p:nvSpPr>
          <p:cNvPr id="36" name="Obdélník 35"/>
          <p:cNvSpPr/>
          <p:nvPr/>
        </p:nvSpPr>
        <p:spPr>
          <a:xfrm>
            <a:off x="3635896" y="5229200"/>
            <a:ext cx="576064" cy="21602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délník 42"/>
          <p:cNvSpPr/>
          <p:nvPr/>
        </p:nvSpPr>
        <p:spPr>
          <a:xfrm>
            <a:off x="4932040" y="544522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Je– li rozdíl mezi středními hodnotami průkazný (p</a:t>
            </a:r>
            <a:r>
              <a:rPr lang="en-US" dirty="0" smtClean="0"/>
              <a:t>&lt; 0,05</a:t>
            </a:r>
            <a:r>
              <a:rPr lang="cs-CZ" dirty="0" smtClean="0"/>
              <a:t>), musíme provést </a:t>
            </a:r>
            <a:r>
              <a:rPr lang="cs-CZ" b="1" dirty="0" smtClean="0"/>
              <a:t>testy mnohonásobného porovnání</a:t>
            </a:r>
            <a:r>
              <a:rPr lang="cs-CZ" dirty="0" smtClean="0"/>
              <a:t>. </a:t>
            </a:r>
            <a:endParaRPr lang="cs-CZ" dirty="0"/>
          </a:p>
        </p:txBody>
      </p:sp>
      <p:cxnSp>
        <p:nvCxnSpPr>
          <p:cNvPr id="45" name="Pravoúhlá spojovací čára 44"/>
          <p:cNvCxnSpPr/>
          <p:nvPr/>
        </p:nvCxnSpPr>
        <p:spPr>
          <a:xfrm rot="10800000" flipV="1">
            <a:off x="4283968" y="5301208"/>
            <a:ext cx="504056" cy="72008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3: Řešení v softwaru </a:t>
            </a:r>
            <a:r>
              <a:rPr lang="cs-CZ" dirty="0" err="1" smtClean="0"/>
              <a:t>Statistica</a:t>
            </a:r>
            <a:r>
              <a:rPr lang="cs-CZ" dirty="0" smtClean="0"/>
              <a:t> III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41624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Zaoblený obdélník 15"/>
          <p:cNvSpPr/>
          <p:nvPr/>
        </p:nvSpPr>
        <p:spPr>
          <a:xfrm>
            <a:off x="467544" y="3284984"/>
            <a:ext cx="2736304" cy="288032"/>
          </a:xfrm>
          <a:prstGeom prst="roundRect">
            <a:avLst/>
          </a:prstGeom>
          <a:solidFill>
            <a:srgbClr val="FFC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437112"/>
            <a:ext cx="469582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ovéPole 18"/>
          <p:cNvSpPr txBox="1"/>
          <p:nvPr/>
        </p:nvSpPr>
        <p:spPr>
          <a:xfrm>
            <a:off x="3707904" y="602128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/>
              <a:t>p-hodnoty</a:t>
            </a:r>
          </a:p>
          <a:p>
            <a:endParaRPr lang="cs-CZ" b="1" u="sng" dirty="0"/>
          </a:p>
        </p:txBody>
      </p:sp>
      <p:cxnSp>
        <p:nvCxnSpPr>
          <p:cNvPr id="27" name="Přímá spojovací šipka 26"/>
          <p:cNvCxnSpPr/>
          <p:nvPr/>
        </p:nvCxnSpPr>
        <p:spPr>
          <a:xfrm flipV="1">
            <a:off x="4499992" y="5517232"/>
            <a:ext cx="360040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/>
          <p:nvPr/>
        </p:nvCxnSpPr>
        <p:spPr>
          <a:xfrm flipH="1" flipV="1">
            <a:off x="3779912" y="5589240"/>
            <a:ext cx="72008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4893817" y="2276872"/>
            <a:ext cx="37106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/>
              <a:t>Testy mnohonásobného porovnávání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Kliknutímna</a:t>
            </a:r>
            <a:r>
              <a:rPr lang="cs-CZ" dirty="0" smtClean="0"/>
              <a:t> </a:t>
            </a:r>
            <a:r>
              <a:rPr lang="cs-CZ" b="1" i="1" dirty="0" smtClean="0"/>
              <a:t>Multiple </a:t>
            </a:r>
            <a:r>
              <a:rPr lang="cs-CZ" b="1" i="1" dirty="0" err="1" smtClean="0"/>
              <a:t>comparisons</a:t>
            </a:r>
            <a:r>
              <a:rPr lang="cs-CZ" b="1" i="1" dirty="0" smtClean="0"/>
              <a:t> </a:t>
            </a:r>
          </a:p>
          <a:p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mean</a:t>
            </a:r>
            <a:r>
              <a:rPr lang="cs-CZ" b="1" i="1" dirty="0" smtClean="0"/>
              <a:t> </a:t>
            </a:r>
            <a:r>
              <a:rPr lang="cs-CZ" b="1" i="1" dirty="0" err="1" smtClean="0"/>
              <a:t>ranks</a:t>
            </a:r>
            <a:r>
              <a:rPr lang="cs-CZ" b="1" i="1" dirty="0" smtClean="0"/>
              <a:t> </a:t>
            </a:r>
            <a:r>
              <a:rPr lang="cs-CZ" b="1" i="1" dirty="0" err="1" smtClean="0"/>
              <a:t>for</a:t>
            </a:r>
            <a:r>
              <a:rPr lang="cs-CZ" b="1" i="1" dirty="0" smtClean="0"/>
              <a:t> </a:t>
            </a:r>
            <a:r>
              <a:rPr lang="cs-CZ" b="1" i="1" dirty="0" err="1" smtClean="0"/>
              <a:t>all</a:t>
            </a:r>
            <a:r>
              <a:rPr lang="cs-CZ" b="1" i="1" dirty="0" smtClean="0"/>
              <a:t> </a:t>
            </a:r>
            <a:r>
              <a:rPr lang="cs-CZ" b="1" i="1" dirty="0" err="1" smtClean="0"/>
              <a:t>groups</a:t>
            </a:r>
            <a:endParaRPr lang="cs-CZ" b="1" i="1" dirty="0" smtClean="0"/>
          </a:p>
          <a:p>
            <a:endParaRPr lang="cs-CZ" dirty="0" smtClean="0"/>
          </a:p>
          <a:p>
            <a:endParaRPr lang="cs-CZ" b="1" i="1" dirty="0"/>
          </a:p>
        </p:txBody>
      </p:sp>
      <p:sp>
        <p:nvSpPr>
          <p:cNvPr id="32" name="Šipka doprava 31"/>
          <p:cNvSpPr/>
          <p:nvPr/>
        </p:nvSpPr>
        <p:spPr>
          <a:xfrm rot="11083175">
            <a:off x="3223242" y="3172699"/>
            <a:ext cx="792088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072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Parametrické vs. neparametrické testy</a:t>
            </a:r>
          </a:p>
        </p:txBody>
      </p:sp>
      <p:sp>
        <p:nvSpPr>
          <p:cNvPr id="30724" name="AutoShape 3"/>
          <p:cNvSpPr>
            <a:spLocks noChangeArrowheads="1"/>
          </p:cNvSpPr>
          <p:nvPr/>
        </p:nvSpPr>
        <p:spPr bwMode="auto">
          <a:xfrm>
            <a:off x="323850" y="1317625"/>
            <a:ext cx="8424863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b="1" i="0" dirty="0">
                <a:latin typeface="Verdana" pitchFamily="34" charset="0"/>
              </a:rPr>
              <a:t>Parametrické testy</a:t>
            </a:r>
          </a:p>
        </p:txBody>
      </p:sp>
      <p:sp>
        <p:nvSpPr>
          <p:cNvPr id="30725" name="AutoShape 4"/>
          <p:cNvSpPr>
            <a:spLocks noChangeArrowheads="1"/>
          </p:cNvSpPr>
          <p:nvPr/>
        </p:nvSpPr>
        <p:spPr bwMode="auto">
          <a:xfrm>
            <a:off x="323850" y="3789363"/>
            <a:ext cx="8424863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b="1" i="0" dirty="0" err="1">
                <a:latin typeface="Verdana" pitchFamily="34" charset="0"/>
              </a:rPr>
              <a:t>Neparametrické</a:t>
            </a:r>
            <a:r>
              <a:rPr lang="cs-CZ" b="1" i="0" dirty="0">
                <a:latin typeface="Verdana" pitchFamily="34" charset="0"/>
              </a:rPr>
              <a:t> testy</a:t>
            </a: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468313" y="1901848"/>
            <a:ext cx="8675687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/>
              <a:t>Mají předpoklady o rozložení vstupujících dat (např. normální </a:t>
            </a:r>
            <a:r>
              <a:rPr lang="cs-CZ" b="0" i="0" dirty="0" smtClean="0"/>
              <a:t>rozložení..)</a:t>
            </a:r>
            <a:endParaRPr lang="cs-CZ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/>
              <a:t>Při stejném N a dodržení předpokladů mají vyšší sílu testu než testy </a:t>
            </a:r>
            <a:r>
              <a:rPr lang="cs-CZ" b="0" i="0" dirty="0" err="1"/>
              <a:t>neparametrické</a:t>
            </a:r>
            <a:endParaRPr lang="cs-CZ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>
                <a:solidFill>
                  <a:srgbClr val="FF0000"/>
                </a:solidFill>
              </a:rPr>
              <a:t>Pokud nejsou dodrženy předpoklady parametrických testů, potom jejich síla testu prudce klesá a výsledek testu může být zcela chybný a nesmyslný </a:t>
            </a: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395288" y="4333512"/>
            <a:ext cx="8675687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/>
              <a:t>Nemají předpoklady o rozložení vstupujících dat, lze je tedy použít i při asymetrickém rozložení, odlehlých hodnotách, či nedetekovatelném rozložení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0" i="0" dirty="0"/>
              <a:t>Snížená síla těchto testů je způsobena redukcí informační hodnoty původních dat, kdy </a:t>
            </a:r>
            <a:r>
              <a:rPr lang="cs-CZ" b="0" i="0" u="sng" dirty="0" err="1"/>
              <a:t>neparametrické</a:t>
            </a:r>
            <a:r>
              <a:rPr lang="cs-CZ" b="0" i="0" u="sng" dirty="0"/>
              <a:t> testy nevyužívají původní hodnoty, ale nejčastěji pouze jejich </a:t>
            </a:r>
            <a:r>
              <a:rPr lang="cs-CZ" b="1" i="0" u="sng" dirty="0"/>
              <a:t>pořadí</a:t>
            </a:r>
          </a:p>
        </p:txBody>
      </p:sp>
      <p:pic>
        <p:nvPicPr>
          <p:cNvPr id="8" name="Picture 6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924944"/>
            <a:ext cx="714929" cy="594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5868144" y="4365104"/>
            <a:ext cx="2808312" cy="1152128"/>
          </a:xfrm>
          <a:prstGeom prst="rect">
            <a:avLst/>
          </a:prstGeom>
          <a:solidFill>
            <a:srgbClr val="28F8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637956" name="Group 4"/>
          <p:cNvGraphicFramePr>
            <a:graphicFrameLocks noGrp="1"/>
          </p:cNvGraphicFramePr>
          <p:nvPr/>
        </p:nvGraphicFramePr>
        <p:xfrm>
          <a:off x="323528" y="3954463"/>
          <a:ext cx="8353425" cy="1963739"/>
        </p:xfrm>
        <a:graphic>
          <a:graphicData uri="http://schemas.openxmlformats.org/drawingml/2006/table">
            <a:tbl>
              <a:tblPr/>
              <a:tblGrid>
                <a:gridCol w="2957512"/>
                <a:gridCol w="2532063"/>
                <a:gridCol w="2863850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Mannův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Whitneyho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test, 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 koeficient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098" name="Picture 2" descr="http://www.kinc.cz/obrazky/panacek-uvo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2492896"/>
            <a:ext cx="857250" cy="1428750"/>
          </a:xfrm>
          <a:prstGeom prst="rect">
            <a:avLst/>
          </a:prstGeom>
          <a:noFill/>
        </p:spPr>
      </p:pic>
      <p:sp>
        <p:nvSpPr>
          <p:cNvPr id="3379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Statistické testy a normalita dat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763" y="1484313"/>
            <a:ext cx="8650287" cy="5545137"/>
          </a:xfrm>
        </p:spPr>
        <p:txBody>
          <a:bodyPr/>
          <a:lstStyle/>
          <a:p>
            <a:pPr eaLnBrk="1" hangingPunct="1"/>
            <a:r>
              <a:rPr lang="cs-CZ" sz="1600" b="1" dirty="0" smtClean="0"/>
              <a:t>Normalita dat je jedním z předpokladů tzv. parametrických testů (testů založených na předpokladu nějakého rozložení) – např. </a:t>
            </a:r>
            <a:r>
              <a:rPr lang="cs-CZ" sz="1600" i="1" dirty="0" smtClean="0"/>
              <a:t>t</a:t>
            </a:r>
            <a:r>
              <a:rPr lang="cs-CZ" sz="1600" dirty="0" smtClean="0"/>
              <a:t>-testy</a:t>
            </a:r>
          </a:p>
          <a:p>
            <a:pPr eaLnBrk="1" hangingPunct="1"/>
            <a:r>
              <a:rPr lang="cs-CZ" sz="1600" b="1" dirty="0" smtClean="0"/>
              <a:t>Pokud data nejsou normální, neodpovídají ani modelovému rozložení, které je použito pro výpočet (</a:t>
            </a:r>
            <a:r>
              <a:rPr lang="cs-CZ" sz="1600" b="1" i="1" dirty="0" smtClean="0"/>
              <a:t>t</a:t>
            </a:r>
            <a:r>
              <a:rPr lang="cs-CZ" sz="1600" b="1" dirty="0" smtClean="0"/>
              <a:t>-rozložení) a test tak může lhát</a:t>
            </a:r>
          </a:p>
          <a:p>
            <a:pPr eaLnBrk="1" hangingPunct="1"/>
            <a:endParaRPr lang="cs-CZ" sz="1600" b="1" dirty="0" smtClean="0"/>
          </a:p>
          <a:p>
            <a:pPr eaLnBrk="1" hangingPunct="1"/>
            <a:r>
              <a:rPr lang="cs-CZ" sz="1600" b="1" dirty="0" smtClean="0"/>
              <a:t>Řešením je tedy:</a:t>
            </a:r>
          </a:p>
          <a:p>
            <a:pPr lvl="1" eaLnBrk="1" hangingPunct="1"/>
            <a:r>
              <a:rPr lang="cs-CZ" sz="1500" dirty="0" smtClean="0">
                <a:solidFill>
                  <a:schemeClr val="tx1"/>
                </a:solidFill>
              </a:rPr>
              <a:t>Transformace dat</a:t>
            </a:r>
            <a:r>
              <a:rPr lang="cs-CZ" sz="1500" b="1" dirty="0" smtClean="0">
                <a:solidFill>
                  <a:schemeClr val="tx1"/>
                </a:solidFill>
              </a:rPr>
              <a:t> za účelem dosažení normality jejich rozložení</a:t>
            </a:r>
          </a:p>
          <a:p>
            <a:pPr lvl="1" eaLnBrk="1" hangingPunct="1"/>
            <a:r>
              <a:rPr lang="cs-CZ" sz="1500" dirty="0" err="1" smtClean="0">
                <a:solidFill>
                  <a:schemeClr val="tx1"/>
                </a:solidFill>
              </a:rPr>
              <a:t>Neparametrické</a:t>
            </a:r>
            <a:r>
              <a:rPr lang="cs-CZ" sz="1500" dirty="0" smtClean="0">
                <a:solidFill>
                  <a:schemeClr val="tx1"/>
                </a:solidFill>
              </a:rPr>
              <a:t> testy</a:t>
            </a:r>
            <a:r>
              <a:rPr lang="cs-CZ" sz="1500" b="1" dirty="0" smtClean="0">
                <a:solidFill>
                  <a:schemeClr val="tx1"/>
                </a:solidFill>
              </a:rPr>
              <a:t> – tyto testy nemají žádné předpoklady o rozložení dat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16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Neparametrické alternativy nepárového t-testu</a:t>
            </a:r>
          </a:p>
        </p:txBody>
      </p:sp>
      <p:graphicFrame>
        <p:nvGraphicFramePr>
          <p:cNvPr id="462975" name="Group 127"/>
          <p:cNvGraphicFramePr>
            <a:graphicFrameLocks noGrp="1"/>
          </p:cNvGraphicFramePr>
          <p:nvPr/>
        </p:nvGraphicFramePr>
        <p:xfrm>
          <a:off x="298450" y="1524000"/>
          <a:ext cx="3625850" cy="4637405"/>
        </p:xfrm>
        <a:graphic>
          <a:graphicData uri="http://schemas.openxmlformats.org/drawingml/2006/table">
            <a:tbl>
              <a:tblPr/>
              <a:tblGrid>
                <a:gridCol w="415925"/>
                <a:gridCol w="425450"/>
                <a:gridCol w="730250"/>
                <a:gridCol w="730250"/>
                <a:gridCol w="552450"/>
                <a:gridCol w="771525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X1</a:t>
                      </a: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X2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ALL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Rank ALL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X1 rank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X2 rank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27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25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25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35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29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29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7,5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11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7,5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38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31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31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9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13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9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37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23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23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12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39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18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18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14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29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17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17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7,5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41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32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32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10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15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10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19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19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27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35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11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38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13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37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12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39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14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29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7,5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41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Arial" pitchFamily="34" charset="0"/>
                        </a:rPr>
                        <a:t>15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1789" name="Rectangle 124"/>
          <p:cNvSpPr>
            <a:spLocks noChangeArrowheads="1"/>
          </p:cNvSpPr>
          <p:nvPr/>
        </p:nvSpPr>
        <p:spPr bwMode="auto">
          <a:xfrm>
            <a:off x="4068763" y="1431925"/>
            <a:ext cx="4824412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cs typeface="Arial" pitchFamily="34" charset="0"/>
              </a:rPr>
              <a:t>Mann Whitney U-test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cs-CZ" sz="1600">
                <a:solidFill>
                  <a:prstClr val="black"/>
                </a:solidFill>
                <a:cs typeface="Arial" pitchFamily="34" charset="0"/>
              </a:rPr>
              <a:t>Stejně jako řada jiných neparametrických testů počítá i tento test s pořadím dat v souborech namísto s originálními daty. Jde o neparametrickou obdobu nepárového t-testu a z těchto neparametrických testů má nejvyšší sílu testu (95% párového t-testu).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cs-CZ" sz="1600">
                <a:solidFill>
                  <a:prstClr val="black"/>
                </a:solidFill>
                <a:cs typeface="Arial" pitchFamily="34" charset="0"/>
              </a:rPr>
              <a:t>V případě Mann-Whitney testu jsou nejprve čísla obou souborů sloučena a je vytvořeno jejich pořadí v tomto sloučeném souboru, pak jsou hodnoty vráceny do původních souborů a nadále se pracuje již jen s jejich pořadím.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cs-CZ" sz="1600">
                <a:solidFill>
                  <a:prstClr val="black"/>
                </a:solidFill>
                <a:cs typeface="Arial" pitchFamily="34" charset="0"/>
              </a:rPr>
              <a:t>Pro oba soubory je tedy vytvořen součet pořadí a menší z obou součtů je porovnán s kritickou hodnotou testu, pokud je tato hodnota menší než kritická hodnota testu, zamítáme nulovou hypotézu shody distribučních funkcí obou skupin.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cs-CZ" sz="1600">
                <a:solidFill>
                  <a:prstClr val="black"/>
                </a:solidFill>
                <a:cs typeface="Arial" pitchFamily="34" charset="0"/>
              </a:rPr>
              <a:t>Podobným způsobem je počítán i </a:t>
            </a:r>
            <a:r>
              <a:rPr lang="cs-CZ" sz="1600" b="1">
                <a:solidFill>
                  <a:prstClr val="black"/>
                </a:solidFill>
                <a:cs typeface="Arial" pitchFamily="34" charset="0"/>
              </a:rPr>
              <a:t>Wilcoxon rank sum test</a:t>
            </a:r>
            <a:r>
              <a:rPr lang="cs-CZ" sz="1600">
                <a:solidFill>
                  <a:prstClr val="black"/>
                </a:solidFill>
                <a:cs typeface="Arial" pitchFamily="34" charset="0"/>
              </a:rPr>
              <a:t> (pozor, existuje ještě Wilcoxnův párový test!!!)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222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Příklad 1: Mann – </a:t>
            </a:r>
            <a:r>
              <a:rPr lang="cs-CZ" dirty="0" err="1" smtClean="0"/>
              <a:t>Whitney</a:t>
            </a:r>
            <a:r>
              <a:rPr lang="cs-CZ" dirty="0" smtClean="0"/>
              <a:t> U test</a:t>
            </a:r>
          </a:p>
        </p:txBody>
      </p:sp>
      <p:sp>
        <p:nvSpPr>
          <p:cNvPr id="52229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6353175" cy="4598988"/>
          </a:xfrm>
        </p:spPr>
        <p:txBody>
          <a:bodyPr/>
          <a:lstStyle/>
          <a:p>
            <a:r>
              <a:rPr lang="cs-CZ" sz="1700" dirty="0" smtClean="0"/>
              <a:t>17 štěňat bylo trénováno v chození na záchod metodou pozitivního posilování (pochvala, když jde na záchod venku) nebo negativního (trest, když jde na záchod doma). Jako parametr bylo měřeno, za kolik dní je štěně vycvičeno.</a:t>
            </a:r>
          </a:p>
          <a:p>
            <a:r>
              <a:rPr lang="cs-CZ" sz="1700" dirty="0" smtClean="0"/>
              <a:t>nulová hypotéza je, že není rozdíl v metodách tréninku, tedy, že oběma metodami je štěně vycvičeno za stejnou dobu.</a:t>
            </a:r>
          </a:p>
          <a:p>
            <a:r>
              <a:rPr lang="cs-CZ" sz="1700" dirty="0" smtClean="0"/>
              <a:t>po srovnání rozložení + malý počet hodnot je vhodné použít </a:t>
            </a:r>
            <a:r>
              <a:rPr lang="cs-CZ" sz="1700" dirty="0" err="1" smtClean="0"/>
              <a:t>neparametrický</a:t>
            </a:r>
            <a:r>
              <a:rPr lang="cs-CZ" sz="1700" dirty="0" smtClean="0"/>
              <a:t> test</a:t>
            </a:r>
          </a:p>
          <a:p>
            <a:r>
              <a:rPr lang="cs-CZ" sz="1700" dirty="0" smtClean="0"/>
              <a:t>je vytvořeno pořadí sloučených hodnot</a:t>
            </a:r>
          </a:p>
          <a:p>
            <a:r>
              <a:rPr lang="cs-CZ" sz="1700" dirty="0" smtClean="0"/>
              <a:t>pořadí hodnot v jednotlivých skupinách dat je sečteno a menší ze součtů je použit pro srovnání s kritickou hodnotou testu</a:t>
            </a:r>
          </a:p>
          <a:p>
            <a:r>
              <a:rPr lang="cs-CZ" sz="1700" dirty="0" smtClean="0"/>
              <a:t>výsledkem testu je p&lt;</a:t>
            </a:r>
            <a:r>
              <a:rPr lang="cs-CZ" sz="1700" dirty="0" smtClean="0">
                <a:sym typeface="Symbol" pitchFamily="18" charset="2"/>
              </a:rPr>
              <a:t></a:t>
            </a:r>
            <a:r>
              <a:rPr lang="cs-CZ" sz="1700" dirty="0" smtClean="0"/>
              <a:t>, nulovou hypotézu tedy zamítáme a výsledkem testu je, že pozitivní působení při výcviku štěňat dává lepší výsledky</a:t>
            </a:r>
          </a:p>
          <a:p>
            <a:endParaRPr lang="cs-CZ" sz="1700" dirty="0" smtClean="0"/>
          </a:p>
        </p:txBody>
      </p:sp>
      <p:sp>
        <p:nvSpPr>
          <p:cNvPr id="52230" name="Rectangle 4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2226" name="Object 5"/>
          <p:cNvGraphicFramePr>
            <a:graphicFrameLocks noChangeAspect="1"/>
          </p:cNvGraphicFramePr>
          <p:nvPr/>
        </p:nvGraphicFramePr>
        <p:xfrm>
          <a:off x="6732588" y="1339850"/>
          <a:ext cx="2100262" cy="5257800"/>
        </p:xfrm>
        <a:graphic>
          <a:graphicData uri="http://schemas.openxmlformats.org/presentationml/2006/ole">
            <p:oleObj spid="_x0000_s2050" name="Graph" r:id="rId3" imgW="1440180" imgH="3599815" progId="STATISTICA.Graph">
              <p:embed/>
            </p:oleObj>
          </a:graphicData>
        </a:graphic>
      </p:graphicFrame>
      <p:pic>
        <p:nvPicPr>
          <p:cNvPr id="2054" name="Picture 6" descr="http://www.mojestarosti.cz/poradna/images/mconsult/images/1339688205_pes.jpg"/>
          <p:cNvPicPr>
            <a:picLocks noChangeAspect="1" noChangeArrowheads="1"/>
          </p:cNvPicPr>
          <p:nvPr/>
        </p:nvPicPr>
        <p:blipFill>
          <a:blip r:embed="rId4" cstate="print"/>
          <a:srcRect l="6719" t="30236" b="10079"/>
          <a:stretch>
            <a:fillRect/>
          </a:stretch>
        </p:blipFill>
        <p:spPr bwMode="auto">
          <a:xfrm>
            <a:off x="4877132" y="5318289"/>
            <a:ext cx="1999124" cy="1279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2838" y="1685503"/>
            <a:ext cx="5581650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1: Řešení v softwaru </a:t>
            </a:r>
            <a:r>
              <a:rPr lang="cs-CZ" dirty="0" err="1" smtClean="0"/>
              <a:t>Statistica</a:t>
            </a:r>
            <a:r>
              <a:rPr lang="cs-CZ" dirty="0" smtClean="0"/>
              <a:t> I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 rot="2033744">
            <a:off x="4717254" y="1230772"/>
            <a:ext cx="792088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4355976" y="4077072"/>
            <a:ext cx="792088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65032" y="3573016"/>
            <a:ext cx="30828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 menu </a:t>
            </a:r>
            <a:r>
              <a:rPr lang="cs-CZ" b="1" i="1" dirty="0" err="1" smtClean="0"/>
              <a:t>Statistics</a:t>
            </a:r>
            <a:r>
              <a:rPr lang="cs-CZ" b="1" i="1" dirty="0" smtClean="0"/>
              <a:t> </a:t>
            </a:r>
            <a:r>
              <a:rPr lang="cs-CZ" dirty="0" smtClean="0"/>
              <a:t>zvolíme </a:t>
            </a:r>
          </a:p>
          <a:p>
            <a:r>
              <a:rPr lang="cs-CZ" b="1" i="1" dirty="0" err="1" smtClean="0"/>
              <a:t>Nonparametrics</a:t>
            </a:r>
            <a:r>
              <a:rPr lang="cs-CZ" b="1" i="1" dirty="0" smtClean="0"/>
              <a:t> ,</a:t>
            </a:r>
          </a:p>
          <a:p>
            <a:r>
              <a:rPr lang="cs-CZ" dirty="0" smtClean="0"/>
              <a:t>vybereme </a:t>
            </a:r>
            <a:r>
              <a:rPr lang="cs-CZ" b="1" i="1" dirty="0" err="1"/>
              <a:t>C</a:t>
            </a:r>
            <a:r>
              <a:rPr lang="cs-CZ" b="1" i="1" dirty="0" err="1" smtClean="0"/>
              <a:t>omparing</a:t>
            </a:r>
            <a:r>
              <a:rPr lang="cs-CZ" b="1" i="1" dirty="0" smtClean="0"/>
              <a:t> </a:t>
            </a:r>
            <a:r>
              <a:rPr lang="cs-CZ" b="1" i="1" dirty="0" err="1" smtClean="0"/>
              <a:t>two</a:t>
            </a:r>
            <a:r>
              <a:rPr lang="cs-CZ" b="1" i="1" dirty="0" smtClean="0"/>
              <a:t> </a:t>
            </a:r>
          </a:p>
          <a:p>
            <a:r>
              <a:rPr lang="cs-CZ" b="1" i="1" dirty="0" smtClean="0"/>
              <a:t>independent </a:t>
            </a:r>
            <a:r>
              <a:rPr lang="cs-CZ" b="1" i="1" dirty="0" err="1" smtClean="0"/>
              <a:t>samples</a:t>
            </a:r>
            <a:r>
              <a:rPr lang="cs-CZ" b="1" i="1" dirty="0" smtClean="0"/>
              <a:t> (</a:t>
            </a:r>
            <a:r>
              <a:rPr lang="cs-CZ" b="1" i="1" dirty="0" err="1" smtClean="0"/>
              <a:t>groups</a:t>
            </a:r>
            <a:r>
              <a:rPr lang="cs-CZ" b="1" i="1" dirty="0" smtClean="0"/>
              <a:t>)</a:t>
            </a:r>
          </a:p>
        </p:txBody>
      </p:sp>
      <p:sp>
        <p:nvSpPr>
          <p:cNvPr id="10" name="Šipka doprava 9"/>
          <p:cNvSpPr/>
          <p:nvPr/>
        </p:nvSpPr>
        <p:spPr>
          <a:xfrm>
            <a:off x="2483768" y="2060848"/>
            <a:ext cx="792088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3347864" y="1916832"/>
            <a:ext cx="864096" cy="648072"/>
          </a:xfrm>
          <a:prstGeom prst="roundRect">
            <a:avLst/>
          </a:prstGeom>
          <a:solidFill>
            <a:srgbClr val="FFC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442525" y="2204864"/>
            <a:ext cx="372210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Vybereme proměnné, </a:t>
            </a:r>
            <a:endParaRPr lang="cs-CZ" dirty="0"/>
          </a:p>
          <a:p>
            <a:r>
              <a:rPr lang="cs-CZ" dirty="0" smtClean="0"/>
              <a:t>které chceme testovat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b="1" i="1" dirty="0" smtClean="0"/>
              <a:t>p-</a:t>
            </a:r>
            <a:r>
              <a:rPr lang="cs-CZ" b="1" i="1" dirty="0" err="1" smtClean="0"/>
              <a:t>value</a:t>
            </a:r>
            <a:r>
              <a:rPr lang="cs-CZ" b="1" i="1" dirty="0" smtClean="0"/>
              <a:t> </a:t>
            </a:r>
            <a:r>
              <a:rPr lang="cs-CZ" b="1" i="1" dirty="0" err="1" smtClean="0"/>
              <a:t>for</a:t>
            </a:r>
            <a:r>
              <a:rPr lang="cs-CZ" b="1" i="1" dirty="0" smtClean="0"/>
              <a:t> </a:t>
            </a:r>
            <a:r>
              <a:rPr lang="cs-CZ" b="1" i="1" dirty="0" err="1" smtClean="0"/>
              <a:t>highlighting</a:t>
            </a:r>
            <a:r>
              <a:rPr lang="cs-CZ" b="1" i="1" dirty="0" smtClean="0"/>
              <a:t>-</a:t>
            </a:r>
          </a:p>
          <a:p>
            <a:r>
              <a:rPr lang="cs-CZ" dirty="0" smtClean="0"/>
              <a:t>Úroveň p lze změnit</a:t>
            </a:r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Kliknutím na </a:t>
            </a:r>
            <a:r>
              <a:rPr lang="cs-CZ" b="1" i="1" dirty="0" err="1" smtClean="0"/>
              <a:t>Mann</a:t>
            </a:r>
            <a:r>
              <a:rPr lang="cs-CZ" b="1" i="1" dirty="0" smtClean="0"/>
              <a:t>-</a:t>
            </a:r>
            <a:r>
              <a:rPr lang="cs-CZ" b="1" i="1" dirty="0" err="1" smtClean="0"/>
              <a:t>Whitney</a:t>
            </a:r>
            <a:r>
              <a:rPr lang="cs-CZ" b="1" i="1" dirty="0" smtClean="0"/>
              <a:t> U test, </a:t>
            </a:r>
          </a:p>
          <a:p>
            <a:r>
              <a:rPr lang="cs-CZ" dirty="0" smtClean="0"/>
              <a:t>nebo na M-W U test</a:t>
            </a:r>
          </a:p>
          <a:p>
            <a:r>
              <a:rPr lang="cs-CZ" dirty="0" smtClean="0"/>
              <a:t>získáme výstupy: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b="1" i="1" dirty="0"/>
          </a:p>
        </p:txBody>
      </p:sp>
      <p:grpSp>
        <p:nvGrpSpPr>
          <p:cNvPr id="13" name="Skupina 12"/>
          <p:cNvGrpSpPr/>
          <p:nvPr/>
        </p:nvGrpSpPr>
        <p:grpSpPr>
          <a:xfrm>
            <a:off x="4211960" y="1985861"/>
            <a:ext cx="4427761" cy="4035427"/>
            <a:chOff x="4223552" y="1195810"/>
            <a:chExt cx="4427761" cy="4035427"/>
          </a:xfrm>
        </p:grpSpPr>
        <p:pic>
          <p:nvPicPr>
            <p:cNvPr id="2355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88024" y="1340768"/>
              <a:ext cx="3619500" cy="3505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Šipka doprava 5"/>
            <p:cNvSpPr/>
            <p:nvPr/>
          </p:nvSpPr>
          <p:spPr>
            <a:xfrm rot="1014335">
              <a:off x="4412150" y="1517053"/>
              <a:ext cx="792088" cy="504056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1</a:t>
              </a:r>
              <a:endParaRPr lang="cs-CZ" dirty="0"/>
            </a:p>
          </p:txBody>
        </p:sp>
        <p:sp>
          <p:nvSpPr>
            <p:cNvPr id="7" name="Šipka doprava 6"/>
            <p:cNvSpPr/>
            <p:nvPr/>
          </p:nvSpPr>
          <p:spPr>
            <a:xfrm rot="13836479">
              <a:off x="7773347" y="4583165"/>
              <a:ext cx="792088" cy="504056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2</a:t>
              </a:r>
              <a:endParaRPr lang="cs-CZ" dirty="0"/>
            </a:p>
          </p:txBody>
        </p:sp>
        <p:sp>
          <p:nvSpPr>
            <p:cNvPr id="8" name="Šipka doprava 7"/>
            <p:cNvSpPr/>
            <p:nvPr/>
          </p:nvSpPr>
          <p:spPr>
            <a:xfrm rot="21435653">
              <a:off x="4223552" y="3519647"/>
              <a:ext cx="792088" cy="504056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3</a:t>
              </a:r>
              <a:endParaRPr lang="cs-CZ" dirty="0"/>
            </a:p>
          </p:txBody>
        </p:sp>
        <p:sp>
          <p:nvSpPr>
            <p:cNvPr id="9" name="Zaoblený obdélník 8"/>
            <p:cNvSpPr/>
            <p:nvPr/>
          </p:nvSpPr>
          <p:spPr>
            <a:xfrm>
              <a:off x="5076056" y="3573016"/>
              <a:ext cx="2088232" cy="288032"/>
            </a:xfrm>
            <a:prstGeom prst="roundRect">
              <a:avLst/>
            </a:prstGeom>
            <a:solidFill>
              <a:srgbClr val="FFC0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Šipka doprava 9"/>
            <p:cNvSpPr/>
            <p:nvPr/>
          </p:nvSpPr>
          <p:spPr>
            <a:xfrm rot="7690540">
              <a:off x="8003241" y="1339826"/>
              <a:ext cx="792088" cy="504056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3</a:t>
              </a:r>
              <a:endParaRPr lang="cs-CZ" dirty="0"/>
            </a:p>
          </p:txBody>
        </p:sp>
      </p:grpSp>
      <p:sp>
        <p:nvSpPr>
          <p:cNvPr id="1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1: Řešení v softwaru </a:t>
            </a:r>
            <a:r>
              <a:rPr lang="cs-CZ" dirty="0" err="1" smtClean="0"/>
              <a:t>Statistica</a:t>
            </a:r>
            <a:r>
              <a:rPr lang="cs-CZ" dirty="0" smtClean="0"/>
              <a:t> II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Řešení: </a:t>
            </a:r>
            <a:r>
              <a:rPr lang="cs-CZ" dirty="0" err="1" smtClean="0"/>
              <a:t>Mann</a:t>
            </a:r>
            <a:r>
              <a:rPr lang="cs-CZ" dirty="0" smtClean="0"/>
              <a:t>-</a:t>
            </a:r>
            <a:r>
              <a:rPr lang="cs-CZ" dirty="0" err="1" smtClean="0"/>
              <a:t>Whitney</a:t>
            </a:r>
            <a:r>
              <a:rPr lang="cs-CZ" dirty="0" smtClean="0"/>
              <a:t> test v </a:t>
            </a:r>
            <a:r>
              <a:rPr lang="cs-CZ" dirty="0" err="1" smtClean="0"/>
              <a:t>Statistica</a:t>
            </a:r>
            <a:r>
              <a:rPr lang="cs-CZ" dirty="0" smtClean="0"/>
              <a:t> III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412776"/>
            <a:ext cx="1723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Součet pořadí T</a:t>
            </a:r>
            <a:r>
              <a:rPr lang="cs-CZ" baseline="-25000" dirty="0" smtClean="0"/>
              <a:t>1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339752" y="1916832"/>
            <a:ext cx="1723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Součet pořadí T</a:t>
            </a:r>
            <a:r>
              <a:rPr lang="cs-CZ" baseline="-25000" dirty="0"/>
              <a:t>2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71600" y="4293096"/>
            <a:ext cx="2621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Hodnota testové statistiky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860032" y="1844824"/>
            <a:ext cx="3916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Hodnota asymptotické testové statistiky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851920" y="4293096"/>
            <a:ext cx="2539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Asymptotická p- hodnota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72580" y="5085184"/>
            <a:ext cx="37639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Přesná p- hodnota </a:t>
            </a:r>
          </a:p>
          <a:p>
            <a:r>
              <a:rPr lang="cs-CZ" dirty="0" smtClean="0"/>
              <a:t>(označení 2*1sided </a:t>
            </a:r>
            <a:r>
              <a:rPr lang="cs-CZ" dirty="0" err="1" smtClean="0"/>
              <a:t>exact</a:t>
            </a:r>
            <a:r>
              <a:rPr lang="cs-CZ" dirty="0" smtClean="0"/>
              <a:t> p- použít,</a:t>
            </a:r>
          </a:p>
          <a:p>
            <a:r>
              <a:rPr lang="cs-CZ" dirty="0" smtClean="0"/>
              <a:t>jestliže rozsah výběru je menší než 30)</a:t>
            </a:r>
            <a:endParaRPr lang="cs-CZ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708920"/>
            <a:ext cx="66008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Pravoúhlá spojovací čára 11"/>
          <p:cNvCxnSpPr>
            <a:stCxn id="4" idx="2"/>
          </p:cNvCxnSpPr>
          <p:nvPr/>
        </p:nvCxnSpPr>
        <p:spPr>
          <a:xfrm rot="16200000" flipH="1">
            <a:off x="1083209" y="2028441"/>
            <a:ext cx="1214844" cy="722177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ravoúhlá spojovací čára 13"/>
          <p:cNvCxnSpPr/>
          <p:nvPr/>
        </p:nvCxnSpPr>
        <p:spPr>
          <a:xfrm rot="5400000">
            <a:off x="2303748" y="2744924"/>
            <a:ext cx="1008112" cy="72008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ravoúhlá spojovací čára 15"/>
          <p:cNvCxnSpPr/>
          <p:nvPr/>
        </p:nvCxnSpPr>
        <p:spPr>
          <a:xfrm flipV="1">
            <a:off x="2411760" y="3645024"/>
            <a:ext cx="1008112" cy="648072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ravoúhlá spojovací čára 17"/>
          <p:cNvCxnSpPr/>
          <p:nvPr/>
        </p:nvCxnSpPr>
        <p:spPr>
          <a:xfrm rot="5400000" flipH="1" flipV="1">
            <a:off x="5400092" y="3897052"/>
            <a:ext cx="432048" cy="216024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ravoúhlá spojovací čára 19"/>
          <p:cNvCxnSpPr/>
          <p:nvPr/>
        </p:nvCxnSpPr>
        <p:spPr>
          <a:xfrm rot="5400000">
            <a:off x="4680012" y="2672916"/>
            <a:ext cx="1008112" cy="72008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ravoúhlá spojovací čára 23"/>
          <p:cNvCxnSpPr>
            <a:stCxn id="9" idx="0"/>
          </p:cNvCxnSpPr>
          <p:nvPr/>
        </p:nvCxnSpPr>
        <p:spPr>
          <a:xfrm rot="5400000" flipH="1" flipV="1">
            <a:off x="6619353" y="4252217"/>
            <a:ext cx="1368152" cy="297782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53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Neparametrická obdoba párového t-testu</a:t>
            </a:r>
          </a:p>
        </p:txBody>
      </p:sp>
      <p:sp>
        <p:nvSpPr>
          <p:cNvPr id="55301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22400"/>
            <a:ext cx="8534400" cy="45989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b="1" dirty="0" smtClean="0"/>
              <a:t>Párový </a:t>
            </a:r>
            <a:r>
              <a:rPr lang="cs-CZ" sz="2000" b="1" dirty="0" err="1" smtClean="0"/>
              <a:t>Wilcoxonův</a:t>
            </a:r>
            <a:r>
              <a:rPr lang="cs-CZ" sz="2000" b="1" dirty="0" smtClean="0"/>
              <a:t> test</a:t>
            </a:r>
          </a:p>
          <a:p>
            <a:r>
              <a:rPr lang="cs-CZ" sz="1600" dirty="0" smtClean="0"/>
              <a:t>Jsou vytvořeny diference mezi soubory, je vytvořeno jejich pořadí bez ohledu na znaménko a poté je sečteno pořadí kladných a pořadí záporných rozdílů. Menší z těchto dvou hodnot je srovnána s kritickou hodnotou testu a pokud je menší než kritická hodnota testu, pak zamítáme hypotézu shody obou souborů hodnot. Pro test existuje aproximace na normální rozložení, ale pouze pro velká n&gt;25.</a:t>
            </a:r>
          </a:p>
        </p:txBody>
      </p:sp>
      <p:graphicFrame>
        <p:nvGraphicFramePr>
          <p:cNvPr id="471112" name="Group 72"/>
          <p:cNvGraphicFramePr>
            <a:graphicFrameLocks noGrp="1"/>
          </p:cNvGraphicFramePr>
          <p:nvPr/>
        </p:nvGraphicFramePr>
        <p:xfrm>
          <a:off x="4757738" y="2979738"/>
          <a:ext cx="3630612" cy="3200400"/>
        </p:xfrm>
        <a:graphic>
          <a:graphicData uri="http://schemas.openxmlformats.org/drawingml/2006/table">
            <a:tbl>
              <a:tblPr/>
              <a:tblGrid>
                <a:gridCol w="1041400"/>
                <a:gridCol w="809625"/>
                <a:gridCol w="627062"/>
                <a:gridCol w="1152525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Před zásahem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Po zásahu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Změna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Absolutní pořadí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6,3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8,1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3,4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-0,6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1,5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1,11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0,89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2,6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-1,4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-2</a:t>
                      </a:r>
                      <a:endParaRPr kumimoji="0" lang="cs-CZ" sz="2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cs-CZ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sp>
        <p:nvSpPr>
          <p:cNvPr id="55364" name="Rectangle 66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</TotalTime>
  <Words>1387</Words>
  <Application>Microsoft Office PowerPoint</Application>
  <PresentationFormat>Předvádění na obrazovce (4:3)</PresentationFormat>
  <Paragraphs>422</Paragraphs>
  <Slides>19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Administrativní</vt:lpstr>
      <vt:lpstr>Graph</vt:lpstr>
      <vt:lpstr>Rovnice</vt:lpstr>
      <vt:lpstr>Neparametrické testy</vt:lpstr>
      <vt:lpstr>Parametrické vs. neparametrické testy</vt:lpstr>
      <vt:lpstr>Statistické testy a normalita dat</vt:lpstr>
      <vt:lpstr>Neparametrické alternativy nepárového t-testu</vt:lpstr>
      <vt:lpstr>Příklad 1: Mann – Whitney U test</vt:lpstr>
      <vt:lpstr>Příklad 1: Řešení v softwaru Statistica I</vt:lpstr>
      <vt:lpstr>Příklad 1: Řešení v softwaru Statistica II</vt:lpstr>
      <vt:lpstr>Řešení: Mann-Whitney test v Statistica III</vt:lpstr>
      <vt:lpstr>Neparametrická obdoba párového t-testu</vt:lpstr>
      <vt:lpstr>Příklad 2: Wilcoxonův párový test</vt:lpstr>
      <vt:lpstr>Příklad 2: Řešení v softwaru Statistica I</vt:lpstr>
      <vt:lpstr>Příklad 2: Řešení v softwaru Statistica II</vt:lpstr>
      <vt:lpstr>Párový znaménkový test</vt:lpstr>
      <vt:lpstr>Znaménkový test – příklad I</vt:lpstr>
      <vt:lpstr>Neparametrická obdoba analýzy rozptylu</vt:lpstr>
      <vt:lpstr>Příklad 3: Kruskalův- Wallisův test</vt:lpstr>
      <vt:lpstr>Příklad 3: Řešení v softwaru Statistica I</vt:lpstr>
      <vt:lpstr>Příklad 3: Řešení v softwaru Statistica II</vt:lpstr>
      <vt:lpstr>Příklad 3: Řešení v softwaru Statistica III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Neparametrické testy</dc:title>
  <dc:creator>maluskova</dc:creator>
  <cp:lastModifiedBy>maluskova</cp:lastModifiedBy>
  <cp:revision>89</cp:revision>
  <dcterms:created xsi:type="dcterms:W3CDTF">2012-11-02T09:29:43Z</dcterms:created>
  <dcterms:modified xsi:type="dcterms:W3CDTF">2013-11-14T12:45:33Z</dcterms:modified>
</cp:coreProperties>
</file>