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59" r:id="rId5"/>
    <p:sldId id="260" r:id="rId6"/>
    <p:sldId id="258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BF3F3"/>
    <a:srgbClr val="92E8FC"/>
    <a:srgbClr val="93FBFB"/>
    <a:srgbClr val="000000"/>
    <a:srgbClr val="CCFF66"/>
    <a:srgbClr val="AEFEA8"/>
    <a:srgbClr val="CCCCFF"/>
    <a:srgbClr val="9999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479" autoAdjust="0"/>
  </p:normalViewPr>
  <p:slideViewPr>
    <p:cSldViewPr>
      <p:cViewPr varScale="1">
        <p:scale>
          <a:sx n="107" d="100"/>
          <a:sy n="107" d="100"/>
        </p:scale>
        <p:origin x="-102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24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26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49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41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9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35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0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0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89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98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1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9C58-EDD3-43C3-B9B4-40BA1E7F5DE7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1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5816" y="188640"/>
            <a:ext cx="3024336" cy="108012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VÝUKOVÁ METODA</a:t>
            </a:r>
            <a:endParaRPr lang="cs-CZ" b="1" dirty="0"/>
          </a:p>
        </p:txBody>
      </p:sp>
      <p:sp>
        <p:nvSpPr>
          <p:cNvPr id="4" name="Ovál 3"/>
          <p:cNvSpPr/>
          <p:nvPr/>
        </p:nvSpPr>
        <p:spPr>
          <a:xfrm>
            <a:off x="5817942" y="1268760"/>
            <a:ext cx="2376264" cy="68407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KRITÉRIA</a:t>
            </a:r>
            <a:r>
              <a:rPr lang="cs-CZ" dirty="0" smtClean="0"/>
              <a:t> </a:t>
            </a:r>
            <a:r>
              <a:rPr lang="cs-CZ" b="1" dirty="0" smtClean="0"/>
              <a:t>VOLBY</a:t>
            </a:r>
            <a:endParaRPr lang="cs-CZ" b="1" dirty="0"/>
          </a:p>
        </p:txBody>
      </p:sp>
      <p:sp>
        <p:nvSpPr>
          <p:cNvPr id="8" name="Ovál 7"/>
          <p:cNvSpPr/>
          <p:nvPr/>
        </p:nvSpPr>
        <p:spPr>
          <a:xfrm>
            <a:off x="683568" y="1268760"/>
            <a:ext cx="2016224" cy="68407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DEFINICE</a:t>
            </a:r>
            <a:endParaRPr lang="cs-CZ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179512" y="2276872"/>
            <a:ext cx="3744416" cy="1692188"/>
          </a:xfrm>
          <a:prstGeom prst="round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Postup, cesta, žák za pomoci učitele směřuje k cílům vzdělávání, osvojuje si VDPH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44008" y="2348880"/>
            <a:ext cx="4392488" cy="32403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Zákonitost výukového procesu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Cíle a úkoly výuky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Obsah a metody oboru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Úroveň psychického a fyzického rozvoje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Zvláštnosti třídy skupiny žáků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Vnější podmínky </a:t>
            </a:r>
            <a:r>
              <a:rPr lang="cs-CZ" dirty="0" err="1" smtClean="0">
                <a:solidFill>
                  <a:schemeClr val="tx1"/>
                </a:solidFill>
              </a:rPr>
              <a:t>vých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err="1" smtClean="0">
                <a:solidFill>
                  <a:schemeClr val="tx1"/>
                </a:solidFill>
              </a:rPr>
              <a:t>vzděl</a:t>
            </a:r>
            <a:r>
              <a:rPr lang="cs-CZ" dirty="0" smtClean="0">
                <a:solidFill>
                  <a:schemeClr val="tx1"/>
                </a:solidFill>
              </a:rPr>
              <a:t>. Práce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Osobnost učitele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8" idx="4"/>
          </p:cNvCxnSpPr>
          <p:nvPr/>
        </p:nvCxnSpPr>
        <p:spPr>
          <a:xfrm>
            <a:off x="1691680" y="1952836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4"/>
          </p:cNvCxnSpPr>
          <p:nvPr/>
        </p:nvCxnSpPr>
        <p:spPr>
          <a:xfrm>
            <a:off x="7006074" y="1952836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856040" y="2420888"/>
            <a:ext cx="2275800" cy="7923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činnosti učitele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4067944" y="1723219"/>
            <a:ext cx="1656184" cy="50405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856040" y="3645024"/>
            <a:ext cx="2347808" cy="7920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845226" y="4797152"/>
            <a:ext cx="2358621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vyučování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516216" y="2492896"/>
            <a:ext cx="2088232" cy="72038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u</a:t>
            </a:r>
            <a:r>
              <a:rPr lang="cs-CZ" dirty="0" smtClean="0">
                <a:solidFill>
                  <a:schemeClr val="tx1"/>
                </a:solidFill>
              </a:rPr>
              <a:t>čební činnosti žáků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6502018" y="3645024"/>
            <a:ext cx="2088232" cy="792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6516216" y="4797152"/>
            <a:ext cx="2161934" cy="792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učení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3347864" y="188640"/>
            <a:ext cx="2844316" cy="93610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VÝUKOVÁ METODA</a:t>
            </a:r>
            <a:endParaRPr lang="cs-CZ" dirty="0"/>
          </a:p>
        </p:txBody>
      </p:sp>
      <p:sp>
        <p:nvSpPr>
          <p:cNvPr id="20" name="Šipka nahoru 19"/>
          <p:cNvSpPr/>
          <p:nvPr/>
        </p:nvSpPr>
        <p:spPr>
          <a:xfrm>
            <a:off x="1934944" y="45443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nahoru 22"/>
          <p:cNvSpPr/>
          <p:nvPr/>
        </p:nvSpPr>
        <p:spPr>
          <a:xfrm>
            <a:off x="1953744" y="3389548"/>
            <a:ext cx="1524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nahoru 23"/>
          <p:cNvSpPr/>
          <p:nvPr/>
        </p:nvSpPr>
        <p:spPr>
          <a:xfrm>
            <a:off x="7512591" y="33799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nahoru 24"/>
          <p:cNvSpPr/>
          <p:nvPr/>
        </p:nvSpPr>
        <p:spPr>
          <a:xfrm>
            <a:off x="7546134" y="4516626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 flipH="1">
            <a:off x="2953950" y="1998370"/>
            <a:ext cx="1080120" cy="5176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5724128" y="2019158"/>
            <a:ext cx="936104" cy="589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993940" y="1078545"/>
            <a:ext cx="1844968" cy="1289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5818856" y="1016732"/>
            <a:ext cx="1779335" cy="14041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6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208694" y="275395"/>
            <a:ext cx="2592288" cy="10968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363280" y="1683971"/>
            <a:ext cx="1800200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chemeClr val="bg1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277476" y="823822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504838" y="1372248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426154" y="3073276"/>
            <a:ext cx="2157370" cy="432048"/>
          </a:xfrm>
          <a:prstGeom prst="ellipse">
            <a:avLst/>
          </a:prstGeom>
          <a:solidFill>
            <a:schemeClr val="bg1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363280" y="3794720"/>
            <a:ext cx="2157371" cy="504056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8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51678" y="1461816"/>
            <a:ext cx="172819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435760" y="1754181"/>
            <a:ext cx="1872208" cy="6413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1. Slovní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194345" y="2531928"/>
            <a:ext cx="2088373" cy="85642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2.Názorně</a:t>
            </a:r>
            <a:r>
              <a:rPr lang="cs-CZ" sz="1600" dirty="0" smtClean="0">
                <a:solidFill>
                  <a:schemeClr val="tx1"/>
                </a:solidFill>
              </a:rPr>
              <a:t>  - </a:t>
            </a:r>
            <a:r>
              <a:rPr lang="cs-CZ" sz="1600" b="1" dirty="0" smtClean="0">
                <a:solidFill>
                  <a:schemeClr val="tx1"/>
                </a:solidFill>
              </a:rPr>
              <a:t>demonstrační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6444208" y="1749864"/>
            <a:ext cx="2304256" cy="9198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3.Dovednostně-praktické</a:t>
            </a:r>
            <a:endParaRPr lang="cs-CZ" sz="1600" b="1" dirty="0"/>
          </a:p>
        </p:txBody>
      </p:sp>
      <p:sp>
        <p:nvSpPr>
          <p:cNvPr id="11" name="Ovál 10"/>
          <p:cNvSpPr/>
          <p:nvPr/>
        </p:nvSpPr>
        <p:spPr>
          <a:xfrm>
            <a:off x="2771800" y="179410"/>
            <a:ext cx="2990239" cy="108935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0139" y="3355454"/>
            <a:ext cx="19050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Vyprávění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Vysvětlování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Přednáška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textem</a:t>
            </a:r>
          </a:p>
          <a:p>
            <a:pPr marL="342900" indent="-342900">
              <a:buAutoNum type="alphaUcPeriod"/>
            </a:pPr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874999" y="4437112"/>
            <a:ext cx="30417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Předvádění a </a:t>
            </a:r>
            <a:r>
              <a:rPr lang="cs-CZ" dirty="0" err="1" smtClean="0"/>
              <a:t>demonstrov</a:t>
            </a:r>
            <a:r>
              <a:rPr lang="cs-CZ" dirty="0" smtClean="0"/>
              <a:t>.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obrazem</a:t>
            </a:r>
          </a:p>
          <a:p>
            <a:pPr marL="342900" indent="-342900">
              <a:buAutoNum type="alphaUcPeriod"/>
            </a:pPr>
            <a:r>
              <a:rPr lang="cs-CZ" dirty="0"/>
              <a:t>I</a:t>
            </a:r>
            <a:r>
              <a:rPr lang="cs-CZ" dirty="0" smtClean="0"/>
              <a:t>nstruktáž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15696" y="3388350"/>
            <a:ext cx="25147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Napodobování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Manipulování, </a:t>
            </a:r>
          </a:p>
          <a:p>
            <a:r>
              <a:rPr lang="cs-CZ" dirty="0" smtClean="0"/>
              <a:t>       laborování, </a:t>
            </a:r>
          </a:p>
          <a:p>
            <a:r>
              <a:rPr lang="cs-CZ" dirty="0"/>
              <a:t> </a:t>
            </a:r>
            <a:r>
              <a:rPr lang="cs-CZ" dirty="0" smtClean="0"/>
              <a:t>      experimentování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Vytváření dovedností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Produkční </a:t>
            </a:r>
            <a:endParaRPr lang="cs-CZ" dirty="0"/>
          </a:p>
        </p:txBody>
      </p:sp>
      <p:cxnSp>
        <p:nvCxnSpPr>
          <p:cNvPr id="19" name="Přímá spojnice se šipkou 18"/>
          <p:cNvCxnSpPr>
            <a:stCxn id="4" idx="2"/>
            <a:endCxn id="5" idx="6"/>
          </p:cNvCxnSpPr>
          <p:nvPr/>
        </p:nvCxnSpPr>
        <p:spPr>
          <a:xfrm flipH="1">
            <a:off x="2307968" y="1919016"/>
            <a:ext cx="1043710" cy="155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4"/>
            <a:endCxn id="6" idx="0"/>
          </p:cNvCxnSpPr>
          <p:nvPr/>
        </p:nvCxnSpPr>
        <p:spPr>
          <a:xfrm>
            <a:off x="4215774" y="2376216"/>
            <a:ext cx="22758" cy="155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4" idx="6"/>
            <a:endCxn id="10" idx="2"/>
          </p:cNvCxnSpPr>
          <p:nvPr/>
        </p:nvCxnSpPr>
        <p:spPr>
          <a:xfrm>
            <a:off x="5079870" y="1919016"/>
            <a:ext cx="1364338" cy="290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5" idx="4"/>
          </p:cNvCxnSpPr>
          <p:nvPr/>
        </p:nvCxnSpPr>
        <p:spPr>
          <a:xfrm>
            <a:off x="1371864" y="2395504"/>
            <a:ext cx="0" cy="601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4258226" y="3630672"/>
            <a:ext cx="0" cy="806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0" idx="4"/>
          </p:cNvCxnSpPr>
          <p:nvPr/>
        </p:nvCxnSpPr>
        <p:spPr>
          <a:xfrm>
            <a:off x="7596336" y="2669741"/>
            <a:ext cx="0" cy="543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59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3046764" y="203244"/>
            <a:ext cx="3168352" cy="93610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537751" y="1456385"/>
            <a:ext cx="2186378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712508" y="3756094"/>
            <a:ext cx="1872208" cy="504056"/>
          </a:xfrm>
          <a:prstGeom prst="ellipse">
            <a:avLst/>
          </a:prstGeom>
          <a:solidFill>
            <a:schemeClr val="bg1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704208" y="4797152"/>
            <a:ext cx="2157372" cy="432048"/>
          </a:xfrm>
          <a:prstGeom prst="ellipse">
            <a:avLst/>
          </a:prstGeom>
          <a:solidFill>
            <a:schemeClr val="bg1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804248" y="1265513"/>
            <a:ext cx="1780468" cy="432048"/>
          </a:xfrm>
          <a:prstGeom prst="ellipse">
            <a:avLst/>
          </a:prstGeom>
          <a:solidFill>
            <a:schemeClr val="bg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926665" y="3483195"/>
            <a:ext cx="1872208" cy="432048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348261" y="1697561"/>
            <a:ext cx="1924484" cy="432048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5724129" y="1628800"/>
            <a:ext cx="1080119" cy="284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5220072" y="2370785"/>
            <a:ext cx="1728192" cy="1385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630940" y="2420888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6" idx="3"/>
          </p:cNvCxnSpPr>
          <p:nvPr/>
        </p:nvCxnSpPr>
        <p:spPr>
          <a:xfrm flipH="1">
            <a:off x="2248012" y="2236874"/>
            <a:ext cx="1609927" cy="1300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2"/>
          </p:cNvCxnSpPr>
          <p:nvPr/>
        </p:nvCxnSpPr>
        <p:spPr>
          <a:xfrm flipH="1">
            <a:off x="2411760" y="1913585"/>
            <a:ext cx="11259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924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77509" y="260648"/>
            <a:ext cx="254134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3802284" y="1279368"/>
            <a:ext cx="172819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6557084" y="1819311"/>
            <a:ext cx="2067811" cy="3413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6294194" y="2537972"/>
            <a:ext cx="2703334" cy="5479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6513695" y="3296746"/>
            <a:ext cx="2342745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412315" y="3926431"/>
            <a:ext cx="2245845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868144" y="4746250"/>
            <a:ext cx="2147324" cy="3174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377508" y="5571186"/>
            <a:ext cx="2797169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505300" y="4856627"/>
            <a:ext cx="1872208" cy="3005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043608" y="4142455"/>
            <a:ext cx="1872208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28166" y="2925930"/>
            <a:ext cx="2100952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95536" y="1773984"/>
            <a:ext cx="2045868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7" name="Přímá spojnice se šipkou 16"/>
          <p:cNvCxnSpPr>
            <a:stCxn id="4" idx="6"/>
            <a:endCxn id="5" idx="2"/>
          </p:cNvCxnSpPr>
          <p:nvPr/>
        </p:nvCxnSpPr>
        <p:spPr>
          <a:xfrm>
            <a:off x="5530476" y="1736568"/>
            <a:ext cx="1026608" cy="253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5"/>
          </p:cNvCxnSpPr>
          <p:nvPr/>
        </p:nvCxnSpPr>
        <p:spPr>
          <a:xfrm>
            <a:off x="5277388" y="2059857"/>
            <a:ext cx="1010780" cy="578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7" idx="2"/>
          </p:cNvCxnSpPr>
          <p:nvPr/>
        </p:nvCxnSpPr>
        <p:spPr>
          <a:xfrm>
            <a:off x="5324007" y="2160705"/>
            <a:ext cx="1189688" cy="135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644008" y="2233464"/>
            <a:ext cx="1772937" cy="1908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4639378" y="2193768"/>
            <a:ext cx="4630" cy="3211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4"/>
          </p:cNvCxnSpPr>
          <p:nvPr/>
        </p:nvCxnSpPr>
        <p:spPr>
          <a:xfrm flipH="1">
            <a:off x="3230850" y="2193768"/>
            <a:ext cx="1435530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2732140" y="2099553"/>
            <a:ext cx="1299252" cy="1977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Přímá spojnice se šipkou 1026"/>
          <p:cNvCxnSpPr>
            <a:stCxn id="4" idx="3"/>
          </p:cNvCxnSpPr>
          <p:nvPr/>
        </p:nvCxnSpPr>
        <p:spPr>
          <a:xfrm flipH="1">
            <a:off x="2468406" y="2059857"/>
            <a:ext cx="1586966" cy="826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Přímá spojnice se šipkou 1028"/>
          <p:cNvCxnSpPr>
            <a:stCxn id="4" idx="4"/>
          </p:cNvCxnSpPr>
          <p:nvPr/>
        </p:nvCxnSpPr>
        <p:spPr>
          <a:xfrm>
            <a:off x="4666380" y="2193768"/>
            <a:ext cx="1535299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4" idx="2"/>
          </p:cNvCxnSpPr>
          <p:nvPr/>
        </p:nvCxnSpPr>
        <p:spPr>
          <a:xfrm flipH="1">
            <a:off x="2582778" y="1736568"/>
            <a:ext cx="1219506" cy="106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70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203848" y="116632"/>
            <a:ext cx="2304256" cy="5040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TYPY VÝUKY</a:t>
            </a:r>
            <a:endParaRPr lang="cs-CZ" b="1" dirty="0"/>
          </a:p>
        </p:txBody>
      </p:sp>
      <p:sp>
        <p:nvSpPr>
          <p:cNvPr id="3" name="Ovál 2"/>
          <p:cNvSpPr/>
          <p:nvPr/>
        </p:nvSpPr>
        <p:spPr>
          <a:xfrm>
            <a:off x="5396706" y="745408"/>
            <a:ext cx="3240360" cy="475011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</a:t>
            </a:r>
            <a:r>
              <a:rPr lang="cs-CZ" dirty="0" smtClean="0"/>
              <a:t>informativní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5508104" y="3612896"/>
            <a:ext cx="3240360" cy="540060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heuristická</a:t>
            </a:r>
            <a:endParaRPr lang="cs-CZ" b="1" dirty="0"/>
          </a:p>
        </p:txBody>
      </p:sp>
      <p:sp>
        <p:nvSpPr>
          <p:cNvPr id="5" name="Ovál 4"/>
          <p:cNvSpPr/>
          <p:nvPr/>
        </p:nvSpPr>
        <p:spPr>
          <a:xfrm>
            <a:off x="539552" y="3501008"/>
            <a:ext cx="3177616" cy="542644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regulativní</a:t>
            </a:r>
            <a:endParaRPr lang="cs-CZ" b="1" dirty="0"/>
          </a:p>
        </p:txBody>
      </p:sp>
      <p:sp>
        <p:nvSpPr>
          <p:cNvPr id="6" name="Ovál 5"/>
          <p:cNvSpPr/>
          <p:nvPr/>
        </p:nvSpPr>
        <p:spPr>
          <a:xfrm>
            <a:off x="360628" y="928000"/>
            <a:ext cx="2808312" cy="475010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produkční</a:t>
            </a:r>
            <a:endParaRPr lang="cs-CZ" b="1" dirty="0"/>
          </a:p>
        </p:txBody>
      </p:sp>
      <p:sp>
        <p:nvSpPr>
          <p:cNvPr id="12" name="Ovál 11"/>
          <p:cNvSpPr/>
          <p:nvPr/>
        </p:nvSpPr>
        <p:spPr>
          <a:xfrm>
            <a:off x="5508104" y="1512838"/>
            <a:ext cx="3491880" cy="15121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orientace v nové oblasti poznání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v</a:t>
            </a:r>
            <a:r>
              <a:rPr lang="cs-CZ" sz="1200" b="1" dirty="0" smtClean="0">
                <a:solidFill>
                  <a:schemeClr val="tx1"/>
                </a:solidFill>
              </a:rPr>
              <a:t>elký rozsah poznatků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f</a:t>
            </a:r>
            <a:r>
              <a:rPr lang="cs-CZ" sz="1200" b="1" dirty="0" smtClean="0">
                <a:solidFill>
                  <a:schemeClr val="tx1"/>
                </a:solidFill>
              </a:rPr>
              <a:t>aktografický učební materiál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žáci postupují jednotně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žák málo aktivní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pamětní učení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5796136" y="4581128"/>
            <a:ext cx="3168352" cy="16657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řešení nových úkolů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roblémová výuka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u</a:t>
            </a:r>
            <a:r>
              <a:rPr lang="cs-CZ" sz="1200" b="1" dirty="0" smtClean="0">
                <a:solidFill>
                  <a:schemeClr val="tx1"/>
                </a:solidFill>
              </a:rPr>
              <a:t>čební aktivita žáků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faktografické  učivo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rozvoj myšlení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nesouvisející </a:t>
            </a:r>
            <a:r>
              <a:rPr lang="cs-CZ" sz="1200" b="1" dirty="0">
                <a:solidFill>
                  <a:schemeClr val="tx1"/>
                </a:solidFill>
              </a:rPr>
              <a:t>fakta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8" name="Ovál 37"/>
          <p:cNvSpPr/>
          <p:nvPr/>
        </p:nvSpPr>
        <p:spPr>
          <a:xfrm>
            <a:off x="292156" y="1637306"/>
            <a:ext cx="3672408" cy="12185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pracovní situace, kontakt s realitou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racovní dovednosti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t</a:t>
            </a:r>
            <a:r>
              <a:rPr lang="cs-CZ" sz="1200" b="1" dirty="0" smtClean="0">
                <a:solidFill>
                  <a:schemeClr val="tx1"/>
                </a:solidFill>
              </a:rPr>
              <a:t>vorba materiálních hodnot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cxnSp>
        <p:nvCxnSpPr>
          <p:cNvPr id="47" name="Přímá spojnice se šipkou 46"/>
          <p:cNvCxnSpPr/>
          <p:nvPr/>
        </p:nvCxnSpPr>
        <p:spPr>
          <a:xfrm>
            <a:off x="1618576" y="1397151"/>
            <a:ext cx="0" cy="231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ál 47"/>
          <p:cNvSpPr/>
          <p:nvPr/>
        </p:nvSpPr>
        <p:spPr>
          <a:xfrm>
            <a:off x="97187" y="4365104"/>
            <a:ext cx="3898749" cy="162970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              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amětní učení, nácvik dovednosti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ř</a:t>
            </a:r>
            <a:r>
              <a:rPr lang="cs-CZ" sz="1200" b="1" dirty="0" smtClean="0">
                <a:solidFill>
                  <a:schemeClr val="tx1"/>
                </a:solidFill>
              </a:rPr>
              <a:t>ízení psychických procesů při učení programem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a</a:t>
            </a:r>
            <a:r>
              <a:rPr lang="cs-CZ" sz="1200" b="1" dirty="0" smtClean="0">
                <a:solidFill>
                  <a:schemeClr val="tx1"/>
                </a:solidFill>
              </a:rPr>
              <a:t>lgoritmizace učení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interaktivní počítačové systémy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7150280" y="1268760"/>
            <a:ext cx="21997" cy="244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7172277" y="4186849"/>
            <a:ext cx="4487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>
            <a:stCxn id="5" idx="4"/>
          </p:cNvCxnSpPr>
          <p:nvPr/>
        </p:nvCxnSpPr>
        <p:spPr>
          <a:xfrm>
            <a:off x="2128360" y="4043652"/>
            <a:ext cx="0" cy="323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7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266</Words>
  <Application>Microsoft Office PowerPoint</Application>
  <PresentationFormat>Předvádění na obrazovce (4:3)</PresentationFormat>
  <Paragraphs>109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35</cp:revision>
  <dcterms:created xsi:type="dcterms:W3CDTF">2013-04-09T11:58:45Z</dcterms:created>
  <dcterms:modified xsi:type="dcterms:W3CDTF">2015-03-24T18:59:31Z</dcterms:modified>
</cp:coreProperties>
</file>