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D943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5E168-C8CD-454F-BBD3-8D9C65AF580E}" type="datetimeFigureOut">
              <a:rPr lang="cs-CZ" smtClean="0"/>
              <a:pPr/>
              <a:t>26.5.2015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E1B57-5D12-4208-B81F-DFEA819ACA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72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E1B57-5D12-4208-B81F-DFEA819ACAE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715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AABC330-0824-472D-9672-6689245233B3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FAD57E-03F3-4172-86F2-93EFEFC555BC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5CE02E6-2993-47D7-A947-2CC2F248966C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C13AA0-F7EC-4E24-B6A1-2DE4EA7AA531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274655"/>
            <a:ext cx="36576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274655"/>
            <a:ext cx="10769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BC499FA-2EA9-4BD7-9071-705C1F0808C5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498DB0-4E60-4E5E-A67C-AC502B0FA84E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7611AED-BE28-4695-B0A8-1605B1067604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115BC4-67D5-4493-BA07-741CBD9BAE92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EFBB535-5A87-4CC7-BB3C-97D7403A2DDA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CBB920-3496-4637-B8F1-896BEABCBBA6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40167F-6869-4D63-B2BF-66B835D94FAE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39ABD4-4F9B-45A2-8497-893D317660BB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C761926-4425-41FD-9094-C821FB11953A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4D80A1-43EB-4050-A0AB-C7EEFC161F34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39B36E-218D-4BC1-A6B5-4C0777EABA90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382BB5-DEFC-4D6E-B512-0EA6038A6DEC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4CEDD75-588D-434B-AA3D-D7DBC02D96F2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797134-F391-4D9E-8FCF-756B8EA805C9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F403797-EEFE-4B77-BA95-0F4AEBCB168E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880F7E-25C8-4924-925C-536E859B46D7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3C37303-AA52-44D8-ACD3-FD37A725226F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28E467-145D-4E91-B24B-048122A4A1E3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0">
              <a:schemeClr val="accent6">
                <a:lumMod val="20000"/>
                <a:lumOff val="80000"/>
                <a:alpha val="0"/>
              </a:schemeClr>
            </a:gs>
            <a:gs pos="36000">
              <a:srgbClr val="FAC77D"/>
            </a:gs>
            <a:gs pos="61000">
              <a:srgbClr val="FBA97D">
                <a:alpha val="67000"/>
              </a:srgbClr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C3E7E2E-59F3-49CB-9453-97F2FBE75C3A}" type="datetime1">
              <a:rPr lang="cs-CZ" smtClean="0"/>
              <a:pPr lvl="0"/>
              <a:t>26.5.2015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6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F0FED5F-78CC-4922-BE75-5B22528BD758}" type="slidenum">
              <a:rPr lang="cs-CZ" smtClean="0"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g.cz/molekularne-geneticke-vysetrovani-duchennovy-a-beckerovy-muskularni-dystrofie" TargetMode="External"/><Relationship Id="rId2" Type="http://schemas.openxmlformats.org/officeDocument/2006/relationships/hyperlink" Target="http://telemedicina.med.muni.cz/pdm/genetika/res/f/2011-dmd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enome.gov/19518854" TargetMode="External"/><Relationship Id="rId5" Type="http://schemas.openxmlformats.org/officeDocument/2006/relationships/hyperlink" Target="http://www.nlm.nih.gov/medlineplus/ency/article/000705.htm" TargetMode="External"/><Relationship Id="rId4" Type="http://schemas.openxmlformats.org/officeDocument/2006/relationships/hyperlink" Target="http://files.molekularnidiagnostika.webnode.cz/200000038-83ccc854bc/Duchennova%20Beckerova%20muskul%C3%A1rn%C3%AD%20dystrofie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kripta.eu/index.php/Dilata&#269;n&#237;_kardiomyopat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911424" y="2492896"/>
            <a:ext cx="10363200" cy="1470025"/>
          </a:xfrm>
        </p:spPr>
        <p:txBody>
          <a:bodyPr>
            <a:noAutofit/>
          </a:bodyPr>
          <a:lstStyle/>
          <a:p>
            <a:pPr lvl="0"/>
            <a:r>
              <a:rPr lang="cs-CZ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Duchenneova</a:t>
            </a:r>
            <a:r>
              <a:rPr lang="cs-CZ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  <a:r>
              <a:rPr lang="cs-CZ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Beckerova</a:t>
            </a:r>
            <a:r>
              <a:rPr lang="cs-CZ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cs-CZ" sz="6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svalová dystrofie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775520" y="4365104"/>
            <a:ext cx="8534400" cy="1752600"/>
          </a:xfrm>
        </p:spPr>
        <p:txBody>
          <a:bodyPr anchorCtr="0">
            <a:normAutofit/>
          </a:bodyPr>
          <a:lstStyle/>
          <a:p>
            <a:pPr lvl="0" algn="l">
              <a:lnSpc>
                <a:spcPct val="80000"/>
              </a:lnSpc>
            </a:pPr>
            <a:r>
              <a:rPr lang="cs-CZ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Eva </a:t>
            </a:r>
            <a:r>
              <a:rPr lang="cs-CZ" sz="2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Pažourková</a:t>
            </a:r>
            <a:endParaRPr lang="cs-CZ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lvl="0" algn="l">
              <a:lnSpc>
                <a:spcPct val="80000"/>
              </a:lnSpc>
            </a:pPr>
            <a:r>
              <a:rPr lang="cs-CZ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Barbora </a:t>
            </a:r>
            <a:r>
              <a:rPr lang="cs-CZ" sz="2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Žajdlíková</a:t>
            </a:r>
            <a:endParaRPr lang="cs-CZ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lvl="0" algn="l">
              <a:lnSpc>
                <a:spcPct val="80000"/>
              </a:lnSpc>
            </a:pPr>
            <a:r>
              <a:rPr lang="cs-CZ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Ondřej </a:t>
            </a:r>
            <a:r>
              <a:rPr lang="cs-CZ" sz="2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Veškrna</a:t>
            </a:r>
            <a:endParaRPr lang="cs-CZ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lvl="0" algn="l">
              <a:lnSpc>
                <a:spcPct val="80000"/>
              </a:lnSpc>
            </a:pPr>
            <a:r>
              <a:rPr lang="cs-CZ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Radim </a:t>
            </a:r>
            <a:r>
              <a:rPr lang="cs-CZ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Gerstberger</a:t>
            </a:r>
            <a:endParaRPr lang="cs-CZ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Etické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právní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aspekty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vyplývající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z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genetického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vyšetření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9971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 smtClean="0"/>
              <a:t>umělé ukončení těhotenství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na žádost těhotné je možná interrupce </a:t>
            </a:r>
            <a:r>
              <a:rPr lang="cs-CZ" sz="1600" b="1" dirty="0" smtClean="0"/>
              <a:t>do 12. týdne gravidity</a:t>
            </a:r>
            <a:r>
              <a:rPr lang="cs-CZ" sz="1600" dirty="0" smtClean="0"/>
              <a:t>, pokud tento výkon není z nějakého hlediska kontraindikován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b="1" dirty="0" smtClean="0"/>
              <a:t>po uplynutí 12 týdnů</a:t>
            </a:r>
            <a:r>
              <a:rPr lang="cs-CZ" sz="1600" dirty="0" smtClean="0"/>
              <a:t> gravidity lze uměle přerušit těhotenství jen je-li:</a:t>
            </a:r>
          </a:p>
          <a:p>
            <a:pPr lvl="2">
              <a:defRPr/>
            </a:pPr>
            <a:r>
              <a:rPr lang="cs-CZ" sz="1600" dirty="0" smtClean="0"/>
              <a:t>ohrožen život ženy</a:t>
            </a:r>
          </a:p>
          <a:p>
            <a:pPr lvl="2">
              <a:defRPr/>
            </a:pPr>
            <a:r>
              <a:rPr lang="cs-CZ" sz="1600" dirty="0" smtClean="0"/>
              <a:t>prokázáno těžké postižení plodu</a:t>
            </a:r>
          </a:p>
          <a:p>
            <a:pPr lvl="2">
              <a:defRPr/>
            </a:pPr>
            <a:r>
              <a:rPr lang="cs-CZ" sz="1600" dirty="0" smtClean="0"/>
              <a:t>plod neschopen života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svědčí-li pro umělé přerušení těhotenství genetické důvody, lze uměle přerušit těhotenství </a:t>
            </a:r>
            <a:r>
              <a:rPr lang="cs-CZ" sz="1600" b="1" dirty="0" smtClean="0"/>
              <a:t>nejpozději do 24. týdne</a:t>
            </a:r>
            <a:r>
              <a:rPr lang="cs-CZ" sz="1600" dirty="0" smtClean="0"/>
              <a:t> gravidity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nikdo ze zdravotníků nesmí být nucen spolupracovat na ukončení těhotenství</a:t>
            </a:r>
          </a:p>
          <a:p>
            <a:r>
              <a:rPr lang="cs-CZ" sz="1600" dirty="0" smtClean="0"/>
              <a:t>matka</a:t>
            </a:r>
            <a:r>
              <a:rPr lang="en" sz="1600" dirty="0" smtClean="0"/>
              <a:t> po zjištění patologie může být pod tlakem lékařů a okolí -&gt; nerozhoduje se zcela svobodně</a:t>
            </a:r>
            <a:r>
              <a:rPr lang="cs-CZ" sz="1600" dirty="0" smtClean="0"/>
              <a:t>, proto je důležité při každém genetickém vyšetření zachovat nedirektivní přístup genetického poradenství s klinickým genetikem</a:t>
            </a:r>
          </a:p>
          <a:p>
            <a:r>
              <a:rPr lang="cs-CZ" sz="1600" dirty="0" smtClean="0"/>
              <a:t>v </a:t>
            </a:r>
            <a:r>
              <a:rPr lang="cs-CZ" sz="1600" dirty="0" smtClean="0"/>
              <a:t>případě zjištění, </a:t>
            </a:r>
            <a:r>
              <a:rPr lang="cs-CZ" sz="1600" dirty="0" smtClean="0"/>
              <a:t>že matka je přenašečkou </a:t>
            </a:r>
            <a:r>
              <a:rPr lang="cs-CZ" sz="1600" dirty="0" smtClean="0"/>
              <a:t>tohoto typu svalové dystrofie, rodiče si v rámci </a:t>
            </a:r>
            <a:r>
              <a:rPr lang="cs-CZ" sz="1600" dirty="0" err="1" smtClean="0"/>
              <a:t>preimplantační</a:t>
            </a:r>
            <a:r>
              <a:rPr lang="cs-CZ" sz="1600" dirty="0" smtClean="0"/>
              <a:t> diagnostiky mohou vybrat pohlaví dítěte, tedy holčičku (což je akceptované u závažných X–vázaných onemocnění, nutné je však zabránit zneužití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limitace </a:t>
            </a:r>
            <a:r>
              <a:rPr lang="cs-CZ" sz="1600" dirty="0" smtClean="0"/>
              <a:t>genetického vyšetření, predikce rizik u dalších </a:t>
            </a:r>
            <a:r>
              <a:rPr lang="cs-CZ" sz="1600" dirty="0" smtClean="0"/>
              <a:t>příbuzných, i </a:t>
            </a:r>
            <a:r>
              <a:rPr lang="cs-CZ" sz="1600" dirty="0" smtClean="0"/>
              <a:t>pro ještě nenarozené potomky (ženy přenašečky v rodině), právo vědět x nevědět, zachování lékařského </a:t>
            </a:r>
            <a:r>
              <a:rPr lang="cs-CZ" sz="1600" dirty="0" smtClean="0"/>
              <a:t>tajemství </a:t>
            </a:r>
            <a:endParaRPr lang="cs-CZ" sz="1600" dirty="0" smtClean="0"/>
          </a:p>
          <a:p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4725144"/>
            <a:ext cx="10363200" cy="1362075"/>
          </a:xfrm>
        </p:spPr>
        <p:txBody>
          <a:bodyPr/>
          <a:lstStyle/>
          <a:p>
            <a:r>
              <a:rPr lang="cs-CZ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Děkujeme za pozornost</a:t>
            </a:r>
            <a:endParaRPr lang="cs-CZ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27448" y="1196752"/>
            <a:ext cx="10363200" cy="150018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Zdroje:</a:t>
            </a:r>
          </a:p>
          <a:p>
            <a:r>
              <a:rPr lang="cs-CZ" u="sng" dirty="0" smtClean="0">
                <a:hlinkClick r:id="rId2"/>
              </a:rPr>
              <a:t>http://telemedicina.med.muni.cz/pdm/genetika/res/f/2011-dmd.pdf</a:t>
            </a:r>
            <a:endParaRPr lang="cs-CZ" u="sng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slg.cz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molekularne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geneticke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vysetrovani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duchennovy</a:t>
            </a:r>
            <a:r>
              <a:rPr lang="cs-CZ" dirty="0" smtClean="0">
                <a:hlinkClick r:id="rId3"/>
              </a:rPr>
              <a:t>-a-</a:t>
            </a:r>
            <a:r>
              <a:rPr lang="cs-CZ" dirty="0" err="1" smtClean="0">
                <a:hlinkClick r:id="rId3"/>
              </a:rPr>
              <a:t>beckerovy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muskularni</a:t>
            </a:r>
            <a:r>
              <a:rPr lang="cs-CZ" dirty="0" smtClean="0">
                <a:hlinkClick r:id="rId3"/>
              </a:rPr>
              <a:t>-dystrofie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http://files.molekularnidiagnostika.webnode.cz/200000038-83ccc854bc/Duchennova%20Beckerova%20muskul%C3%A1rn%C3%AD%20dystrofie.pdf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nlm.nih.gov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medlineplus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ency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article</a:t>
            </a:r>
            <a:r>
              <a:rPr lang="cs-CZ" dirty="0" smtClean="0">
                <a:hlinkClick r:id="rId5"/>
              </a:rPr>
              <a:t>/000705.htm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https://www.genome.gov/19518854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l">
              <a:lnSpc>
                <a:spcPct val="150000"/>
              </a:lnSpc>
            </a:pPr>
            <a:r>
              <a:rPr lang="cs-CZ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Klinické </a:t>
            </a:r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projevy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91344" y="1556792"/>
            <a:ext cx="11809312" cy="511256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/>
              <a:t>v</a:t>
            </a:r>
            <a:r>
              <a:rPr lang="cs-CZ" sz="2000" dirty="0" smtClean="0"/>
              <a:t>rozené </a:t>
            </a:r>
            <a:r>
              <a:rPr lang="cs-CZ" sz="2000" dirty="0"/>
              <a:t>dědičné onemocnění charakterizované ztrátou aktivní svalové hmoty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ítě </a:t>
            </a:r>
            <a:r>
              <a:rPr lang="cs-CZ" sz="2000" dirty="0"/>
              <a:t>se většinou narodí bez jakýchkoliv příznaků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ostupem </a:t>
            </a:r>
            <a:r>
              <a:rPr lang="cs-CZ" sz="2000" dirty="0"/>
              <a:t>času se začne projevovat chybění </a:t>
            </a:r>
            <a:r>
              <a:rPr lang="cs-CZ" sz="2000" dirty="0" err="1"/>
              <a:t>dystrofinu</a:t>
            </a:r>
            <a:r>
              <a:rPr lang="cs-CZ" sz="2000" dirty="0"/>
              <a:t>, svalové buňky odumírají a jsou nahrazovány vazivem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rvní </a:t>
            </a:r>
            <a:r>
              <a:rPr lang="cs-CZ" sz="2000" dirty="0"/>
              <a:t>příznaky </a:t>
            </a:r>
            <a:r>
              <a:rPr lang="cs-CZ" sz="2000" dirty="0" smtClean="0"/>
              <a:t>mezi 2. - 6</a:t>
            </a:r>
            <a:r>
              <a:rPr lang="cs-CZ" sz="2000" dirty="0"/>
              <a:t>. rokem </a:t>
            </a:r>
            <a:r>
              <a:rPr lang="cs-CZ" sz="2000" dirty="0" smtClean="0"/>
              <a:t>života</a:t>
            </a:r>
            <a:r>
              <a:rPr lang="cs-CZ" sz="2000" dirty="0"/>
              <a:t> </a:t>
            </a:r>
            <a:r>
              <a:rPr lang="cs-CZ" sz="2000" dirty="0" smtClean="0"/>
              <a:t>u DMD, později mezi 10.-12.rokem u BMD: </a:t>
            </a:r>
            <a:r>
              <a:rPr lang="cs-CZ" sz="2000" dirty="0"/>
              <a:t>svalová slabost, problémy s chůzí, během, vstáváním z lehu či sedu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n</a:t>
            </a:r>
            <a:r>
              <a:rPr lang="cs-CZ" sz="2000" dirty="0" smtClean="0"/>
              <a:t>emoc </a:t>
            </a:r>
            <a:r>
              <a:rPr lang="cs-CZ" sz="2000" dirty="0"/>
              <a:t>dále progreduje, rozvíjí se </a:t>
            </a:r>
            <a:r>
              <a:rPr lang="cs-CZ" sz="2000" dirty="0" smtClean="0"/>
              <a:t>typický </a:t>
            </a:r>
            <a:r>
              <a:rPr lang="cs-CZ" sz="2000" dirty="0"/>
              <a:t>myopatický syndrom dolních končetin, až postiženého upoutá na invalidní vozík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k</a:t>
            </a:r>
            <a:r>
              <a:rPr lang="cs-CZ" sz="2000" dirty="0" smtClean="0"/>
              <a:t>ompenzačně </a:t>
            </a:r>
            <a:r>
              <a:rPr lang="cs-CZ" sz="2000" dirty="0"/>
              <a:t>dochází k tzv. </a:t>
            </a:r>
            <a:r>
              <a:rPr lang="cs-CZ" sz="2000" dirty="0" err="1"/>
              <a:t>pseudohypertrofii</a:t>
            </a:r>
            <a:r>
              <a:rPr lang="cs-CZ" sz="2000" dirty="0"/>
              <a:t>, která je patrná zejména na lýtkách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o</a:t>
            </a:r>
            <a:r>
              <a:rPr lang="cs-CZ" sz="2000" dirty="0" smtClean="0"/>
              <a:t>nemocnění </a:t>
            </a:r>
            <a:r>
              <a:rPr lang="cs-CZ" sz="2000" dirty="0"/>
              <a:t>postihuje také sval srdeční a svaly dýchací (důvod možné dilatační</a:t>
            </a:r>
            <a:r>
              <a:rPr lang="cs-CZ" sz="2000" dirty="0">
                <a:hlinkClick r:id="rId2" tooltip="Dilatační kardiomyopatie"/>
              </a:rPr>
              <a:t> </a:t>
            </a:r>
            <a:r>
              <a:rPr lang="cs-CZ" sz="2000" dirty="0"/>
              <a:t>kardiomyopatie s následným srdečním selháním a omezeného dýchání)</a:t>
            </a:r>
          </a:p>
          <a:p>
            <a:pPr lvl="0">
              <a:lnSpc>
                <a:spcPct val="150000"/>
              </a:lnSpc>
            </a:pP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51984" y="620688"/>
            <a:ext cx="5736515" cy="5847070"/>
          </a:xfrm>
        </p:spPr>
      </p:pic>
      <p:sp>
        <p:nvSpPr>
          <p:cNvPr id="6" name="TextovéPole 5"/>
          <p:cNvSpPr txBox="1"/>
          <p:nvPr/>
        </p:nvSpPr>
        <p:spPr>
          <a:xfrm>
            <a:off x="479376" y="764704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Beckerova</a:t>
            </a:r>
            <a:r>
              <a:rPr lang="cs-CZ" sz="2000" b="1" dirty="0"/>
              <a:t> </a:t>
            </a:r>
            <a:r>
              <a:rPr lang="cs-CZ" sz="2000" b="1" dirty="0" smtClean="0"/>
              <a:t>svalová dystrofie (BMD) </a:t>
            </a:r>
            <a:r>
              <a:rPr lang="cs-CZ" sz="2000" dirty="0" smtClean="0"/>
              <a:t>je mírnější formou onemocnění, </a:t>
            </a:r>
            <a:r>
              <a:rPr lang="cs-CZ" sz="2000" dirty="0" err="1" smtClean="0"/>
              <a:t>dystrofin</a:t>
            </a:r>
            <a:r>
              <a:rPr lang="cs-CZ" sz="2000" dirty="0" smtClean="0"/>
              <a:t> je při ní tvořen sice v malém množství a poškozený, nástup nemoci je však pozdější a celková progrese pomalejší. Postiženy bývají svaly nohou a pánve.</a:t>
            </a:r>
          </a:p>
          <a:p>
            <a:endParaRPr lang="cs-CZ" sz="2000" dirty="0" smtClean="0"/>
          </a:p>
          <a:p>
            <a:r>
              <a:rPr lang="cs-CZ" sz="2000" dirty="0" smtClean="0"/>
              <a:t>Pacienti s BMD mohou mít potomky.</a:t>
            </a:r>
          </a:p>
          <a:p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l"/>
            <a:r>
              <a:rPr lang="cs-CZ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Genetický podklad onemocnění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63352" y="1600206"/>
            <a:ext cx="11319048" cy="4525963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/>
              <a:t>chybný </a:t>
            </a:r>
            <a:r>
              <a:rPr lang="cs-CZ" sz="2000" dirty="0"/>
              <a:t>gen pro svalovou bílkovinu </a:t>
            </a:r>
            <a:r>
              <a:rPr lang="cs-CZ" sz="2000" dirty="0" err="1"/>
              <a:t>dystrofin</a:t>
            </a:r>
            <a:r>
              <a:rPr lang="cs-CZ" sz="2000" dirty="0"/>
              <a:t> (specifické strukturální bílkoviny sarkolemy)</a:t>
            </a:r>
          </a:p>
          <a:p>
            <a:pPr lvl="0">
              <a:lnSpc>
                <a:spcPct val="150000"/>
              </a:lnSpc>
            </a:pPr>
            <a:r>
              <a:rPr lang="cs-CZ" sz="2000" dirty="0" smtClean="0"/>
              <a:t>j</a:t>
            </a:r>
            <a:r>
              <a:rPr lang="pt-BR" sz="2000" dirty="0" smtClean="0"/>
              <a:t>edná </a:t>
            </a:r>
            <a:r>
              <a:rPr lang="pt-BR" sz="2000" dirty="0"/>
              <a:t>se o </a:t>
            </a:r>
            <a:r>
              <a:rPr lang="cs-CZ" sz="2000" dirty="0"/>
              <a:t>X-vázanou</a:t>
            </a:r>
            <a:r>
              <a:rPr lang="pt-BR" sz="2000" dirty="0"/>
              <a:t> recesivní chorobu</a:t>
            </a:r>
            <a:r>
              <a:rPr lang="cs-CZ" sz="2000" dirty="0"/>
              <a:t>, </a:t>
            </a:r>
            <a:r>
              <a:rPr lang="pl-PL" sz="2000" dirty="0"/>
              <a:t>gen pro DMD je lokalizován na krátkém raménku </a:t>
            </a:r>
            <a:r>
              <a:rPr lang="cs-CZ" sz="2000" dirty="0"/>
              <a:t>chromozomu X (Xp21), je to jeden z největších lidských genů</a:t>
            </a:r>
          </a:p>
          <a:p>
            <a:pPr lvl="0">
              <a:lnSpc>
                <a:spcPct val="150000"/>
              </a:lnSpc>
            </a:pPr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60-65% je onemocnění zapříčiněno delecí (chyběním určité části genu), pouze v 5-10% duplikací (zdvojením určité jeho části</a:t>
            </a:r>
            <a:r>
              <a:rPr lang="cs-CZ" sz="2000" dirty="0" smtClean="0"/>
              <a:t>), zbytek tvoří bodové mutace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 smtClean="0"/>
              <a:t>onemocnění </a:t>
            </a:r>
            <a:r>
              <a:rPr lang="cs-CZ" sz="2000" dirty="0"/>
              <a:t>je vázáno na mužské pohlaví </a:t>
            </a:r>
            <a:r>
              <a:rPr lang="cs-CZ" sz="2000" dirty="0" smtClean="0"/>
              <a:t>(pokud </a:t>
            </a:r>
            <a:r>
              <a:rPr lang="cs-CZ" sz="2000" dirty="0"/>
              <a:t>se </a:t>
            </a:r>
            <a:r>
              <a:rPr lang="cs-CZ" sz="2000" dirty="0" smtClean="0"/>
              <a:t>však narodí </a:t>
            </a:r>
            <a:r>
              <a:rPr lang="cs-CZ" sz="2000" dirty="0"/>
              <a:t>dívka ženě přenašečce a muži postiženému nemocí, existuje </a:t>
            </a:r>
            <a:r>
              <a:rPr lang="cs-CZ" sz="2000" dirty="0" smtClean="0"/>
              <a:t>možnost, že </a:t>
            </a:r>
            <a:r>
              <a:rPr lang="cs-CZ" sz="2000" dirty="0"/>
              <a:t>se u dívky tato nemoc též </a:t>
            </a:r>
            <a:r>
              <a:rPr lang="cs-CZ" sz="2000" dirty="0" smtClean="0"/>
              <a:t>projeví – pravděpodobnost je však velmi nízká)</a:t>
            </a:r>
            <a:endParaRPr lang="cs-CZ" sz="2000" dirty="0"/>
          </a:p>
          <a:p>
            <a:pPr lvl="0">
              <a:lnSpc>
                <a:spcPct val="150000"/>
              </a:lnSpc>
            </a:pPr>
            <a:endParaRPr lang="cs-CZ" sz="2000" dirty="0" smtClean="0"/>
          </a:p>
          <a:p>
            <a:pPr lvl="0">
              <a:lnSpc>
                <a:spcPct val="150000"/>
              </a:lnSpc>
            </a:pPr>
            <a:r>
              <a:rPr lang="cs-CZ" sz="2000" dirty="0" smtClean="0"/>
              <a:t>1:3500 chlapců (DMD), 1:18000 (BMD)</a:t>
            </a:r>
            <a:endParaRPr lang="cs-CZ" sz="2000" dirty="0"/>
          </a:p>
          <a:p>
            <a:pPr lvl="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Prevalence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Zástupný symbol pro obsah 3" descr="prevalence-duchenne-race-2010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59896" y="1484784"/>
            <a:ext cx="6689717" cy="5017288"/>
          </a:xfrm>
        </p:spPr>
      </p:pic>
      <p:sp>
        <p:nvSpPr>
          <p:cNvPr id="5" name="TextovéPole 4"/>
          <p:cNvSpPr txBox="1"/>
          <p:nvPr/>
        </p:nvSpPr>
        <p:spPr>
          <a:xfrm>
            <a:off x="191344" y="1484784"/>
            <a:ext cx="47525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Americká společnost "</a:t>
            </a:r>
            <a:r>
              <a:rPr lang="cs-CZ" sz="2000" dirty="0" err="1" smtClean="0"/>
              <a:t>Muscular</a:t>
            </a:r>
            <a:r>
              <a:rPr lang="cs-CZ" sz="2000" dirty="0" smtClean="0"/>
              <a:t> </a:t>
            </a:r>
            <a:r>
              <a:rPr lang="cs-CZ" sz="2000" dirty="0" err="1" smtClean="0"/>
              <a:t>Dystrophy</a:t>
            </a:r>
            <a:r>
              <a:rPr lang="cs-CZ" sz="2000" dirty="0" smtClean="0"/>
              <a:t> </a:t>
            </a:r>
            <a:r>
              <a:rPr lang="cs-CZ" sz="2000" dirty="0" err="1" smtClean="0"/>
              <a:t>Surveillance</a:t>
            </a:r>
            <a:r>
              <a:rPr lang="cs-CZ" sz="2000" dirty="0" smtClean="0"/>
              <a:t>, </a:t>
            </a:r>
            <a:r>
              <a:rPr lang="cs-CZ" sz="2000" dirty="0" err="1" smtClean="0"/>
              <a:t>Tracking</a:t>
            </a:r>
            <a:r>
              <a:rPr lang="cs-CZ" sz="2000" dirty="0" smtClean="0"/>
              <a:t> and </a:t>
            </a:r>
            <a:r>
              <a:rPr lang="cs-CZ" sz="2000" dirty="0" err="1" smtClean="0"/>
              <a:t>Research</a:t>
            </a:r>
            <a:r>
              <a:rPr lang="cs-CZ" sz="2000" dirty="0" smtClean="0"/>
              <a:t> Network (MD </a:t>
            </a:r>
            <a:r>
              <a:rPr lang="cs-CZ" sz="2000" dirty="0" err="1" smtClean="0"/>
              <a:t>STARnet</a:t>
            </a:r>
            <a:r>
              <a:rPr lang="cs-CZ" sz="2000" dirty="0" smtClean="0"/>
              <a:t>)” uveřejnila obsáhlou studii zabývající se prevalencí onemocnění DMD/BMD</a:t>
            </a:r>
            <a:r>
              <a:rPr lang="cs-CZ" sz="2000" dirty="0"/>
              <a:t>.</a:t>
            </a:r>
            <a:r>
              <a:rPr lang="cs-CZ" sz="2000" dirty="0" smtClean="0"/>
              <a:t> Tato studie mapuje prevalenci onemocnění a její vývoj pro rasu </a:t>
            </a:r>
            <a:r>
              <a:rPr lang="cs-CZ" sz="2000" dirty="0" err="1" smtClean="0"/>
              <a:t>hispanickou</a:t>
            </a:r>
            <a:r>
              <a:rPr lang="cs-CZ" sz="2000" dirty="0" smtClean="0"/>
              <a:t>, non </a:t>
            </a:r>
            <a:r>
              <a:rPr lang="cs-CZ" sz="2000" dirty="0" err="1" smtClean="0"/>
              <a:t>hispanickou</a:t>
            </a:r>
            <a:r>
              <a:rPr lang="cs-CZ" sz="2000" dirty="0" smtClean="0"/>
              <a:t> bílou, a </a:t>
            </a:r>
            <a:r>
              <a:rPr lang="cs-CZ" sz="2000" dirty="0" err="1" smtClean="0"/>
              <a:t>nonhispanickou</a:t>
            </a:r>
            <a:r>
              <a:rPr lang="cs-CZ" sz="2000" dirty="0" smtClean="0"/>
              <a:t> černou.</a:t>
            </a:r>
          </a:p>
          <a:p>
            <a:pPr>
              <a:lnSpc>
                <a:spcPct val="150000"/>
              </a:lnSpc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Do této studie byl zapojen vzorek 10 000 vyšetřovaných subjektů, mužů. Celosvětová hodnota prevalence je podle MD </a:t>
            </a:r>
            <a:r>
              <a:rPr lang="cs-CZ" sz="2000" dirty="0" err="1" smtClean="0"/>
              <a:t>STARnet</a:t>
            </a:r>
            <a:r>
              <a:rPr lang="cs-CZ" sz="2000" dirty="0" smtClean="0"/>
              <a:t> 1,38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12192000" cy="903631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Prenatální diagnostika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1124744"/>
            <a:ext cx="11089232" cy="55446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odběr choriové biopsie (11. - 14. týden gravidity), z materiálu se izoluje DNA, následně  vyšetření pohlaví plodu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může být i odběr plodové vody v 16. týdnu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pokud je plod mužského pohlaví, proběhne DNA analýza DMB/BMD genu na kauzální mutace, či přítomnost rizikového </a:t>
            </a:r>
            <a:r>
              <a:rPr lang="cs-CZ" sz="2000" dirty="0" err="1" smtClean="0"/>
              <a:t>haplotypu</a:t>
            </a:r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cs-CZ" sz="2000" dirty="0" smtClean="0"/>
              <a:t>provádí se v případech, kdy se v rodině DMD již vyskytla</a:t>
            </a:r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lnSpc>
                <a:spcPct val="160000"/>
              </a:lnSpc>
            </a:pPr>
            <a:r>
              <a:rPr lang="cs-CZ" sz="2000" dirty="0" smtClean="0"/>
              <a:t>neurologické vyšetření</a:t>
            </a:r>
          </a:p>
          <a:p>
            <a:pPr>
              <a:lnSpc>
                <a:spcPct val="160000"/>
              </a:lnSpc>
            </a:pPr>
            <a:r>
              <a:rPr lang="cs-CZ" sz="2000" dirty="0" smtClean="0"/>
              <a:t>vyšetření </a:t>
            </a:r>
            <a:r>
              <a:rPr lang="cs-CZ" sz="2000" dirty="0"/>
              <a:t>hladiny sérové </a:t>
            </a:r>
            <a:r>
              <a:rPr lang="cs-CZ" sz="2000" dirty="0" err="1"/>
              <a:t>kreatinkinázy</a:t>
            </a:r>
            <a:r>
              <a:rPr lang="cs-CZ" sz="2000" dirty="0"/>
              <a:t> (chlapci s DMD ji mají extrémně vysokou již při narození)</a:t>
            </a:r>
          </a:p>
          <a:p>
            <a:pPr>
              <a:lnSpc>
                <a:spcPct val="160000"/>
              </a:lnSpc>
            </a:pPr>
            <a:r>
              <a:rPr lang="cs-CZ" sz="2000" dirty="0" smtClean="0"/>
              <a:t>EMG</a:t>
            </a:r>
            <a:r>
              <a:rPr lang="cs-CZ" sz="2000" dirty="0"/>
              <a:t>, </a:t>
            </a:r>
            <a:r>
              <a:rPr lang="cs-CZ" sz="2000" dirty="0" smtClean="0"/>
              <a:t>MRI, UZ svalů</a:t>
            </a:r>
            <a:endParaRPr lang="cs-CZ" sz="2000" dirty="0"/>
          </a:p>
          <a:p>
            <a:pPr>
              <a:lnSpc>
                <a:spcPct val="160000"/>
              </a:lnSpc>
            </a:pPr>
            <a:r>
              <a:rPr lang="cs-CZ" sz="2000" dirty="0" smtClean="0"/>
              <a:t>molekulárně </a:t>
            </a:r>
            <a:r>
              <a:rPr lang="cs-CZ" sz="2000" dirty="0"/>
              <a:t>genetické </a:t>
            </a:r>
            <a:r>
              <a:rPr lang="cs-CZ" sz="2000" dirty="0" smtClean="0"/>
              <a:t>vyšetření</a:t>
            </a:r>
          </a:p>
          <a:p>
            <a:pPr>
              <a:lnSpc>
                <a:spcPct val="160000"/>
              </a:lnSpc>
            </a:pPr>
            <a:r>
              <a:rPr lang="cs-CZ" sz="2000" dirty="0" smtClean="0"/>
              <a:t>biopsie svalu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3573016"/>
            <a:ext cx="12192000" cy="687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	Postnatální diagnostika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115824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Molekulárně </a:t>
            </a:r>
            <a:r>
              <a:rPr lang="cs-CZ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genetické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1340768"/>
            <a:ext cx="11665296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 smtClean="0">
                <a:latin typeface="+mj-lt"/>
              </a:rPr>
              <a:t>z nesrážlivé </a:t>
            </a:r>
            <a:r>
              <a:rPr lang="cs-CZ" sz="1600" dirty="0">
                <a:latin typeface="+mj-lt"/>
              </a:rPr>
              <a:t>venózní </a:t>
            </a:r>
            <a:r>
              <a:rPr lang="cs-CZ" sz="1600" dirty="0" smtClean="0">
                <a:latin typeface="+mj-lt"/>
              </a:rPr>
              <a:t>krve (odběr do  zkumavky s EDTA)</a:t>
            </a:r>
            <a:endParaRPr lang="cs-CZ" sz="1600" dirty="0">
              <a:latin typeface="+mj-lt"/>
            </a:endParaRPr>
          </a:p>
          <a:p>
            <a:pPr marL="342900" indent="-342900">
              <a:buNone/>
            </a:pPr>
            <a:r>
              <a:rPr lang="cs-CZ" sz="1600" u="sng" dirty="0" smtClean="0">
                <a:latin typeface="+mj-lt"/>
              </a:rPr>
              <a:t>1) Detekce </a:t>
            </a:r>
            <a:r>
              <a:rPr lang="cs-CZ" sz="1600" u="sng" dirty="0">
                <a:latin typeface="+mj-lt"/>
              </a:rPr>
              <a:t>delecí DMD </a:t>
            </a:r>
            <a:r>
              <a:rPr lang="cs-CZ" sz="1600" u="sng" dirty="0" err="1">
                <a:latin typeface="+mj-lt"/>
              </a:rPr>
              <a:t>exonů</a:t>
            </a:r>
            <a:r>
              <a:rPr lang="cs-CZ" sz="1600" u="sng" dirty="0">
                <a:latin typeface="+mj-lt"/>
              </a:rPr>
              <a:t> v </a:t>
            </a:r>
            <a:r>
              <a:rPr lang="cs-CZ" sz="1600" u="sng" dirty="0" err="1">
                <a:latin typeface="+mj-lt"/>
              </a:rPr>
              <a:t>hotspot</a:t>
            </a:r>
            <a:r>
              <a:rPr lang="cs-CZ" sz="1600" u="sng" dirty="0">
                <a:latin typeface="+mj-lt"/>
              </a:rPr>
              <a:t> oblastech (DMD </a:t>
            </a:r>
            <a:r>
              <a:rPr lang="cs-CZ" sz="1600" u="sng" dirty="0" err="1">
                <a:latin typeface="+mj-lt"/>
              </a:rPr>
              <a:t>exony</a:t>
            </a:r>
            <a:r>
              <a:rPr lang="cs-CZ" sz="1600" u="sng" dirty="0">
                <a:latin typeface="+mj-lt"/>
              </a:rPr>
              <a:t> 1-22, DMD </a:t>
            </a:r>
            <a:r>
              <a:rPr lang="cs-CZ" sz="1600" u="sng" dirty="0" err="1">
                <a:latin typeface="+mj-lt"/>
              </a:rPr>
              <a:t>exony</a:t>
            </a:r>
            <a:r>
              <a:rPr lang="cs-CZ" sz="1600" u="sng" dirty="0">
                <a:latin typeface="+mj-lt"/>
              </a:rPr>
              <a:t> 44-54) </a:t>
            </a:r>
            <a:r>
              <a:rPr lang="cs-CZ" sz="1600" u="sng" dirty="0" err="1">
                <a:latin typeface="+mj-lt"/>
              </a:rPr>
              <a:t>dystrofinového</a:t>
            </a:r>
            <a:r>
              <a:rPr lang="cs-CZ" sz="1600" u="sng" dirty="0">
                <a:latin typeface="+mj-lt"/>
              </a:rPr>
              <a:t> genu </a:t>
            </a:r>
          </a:p>
          <a:p>
            <a:pPr lvl="2"/>
            <a:r>
              <a:rPr lang="cs-CZ" sz="1600" dirty="0" smtClean="0">
                <a:latin typeface="+mj-lt"/>
              </a:rPr>
              <a:t>prováděna </a:t>
            </a:r>
            <a:r>
              <a:rPr lang="cs-CZ" sz="1600" dirty="0">
                <a:latin typeface="+mj-lt"/>
              </a:rPr>
              <a:t>multiplex PCR (amplifikace </a:t>
            </a:r>
            <a:r>
              <a:rPr lang="cs-CZ" sz="1600" dirty="0" err="1">
                <a:latin typeface="+mj-lt"/>
              </a:rPr>
              <a:t>promotorové</a:t>
            </a:r>
            <a:r>
              <a:rPr lang="cs-CZ" sz="1600" dirty="0">
                <a:latin typeface="+mj-lt"/>
              </a:rPr>
              <a:t> oblasti a 18 DMD </a:t>
            </a:r>
            <a:r>
              <a:rPr lang="cs-CZ" sz="1600" dirty="0" err="1" smtClean="0">
                <a:latin typeface="+mj-lt"/>
              </a:rPr>
              <a:t>exonů</a:t>
            </a:r>
            <a:r>
              <a:rPr lang="cs-CZ" sz="1600" dirty="0" smtClean="0">
                <a:latin typeface="+mj-lt"/>
              </a:rPr>
              <a:t>)</a:t>
            </a:r>
          </a:p>
          <a:p>
            <a:pPr lvl="2"/>
            <a:r>
              <a:rPr lang="cs-CZ" sz="1600" dirty="0" smtClean="0">
                <a:latin typeface="+mj-lt"/>
              </a:rPr>
              <a:t>multiplex </a:t>
            </a:r>
            <a:r>
              <a:rPr lang="cs-CZ" sz="1600" dirty="0">
                <a:latin typeface="+mj-lt"/>
              </a:rPr>
              <a:t>PCR neodhalí ženu </a:t>
            </a:r>
            <a:r>
              <a:rPr lang="cs-CZ" sz="1600" dirty="0" smtClean="0">
                <a:latin typeface="+mj-lt"/>
              </a:rPr>
              <a:t>přenašečku</a:t>
            </a:r>
          </a:p>
          <a:p>
            <a:pPr>
              <a:buNone/>
            </a:pPr>
            <a:r>
              <a:rPr lang="cs-CZ" sz="1600" u="sng" dirty="0" smtClean="0">
                <a:latin typeface="+mj-lt"/>
              </a:rPr>
              <a:t>2) MLPA (Multiple </a:t>
            </a:r>
            <a:r>
              <a:rPr lang="cs-CZ" sz="1600" u="sng" dirty="0" err="1" smtClean="0">
                <a:latin typeface="+mj-lt"/>
              </a:rPr>
              <a:t>Ligation</a:t>
            </a:r>
            <a:r>
              <a:rPr lang="cs-CZ" sz="1600" u="sng" dirty="0" smtClean="0">
                <a:latin typeface="+mj-lt"/>
              </a:rPr>
              <a:t> </a:t>
            </a:r>
            <a:r>
              <a:rPr lang="cs-CZ" sz="1600" u="sng" dirty="0" err="1" smtClean="0">
                <a:latin typeface="+mj-lt"/>
              </a:rPr>
              <a:t>Probe</a:t>
            </a:r>
            <a:r>
              <a:rPr lang="cs-CZ" sz="1600" u="sng" dirty="0" smtClean="0">
                <a:latin typeface="+mj-lt"/>
              </a:rPr>
              <a:t> </a:t>
            </a:r>
            <a:r>
              <a:rPr lang="cs-CZ" sz="1600" u="sng" dirty="0" err="1" smtClean="0">
                <a:latin typeface="+mj-lt"/>
              </a:rPr>
              <a:t>Amplification</a:t>
            </a:r>
            <a:r>
              <a:rPr lang="cs-CZ" sz="1400" dirty="0" smtClean="0">
                <a:latin typeface="+mj-lt"/>
              </a:rPr>
              <a:t>) </a:t>
            </a:r>
          </a:p>
          <a:p>
            <a:pPr lvl="2"/>
            <a:r>
              <a:rPr lang="cs-CZ" sz="1600" dirty="0" smtClean="0">
                <a:latin typeface="+mj-lt"/>
              </a:rPr>
              <a:t>DNA test 1. volby</a:t>
            </a:r>
          </a:p>
          <a:p>
            <a:pPr lvl="2"/>
            <a:r>
              <a:rPr lang="cs-CZ" sz="1600" dirty="0" smtClean="0">
                <a:latin typeface="+mj-lt"/>
              </a:rPr>
              <a:t>detekce </a:t>
            </a:r>
            <a:r>
              <a:rPr lang="cs-CZ" sz="1600" dirty="0">
                <a:latin typeface="+mj-lt"/>
              </a:rPr>
              <a:t>aberantních DNA sekvencí jednoduchým provedením na základě PCR </a:t>
            </a:r>
            <a:r>
              <a:rPr lang="cs-CZ" sz="1600" dirty="0" smtClean="0">
                <a:latin typeface="+mj-lt"/>
              </a:rPr>
              <a:t>reakce</a:t>
            </a:r>
          </a:p>
          <a:p>
            <a:pPr lvl="2"/>
            <a:r>
              <a:rPr lang="cs-CZ" sz="1600" dirty="0" smtClean="0">
                <a:latin typeface="+mj-lt"/>
              </a:rPr>
              <a:t>vyšetření delecí a duplikací v celé kódující sekvenci genu pro </a:t>
            </a:r>
            <a:r>
              <a:rPr lang="cs-CZ" sz="1600" dirty="0" err="1" smtClean="0">
                <a:latin typeface="+mj-lt"/>
              </a:rPr>
              <a:t>dystrofin</a:t>
            </a:r>
            <a:endParaRPr lang="cs-CZ" sz="1600" dirty="0">
              <a:latin typeface="+mj-lt"/>
            </a:endParaRPr>
          </a:p>
          <a:p>
            <a:pPr lvl="2"/>
            <a:r>
              <a:rPr lang="cs-CZ" sz="1600" dirty="0" smtClean="0">
                <a:latin typeface="+mj-lt"/>
              </a:rPr>
              <a:t>detekuje </a:t>
            </a:r>
            <a:r>
              <a:rPr lang="cs-CZ" sz="1600" dirty="0">
                <a:latin typeface="+mj-lt"/>
              </a:rPr>
              <a:t>i ženy </a:t>
            </a:r>
            <a:r>
              <a:rPr lang="cs-CZ" sz="1600" dirty="0" smtClean="0">
                <a:latin typeface="+mj-lt"/>
              </a:rPr>
              <a:t>přenašečky</a:t>
            </a:r>
          </a:p>
          <a:p>
            <a:pPr>
              <a:buNone/>
            </a:pPr>
            <a:r>
              <a:rPr lang="cs-CZ" sz="1600" u="sng" dirty="0" smtClean="0">
                <a:latin typeface="+mj-lt"/>
              </a:rPr>
              <a:t>3</a:t>
            </a:r>
            <a:r>
              <a:rPr lang="cs-CZ" sz="1600" u="sng" dirty="0">
                <a:latin typeface="+mj-lt"/>
              </a:rPr>
              <a:t>) FISH (Fluorescenční in </a:t>
            </a:r>
            <a:r>
              <a:rPr lang="cs-CZ" sz="1600" u="sng" dirty="0" err="1">
                <a:latin typeface="+mj-lt"/>
              </a:rPr>
              <a:t>situ</a:t>
            </a:r>
            <a:r>
              <a:rPr lang="cs-CZ" sz="1600" u="sng" dirty="0">
                <a:latin typeface="+mj-lt"/>
              </a:rPr>
              <a:t> hybridizace</a:t>
            </a:r>
            <a:r>
              <a:rPr lang="cs-CZ" sz="1600" u="sng" dirty="0" smtClean="0">
                <a:latin typeface="+mj-lt"/>
              </a:rPr>
              <a:t>)</a:t>
            </a:r>
          </a:p>
          <a:p>
            <a:pPr lvl="2"/>
            <a:r>
              <a:rPr lang="cs-CZ" sz="1600" dirty="0" smtClean="0"/>
              <a:t>Se používá jako alternativní </a:t>
            </a:r>
            <a:r>
              <a:rPr lang="cs-CZ" sz="1600" dirty="0"/>
              <a:t>metoda k  </a:t>
            </a:r>
            <a:r>
              <a:rPr lang="cs-CZ" sz="1600" dirty="0" smtClean="0"/>
              <a:t>MLPA v situaci,  </a:t>
            </a:r>
            <a:r>
              <a:rPr lang="cs-CZ" sz="1600" dirty="0"/>
              <a:t>kdy známe lokalizaci </a:t>
            </a:r>
            <a:r>
              <a:rPr lang="cs-CZ" sz="1600" dirty="0" smtClean="0"/>
              <a:t>delece</a:t>
            </a:r>
            <a:endParaRPr lang="cs-CZ" sz="1600" dirty="0" smtClean="0">
              <a:latin typeface="+mj-lt"/>
            </a:endParaRPr>
          </a:p>
          <a:p>
            <a:pPr lvl="2"/>
            <a:r>
              <a:rPr lang="cs-CZ" sz="1600" dirty="0" smtClean="0">
                <a:latin typeface="+mj-lt"/>
              </a:rPr>
              <a:t>lokalizuje </a:t>
            </a:r>
            <a:r>
              <a:rPr lang="cs-CZ" sz="1600" dirty="0">
                <a:latin typeface="+mj-lt"/>
              </a:rPr>
              <a:t>cílové nukleotidové sekvence přímo v buňkách</a:t>
            </a:r>
          </a:p>
          <a:p>
            <a:pPr lvl="2"/>
            <a:r>
              <a:rPr lang="cs-CZ" sz="1600" dirty="0" smtClean="0">
                <a:latin typeface="+mj-lt"/>
              </a:rPr>
              <a:t>založena </a:t>
            </a:r>
            <a:r>
              <a:rPr lang="cs-CZ" sz="1600" dirty="0">
                <a:latin typeface="+mj-lt"/>
              </a:rPr>
              <a:t>na schopnosti </a:t>
            </a:r>
            <a:r>
              <a:rPr lang="cs-CZ" sz="1600" dirty="0" err="1" smtClean="0">
                <a:latin typeface="+mj-lt"/>
              </a:rPr>
              <a:t>jednořetězové</a:t>
            </a:r>
            <a:r>
              <a:rPr lang="cs-CZ" sz="1600" dirty="0" smtClean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DNA sondy vázat komplementární úsek cílové </a:t>
            </a:r>
            <a:r>
              <a:rPr lang="cs-CZ" sz="1600" dirty="0" smtClean="0">
                <a:latin typeface="+mj-lt"/>
              </a:rPr>
              <a:t>DNA </a:t>
            </a:r>
            <a:r>
              <a:rPr lang="cs-CZ" sz="1600" dirty="0">
                <a:latin typeface="+mj-lt"/>
              </a:rPr>
              <a:t>fixované na mikroskopickém skle</a:t>
            </a:r>
          </a:p>
          <a:p>
            <a:pPr lvl="2"/>
            <a:r>
              <a:rPr lang="cs-CZ" sz="1600" dirty="0" smtClean="0">
                <a:latin typeface="+mj-lt"/>
              </a:rPr>
              <a:t>používají </a:t>
            </a:r>
            <a:r>
              <a:rPr lang="cs-CZ" sz="1600" dirty="0">
                <a:latin typeface="+mj-lt"/>
              </a:rPr>
              <a:t>se lymfocyty periferní </a:t>
            </a:r>
            <a:r>
              <a:rPr lang="cs-CZ" sz="1600" dirty="0" smtClean="0">
                <a:latin typeface="+mj-lt"/>
              </a:rPr>
              <a:t>krve</a:t>
            </a:r>
          </a:p>
          <a:p>
            <a:pPr>
              <a:buNone/>
            </a:pPr>
            <a:r>
              <a:rPr lang="cs-CZ" sz="1600" u="sng" dirty="0" smtClean="0">
                <a:latin typeface="+mj-lt"/>
              </a:rPr>
              <a:t>4) Metody </a:t>
            </a:r>
            <a:r>
              <a:rPr lang="cs-CZ" sz="1600" u="sng" dirty="0" err="1" smtClean="0">
                <a:latin typeface="+mj-lt"/>
              </a:rPr>
              <a:t>sekvencování</a:t>
            </a:r>
            <a:r>
              <a:rPr lang="cs-CZ" sz="1600" u="sng" dirty="0" smtClean="0">
                <a:latin typeface="+mj-lt"/>
              </a:rPr>
              <a:t> </a:t>
            </a:r>
            <a:r>
              <a:rPr lang="cs-CZ" sz="1600" u="sng" dirty="0" err="1" smtClean="0">
                <a:latin typeface="+mj-lt"/>
              </a:rPr>
              <a:t>dystrofinového</a:t>
            </a:r>
            <a:r>
              <a:rPr lang="cs-CZ" sz="1600" u="sng" dirty="0" smtClean="0">
                <a:latin typeface="+mj-lt"/>
              </a:rPr>
              <a:t> genu</a:t>
            </a:r>
          </a:p>
          <a:p>
            <a:pPr>
              <a:buNone/>
            </a:pPr>
            <a:r>
              <a:rPr lang="cs-CZ" sz="1600" dirty="0" smtClean="0">
                <a:latin typeface="+mj-lt"/>
              </a:rPr>
              <a:t>                      . Detekce bodových mutací nebo malých delecí/inzercí</a:t>
            </a:r>
          </a:p>
          <a:p>
            <a:pPr>
              <a:buNone/>
            </a:pPr>
            <a:r>
              <a:rPr lang="cs-CZ" sz="1600" u="sng" dirty="0" smtClean="0">
                <a:latin typeface="+mj-lt"/>
              </a:rPr>
              <a:t>5) Nepřímá diagnostika</a:t>
            </a:r>
          </a:p>
          <a:p>
            <a:pPr lvl="2"/>
            <a:r>
              <a:rPr lang="cs-CZ" sz="1600" dirty="0" smtClean="0">
                <a:latin typeface="+mj-lt"/>
              </a:rPr>
              <a:t>v </a:t>
            </a:r>
            <a:r>
              <a:rPr lang="cs-CZ" sz="1600" dirty="0">
                <a:latin typeface="+mj-lt"/>
              </a:rPr>
              <a:t>rodinách s postiženými chlapci se zjišťuje pravděpodobnost přenašečství choroby u </a:t>
            </a:r>
            <a:r>
              <a:rPr lang="cs-CZ" sz="1600" dirty="0" smtClean="0">
                <a:latin typeface="+mj-lt"/>
              </a:rPr>
              <a:t> žen </a:t>
            </a:r>
            <a:r>
              <a:rPr lang="cs-CZ" sz="1600" dirty="0">
                <a:latin typeface="+mj-lt"/>
              </a:rPr>
              <a:t>a pravděpodobnost vzniku choroby u plodů mužského pohlaví</a:t>
            </a:r>
          </a:p>
          <a:p>
            <a:pPr lvl="2"/>
            <a:r>
              <a:rPr lang="cs-CZ" sz="1600" dirty="0" smtClean="0">
                <a:latin typeface="+mj-lt"/>
              </a:rPr>
              <a:t>pomocí </a:t>
            </a:r>
            <a:r>
              <a:rPr lang="cs-CZ" sz="1600" dirty="0">
                <a:latin typeface="+mj-lt"/>
              </a:rPr>
              <a:t>intragenových a </a:t>
            </a:r>
            <a:r>
              <a:rPr lang="cs-CZ" sz="1600" dirty="0" err="1">
                <a:latin typeface="+mj-lt"/>
              </a:rPr>
              <a:t>extragenových</a:t>
            </a:r>
            <a:r>
              <a:rPr lang="cs-CZ" sz="1600" dirty="0">
                <a:latin typeface="+mj-lt"/>
              </a:rPr>
              <a:t> polymorfismů se na základě genetické vazby </a:t>
            </a:r>
            <a:r>
              <a:rPr lang="cs-CZ" sz="1600" dirty="0" smtClean="0">
                <a:latin typeface="+mj-lt"/>
              </a:rPr>
              <a:t>identifikuje </a:t>
            </a:r>
            <a:r>
              <a:rPr lang="cs-CZ" sz="1600" dirty="0">
                <a:latin typeface="+mj-lt"/>
              </a:rPr>
              <a:t>potenciálně mutantní alela nebo alela bez mutace a dále se sleduje její </a:t>
            </a:r>
            <a:r>
              <a:rPr lang="cs-CZ" sz="1600" dirty="0" smtClean="0">
                <a:latin typeface="+mj-lt"/>
              </a:rPr>
              <a:t>segregace </a:t>
            </a:r>
            <a:r>
              <a:rPr lang="cs-CZ" sz="1600" dirty="0">
                <a:latin typeface="+mj-lt"/>
              </a:rPr>
              <a:t>ve vyšetřované rodině</a:t>
            </a:r>
          </a:p>
          <a:p>
            <a:pPr lvl="2"/>
            <a:r>
              <a:rPr lang="cs-CZ" sz="1600" dirty="0" smtClean="0">
                <a:latin typeface="+mj-lt"/>
              </a:rPr>
              <a:t>pro </a:t>
            </a:r>
            <a:r>
              <a:rPr lang="cs-CZ" sz="1600" dirty="0">
                <a:latin typeface="+mj-lt"/>
              </a:rPr>
              <a:t>vazebnou analýzu se dnes využívají zejména polymorfismy krátkých tandemových </a:t>
            </a:r>
            <a:r>
              <a:rPr lang="cs-CZ" sz="1600" dirty="0" smtClean="0">
                <a:latin typeface="+mj-lt"/>
              </a:rPr>
              <a:t>repeticí </a:t>
            </a:r>
            <a:r>
              <a:rPr lang="cs-CZ" sz="1600" dirty="0">
                <a:latin typeface="+mj-lt"/>
              </a:rPr>
              <a:t>v nekódujících oblastech </a:t>
            </a:r>
            <a:r>
              <a:rPr lang="cs-CZ" sz="1600" dirty="0" err="1">
                <a:latin typeface="+mj-lt"/>
              </a:rPr>
              <a:t>dystrofinového</a:t>
            </a:r>
            <a:r>
              <a:rPr lang="cs-CZ" sz="1600" dirty="0">
                <a:latin typeface="+mj-lt"/>
              </a:rPr>
              <a:t> genu</a:t>
            </a:r>
          </a:p>
          <a:p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068960"/>
            <a:ext cx="12192000" cy="975639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		Preventivní opatření</a:t>
            </a:r>
            <a:b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1268760"/>
            <a:ext cx="11521280" cy="532859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/>
              <a:t>kauzální léčba není známa, možná je pouze kompenzační léčba ve smyslu rehabilitačních cvičení, pomůcek nebo ATB při častých pneumoniích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léčba steroidy - zpomalují pokles svalové síly a funkčnosti (zahájit co nejdřív, ovšem až od dvou let věku)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</a:t>
            </a:r>
            <a:endParaRPr lang="cs-CZ" sz="1800" dirty="0"/>
          </a:p>
          <a:p>
            <a:pPr>
              <a:lnSpc>
                <a:spcPct val="150000"/>
              </a:lnSpc>
            </a:pPr>
            <a:r>
              <a:rPr lang="cs-CZ" sz="2000" dirty="0" smtClean="0"/>
              <a:t>vyšetření matky probanda, pokud je u ní pozitivní výsledek na mutaci v DMD genu, vyšetřují se i ostatní ženy v rodině (sestry probanda, sestry matky, popřípadě babička)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sestry probanda se vyšetřují i v případě negativního nálezu u matky kvůli možnosti </a:t>
            </a:r>
            <a:r>
              <a:rPr lang="cs-CZ" sz="2000" dirty="0" err="1" smtClean="0"/>
              <a:t>germinálního</a:t>
            </a:r>
            <a:r>
              <a:rPr lang="cs-CZ" sz="2000" dirty="0" smtClean="0"/>
              <a:t> </a:t>
            </a:r>
            <a:r>
              <a:rPr lang="cs-CZ" sz="2000" dirty="0" err="1" smtClean="0"/>
              <a:t>mozaicismu</a:t>
            </a:r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cs-CZ" sz="2000" dirty="0" err="1" smtClean="0"/>
              <a:t>preimplantační</a:t>
            </a:r>
            <a:r>
              <a:rPr lang="cs-CZ" sz="2000" dirty="0" smtClean="0"/>
              <a:t> diagnostika u embryí - </a:t>
            </a:r>
            <a:r>
              <a:rPr lang="cs-CZ" sz="2000" dirty="0" err="1" smtClean="0"/>
              <a:t>haplotypová</a:t>
            </a:r>
            <a:r>
              <a:rPr lang="cs-CZ" sz="2000" dirty="0" smtClean="0"/>
              <a:t> analýza, podmínkou pro tuto diagnostiku je genetické vyšetření obou partnerů a přímého příbuzného s geneticky potvrzenou chorobou (provádí se při IVF, před níž bylo provedeno </a:t>
            </a:r>
            <a:r>
              <a:rPr lang="cs-CZ" sz="2000" dirty="0" err="1" smtClean="0"/>
              <a:t>prekoncepční</a:t>
            </a:r>
            <a:r>
              <a:rPr lang="cs-CZ" sz="2000" dirty="0" smtClean="0"/>
              <a:t> určení genetických rizik pro plánované těhotenství, doporučená je konzultace s lékařem a genetikem CAR (centra </a:t>
            </a:r>
            <a:r>
              <a:rPr lang="cs-CZ" sz="2000" dirty="0" err="1" smtClean="0"/>
              <a:t>asist.reprodukce</a:t>
            </a:r>
            <a:r>
              <a:rPr lang="cs-CZ" sz="2000" dirty="0" smtClean="0"/>
              <a:t>))</a:t>
            </a:r>
          </a:p>
          <a:p>
            <a:endParaRPr lang="cs-CZ" sz="18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836712"/>
            <a:ext cx="12192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			Možnosti léčby</a:t>
            </a:r>
            <a:r>
              <a:rPr kumimoji="0" lang="cs-CZ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Riziko opakování stejného onemocnění pro příbuzné pacienta</a:t>
            </a:r>
            <a:endParaRPr lang="cs-CZ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Zástupný symbol pro obsah 3" descr="X-linked_recessiv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28248" y="1318926"/>
            <a:ext cx="3647728" cy="5539074"/>
          </a:xfrm>
        </p:spPr>
      </p:pic>
      <p:sp>
        <p:nvSpPr>
          <p:cNvPr id="5" name="TextovéPole 4"/>
          <p:cNvSpPr txBox="1"/>
          <p:nvPr/>
        </p:nvSpPr>
        <p:spPr>
          <a:xfrm>
            <a:off x="370594" y="1196752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000" i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pravděpodobnost onemocnění dítěte </a:t>
            </a:r>
            <a:r>
              <a:rPr lang="cs-CZ" sz="2000" b="1" dirty="0" smtClean="0"/>
              <a:t>přenašečky</a:t>
            </a:r>
            <a:r>
              <a:rPr lang="cs-CZ" sz="2000" dirty="0" smtClean="0"/>
              <a:t> je 50:50 u syna a pravděpodobnost přenašečství je 50:50 u dcery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pravděpodobnost onemocnění syna </a:t>
            </a:r>
            <a:r>
              <a:rPr lang="cs-CZ" sz="2000" b="1" dirty="0" smtClean="0"/>
              <a:t>nemocného muže </a:t>
            </a:r>
            <a:r>
              <a:rPr lang="cs-CZ" sz="2000" dirty="0" smtClean="0"/>
              <a:t>je nulová, avšak stoprocentní  je pravděpodobnost, že jeho dcera bude přenašečkou = gen nebývá nikdy přenesen z otce na syna, ale je přenášen postiženým mužem 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na všechny jeho dcery</a:t>
            </a:r>
          </a:p>
        </p:txBody>
      </p:sp>
      <p:pic>
        <p:nvPicPr>
          <p:cNvPr id="6" name="Obrázek 5" descr="Výstřiže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5050" y="4221088"/>
            <a:ext cx="3312368" cy="2448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826</Words>
  <Application>Microsoft Office PowerPoint</Application>
  <PresentationFormat>Vlastní</PresentationFormat>
  <Paragraphs>99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Duchenneova-Beckerova svalová dystrofie</vt:lpstr>
      <vt:lpstr>Klinické projevy</vt:lpstr>
      <vt:lpstr>Snímek 3</vt:lpstr>
      <vt:lpstr>Genetický podklad onemocnění</vt:lpstr>
      <vt:lpstr>Prevalence</vt:lpstr>
      <vt:lpstr>   Prenatální diagnostika</vt:lpstr>
      <vt:lpstr>   Molekulárně genetické vyšetření</vt:lpstr>
      <vt:lpstr>   Preventivní opatření </vt:lpstr>
      <vt:lpstr>Riziko opakování stejného onemocnění pro příbuzné pacienta</vt:lpstr>
      <vt:lpstr>Etické a právní aspekty vyplývající z genetického vyšetření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Duchennova-Beckerova svalová dystrofie</dc:title>
  <dc:creator>Beruška</dc:creator>
  <cp:lastModifiedBy>Radim</cp:lastModifiedBy>
  <cp:revision>51</cp:revision>
  <dcterms:created xsi:type="dcterms:W3CDTF">2015-05-19T13:34:18Z</dcterms:created>
  <dcterms:modified xsi:type="dcterms:W3CDTF">2015-05-26T21:01:59Z</dcterms:modified>
</cp:coreProperties>
</file>