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8" y="-1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114750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Shape 61"/>
          <p:cNvGrpSpPr/>
          <p:nvPr/>
        </p:nvGrpSpPr>
        <p:grpSpPr>
          <a:xfrm>
            <a:off x="-11" y="1000670"/>
            <a:ext cx="7314320" cy="3087224"/>
            <a:chOff x="-11" y="1378676"/>
            <a:chExt cx="7314320" cy="4116299"/>
          </a:xfrm>
        </p:grpSpPr>
        <p:sp>
          <p:nvSpPr>
            <p:cNvPr id="62" name="Shape 62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64" name="Shape 64"/>
          <p:cNvSpPr txBox="1">
            <a:spLocks noGrp="1"/>
          </p:cNvSpPr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ubTitle" idx="1"/>
          </p:nvPr>
        </p:nvSpPr>
        <p:spPr>
          <a:xfrm>
            <a:off x="685800" y="2700338"/>
            <a:ext cx="6400799" cy="67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Shape 68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69" name="Shape 69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6245" y="1278513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2"/>
          </p:nvPr>
        </p:nvSpPr>
        <p:spPr>
          <a:xfrm>
            <a:off x="4648200" y="1278513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77" name="Shape 77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78" name="Shape 78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Shape 83"/>
          <p:cNvGrpSpPr/>
          <p:nvPr/>
        </p:nvGrpSpPr>
        <p:grpSpPr>
          <a:xfrm>
            <a:off x="-13" y="-9140"/>
            <a:ext cx="8005727" cy="1209421"/>
            <a:chOff x="-13" y="-12187"/>
            <a:chExt cx="8005727" cy="1161900"/>
          </a:xfrm>
        </p:grpSpPr>
        <p:sp>
          <p:nvSpPr>
            <p:cNvPr id="84" name="Shape 84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 flipH="1">
            <a:off x="8964665" y="4623760"/>
            <a:ext cx="187800" cy="5214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/>
          <p:nvPr/>
        </p:nvSpPr>
        <p:spPr>
          <a:xfrm flipH="1">
            <a:off x="3866777" y="4623760"/>
            <a:ext cx="5097900" cy="5214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866812" y="4623760"/>
            <a:ext cx="5097900" cy="52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70"/>
            <a:ext cx="3409812" cy="2107677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2pPr>
            <a:lvl3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33" name="Shape 33"/>
          <p:cNvGrpSpPr/>
          <p:nvPr/>
        </p:nvGrpSpPr>
        <p:grpSpPr>
          <a:xfrm rot="10800000">
            <a:off x="5734187" y="3035893"/>
            <a:ext cx="3409812" cy="2107677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25675" y="4622075"/>
            <a:ext cx="548699" cy="52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ctrTitle"/>
          </p:nvPr>
        </p:nvSpPr>
        <p:spPr>
          <a:xfrm>
            <a:off x="685800" y="1699932"/>
            <a:ext cx="6400799" cy="100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Edwardsův syndrom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subTitle" idx="1"/>
          </p:nvPr>
        </p:nvSpPr>
        <p:spPr>
          <a:xfrm>
            <a:off x="778769" y="2700413"/>
            <a:ext cx="6400799" cy="67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 sz="170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817120" y="1483571"/>
            <a:ext cx="2940000" cy="291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Alžběta Čápová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Eva Červinková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Magdaléna Hartová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Katarína Tabernausová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2"/>
          </p:nvPr>
        </p:nvSpPr>
        <p:spPr>
          <a:xfrm>
            <a:off x="3757125" y="1483571"/>
            <a:ext cx="2494199" cy="3029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Ivan Tkáč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Filip Šustr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Zbyněk Švrček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Za pozornost děkují: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5100297" y="3109650"/>
            <a:ext cx="4043700" cy="162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457200" indent="0" rtl="0">
              <a:spcBef>
                <a:spcPts val="0"/>
              </a:spcBef>
              <a:buNone/>
            </a:pPr>
            <a:r>
              <a:rPr lang="en">
                <a:solidFill>
                  <a:srgbClr val="0B5394"/>
                </a:solidFill>
              </a:rPr>
              <a:t>Zdroj: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>
                <a:solidFill>
                  <a:srgbClr val="0B5394"/>
                </a:solidFill>
              </a:rPr>
              <a:t>http://edwardsuvsyndrom.cz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Edwardsův syndrom 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278523"/>
            <a:ext cx="8139899" cy="3129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just" rtl="0">
              <a:spcBef>
                <a:spcPts val="0"/>
              </a:spcBef>
              <a:buNone/>
            </a:pPr>
            <a:r>
              <a:rPr lang="en" sz="1400"/>
              <a:t>- karyotyp: 47, XX, +18 nebo 47, XY, +18</a:t>
            </a:r>
          </a:p>
          <a:p>
            <a:pPr algn="just" rtl="0">
              <a:spcBef>
                <a:spcPts val="0"/>
              </a:spcBef>
              <a:buNone/>
            </a:pPr>
            <a:r>
              <a:rPr lang="en" sz="1400"/>
              <a:t>= trizomie chromozomu 18 (po Downově syndromu druhou nejčatější trizomii)</a:t>
            </a:r>
            <a:br>
              <a:rPr lang="en" sz="1400"/>
            </a:br>
            <a:endParaRPr lang="en" sz="1400"/>
          </a:p>
          <a:p>
            <a:pPr algn="just" rtl="0">
              <a:spcBef>
                <a:spcPts val="0"/>
              </a:spcBef>
              <a:buNone/>
            </a:pPr>
            <a:r>
              <a:rPr lang="en" sz="1400"/>
              <a:t>- Prevalence v populaci: u narozených dětí cca 1:6500-1:8000, výskyt u počatých dětí je asi 1:3000.  </a:t>
            </a:r>
          </a:p>
          <a:p>
            <a:pPr algn="just" rtl="0">
              <a:spcBef>
                <a:spcPts val="0"/>
              </a:spcBef>
              <a:buNone/>
            </a:pPr>
            <a:endParaRPr sz="1400"/>
          </a:p>
          <a:p>
            <a:pPr algn="just">
              <a:spcBef>
                <a:spcPts val="0"/>
              </a:spcBef>
              <a:buNone/>
            </a:pPr>
            <a:r>
              <a:rPr lang="en" sz="1400"/>
              <a:t>- U velké části embryí a plodů (literární údaje se liší od 50 do 95%) s ES dojde k jeho samovolnému potracení. Pokud se děti narodí živé, tak 90% dětí umírá asi do 6 měsíců života, 5-10% dětí přežívá 1 rok života. V literatuře bylo popsáno i přežití 20. roku života, ale je to velmi vzácné.</a:t>
            </a:r>
            <a:br>
              <a:rPr lang="en" sz="1400"/>
            </a:br>
            <a:endParaRPr lang="en" sz="140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Možné genetické příčiny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278525"/>
            <a:ext cx="7956300" cy="3698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just" rtl="0">
              <a:spcBef>
                <a:spcPts val="0"/>
              </a:spcBef>
              <a:buNone/>
            </a:pPr>
            <a:r>
              <a:rPr lang="en" sz="1400"/>
              <a:t>1) Chromozomální numerická aberace - aneupoidie de novo, ke které mohlo dojít v důsledku nondisjunkce následující meiózu I nebo II vzniku gamét matky nebo méně často otce.</a:t>
            </a:r>
            <a:br>
              <a:rPr lang="en" sz="1400"/>
            </a:br>
            <a:endParaRPr lang="en" sz="1400"/>
          </a:p>
          <a:p>
            <a:pPr algn="just" rtl="0">
              <a:spcBef>
                <a:spcPts val="0"/>
              </a:spcBef>
              <a:buNone/>
            </a:pPr>
            <a:r>
              <a:rPr lang="en" sz="1400"/>
              <a:t>2) Tzv. mozaikové formy ES vznikají až poté, kdy se spojí vajíčko se spermií. Následně pak vznikají 2 různé skupiny buněk, kdy jedna část obsahuje nadbytečný 18. chromozom (tedy trizomii 18. chromozomu a tím 47 chromozomů celkem) a druhá část buněk má normální složení, tedy 46 chromozomů celkem. K takovému stavu dochází asi u 5 % případů s Edwardsovým syndromem.</a:t>
            </a:r>
            <a:br>
              <a:rPr lang="en" sz="1400"/>
            </a:br>
            <a:endParaRPr lang="en" sz="1400"/>
          </a:p>
          <a:p>
            <a:pPr algn="just">
              <a:spcBef>
                <a:spcPts val="0"/>
              </a:spcBef>
              <a:buNone/>
            </a:pPr>
            <a:r>
              <a:rPr lang="en" sz="1400"/>
              <a:t>3) Translokační formy ES vznikají, když jeden z rodičů nese balancovanou (vyváženou) translokaci chromozomů. To znamená, že rodič je zcela zdravý a o této strukturální chybě neví a následně se mu může narodit dítě s touto formou onemocnění. Dochází k tomu asi ve 2 % všech případů ES. Jedná se o částečnou (parciální trizomii).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513191"/>
            <a:ext cx="8229600" cy="3630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30909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en" sz="1400">
                <a:solidFill>
                  <a:srgbClr val="1C4587"/>
                </a:solidFill>
              </a:rPr>
              <a:t>-  flekční deformita prstů, která se jeví tak, že ukazováček a 5. prst překrývají ostatní prsty</a:t>
            </a:r>
          </a:p>
          <a:p>
            <a:pPr lvl="0" rtl="0">
              <a:lnSpc>
                <a:spcPct val="130909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en" sz="1400">
                <a:solidFill>
                  <a:srgbClr val="1C4587"/>
                </a:solidFill>
              </a:rPr>
              <a:t>-  atypická facies s mikrognacií</a:t>
            </a:r>
          </a:p>
          <a:p>
            <a:pPr lvl="0" rtl="0">
              <a:lnSpc>
                <a:spcPct val="130909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en" sz="1400">
                <a:solidFill>
                  <a:srgbClr val="1C4587"/>
                </a:solidFill>
              </a:rPr>
              <a:t>-  prominující záhlaví</a:t>
            </a:r>
          </a:p>
          <a:p>
            <a:pPr lvl="0" rtl="0">
              <a:lnSpc>
                <a:spcPct val="130909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en" sz="1400">
                <a:solidFill>
                  <a:srgbClr val="1C4587"/>
                </a:solidFill>
              </a:rPr>
              <a:t>-  těžká růstová retardace</a:t>
            </a:r>
          </a:p>
          <a:p>
            <a:pPr lvl="0" rtl="0">
              <a:lnSpc>
                <a:spcPct val="130909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en" sz="1400">
                <a:solidFill>
                  <a:srgbClr val="1C4587"/>
                </a:solidFill>
              </a:rPr>
              <a:t>-  vrozené vady srdce a ledvin</a:t>
            </a:r>
          </a:p>
          <a:p>
            <a:pPr lvl="0" rtl="0">
              <a:lnSpc>
                <a:spcPct val="130909"/>
              </a:lnSpc>
              <a:spcBef>
                <a:spcPts val="400"/>
              </a:spcBef>
              <a:spcAft>
                <a:spcPts val="600"/>
              </a:spcAft>
              <a:buNone/>
            </a:pPr>
            <a:r>
              <a:rPr lang="en" sz="1400">
                <a:solidFill>
                  <a:srgbClr val="1C4587"/>
                </a:solidFill>
              </a:rPr>
              <a:t>-  opičí rýha na dlani a jednoduchý oblouček na většině prstů</a:t>
            </a:r>
          </a:p>
          <a:p>
            <a:pPr lvl="0" rtl="0">
              <a:lnSpc>
                <a:spcPct val="140000"/>
              </a:lnSpc>
              <a:spcBef>
                <a:spcPts val="0"/>
              </a:spcBef>
              <a:buNone/>
            </a:pPr>
            <a:r>
              <a:rPr lang="en" sz="1400">
                <a:solidFill>
                  <a:srgbClr val="1C4587"/>
                </a:solidFill>
              </a:rPr>
              <a:t>-</a:t>
            </a:r>
            <a:r>
              <a:rPr lang="en" sz="1400" b="1">
                <a:solidFill>
                  <a:srgbClr val="FF0000"/>
                </a:solidFill>
              </a:rPr>
              <a:t> </a:t>
            </a:r>
            <a:r>
              <a:rPr lang="en" sz="1400">
                <a:solidFill>
                  <a:srgbClr val="1C4587"/>
                </a:solidFill>
              </a:rPr>
              <a:t>nožky ve tvaru křesla s vyčnívající patičkou (kolébkové)</a:t>
            </a:r>
          </a:p>
          <a:p>
            <a:pPr lvl="0" rtl="0">
              <a:lnSpc>
                <a:spcPct val="140000"/>
              </a:lnSpc>
              <a:spcBef>
                <a:spcPts val="0"/>
              </a:spcBef>
              <a:buNone/>
            </a:pPr>
            <a:r>
              <a:rPr lang="en" sz="1400">
                <a:solidFill>
                  <a:srgbClr val="1C4587"/>
                </a:solidFill>
              </a:rPr>
              <a:t>- hypotonie</a:t>
            </a:r>
          </a:p>
          <a:p>
            <a:pPr lvl="0" rtl="0">
              <a:lnSpc>
                <a:spcPct val="140000"/>
              </a:lnSpc>
              <a:spcBef>
                <a:spcPts val="0"/>
              </a:spcBef>
              <a:buNone/>
            </a:pPr>
            <a:r>
              <a:rPr lang="en" sz="1400">
                <a:solidFill>
                  <a:srgbClr val="1C4587"/>
                </a:solidFill>
              </a:rPr>
              <a:t>- potíže s krmením</a:t>
            </a:r>
          </a:p>
          <a:p>
            <a:pPr lvl="0" rtl="0">
              <a:lnSpc>
                <a:spcPct val="140000"/>
              </a:lnSpc>
              <a:spcBef>
                <a:spcPts val="0"/>
              </a:spcBef>
              <a:buNone/>
            </a:pPr>
            <a:r>
              <a:rPr lang="en" sz="1400">
                <a:solidFill>
                  <a:srgbClr val="1C4587"/>
                </a:solidFill>
              </a:rPr>
              <a:t>- krátká hrudní kost</a:t>
            </a:r>
          </a:p>
          <a:p>
            <a:pPr lvl="0" rtl="0">
              <a:lnSpc>
                <a:spcPct val="140000"/>
              </a:lnSpc>
              <a:spcBef>
                <a:spcPts val="0"/>
              </a:spcBef>
              <a:buNone/>
            </a:pPr>
            <a:endParaRPr sz="1400" b="1">
              <a:solidFill>
                <a:srgbClr val="FF0000"/>
              </a:solidFill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500000" y="181275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Klinické příznaky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Rizikové faktory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80400" y="1115101"/>
            <a:ext cx="8069099" cy="363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buNone/>
            </a:pPr>
            <a:endParaRPr/>
          </a:p>
          <a:p>
            <a:pPr marL="914400" lvl="1" indent="-342900" algn="just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en"/>
              <a:t>Riziko vzniku ES stoupá s přibývajícím věkem matky, nelze mu předejít </a:t>
            </a:r>
          </a:p>
          <a:p>
            <a:pPr marL="914400" lvl="1" indent="-342900" algn="just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en"/>
              <a:t>Onemocnění postihuje 3-4x více ženy než muže </a:t>
            </a:r>
          </a:p>
          <a:p>
            <a:pPr marL="914400" lvl="1" indent="-342900" algn="just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en"/>
              <a:t>Riziko opakování (tj. že se stejné ženě narodí podruhé dítě s ES) je asi 1%</a:t>
            </a:r>
          </a:p>
          <a:p>
            <a:pPr marL="457200" lvl="0" indent="0" algn="just" rtl="0">
              <a:lnSpc>
                <a:spcPct val="150000"/>
              </a:lnSpc>
              <a:spcBef>
                <a:spcPts val="0"/>
              </a:spcBef>
              <a:buNone/>
            </a:pPr>
            <a:endParaRPr sz="140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510675" y="7435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/>
              <a:t>Možnosti genetického vyšetření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251565" y="1283993"/>
            <a:ext cx="8779799" cy="3630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0" indent="0" algn="just" rtl="0">
              <a:spcBef>
                <a:spcPts val="0"/>
              </a:spcBef>
              <a:buNone/>
            </a:pPr>
            <a:r>
              <a:rPr lang="en" sz="1600"/>
              <a:t>Prenatálně: 	V prvním trimestru (9.-11. týden) se provádí biochemický screening krve matky:</a:t>
            </a:r>
          </a:p>
          <a:p>
            <a:pPr marL="0" indent="0" algn="just" rtl="0">
              <a:spcBef>
                <a:spcPts val="0"/>
              </a:spcBef>
              <a:buNone/>
            </a:pPr>
            <a:r>
              <a:rPr lang="en" sz="1600"/>
              <a:t>				PAPP-A (pregnancy associated plasma protein A) (snížený)</a:t>
            </a:r>
          </a:p>
          <a:p>
            <a:pPr marL="0" indent="0" algn="just" rtl="0">
              <a:spcBef>
                <a:spcPts val="0"/>
              </a:spcBef>
              <a:buNone/>
            </a:pPr>
            <a:r>
              <a:rPr lang="en" sz="1600"/>
              <a:t>				volná β podjednotkahCG (snížený)</a:t>
            </a:r>
          </a:p>
          <a:p>
            <a:pPr marL="1371600" indent="0" algn="just" rtl="0">
              <a:spcBef>
                <a:spcPts val="0"/>
              </a:spcBef>
              <a:buNone/>
            </a:pPr>
            <a:endParaRPr sz="1600"/>
          </a:p>
          <a:p>
            <a:pPr marL="1371600" indent="0" algn="just" rtl="0">
              <a:spcBef>
                <a:spcPts val="0"/>
              </a:spcBef>
              <a:buNone/>
            </a:pPr>
            <a:r>
              <a:rPr lang="en" sz="1600"/>
              <a:t>V druhém trimestru se při podezření na genetickou poruchu nebo v případě, že žena přichází k lékaři v pozdějším stádiu těhotenství, provádí triple test:</a:t>
            </a:r>
          </a:p>
          <a:p>
            <a:pPr algn="just" rtl="0">
              <a:spcBef>
                <a:spcPts val="0"/>
              </a:spcBef>
              <a:buNone/>
            </a:pPr>
            <a:r>
              <a:rPr lang="en" sz="1600"/>
              <a:t>				AFP - alfafetoprotein (snížený)</a:t>
            </a:r>
          </a:p>
          <a:p>
            <a:pPr algn="just" rtl="0">
              <a:spcBef>
                <a:spcPts val="0"/>
              </a:spcBef>
              <a:buNone/>
            </a:pPr>
            <a:r>
              <a:rPr lang="en" sz="1600"/>
              <a:t>				E3 - konjugovaný estradiol (snížený) </a:t>
            </a:r>
          </a:p>
          <a:p>
            <a:pPr algn="just" rtl="0">
              <a:spcBef>
                <a:spcPts val="0"/>
              </a:spcBef>
              <a:buNone/>
            </a:pPr>
            <a:r>
              <a:rPr lang="en" sz="1600"/>
              <a:t>				hCG - lidský choriový gonadotropin (snížený)</a:t>
            </a:r>
          </a:p>
          <a:p>
            <a:pPr marL="1371600" lvl="0" indent="0" algn="just" rtl="0">
              <a:spcBef>
                <a:spcPts val="0"/>
              </a:spcBef>
              <a:buNone/>
            </a:pPr>
            <a:endParaRPr sz="1600"/>
          </a:p>
          <a:p>
            <a:pPr marL="1371600" lvl="0" indent="0" algn="just" rtl="0">
              <a:spcBef>
                <a:spcPts val="0"/>
              </a:spcBef>
              <a:buNone/>
            </a:pPr>
            <a:r>
              <a:rPr lang="en" sz="1600"/>
              <a:t>Screening lze doplnit sonografickým vyšetřením, který v kombinaci s předchozími biochemickými testy tvoří INTEGROVANÝ TEST.</a:t>
            </a:r>
          </a:p>
          <a:p>
            <a:pPr marL="914400" lvl="0" indent="457200" algn="just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40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Možnosti genetického vyšetření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0" algn="just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sz="1600"/>
              <a:t>Při patologických hladinách těchto markerů (u Edwardsova syndromu vše sníženo) se provádí amniocentéza (odběr plodové vody), ze které se zjistí:</a:t>
            </a:r>
          </a:p>
          <a:p>
            <a:pPr lvl="0" algn="just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sz="1600"/>
              <a:t>		karyotyp plodu (vyšetření chromozomů)</a:t>
            </a:r>
          </a:p>
          <a:p>
            <a:pPr lvl="0" algn="just" rtl="0">
              <a:spcBef>
                <a:spcPts val="0"/>
              </a:spcBef>
              <a:buNone/>
            </a:pPr>
            <a:r>
              <a:rPr lang="en" sz="1600"/>
              <a:t>		AFP v plodové vodě</a:t>
            </a:r>
          </a:p>
          <a:p>
            <a:pPr lvl="0" algn="just" rtl="0">
              <a:spcBef>
                <a:spcPts val="0"/>
              </a:spcBef>
              <a:buNone/>
            </a:pPr>
            <a:endParaRPr sz="1600"/>
          </a:p>
          <a:p>
            <a:pPr lvl="0" indent="457200" algn="just" rtl="0">
              <a:spcBef>
                <a:spcPts val="0"/>
              </a:spcBef>
              <a:buNone/>
            </a:pPr>
            <a:r>
              <a:rPr lang="en" sz="1600"/>
              <a:t>Nebo jiné invazivní diagnostické vyšetření:</a:t>
            </a:r>
          </a:p>
          <a:p>
            <a:pPr marL="914400" lvl="0" indent="-330200" algn="just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en" sz="1600"/>
              <a:t>odběr choriových klků - kultivace buněk choria (nejčasnější mezi 10-14 týdnem)</a:t>
            </a:r>
          </a:p>
          <a:p>
            <a:pPr marL="914400" lvl="0" indent="-330200" algn="just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en" sz="1600"/>
              <a:t>kordocentéza - punkce pupečníku (vyšetření karyotypu) - stále se provádí</a:t>
            </a:r>
          </a:p>
          <a:p>
            <a:pPr marL="914400" lvl="0" indent="-330200" algn="just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en" sz="1600"/>
              <a:t>fetoskopie - vizualizace plodu pomocí kamery + odběr vzorků (obsolentní)	</a:t>
            </a:r>
          </a:p>
          <a:p>
            <a:pPr lvl="0" algn="just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600"/>
          </a:p>
          <a:p>
            <a:pPr lvl="0" algn="just" rtl="0">
              <a:spcBef>
                <a:spcPts val="0"/>
              </a:spcBef>
              <a:buNone/>
            </a:pPr>
            <a:endParaRPr sz="1600"/>
          </a:p>
          <a:p>
            <a:pPr lvl="0" algn="just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en" sz="1600"/>
              <a:t>Postnatálně: 	Genetické vyšetření leukocytů novorozence.</a:t>
            </a:r>
          </a:p>
          <a:p>
            <a:pPr algn="just">
              <a:spcBef>
                <a:spcPts val="0"/>
              </a:spcBef>
              <a:buNone/>
            </a:pPr>
            <a:endParaRPr sz="1600"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Prevence a terapie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150" y="1218341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lvl="1" indent="-342900" algn="just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en" dirty="0" smtClean="0"/>
              <a:t>Edwardsův </a:t>
            </a:r>
            <a:r>
              <a:rPr lang="en" dirty="0"/>
              <a:t>syndrom je neléčitelný</a:t>
            </a:r>
          </a:p>
          <a:p>
            <a:pPr marL="914400" lvl="1" indent="-342900" algn="just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en" dirty="0"/>
              <a:t>Jedinou možnou prevencí je prenatální určení karyotypu plodu, což ženě dá možnost rozhodnout se, zda chce těhotenství uměle přerušit</a:t>
            </a:r>
          </a:p>
          <a:p>
            <a:pPr marL="914400" lvl="1" indent="-342900" algn="just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en" dirty="0"/>
              <a:t>Obecně je prevencí početí v mladším produktivním věku a vyhýbání se </a:t>
            </a:r>
            <a:r>
              <a:rPr lang="en" dirty="0" smtClean="0"/>
              <a:t>mutagenům</a:t>
            </a:r>
            <a:endParaRPr lang="cs-CZ" dirty="0" smtClean="0"/>
          </a:p>
          <a:p>
            <a:pPr marL="571500" lvl="1" algn="just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cs-CZ" sz="1000" i="1" dirty="0" err="1" smtClean="0">
                <a:solidFill>
                  <a:srgbClr val="00B050"/>
                </a:solidFill>
              </a:rPr>
              <a:t>Pozn</a:t>
            </a:r>
            <a:r>
              <a:rPr lang="cs-CZ" sz="1000" i="1" dirty="0" smtClean="0">
                <a:solidFill>
                  <a:srgbClr val="00B050"/>
                </a:solidFill>
              </a:rPr>
              <a:t>:</a:t>
            </a:r>
          </a:p>
          <a:p>
            <a:pPr marL="571500" lvl="1" algn="just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cs-CZ" sz="1000" i="1" dirty="0" smtClean="0">
                <a:solidFill>
                  <a:srgbClr val="00B050"/>
                </a:solidFill>
              </a:rPr>
              <a:t>-primární prevence: reprodukce v optimálním věku, </a:t>
            </a:r>
            <a:r>
              <a:rPr lang="cs-CZ" sz="1000" i="1" dirty="0" err="1" smtClean="0">
                <a:solidFill>
                  <a:srgbClr val="00B050"/>
                </a:solidFill>
              </a:rPr>
              <a:t>prekoncepční</a:t>
            </a:r>
            <a:r>
              <a:rPr lang="cs-CZ" sz="1000" i="1" dirty="0" smtClean="0">
                <a:solidFill>
                  <a:srgbClr val="00B050"/>
                </a:solidFill>
              </a:rPr>
              <a:t> vyšetření partnerů s pozitivní rodinnou zátěží nebo s reprodukčnímu problémy( infertilita, sterilita)</a:t>
            </a:r>
          </a:p>
          <a:p>
            <a:pPr marL="571500" lvl="1" algn="just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cs-CZ" sz="1000" i="1" dirty="0" smtClean="0">
                <a:solidFill>
                  <a:srgbClr val="00B050"/>
                </a:solidFill>
              </a:rPr>
              <a:t>- Sekundární prevence: prenatální stanovení karyotypu plodu dle platných indikací- pozitivní </a:t>
            </a:r>
            <a:r>
              <a:rPr lang="cs-CZ" sz="1000" i="1" dirty="0" err="1" smtClean="0">
                <a:solidFill>
                  <a:srgbClr val="00B050"/>
                </a:solidFill>
              </a:rPr>
              <a:t>biochem.a</a:t>
            </a:r>
            <a:r>
              <a:rPr lang="cs-CZ" sz="1000" i="1" dirty="0" smtClean="0">
                <a:solidFill>
                  <a:srgbClr val="00B050"/>
                </a:solidFill>
              </a:rPr>
              <a:t>/UZ </a:t>
            </a:r>
            <a:r>
              <a:rPr lang="cs-CZ" sz="1000" i="1" dirty="0" err="1" smtClean="0">
                <a:solidFill>
                  <a:srgbClr val="00B050"/>
                </a:solidFill>
              </a:rPr>
              <a:t>screening</a:t>
            </a:r>
            <a:r>
              <a:rPr lang="cs-CZ" sz="1000" i="1" dirty="0" smtClean="0">
                <a:solidFill>
                  <a:srgbClr val="00B050"/>
                </a:solidFill>
              </a:rPr>
              <a:t>, event. vyšší věk, nosičství balanc. VCA u rodiče.  Postnatální vyšetření karyotypu u dítěte se specifickou dysmorfií a VVV, při potvrzení VCA vyšetření karyotypu obou rodičů k vyloučení balanc. Translokací nebo chromosomových abnormalit s rizikem </a:t>
            </a:r>
            <a:r>
              <a:rPr lang="cs-CZ" sz="1000" i="1" dirty="0" err="1" smtClean="0">
                <a:solidFill>
                  <a:srgbClr val="00B050"/>
                </a:solidFill>
              </a:rPr>
              <a:t>nondisjunkce</a:t>
            </a:r>
            <a:r>
              <a:rPr lang="cs-CZ" sz="1000" i="1" dirty="0" smtClean="0">
                <a:solidFill>
                  <a:srgbClr val="00B050"/>
                </a:solidFill>
              </a:rPr>
              <a:t> chrom. v gametách.</a:t>
            </a:r>
            <a:endParaRPr lang="en" sz="10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57200" y="101100"/>
            <a:ext cx="7315499" cy="1013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Etické a právní aspekty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457200" y="1278516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just" rtl="0">
              <a:spcBef>
                <a:spcPts val="0"/>
              </a:spcBef>
              <a:buNone/>
            </a:pPr>
            <a:endParaRPr b="1"/>
          </a:p>
          <a:p>
            <a:pPr algn="just" rtl="0">
              <a:spcBef>
                <a:spcPts val="0"/>
              </a:spcBef>
              <a:buNone/>
            </a:pPr>
            <a:r>
              <a:rPr lang="en" b="1"/>
              <a:t>Problémy diagnostiky:</a:t>
            </a:r>
          </a:p>
          <a:p>
            <a:pPr algn="just" rtl="0">
              <a:spcBef>
                <a:spcPts val="0"/>
              </a:spcBef>
              <a:buNone/>
            </a:pPr>
            <a:endParaRPr b="1"/>
          </a:p>
          <a:p>
            <a:pPr marL="457200" lvl="0" indent="-342900" algn="just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Prenatální diagnostika onemocnění nevede k léčbě, ale k interrupci</a:t>
            </a:r>
          </a:p>
          <a:p>
            <a:pPr marL="457200" lvl="0" indent="-342900" algn="just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Rozhodnutí podstoupit screening i rozhodnutí podstoupit interrupci je svobodnou volbou ženy</a:t>
            </a:r>
          </a:p>
          <a:p>
            <a:pPr marL="457200" lvl="0" indent="-342900" algn="just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Ale žena po zjištění patologie může být pod tlakem lékařů a okolí -&gt; nerozhoduje se zcela svobodně</a:t>
            </a:r>
          </a:p>
          <a:p>
            <a:pPr marL="457200" lvl="0" indent="-342900" algn="just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Screening určuje pouze pravděpodobnost VVV (určujeme riziko), ne nevyhnutnost k interrupci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lesson-pla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418</Words>
  <Application>Microsoft Office PowerPoint</Application>
  <PresentationFormat>Předvádění na obrazovce (16:9)</PresentationFormat>
  <Paragraphs>85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lesson-plan</vt:lpstr>
      <vt:lpstr>Edwardsův syndrom</vt:lpstr>
      <vt:lpstr>Edwardsův syndrom </vt:lpstr>
      <vt:lpstr>Možné genetické příčiny</vt:lpstr>
      <vt:lpstr>Klinické příznaky </vt:lpstr>
      <vt:lpstr>Rizikové faktory</vt:lpstr>
      <vt:lpstr>Možnosti genetického vyšetření</vt:lpstr>
      <vt:lpstr>Možnosti genetického vyšetření</vt:lpstr>
      <vt:lpstr>Prevence a terapie</vt:lpstr>
      <vt:lpstr>Etické a právní aspekty</vt:lpstr>
      <vt:lpstr>Za pozornost děkují: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Edwardsův syndrom</dc:title>
  <cp:lastModifiedBy>Soukalova Jana</cp:lastModifiedBy>
  <cp:revision>1</cp:revision>
  <dcterms:modified xsi:type="dcterms:W3CDTF">2015-05-06T09:21:11Z</dcterms:modified>
</cp:coreProperties>
</file>