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7099300" cy="10234613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76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A575E-4E74-433D-8561-81D5EC78EBF9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74D28-9B85-4D77-B5F0-19F76AB9336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0576-3CC2-4D65-9C83-47B78246B3CD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41F8B-2B93-4CBE-B0FA-DE53D7C1E7C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8FB48-64E8-4ABC-8F6A-A86588A00A46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E6957-0CBF-4811-8B91-760E21ABF32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CBB55-7630-4AAD-82FD-1177AAFF5123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8F3C9-5A87-4C85-9E41-B36D35D4BE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49090-AA08-4D06-802A-DD37BA283D26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FA5F4-38B1-4B93-950F-5336072465F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91A0E-0B33-4C38-BE38-217758683E4B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0173B-F5BC-4FA9-B053-8FC0D5F7DBF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422EF-718D-4E10-B2F5-5DCE237FEAC2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78811-8348-4026-B6DB-06ECB7FB6E9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A1463-3CF7-4AEB-B843-94FAE3F517FE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49E6C-82C8-433B-BB17-50633BD315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23041-7D97-4DB9-A384-DB6039AD97F7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83A6D-A8F9-4B4A-87B6-C1BDCAA4B82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A3F6-5247-404E-8776-71E81EDF983E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C5E7B-4DB4-488A-B463-F2109A7147C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EC04-2BE2-4C38-9751-ACDC4FDE727E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81DCD-9BF9-42F6-8B26-765DED75594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sk-SK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8C80CD7-6DC5-4986-B2CE-91B6862B64EB}" type="datetimeFigureOut">
              <a:rPr lang="sk-SK"/>
              <a:pPr>
                <a:defRPr/>
              </a:pPr>
              <a:t>11. 5. 2015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5E7840-7EEE-428B-90DA-0784AE3E405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os.cz/files/onkologicka-pece/2/19.pdf" TargetMode="External"/><Relationship Id="rId2" Type="http://schemas.openxmlformats.org/officeDocument/2006/relationships/hyperlink" Target="https://www.orpha.net/data/patho/SK/Familial-adenomatous-polyposi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kos.cz/files/klinicka-onkologie/5/4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Martin\Desktop\F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773238"/>
            <a:ext cx="5040312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042988" y="115888"/>
            <a:ext cx="7772400" cy="1470025"/>
          </a:xfrm>
        </p:spPr>
        <p:txBody>
          <a:bodyPr/>
          <a:lstStyle/>
          <a:p>
            <a:r>
              <a:rPr lang="sk-SK" smtClean="0"/>
              <a:t>Familiárna adenomatózna polypóza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43438" y="5445125"/>
            <a:ext cx="4249737" cy="1223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k-SK" dirty="0" smtClean="0"/>
              <a:t>Martin </a:t>
            </a:r>
            <a:r>
              <a:rPr lang="sk-SK" dirty="0" err="1" smtClean="0"/>
              <a:t>Jaborník</a:t>
            </a:r>
            <a:endParaRPr lang="sk-SK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k-SK" dirty="0" smtClean="0"/>
              <a:t>Barbora </a:t>
            </a:r>
            <a:r>
              <a:rPr lang="sk-SK" dirty="0" err="1" smtClean="0"/>
              <a:t>Ingeliová</a:t>
            </a:r>
            <a:endParaRPr lang="sk-SK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sk-SK" dirty="0"/>
              <a:t>Eliška </a:t>
            </a:r>
            <a:r>
              <a:rPr lang="sk-SK" dirty="0" err="1"/>
              <a:t>Gazárková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765175"/>
            <a:ext cx="8362950" cy="53609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FAP je </a:t>
            </a:r>
            <a:r>
              <a:rPr lang="sk-SK" dirty="0" err="1" smtClean="0"/>
              <a:t>autozomálne</a:t>
            </a:r>
            <a:r>
              <a:rPr lang="sk-SK" dirty="0" smtClean="0"/>
              <a:t> dominantné dedičné ochorenie charakterizované desiatkami až stovkami </a:t>
            </a:r>
            <a:r>
              <a:rPr lang="sk-SK" dirty="0" err="1" smtClean="0"/>
              <a:t>adenomatóznych</a:t>
            </a:r>
            <a:r>
              <a:rPr lang="sk-SK" dirty="0" smtClean="0"/>
              <a:t> polypov hrubého čreva a konečníka, vznikajúcich v priebehu druhej dekády života, 3 formy</a:t>
            </a:r>
            <a:r>
              <a:rPr lang="sk-SK" sz="3600" dirty="0" smtClean="0"/>
              <a:t>:</a:t>
            </a:r>
          </a:p>
          <a:p>
            <a:pPr marL="742950" indent="-7429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sk-SK" sz="3600" dirty="0" smtClean="0"/>
              <a:t>Klasická FAP</a:t>
            </a:r>
          </a:p>
          <a:p>
            <a:pPr marL="742950" indent="-7429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sk-SK" sz="3600" dirty="0" err="1" smtClean="0"/>
              <a:t>Atenuovaná</a:t>
            </a:r>
            <a:r>
              <a:rPr lang="sk-SK" sz="3600" dirty="0" smtClean="0"/>
              <a:t>, AFAP</a:t>
            </a:r>
          </a:p>
          <a:p>
            <a:pPr marL="742950" indent="-74295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sk-SK" sz="3600" dirty="0" smtClean="0"/>
              <a:t>MUTYH </a:t>
            </a:r>
            <a:r>
              <a:rPr lang="sk-SK" sz="3600" dirty="0" err="1" smtClean="0"/>
              <a:t>asociavoná</a:t>
            </a:r>
            <a:r>
              <a:rPr lang="sk-SK" sz="3600" dirty="0" smtClean="0"/>
              <a:t> FAP (recesívne dedičná)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sk-SK" smtClean="0"/>
              <a:t>FAP má incidenciu okolo 1: 8300, postihuje rovnako obidve pohlavia</a:t>
            </a:r>
          </a:p>
          <a:p>
            <a:r>
              <a:rPr lang="sk-SK" smtClean="0"/>
              <a:t>Príčinou klasickej i atenuovanej formy FAP je zárodočná mutácia tumorsupresorového genu APC lokalizovaného na dlhom ramienku 5. chromozómu. </a:t>
            </a:r>
          </a:p>
          <a:p>
            <a:r>
              <a:rPr lang="sk-SK" smtClean="0"/>
              <a:t>Približne v 75 % sa táto mutácia dedí, zatiaľ čo v ostatnej štvrtine vzniká de novo</a:t>
            </a:r>
          </a:p>
          <a:p>
            <a:r>
              <a:rPr lang="sk-SK" smtClean="0"/>
              <a:t>Riziko pre deti pacientov s FAP je 50 %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836613"/>
            <a:ext cx="8229600" cy="5318125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Väčšina pacientov je </a:t>
            </a:r>
            <a:r>
              <a:rPr lang="sk-SK" dirty="0" err="1" smtClean="0"/>
              <a:t>asymptomatických</a:t>
            </a:r>
            <a:r>
              <a:rPr lang="sk-SK" dirty="0" smtClean="0"/>
              <a:t>, pokiaľ </a:t>
            </a:r>
            <a:r>
              <a:rPr lang="sk-SK" dirty="0" err="1" smtClean="0"/>
              <a:t>adenómy</a:t>
            </a:r>
            <a:r>
              <a:rPr lang="sk-SK" dirty="0" smtClean="0"/>
              <a:t> nie sú veľké a početné a nespôsobujú krvácanie z rekta, anémiu, alebo </a:t>
            </a:r>
            <a:r>
              <a:rPr lang="sk-SK" dirty="0" err="1" smtClean="0"/>
              <a:t>malignizujú</a:t>
            </a:r>
            <a:r>
              <a:rPr lang="sk-SK" dirty="0" smtClean="0"/>
              <a:t>. Vznik malignity je prakticky 100 %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K nešpecifickým symptómom patrí obstipácia alebo hnačka, bolesť brucha, hmatateľné masy v bruchu, strata váhy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FAP sa môže prezentovať aj </a:t>
            </a:r>
            <a:r>
              <a:rPr lang="sk-SK" dirty="0" err="1" smtClean="0"/>
              <a:t>extraintestinálnymi</a:t>
            </a:r>
            <a:r>
              <a:rPr lang="sk-SK" dirty="0" smtClean="0"/>
              <a:t> prejavmi ako </a:t>
            </a:r>
            <a:r>
              <a:rPr lang="sk-SK" dirty="0" err="1" smtClean="0"/>
              <a:t>osteómy</a:t>
            </a:r>
            <a:r>
              <a:rPr lang="sk-SK" dirty="0" smtClean="0"/>
              <a:t>, dentálne abnormality, </a:t>
            </a:r>
            <a:r>
              <a:rPr lang="sk-SK" dirty="0" err="1" smtClean="0"/>
              <a:t>kongenitálnou</a:t>
            </a:r>
            <a:r>
              <a:rPr lang="sk-SK" dirty="0" smtClean="0"/>
              <a:t> hypertrofiou pigmentového epitelu sietnice (CHRPE)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C:\Users\Martin\Desktop\CHRPE17.jpg"/>
          <p:cNvPicPr>
            <a:picLocks noChangeAspect="1" noChangeArrowheads="1"/>
          </p:cNvPicPr>
          <p:nvPr/>
        </p:nvPicPr>
        <p:blipFill>
          <a:blip r:embed="rId2"/>
          <a:srcRect l="15459" t="26140" r="46809" b="24149"/>
          <a:stretch>
            <a:fillRect/>
          </a:stretch>
        </p:blipFill>
        <p:spPr bwMode="auto">
          <a:xfrm>
            <a:off x="5645150" y="3644900"/>
            <a:ext cx="3498850" cy="321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Diagnostika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Diagnóza sa zakladá na rodinnej anamnéze, klinickom obraze a rozšírenej črevnej endoskopii alebo celkovej kolonoskopii. </a:t>
            </a:r>
          </a:p>
          <a:p>
            <a:r>
              <a:rPr lang="sk-SK" smtClean="0"/>
              <a:t>Dôležitým diag. faktorom je CHRPE vyskytujúca sa u 80 % pacientov</a:t>
            </a:r>
          </a:p>
          <a:p>
            <a:r>
              <a:rPr lang="sk-SK" smtClean="0"/>
              <a:t>Kedykoľvek je možné klinickú diagnózu potvrdiť genetickým vyšetrením. </a:t>
            </a:r>
          </a:p>
          <a:p>
            <a:endParaRPr 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Genetické vyšetrenie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824412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Pred gen. vyšetrením, je nutné absolvovať poradenstvo s lekárom a podpísať informovaný súhlas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u="sng" dirty="0" err="1" smtClean="0"/>
              <a:t>Postnatálne</a:t>
            </a:r>
            <a:r>
              <a:rPr lang="sk-SK" u="sng" dirty="0" smtClean="0"/>
              <a:t>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DNA pacienta je izolovaná z leukocytov periférnej krvi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u="sng" dirty="0" smtClean="0"/>
              <a:t>Prenatálne: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smtClean="0"/>
              <a:t>DNA analýza využíva materiál získaný </a:t>
            </a:r>
            <a:r>
              <a:rPr lang="sk-SK" dirty="0" err="1" smtClean="0"/>
              <a:t>amniocentézou</a:t>
            </a:r>
            <a:r>
              <a:rPr lang="sk-SK" dirty="0" smtClean="0"/>
              <a:t>, prípadne odberom </a:t>
            </a:r>
            <a:r>
              <a:rPr lang="sk-SK" dirty="0" err="1" smtClean="0"/>
              <a:t>choriových</a:t>
            </a:r>
            <a:r>
              <a:rPr lang="sk-SK" dirty="0" smtClean="0"/>
              <a:t> klkov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k-SK" dirty="0" err="1" smtClean="0"/>
              <a:t>Preimplantačné</a:t>
            </a:r>
            <a:r>
              <a:rPr lang="sk-SK" dirty="0" smtClean="0"/>
              <a:t> genetické testovanie, ktoré je pre väčšinu rodín eticky najprijateľnejšie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Liečba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sz="2700" smtClean="0"/>
              <a:t>Rodinní príslušníci jedincov s FAP podstupujú screening, od 10-12 rokov sigmoideoskopiu, od 20 rokov sú  kolonoskopovaný </a:t>
            </a:r>
          </a:p>
          <a:p>
            <a:pPr>
              <a:lnSpc>
                <a:spcPct val="90000"/>
              </a:lnSpc>
            </a:pPr>
            <a:r>
              <a:rPr lang="sk-SK" sz="2700" smtClean="0"/>
              <a:t>Pri zistení ťažšieho stupňa je odporúčané ako prevencia kolorektálneho karcinómu chirurgické riešenie, všetko v rámci individualizácie pacienta</a:t>
            </a:r>
          </a:p>
          <a:p>
            <a:pPr>
              <a:lnSpc>
                <a:spcPct val="90000"/>
              </a:lnSpc>
            </a:pPr>
            <a:r>
              <a:rPr lang="sk-SK" sz="2700" smtClean="0"/>
              <a:t>Totálna proktokolektómia, a ileoanálny pouch alebo ileorektálna anastomóza pre AFAP. </a:t>
            </a:r>
          </a:p>
          <a:p>
            <a:pPr>
              <a:lnSpc>
                <a:spcPct val="90000"/>
              </a:lnSpc>
            </a:pPr>
            <a:r>
              <a:rPr lang="sk-SK" sz="2700" smtClean="0"/>
              <a:t>Rakovina duodena alebo desmoidné tumory sú dve najčastejšie príčiny smrti po totálnej kolektómii. Tie musia byť zavčasu liečené a zistené</a:t>
            </a:r>
            <a:endParaRPr lang="sk-SK" sz="2700" smtClean="0">
              <a:latin typeface="Arial" charset="0"/>
            </a:endParaRPr>
          </a:p>
          <a:p>
            <a:r>
              <a:rPr lang="sk-SK" sz="2400" smtClean="0">
                <a:solidFill>
                  <a:srgbClr val="CC0000"/>
                </a:solidFill>
              </a:rPr>
              <a:t>Prevetnivní opatření j</a:t>
            </a:r>
            <a:r>
              <a:rPr lang="sk-SK" sz="2400" smtClean="0">
                <a:solidFill>
                  <a:srgbClr val="CC0000"/>
                </a:solidFill>
                <a:latin typeface="Arial" charset="0"/>
              </a:rPr>
              <a:t>sou</a:t>
            </a:r>
            <a:r>
              <a:rPr lang="sk-SK" sz="2400" smtClean="0">
                <a:solidFill>
                  <a:srgbClr val="CC0000"/>
                </a:solidFill>
              </a:rPr>
              <a:t> individuální, řídí se přijatými doporučeními (např:http://www.slg.cz/2011/klinicka-onkologie), na konci 2015 se očekává aktualiz</a:t>
            </a:r>
            <a:r>
              <a:rPr lang="sk-SK" sz="2400" smtClean="0">
                <a:solidFill>
                  <a:srgbClr val="CC0000"/>
                </a:solidFill>
                <a:latin typeface="Arial" charset="0"/>
              </a:rPr>
              <a:t>ace</a:t>
            </a:r>
            <a:endParaRPr lang="sk-SK" sz="27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Etický problém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Diagnostické metódy ako také, majú viesť k zvýšeniu efektivity liečby pacienta, zatiaľ čo prenatálna diagnostika jedinca s FAP môže viesť k ukončeniu tehotenstva z genetickej indikácie</a:t>
            </a:r>
          </a:p>
          <a:p>
            <a:r>
              <a:rPr lang="sk-SK" smtClean="0">
                <a:solidFill>
                  <a:srgbClr val="CC0000"/>
                </a:solidFill>
              </a:rPr>
              <a:t>Jsou i jiné etické problémy v souvislosti s typem tohoto onemocnění – prediktivní testování, prenatální dg, pojištění,....???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Použité zdroje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>
                <a:hlinkClick r:id="rId2"/>
              </a:rPr>
              <a:t>https://www.orpha.net/data/patho/SK/Familial-adenomatous-polyposis.pdf</a:t>
            </a:r>
            <a:endParaRPr lang="sk-SK" smtClean="0"/>
          </a:p>
          <a:p>
            <a:r>
              <a:rPr lang="sk-SK" smtClean="0">
                <a:hlinkClick r:id="rId3"/>
              </a:rPr>
              <a:t>http://www.linkos.cz/files/onkologicka-pece/2/19.pdf</a:t>
            </a:r>
            <a:endParaRPr lang="sk-SK" smtClean="0"/>
          </a:p>
          <a:p>
            <a:r>
              <a:rPr lang="sk-SK" smtClean="0">
                <a:hlinkClick r:id="rId4"/>
              </a:rPr>
              <a:t>http://www.linkos.cz/files/klinicka-onkologie/5/411.pdf</a:t>
            </a:r>
            <a:endParaRPr lang="sk-SK" smtClean="0"/>
          </a:p>
          <a:p>
            <a:r>
              <a:rPr lang="sk-SK" smtClean="0">
                <a:solidFill>
                  <a:schemeClr val="accent2"/>
                </a:solidFill>
              </a:rPr>
              <a:t>Pozn. RG</a:t>
            </a:r>
          </a:p>
          <a:p>
            <a:endParaRPr lang="sk-SK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362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Arial</vt:lpstr>
      <vt:lpstr>Motiv systému Office</vt:lpstr>
      <vt:lpstr>Familiárna adenomatózna polypóza </vt:lpstr>
      <vt:lpstr>Snímek 2</vt:lpstr>
      <vt:lpstr>Snímek 3</vt:lpstr>
      <vt:lpstr>Snímek 4</vt:lpstr>
      <vt:lpstr>Diagnostika</vt:lpstr>
      <vt:lpstr>Genetické vyšetrenie</vt:lpstr>
      <vt:lpstr>Liečba</vt:lpstr>
      <vt:lpstr>Etický problém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Familiárna adenomatózna polypóza</dc:title>
  <dc:creator>Martin</dc:creator>
  <cp:lastModifiedBy>gaillyovar</cp:lastModifiedBy>
  <cp:revision>15</cp:revision>
  <cp:lastPrinted>2015-05-05T15:21:05Z</cp:lastPrinted>
  <dcterms:created xsi:type="dcterms:W3CDTF">2015-05-04T17:38:42Z</dcterms:created>
  <dcterms:modified xsi:type="dcterms:W3CDTF">2015-05-11T07:23:44Z</dcterms:modified>
</cp:coreProperties>
</file>