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1" r:id="rId5"/>
    <p:sldId id="257" r:id="rId6"/>
    <p:sldId id="266" r:id="rId7"/>
    <p:sldId id="258" r:id="rId8"/>
    <p:sldId id="268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rozene-vady.cz/vrozene-vady/index.php?co=fetalni_alkoholovy_syndrom" TargetMode="External"/><Relationship Id="rId7" Type="http://schemas.openxmlformats.org/officeDocument/2006/relationships/hyperlink" Target="http://pubs.niaaa.nih.gov/publications/arh25-3/159-167.htm" TargetMode="External"/><Relationship Id="rId2" Type="http://schemas.openxmlformats.org/officeDocument/2006/relationships/hyperlink" Target="http://www.medscap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ubs.niaaa.nih.gov/publications/arh341/15-26.htm" TargetMode="External"/><Relationship Id="rId5" Type="http://schemas.openxmlformats.org/officeDocument/2006/relationships/hyperlink" Target="http://emedicine.medscape.com/article/974016-overviewlovy-syndrom-fas-priznaky-projevy-symptomy" TargetMode="External"/><Relationship Id="rId4" Type="http://schemas.openxmlformats.org/officeDocument/2006/relationships/hyperlink" Target="http://www.priznaky-projevy.cz/psychiatrie-sexuologie/fetalni-alkoh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wikiskripta.eu/index.php/Fet%C3%A1ln%C3%AD_alkoholov%C3%BD_syndrom" TargetMode="External"/><Relationship Id="rId4" Type="http://schemas.openxmlformats.org/officeDocument/2006/relationships/hyperlink" Target="http://ec.cotot.com/fetalni-alkoholovy-syndr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 Black" pitchFamily="34" charset="0"/>
              </a:rPr>
              <a:t>Fetální alkoholový syndrom</a:t>
            </a:r>
            <a:br>
              <a:rPr lang="cs-CZ" dirty="0" smtClean="0">
                <a:latin typeface="Arial Black" pitchFamily="34" charset="0"/>
              </a:rPr>
            </a:br>
            <a:r>
              <a:rPr lang="cs-CZ" dirty="0" smtClean="0">
                <a:latin typeface="Arial Black" pitchFamily="34" charset="0"/>
              </a:rPr>
              <a:t>(FAS)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sz="half" idx="1"/>
          </p:nvPr>
        </p:nvSpPr>
        <p:spPr>
          <a:xfrm>
            <a:off x="755576" y="2630062"/>
            <a:ext cx="5982816" cy="1732763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>
                <a:latin typeface="Arial Black" pitchFamily="34" charset="0"/>
              </a:rPr>
              <a:t>= soubor tělesných a mentálních vývojových vad plodu způsobených konzumací alkoholu v těhotenství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732330" y="5157192"/>
            <a:ext cx="6791998" cy="10870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800" dirty="0" smtClean="0">
                <a:latin typeface="Arial Black" panose="020B0A04020102020204" pitchFamily="34" charset="0"/>
              </a:rPr>
              <a:t>Autoři: Zdeňka Sobotková, Lucie Skalická, Jan </a:t>
            </a:r>
            <a:r>
              <a:rPr lang="cs-CZ" sz="1800" dirty="0" err="1" smtClean="0">
                <a:latin typeface="Arial Black" panose="020B0A04020102020204" pitchFamily="34" charset="0"/>
              </a:rPr>
              <a:t>Svašek</a:t>
            </a:r>
            <a:r>
              <a:rPr lang="cs-CZ" sz="1800" dirty="0" smtClean="0">
                <a:latin typeface="Arial Black" panose="020B0A04020102020204" pitchFamily="34" charset="0"/>
              </a:rPr>
              <a:t>, Michal Smolko, Veronika Sovková, Lukáš Socha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>
                <a:latin typeface="Arial Black" pitchFamily="34" charset="0"/>
              </a:rPr>
              <a:t>Zdroje: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Arial Black" pitchFamily="34" charset="0"/>
                <a:hlinkClick r:id="rId2"/>
              </a:rPr>
              <a:t>www.</a:t>
            </a:r>
            <a:r>
              <a:rPr lang="cs-CZ" sz="1800" dirty="0" err="1" smtClean="0">
                <a:latin typeface="Arial Black" pitchFamily="34" charset="0"/>
                <a:hlinkClick r:id="rId2"/>
              </a:rPr>
              <a:t>medscape.cz</a:t>
            </a:r>
            <a:endParaRPr lang="cs-CZ" sz="1800" dirty="0" smtClean="0">
              <a:latin typeface="Arial Black" pitchFamily="34" charset="0"/>
            </a:endParaRPr>
          </a:p>
          <a:p>
            <a:r>
              <a:rPr lang="cs-CZ" sz="1800" dirty="0" smtClean="0">
                <a:latin typeface="Arial Black" pitchFamily="34" charset="0"/>
                <a:hlinkClick r:id="rId3"/>
              </a:rPr>
              <a:t>http://www.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vrozene</a:t>
            </a:r>
            <a:r>
              <a:rPr lang="cs-CZ" sz="1800" dirty="0" smtClean="0">
                <a:latin typeface="Arial Black" pitchFamily="34" charset="0"/>
                <a:hlinkClick r:id="rId3"/>
              </a:rPr>
              <a:t>-vady.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cz</a:t>
            </a:r>
            <a:r>
              <a:rPr lang="cs-CZ" sz="1800" dirty="0" smtClean="0">
                <a:latin typeface="Arial Black" pitchFamily="34" charset="0"/>
                <a:hlinkClick r:id="rId3"/>
              </a:rPr>
              <a:t>/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vrozene</a:t>
            </a:r>
            <a:r>
              <a:rPr lang="cs-CZ" sz="1800" dirty="0" smtClean="0">
                <a:latin typeface="Arial Black" pitchFamily="34" charset="0"/>
                <a:hlinkClick r:id="rId3"/>
              </a:rPr>
              <a:t>-vady/index.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php</a:t>
            </a:r>
            <a:r>
              <a:rPr lang="cs-CZ" sz="1800" dirty="0" smtClean="0">
                <a:latin typeface="Arial Black" pitchFamily="34" charset="0"/>
                <a:hlinkClick r:id="rId3"/>
              </a:rPr>
              <a:t>?co=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fetalni</a:t>
            </a:r>
            <a:r>
              <a:rPr lang="cs-CZ" sz="1800" dirty="0" smtClean="0">
                <a:latin typeface="Arial Black" pitchFamily="34" charset="0"/>
                <a:hlinkClick r:id="rId3"/>
              </a:rPr>
              <a:t>_</a:t>
            </a:r>
            <a:r>
              <a:rPr lang="cs-CZ" sz="1800" dirty="0" err="1" smtClean="0">
                <a:latin typeface="Arial Black" pitchFamily="34" charset="0"/>
                <a:hlinkClick r:id="rId3"/>
              </a:rPr>
              <a:t>alkoholovy</a:t>
            </a:r>
            <a:r>
              <a:rPr lang="cs-CZ" sz="1800" dirty="0" smtClean="0">
                <a:latin typeface="Arial Black" pitchFamily="34" charset="0"/>
                <a:hlinkClick r:id="rId3"/>
              </a:rPr>
              <a:t>_syndrom</a:t>
            </a:r>
            <a:endParaRPr lang="cs-CZ" sz="1800" dirty="0" smtClean="0">
              <a:latin typeface="Arial Black" pitchFamily="34" charset="0"/>
            </a:endParaRPr>
          </a:p>
          <a:p>
            <a:r>
              <a:rPr lang="cs-CZ" sz="1800" dirty="0" smtClean="0">
                <a:latin typeface="Arial Black" pitchFamily="34" charset="0"/>
                <a:hlinkClick r:id="rId4"/>
              </a:rPr>
              <a:t>http://www.</a:t>
            </a:r>
            <a:r>
              <a:rPr lang="cs-CZ" sz="1800" dirty="0" err="1" smtClean="0">
                <a:latin typeface="Arial Black" pitchFamily="34" charset="0"/>
                <a:hlinkClick r:id="rId4"/>
              </a:rPr>
              <a:t>priznaky</a:t>
            </a:r>
            <a:r>
              <a:rPr lang="cs-CZ" sz="1800" dirty="0" smtClean="0">
                <a:latin typeface="Arial Black" pitchFamily="34" charset="0"/>
                <a:hlinkClick r:id="rId4"/>
              </a:rPr>
              <a:t>-projevy.</a:t>
            </a:r>
            <a:r>
              <a:rPr lang="cs-CZ" sz="1800" dirty="0" err="1" smtClean="0">
                <a:latin typeface="Arial Black" pitchFamily="34" charset="0"/>
                <a:hlinkClick r:id="rId4"/>
              </a:rPr>
              <a:t>cz</a:t>
            </a:r>
            <a:r>
              <a:rPr lang="cs-CZ" sz="1800" dirty="0" smtClean="0">
                <a:latin typeface="Arial Black" pitchFamily="34" charset="0"/>
                <a:hlinkClick r:id="rId4"/>
              </a:rPr>
              <a:t>/psychiatrie-sexuologie/</a:t>
            </a:r>
            <a:r>
              <a:rPr lang="cs-CZ" sz="1800" dirty="0" err="1" smtClean="0">
                <a:latin typeface="Arial Black" pitchFamily="34" charset="0"/>
                <a:hlinkClick r:id="rId4"/>
              </a:rPr>
              <a:t>fetalni</a:t>
            </a:r>
            <a:r>
              <a:rPr lang="cs-CZ" sz="1800" dirty="0" smtClean="0">
                <a:latin typeface="Arial Black" pitchFamily="34" charset="0"/>
                <a:hlinkClick r:id="rId4"/>
              </a:rPr>
              <a:t>-</a:t>
            </a:r>
            <a:r>
              <a:rPr lang="cs-CZ" sz="1800" dirty="0" err="1" smtClean="0">
                <a:latin typeface="Arial Black" pitchFamily="34" charset="0"/>
                <a:hlinkClick r:id="rId4"/>
              </a:rPr>
              <a:t>alkoho</a:t>
            </a:r>
            <a:endParaRPr lang="cs-CZ" sz="1800" dirty="0" smtClean="0">
              <a:latin typeface="Arial Black" pitchFamily="34" charset="0"/>
            </a:endParaRPr>
          </a:p>
          <a:p>
            <a:r>
              <a:rPr lang="cs-CZ" sz="1800" dirty="0" smtClean="0">
                <a:latin typeface="Arial Black" pitchFamily="34" charset="0"/>
                <a:hlinkClick r:id="rId5"/>
              </a:rPr>
              <a:t>http://emedicine.medscape.com/article/974016-overviewlovy-syndrom-fas-priznaky-projevy-symptomy</a:t>
            </a:r>
            <a:endParaRPr lang="cs-CZ" sz="1800" dirty="0" smtClean="0">
              <a:latin typeface="Arial Black" pitchFamily="34" charset="0"/>
            </a:endParaRPr>
          </a:p>
          <a:p>
            <a:r>
              <a:rPr lang="cs-CZ" sz="1800" dirty="0">
                <a:hlinkClick r:id="rId6"/>
              </a:rPr>
              <a:t>http://</a:t>
            </a:r>
            <a:r>
              <a:rPr lang="cs-CZ" sz="1800" dirty="0" smtClean="0">
                <a:hlinkClick r:id="rId6"/>
              </a:rPr>
              <a:t>pubs.niaaa.nih.gov/publications/arh341/15-26.htm</a:t>
            </a:r>
            <a:endParaRPr lang="cs-CZ" sz="1800" dirty="0" smtClean="0"/>
          </a:p>
          <a:p>
            <a:r>
              <a:rPr lang="cs-CZ" sz="1800" u="sng">
                <a:hlinkClick r:id="rId7"/>
              </a:rPr>
              <a:t>http://</a:t>
            </a:r>
            <a:r>
              <a:rPr lang="cs-CZ" sz="1800" u="sng" smtClean="0">
                <a:hlinkClick r:id="rId7"/>
              </a:rPr>
              <a:t>pubs.niaaa.nih.gov/publications/arh25-3/159-167.htm</a:t>
            </a:r>
            <a:endParaRPr lang="cs-CZ" sz="1800" u="sng" smtClean="0"/>
          </a:p>
          <a:p>
            <a:endParaRPr lang="cs-CZ" sz="1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Arial Black" pitchFamily="34" charset="0"/>
              </a:rPr>
              <a:t>Klinický popis projevů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Arial Black" pitchFamily="34" charset="0"/>
              </a:rPr>
              <a:t>Růstová retardace plodu – hypotrofie, neprospívání</a:t>
            </a:r>
          </a:p>
          <a:p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Typická </a:t>
            </a:r>
            <a:r>
              <a:rPr lang="cs-CZ" sz="2000" dirty="0" err="1" smtClean="0">
                <a:latin typeface="Arial Black" pitchFamily="34" charset="0"/>
              </a:rPr>
              <a:t>kraniofaciální</a:t>
            </a:r>
            <a:r>
              <a:rPr lang="cs-CZ" sz="2000" dirty="0" smtClean="0">
                <a:latin typeface="Arial Black" pitchFamily="34" charset="0"/>
              </a:rPr>
              <a:t> dysmorfie – mikrocefalie, </a:t>
            </a:r>
            <a:r>
              <a:rPr lang="cs-CZ" sz="2000" dirty="0" err="1" smtClean="0">
                <a:latin typeface="Arial Black" pitchFamily="34" charset="0"/>
              </a:rPr>
              <a:t>hypoplastická</a:t>
            </a:r>
            <a:r>
              <a:rPr lang="cs-CZ" sz="2000" dirty="0" smtClean="0">
                <a:latin typeface="Arial Black" pitchFamily="34" charset="0"/>
              </a:rPr>
              <a:t> </a:t>
            </a:r>
            <a:r>
              <a:rPr lang="cs-CZ" sz="2000" dirty="0" err="1" smtClean="0">
                <a:latin typeface="Arial Black" pitchFamily="34" charset="0"/>
              </a:rPr>
              <a:t>maxilla</a:t>
            </a:r>
            <a:r>
              <a:rPr lang="cs-CZ" sz="2000" dirty="0" smtClean="0">
                <a:latin typeface="Arial Black" pitchFamily="34" charset="0"/>
              </a:rPr>
              <a:t>, plochá střední část obličeje, vyhlazené </a:t>
            </a:r>
            <a:r>
              <a:rPr lang="cs-CZ" sz="2000" dirty="0" err="1" smtClean="0">
                <a:latin typeface="Arial Black" pitchFamily="34" charset="0"/>
              </a:rPr>
              <a:t>philtrum</a:t>
            </a:r>
            <a:r>
              <a:rPr lang="cs-CZ" sz="2000" dirty="0" smtClean="0">
                <a:latin typeface="Arial Black" pitchFamily="34" charset="0"/>
              </a:rPr>
              <a:t>, tenký horní ret</a:t>
            </a:r>
          </a:p>
          <a:p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Poškození CNS – mentální retardace, kognitivní poruchy, </a:t>
            </a:r>
            <a:r>
              <a:rPr lang="cs-CZ" sz="2000" dirty="0" err="1" smtClean="0">
                <a:latin typeface="Arial Black" pitchFamily="34" charset="0"/>
              </a:rPr>
              <a:t>poruchy</a:t>
            </a:r>
            <a:r>
              <a:rPr lang="cs-CZ" sz="2000" dirty="0" smtClean="0">
                <a:latin typeface="Arial Black" pitchFamily="34" charset="0"/>
              </a:rPr>
              <a:t> chování</a:t>
            </a:r>
          </a:p>
          <a:p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Další přidružení abnormality – vývojové vady srdce (30%), plic, ledvin (10%), oční vady, </a:t>
            </a:r>
            <a:r>
              <a:rPr lang="cs-CZ" sz="2000" smtClean="0">
                <a:latin typeface="Arial Black" pitchFamily="34" charset="0"/>
              </a:rPr>
              <a:t>vady končetin</a:t>
            </a:r>
          </a:p>
          <a:p>
            <a:pPr marL="0" indent="0">
              <a:buNone/>
            </a:pP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Abstinenční příznaky po narození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ec.cotot.com/img/i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5081153" cy="4197474"/>
          </a:xfrm>
          <a:prstGeom prst="rect">
            <a:avLst/>
          </a:prstGeom>
          <a:noFill/>
        </p:spPr>
      </p:pic>
      <p:pic>
        <p:nvPicPr>
          <p:cNvPr id="14340" name="Picture 4" descr="http://www.wikiskripta.eu/images/thumb/7/72/Photo_of_baby_with_FAS.jpg/180px-Photo_of_baby_with_F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628800"/>
            <a:ext cx="3010399" cy="3629203"/>
          </a:xfrm>
          <a:prstGeom prst="rect">
            <a:avLst/>
          </a:prstGeom>
          <a:noFill/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530120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1050" dirty="0" smtClean="0">
                <a:latin typeface="Arial Black" pitchFamily="34" charset="0"/>
              </a:rPr>
              <a:t>Zdroje obrázků: 	</a:t>
            </a:r>
            <a:r>
              <a:rPr lang="cs-CZ" sz="1050" dirty="0" smtClean="0">
                <a:hlinkClick r:id="rId4"/>
              </a:rPr>
              <a:t>http://ec.cotot.com/fetalni-alkoholovy-syndrom</a:t>
            </a:r>
            <a:r>
              <a:rPr lang="cs-CZ" sz="1050" dirty="0" smtClean="0"/>
              <a:t>, </a:t>
            </a:r>
            <a:br>
              <a:rPr lang="cs-CZ" sz="1050" dirty="0" smtClean="0"/>
            </a:br>
            <a:r>
              <a:rPr lang="cs-CZ" sz="1050" dirty="0" smtClean="0"/>
              <a:t>		</a:t>
            </a:r>
            <a:r>
              <a:rPr lang="cs-CZ" sz="1050" dirty="0" smtClean="0">
                <a:hlinkClick r:id="rId5"/>
              </a:rPr>
              <a:t>http://www.</a:t>
            </a:r>
            <a:r>
              <a:rPr lang="cs-CZ" sz="1050" dirty="0" err="1" smtClean="0">
                <a:hlinkClick r:id="rId5"/>
              </a:rPr>
              <a:t>wikiskripta.eu</a:t>
            </a:r>
            <a:r>
              <a:rPr lang="cs-CZ" sz="1050" dirty="0" smtClean="0">
                <a:hlinkClick r:id="rId5"/>
              </a:rPr>
              <a:t>/index.</a:t>
            </a:r>
            <a:r>
              <a:rPr lang="cs-CZ" sz="1050" dirty="0" err="1" smtClean="0">
                <a:hlinkClick r:id="rId5"/>
              </a:rPr>
              <a:t>php</a:t>
            </a:r>
            <a:r>
              <a:rPr lang="cs-CZ" sz="1050" dirty="0" smtClean="0">
                <a:hlinkClick r:id="rId5"/>
              </a:rPr>
              <a:t>/</a:t>
            </a:r>
            <a:r>
              <a:rPr lang="cs-CZ" sz="1050" dirty="0" err="1" smtClean="0">
                <a:hlinkClick r:id="rId5"/>
              </a:rPr>
              <a:t>Fet</a:t>
            </a:r>
            <a:r>
              <a:rPr lang="cs-CZ" sz="1050" dirty="0" smtClean="0">
                <a:hlinkClick r:id="rId5"/>
              </a:rPr>
              <a:t>%C3%A1ln%C3%AD_</a:t>
            </a:r>
            <a:r>
              <a:rPr lang="cs-CZ" sz="1050" dirty="0" err="1" smtClean="0">
                <a:hlinkClick r:id="rId5"/>
              </a:rPr>
              <a:t>alkoholov</a:t>
            </a:r>
            <a:r>
              <a:rPr lang="cs-CZ" sz="1050" dirty="0" smtClean="0">
                <a:hlinkClick r:id="rId5"/>
              </a:rPr>
              <a:t>%C3%BD_syndrom</a:t>
            </a:r>
            <a:r>
              <a:rPr lang="cs-CZ" sz="1050" dirty="0" smtClean="0"/>
              <a:t> </a:t>
            </a:r>
            <a:endParaRPr lang="cs-CZ" sz="105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latin typeface="Arial Black" pitchFamily="34" charset="0"/>
              </a:rPr>
              <a:t>Příčina:</a:t>
            </a:r>
            <a:endParaRPr lang="cs-CZ" sz="3600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 Black" pitchFamily="34" charset="0"/>
              </a:rPr>
              <a:t>vrozená vývojová vada způsobená etylalkoholem – prokázaný teratogen</a:t>
            </a:r>
          </a:p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Vznik možný po celou dobu těhotenství – opakovaný i jednorázový příjem etylalkoholu– bezpečné množství alkoholu není známo!</a:t>
            </a:r>
          </a:p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dědičnost onemocnění - žádná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 Black" pitchFamily="34" charset="0"/>
              </a:rPr>
              <a:t>Mateřské rizikové faktory pro rozvoj FAS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68052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 Black" pitchFamily="34" charset="0"/>
              </a:rPr>
              <a:t>Kouření, drogy, alkoholová závislost, nízký socioekonomický statut, nezaměstnanost, deprese, nízké sebevědomí, sexuální dysfunkce, svobodná matka, historie alkoholismu v rodině nebo u partnera, společnost tolerantní k </a:t>
            </a:r>
            <a:r>
              <a:rPr lang="cs-CZ" sz="2400" dirty="0" smtClean="0">
                <a:latin typeface="Arial Black" pitchFamily="34" charset="0"/>
              </a:rPr>
              <a:t>alkoholu</a:t>
            </a:r>
            <a:endParaRPr lang="cs-CZ" sz="24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1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 smtClean="0"/>
              <a:t>Prevalence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0,2 – 1,5 z 1000 živě narozených dětí</a:t>
            </a:r>
          </a:p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Nejčastější příčina poruchy intelektu v západním světě</a:t>
            </a:r>
          </a:p>
          <a:p>
            <a:endParaRPr lang="cs-CZ" sz="24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Prenatální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4730"/>
            <a:ext cx="8229600" cy="5231433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Kauzální neexistuje, pouze může být odhaleno nespecifické zpomalení růstu a hypotrofie plodu, případně srdeční nebo </a:t>
            </a:r>
            <a:r>
              <a:rPr lang="cs-CZ" sz="2400" smtClean="0"/>
              <a:t>ledvinná vada.</a:t>
            </a:r>
            <a:endParaRPr lang="cs-CZ" sz="2400" dirty="0" smtClean="0"/>
          </a:p>
          <a:p>
            <a:r>
              <a:rPr lang="cs-CZ" sz="2400" dirty="0" smtClean="0"/>
              <a:t>O konzumaci alkoholu svědčí pozitivní biochemické vyšetření matky: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Test alkoholu v krvi/dechu (omezeno krátkou dobou pozitivity)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Stanovení FAEE </a:t>
            </a:r>
            <a:r>
              <a:rPr lang="cs-CZ" sz="2000" dirty="0"/>
              <a:t>(</a:t>
            </a:r>
            <a:r>
              <a:rPr lang="cs-CZ" sz="2000" dirty="0" err="1"/>
              <a:t>fatty</a:t>
            </a:r>
            <a:r>
              <a:rPr lang="cs-CZ" sz="2000" dirty="0"/>
              <a:t> </a:t>
            </a:r>
            <a:r>
              <a:rPr lang="cs-CZ" sz="2000" dirty="0" err="1"/>
              <a:t>acids</a:t>
            </a:r>
            <a:r>
              <a:rPr lang="cs-CZ" sz="2000" dirty="0"/>
              <a:t> </a:t>
            </a:r>
            <a:r>
              <a:rPr lang="cs-CZ" sz="2000" dirty="0" err="1"/>
              <a:t>ethyl</a:t>
            </a:r>
            <a:r>
              <a:rPr lang="cs-CZ" sz="2000" dirty="0"/>
              <a:t> </a:t>
            </a:r>
            <a:r>
              <a:rPr lang="cs-CZ" sz="2000" dirty="0" err="1"/>
              <a:t>esters</a:t>
            </a:r>
            <a:r>
              <a:rPr lang="cs-CZ" sz="2000" dirty="0"/>
              <a:t>) </a:t>
            </a:r>
            <a:r>
              <a:rPr lang="cs-CZ" sz="2000" dirty="0" smtClean="0"/>
              <a:t>– v krvi </a:t>
            </a:r>
            <a:r>
              <a:rPr lang="cs-CZ" sz="2000" dirty="0"/>
              <a:t>až 24 hod poté, co klesne hladina </a:t>
            </a:r>
            <a:r>
              <a:rPr lang="cs-CZ" sz="2000" dirty="0" err="1"/>
              <a:t>EtOH</a:t>
            </a:r>
            <a:r>
              <a:rPr lang="cs-CZ" sz="2000" dirty="0"/>
              <a:t> na </a:t>
            </a:r>
            <a:r>
              <a:rPr lang="cs-CZ" sz="2000" dirty="0" smtClean="0"/>
              <a:t>nulu, ve vlasech ještě mnohonásobně více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err="1"/>
              <a:t>Ethylglukosiduronát</a:t>
            </a:r>
            <a:r>
              <a:rPr lang="cs-CZ" sz="2000" dirty="0"/>
              <a:t> (</a:t>
            </a:r>
            <a:r>
              <a:rPr lang="cs-CZ" sz="2000" dirty="0" err="1"/>
              <a:t>EtG</a:t>
            </a:r>
            <a:r>
              <a:rPr lang="cs-CZ" sz="2000" dirty="0"/>
              <a:t>) přetrvává až 5 </a:t>
            </a:r>
            <a:r>
              <a:rPr lang="cs-CZ" sz="2000" dirty="0" smtClean="0"/>
              <a:t>dní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err="1" smtClean="0"/>
              <a:t>Fosfatidylethanol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dirty="0" err="1"/>
              <a:t>PEth</a:t>
            </a:r>
            <a:r>
              <a:rPr lang="cs-CZ" sz="2000" dirty="0"/>
              <a:t>) přetrvává až 3 týdny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CDT (</a:t>
            </a:r>
            <a:r>
              <a:rPr lang="cs-CZ" sz="2000" dirty="0" err="1"/>
              <a:t>carbohydrate</a:t>
            </a:r>
            <a:r>
              <a:rPr lang="cs-CZ" sz="2000" dirty="0"/>
              <a:t>-deficient </a:t>
            </a:r>
            <a:r>
              <a:rPr lang="cs-CZ" sz="2000" dirty="0" err="1"/>
              <a:t>transferrin</a:t>
            </a:r>
            <a:r>
              <a:rPr lang="cs-CZ" sz="2000" dirty="0"/>
              <a:t>, </a:t>
            </a:r>
            <a:r>
              <a:rPr lang="cs-CZ" sz="2000" dirty="0" err="1"/>
              <a:t>bezsacharidový</a:t>
            </a:r>
            <a:r>
              <a:rPr lang="cs-CZ" sz="2000" dirty="0"/>
              <a:t> </a:t>
            </a:r>
            <a:r>
              <a:rPr lang="cs-CZ" sz="2000" dirty="0" err="1"/>
              <a:t>transferrin</a:t>
            </a:r>
            <a:r>
              <a:rPr lang="cs-CZ" sz="2000" dirty="0"/>
              <a:t>) molekula </a:t>
            </a:r>
            <a:r>
              <a:rPr lang="cs-CZ" sz="2000" dirty="0" err="1"/>
              <a:t>transferrinu</a:t>
            </a:r>
            <a:r>
              <a:rPr lang="cs-CZ" sz="2000" dirty="0"/>
              <a:t> obsahuje 4-6 sialových </a:t>
            </a:r>
            <a:r>
              <a:rPr lang="cs-CZ" sz="2000" dirty="0" err="1"/>
              <a:t>kys</a:t>
            </a:r>
            <a:r>
              <a:rPr lang="cs-CZ" sz="2000" dirty="0"/>
              <a:t>. Chronický abusus alkoholu narušuje </a:t>
            </a:r>
            <a:r>
              <a:rPr lang="cs-CZ" sz="2000" dirty="0" err="1"/>
              <a:t>glykosylaci</a:t>
            </a:r>
            <a:r>
              <a:rPr lang="cs-CZ" sz="2000" dirty="0"/>
              <a:t> </a:t>
            </a:r>
            <a:r>
              <a:rPr lang="cs-CZ" sz="2000" dirty="0" err="1"/>
              <a:t>transferrinu</a:t>
            </a:r>
            <a:r>
              <a:rPr lang="cs-CZ" sz="2000" dirty="0"/>
              <a:t>, vzniká CDT = formy </a:t>
            </a:r>
            <a:r>
              <a:rPr lang="cs-CZ" sz="2000" dirty="0" err="1"/>
              <a:t>transferrinu</a:t>
            </a:r>
            <a:r>
              <a:rPr lang="cs-CZ" sz="2000" dirty="0"/>
              <a:t> s 0-2 sial. </a:t>
            </a:r>
            <a:r>
              <a:rPr lang="cs-CZ" sz="2000" dirty="0" err="1"/>
              <a:t>kys</a:t>
            </a:r>
            <a:r>
              <a:rPr lang="cs-CZ" sz="2000" dirty="0"/>
              <a:t>. Zvýšená hodnota CDT = </a:t>
            </a:r>
            <a:r>
              <a:rPr lang="cs-CZ" sz="2000" dirty="0" err="1"/>
              <a:t>marker</a:t>
            </a:r>
            <a:r>
              <a:rPr lang="cs-CZ" sz="2000" dirty="0"/>
              <a:t> vydatného požívání </a:t>
            </a:r>
            <a:r>
              <a:rPr lang="cs-CZ" sz="2000" dirty="0" err="1"/>
              <a:t>EtOH</a:t>
            </a:r>
            <a:r>
              <a:rPr lang="cs-CZ" sz="2000" dirty="0"/>
              <a:t> během uplynulých 4 týdnů (kontrola abstinence u léčených </a:t>
            </a:r>
            <a:r>
              <a:rPr lang="cs-CZ" sz="2000" dirty="0" err="1"/>
              <a:t>ethyliků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70689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Arial Black" pitchFamily="34" charset="0"/>
              </a:rPr>
              <a:t>Možnosti léčby, prevence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Arial Black" pitchFamily="34" charset="0"/>
              </a:rPr>
              <a:t>Bez kauzální terapie!</a:t>
            </a:r>
          </a:p>
          <a:p>
            <a:r>
              <a:rPr lang="cs-CZ" sz="2800" dirty="0" smtClean="0">
                <a:latin typeface="Arial Black" pitchFamily="34" charset="0"/>
              </a:rPr>
              <a:t>Pouze symptomatická </a:t>
            </a:r>
            <a:r>
              <a:rPr lang="cs-CZ" sz="2800" dirty="0" err="1" smtClean="0">
                <a:latin typeface="Arial Black" pitchFamily="34" charset="0"/>
              </a:rPr>
              <a:t>tp</a:t>
            </a:r>
            <a:r>
              <a:rPr lang="cs-CZ" sz="2800" dirty="0" smtClean="0">
                <a:latin typeface="Arial Black" pitchFamily="34" charset="0"/>
              </a:rPr>
              <a:t>. (chirurgie)</a:t>
            </a:r>
          </a:p>
          <a:p>
            <a:r>
              <a:rPr lang="cs-CZ" sz="2800" dirty="0" smtClean="0">
                <a:latin typeface="Arial Black" pitchFamily="34" charset="0"/>
              </a:rPr>
              <a:t>Prevence: </a:t>
            </a:r>
            <a:r>
              <a:rPr lang="cs-CZ" sz="2800" b="1" dirty="0" smtClean="0">
                <a:latin typeface="Arial Black" pitchFamily="34" charset="0"/>
              </a:rPr>
              <a:t>nepít alkohol </a:t>
            </a:r>
            <a:r>
              <a:rPr lang="cs-CZ" sz="2800" dirty="0" smtClean="0">
                <a:latin typeface="Arial Black" pitchFamily="34" charset="0"/>
              </a:rPr>
              <a:t>během gravidity, vyšetření ke snížení opakovaného výskytu onemocnění v rodině (prenatálně nebo před těhotenstvím)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Etické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Je možné označovat požívání alkoholu v těhotenství jako zneužívání dětí? </a:t>
            </a:r>
          </a:p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Jak </a:t>
            </a:r>
            <a:r>
              <a:rPr lang="cs-CZ" sz="2400" dirty="0" err="1" smtClean="0">
                <a:latin typeface="Arial Black" pitchFamily="34" charset="0"/>
              </a:rPr>
              <a:t>edukovat</a:t>
            </a:r>
            <a:r>
              <a:rPr lang="cs-CZ" sz="2400" dirty="0" smtClean="0">
                <a:latin typeface="Arial Black" pitchFamily="34" charset="0"/>
              </a:rPr>
              <a:t> ženy v problematice požívání alkoholu v graviditě?</a:t>
            </a:r>
          </a:p>
          <a:p>
            <a:endParaRPr lang="cs-CZ" sz="2400" dirty="0" smtClean="0">
              <a:latin typeface="Arial Black" pitchFamily="34" charset="0"/>
            </a:endParaRPr>
          </a:p>
          <a:p>
            <a:r>
              <a:rPr lang="cs-CZ" sz="2400" dirty="0" smtClean="0">
                <a:latin typeface="Arial Black" pitchFamily="34" charset="0"/>
              </a:rPr>
              <a:t>Jak nakládat s dětmi s FAS?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91</TotalTime>
  <Words>416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Lití písma</vt:lpstr>
      <vt:lpstr>Fetální alkoholový syndrom (FAS)</vt:lpstr>
      <vt:lpstr>Klinický popis projevů</vt:lpstr>
      <vt:lpstr>Zdroje obrázků:  http://ec.cotot.com/fetalni-alkoholovy-syndrom,    http://www.wikiskripta.eu/index.php/Fet%C3%A1ln%C3%AD_alkoholov%C3%BD_syndrom </vt:lpstr>
      <vt:lpstr>Příčina:</vt:lpstr>
      <vt:lpstr>Mateřské rizikové faktory pro rozvoj FAS</vt:lpstr>
      <vt:lpstr>Prevalence</vt:lpstr>
      <vt:lpstr>Prenatální vyšetření</vt:lpstr>
      <vt:lpstr>Možnosti léčby, prevence</vt:lpstr>
      <vt:lpstr>Etické otázky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faktory</dc:title>
  <dc:creator>TO</dc:creator>
  <cp:lastModifiedBy>Zdena</cp:lastModifiedBy>
  <cp:revision>24</cp:revision>
  <dcterms:created xsi:type="dcterms:W3CDTF">2015-04-20T20:40:55Z</dcterms:created>
  <dcterms:modified xsi:type="dcterms:W3CDTF">2015-04-27T12:45:32Z</dcterms:modified>
</cp:coreProperties>
</file>