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9" r:id="rId6"/>
    <p:sldId id="262" r:id="rId7"/>
    <p:sldId id="270" r:id="rId8"/>
    <p:sldId id="267" r:id="rId9"/>
    <p:sldId id="268" r:id="rId10"/>
    <p:sldId id="271" r:id="rId11"/>
    <p:sldId id="263" r:id="rId12"/>
    <p:sldId id="264" r:id="rId13"/>
    <p:sldId id="259" r:id="rId14"/>
    <p:sldId id="266" r:id="rId15"/>
    <p:sldId id="26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61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34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3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68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82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119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01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1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01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24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06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54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759FE-1728-406A-8D27-5A85F8FF878F}" type="datetimeFigureOut">
              <a:rPr lang="cs-CZ" smtClean="0"/>
              <a:pPr/>
              <a:t>29.04.15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D1522-005D-48B9-801D-4C52DD8EAB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59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da.org/disease/myotonic-muscular-dystrophy/medical-management/adult-mmd1-mmd2-juvenile-mmd1" TargetMode="External"/><Relationship Id="rId4" Type="http://schemas.openxmlformats.org/officeDocument/2006/relationships/hyperlink" Target="http://www.molekulara.cz/co-vysetrujeme/myotonicka-dystrofie-typu-1/" TargetMode="External"/><Relationship Id="rId5" Type="http://schemas.openxmlformats.org/officeDocument/2006/relationships/hyperlink" Target="http://ghr.nlm.nih.gov/condition/myotonic-dystrophy" TargetMode="External"/><Relationship Id="rId6" Type="http://schemas.openxmlformats.org/officeDocument/2006/relationships/hyperlink" Target="http://www.myotonic.org/what-dm/types-dm" TargetMode="External"/><Relationship Id="rId7" Type="http://schemas.openxmlformats.org/officeDocument/2006/relationships/hyperlink" Target="http://www.orpha.net/consor/cgi-bin/OC_Exp.php?lng=EN&amp;Expert=206647" TargetMode="External"/><Relationship Id="rId8" Type="http://schemas.openxmlformats.org/officeDocument/2006/relationships/hyperlink" Target="http://webcache.googleusercontent.com/search?q=cache:dPRlt-SPWP8J:files.molekularnidiagnostika.webnode.cz/200000040-59e995ae38/myotonick%C3%A1%20dystrofie%20typu%201.pdf+&amp;cd=6&amp;hl=cs&amp;ct=clnk&amp;gl=cz" TargetMode="External"/><Relationship Id="rId9" Type="http://schemas.openxmlformats.org/officeDocument/2006/relationships/hyperlink" Target="http://www.ncbi.nlm.nih.gov/books/NBK1165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eurologiepropraxi.cz/pdfs/neu/2004/03/04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Myotonická dystrofie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Helena Šimíková </a:t>
            </a:r>
          </a:p>
          <a:p>
            <a:r>
              <a:rPr lang="cs-CZ" dirty="0" smtClean="0"/>
              <a:t>David Schneider</a:t>
            </a:r>
          </a:p>
          <a:p>
            <a:r>
              <a:rPr lang="cs-CZ" dirty="0" smtClean="0"/>
              <a:t>Silvia </a:t>
            </a:r>
            <a:r>
              <a:rPr lang="cs-CZ" dirty="0" err="1" smtClean="0"/>
              <a:t>Slamová</a:t>
            </a:r>
            <a:endParaRPr lang="cs-CZ" dirty="0" smtClean="0"/>
          </a:p>
          <a:p>
            <a:r>
              <a:rPr lang="cs-CZ" dirty="0" smtClean="0"/>
              <a:t>Jan Pavlas</a:t>
            </a:r>
          </a:p>
          <a:p>
            <a:r>
              <a:rPr lang="cs-CZ" dirty="0" smtClean="0"/>
              <a:t>Peter Kováč</a:t>
            </a:r>
          </a:p>
          <a:p>
            <a:r>
              <a:rPr lang="cs-CZ" dirty="0" smtClean="0"/>
              <a:t>Kristýna Špundová</a:t>
            </a:r>
          </a:p>
        </p:txBody>
      </p:sp>
    </p:spTree>
    <p:extLst>
      <p:ext uri="{BB962C8B-B14F-4D97-AF65-F5344CB8AC3E}">
        <p14:creationId xmlns:p14="http://schemas.microsoft.com/office/powerpoint/2010/main" val="9568812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u="sng" smtClean="0"/>
              <a:t>Riziko opakovaného výskytu MD v rodině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Každý má 2 kopie genu myotonické dystrofie </a:t>
            </a:r>
          </a:p>
          <a:p>
            <a:r>
              <a:rPr lang="cs-CZ" smtClean="0"/>
              <a:t>Pro vzniku onemocneňí stačí 1 změněný gen (zdravý – nezměnený gen nedokáže vyvážit mutovaný gen)</a:t>
            </a:r>
          </a:p>
          <a:p>
            <a:r>
              <a:rPr lang="cs-CZ" smtClean="0"/>
              <a:t>Děti postižených jedinců mají šanci </a:t>
            </a:r>
          </a:p>
          <a:p>
            <a:pPr marL="914400" lvl="1" indent="-457200">
              <a:buAutoNum type="alphaLcParenR"/>
            </a:pPr>
            <a:r>
              <a:rPr lang="cs-CZ" smtClean="0"/>
              <a:t>Zdědit nezmutovanou formu genu</a:t>
            </a:r>
          </a:p>
          <a:p>
            <a:pPr marL="914400" lvl="1" indent="-457200">
              <a:buAutoNum type="alphaLcParenR"/>
            </a:pPr>
            <a:r>
              <a:rPr lang="cs-CZ" smtClean="0"/>
              <a:t>Zdědit zmutovanou formu genu</a:t>
            </a:r>
          </a:p>
          <a:p>
            <a:pPr marL="914400" lvl="1" indent="-457200">
              <a:buNone/>
            </a:pPr>
            <a:endParaRPr lang="cs-CZ" smtClean="0"/>
          </a:p>
          <a:p>
            <a:pPr marL="914400" lvl="1" indent="-457200">
              <a:buNone/>
            </a:pPr>
            <a:r>
              <a:rPr lang="cs-CZ" smtClean="0"/>
              <a:t>To znamená, že každý jedinec má 50% šanci na zdědění zmutovaného genu.	</a:t>
            </a:r>
          </a:p>
          <a:p>
            <a:pPr marL="914400" lvl="1" indent="-457200">
              <a:buNone/>
            </a:pPr>
            <a:r>
              <a:rPr lang="cs-CZ" smtClean="0"/>
              <a:t>ALE !Taky 50 % šanci na zdědení nepoškozeného genu-narození zdravého dítěte 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803231" y="576481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mtClean="0"/>
              <a:t>http://www.geneticalliance.org.uk/docs/translations/english/17-myotonic-t.pdf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latin typeface="+mn-lt"/>
              </a:rPr>
              <a:t>Prevalence</a:t>
            </a:r>
            <a:endParaRPr lang="cs-CZ" u="sng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/ 8000 ve světové populaci 	   nejčastější neuromuskulární onemocnění dospělého věku</a:t>
            </a:r>
          </a:p>
          <a:p>
            <a:r>
              <a:rPr lang="cs-CZ" dirty="0"/>
              <a:t>c</a:t>
            </a:r>
            <a:r>
              <a:rPr lang="cs-CZ" dirty="0" smtClean="0"/>
              <a:t>elosvětově převažuje typ 1</a:t>
            </a:r>
          </a:p>
          <a:p>
            <a:r>
              <a:rPr lang="cs-CZ" dirty="0"/>
              <a:t>č</a:t>
            </a:r>
            <a:r>
              <a:rPr lang="cs-CZ" dirty="0" smtClean="0"/>
              <a:t>astější výskyt typu 2  je v severních státech Evropy</a:t>
            </a:r>
          </a:p>
          <a:p>
            <a:r>
              <a:rPr lang="cs-CZ" dirty="0"/>
              <a:t>n</a:t>
            </a:r>
            <a:r>
              <a:rPr lang="cs-CZ" dirty="0" smtClean="0"/>
              <a:t>edávné studie prokazují, že v Německu a Finsku se pravděpodobně vyskytují oba typy s podobnou frekvencí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400136" y="1958196"/>
            <a:ext cx="250166" cy="1897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962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cs-CZ" sz="4400" u="sng" dirty="0" smtClean="0">
                <a:latin typeface="+mn-lt"/>
              </a:rPr>
              <a:t>Diagnostika</a:t>
            </a:r>
            <a:endParaRPr lang="cs-CZ" sz="4400" u="sng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Prenatální (na základe genetického poradenství) – vyšetření DNA získané z biopsie choriových klků (11.-14. týden gravidity) nebo aminocentézy (15.-18. týden </a:t>
            </a:r>
            <a:r>
              <a:rPr lang="cs-CZ" dirty="0" smtClean="0"/>
              <a:t>gravidity)</a:t>
            </a:r>
          </a:p>
          <a:p>
            <a:r>
              <a:rPr lang="cs-CZ" dirty="0" smtClean="0"/>
              <a:t>Postnatální </a:t>
            </a:r>
            <a:r>
              <a:rPr lang="cs-CZ" dirty="0"/>
              <a:t>– DNA analýza </a:t>
            </a:r>
            <a:r>
              <a:rPr lang="cs-CZ" dirty="0">
                <a:solidFill>
                  <a:srgbClr val="FF0000"/>
                </a:solidFill>
              </a:rPr>
              <a:t>CTG repetic u 1. typu na 19q</a:t>
            </a:r>
            <a:r>
              <a:rPr lang="cs-CZ" dirty="0"/>
              <a:t> případně </a:t>
            </a:r>
            <a:r>
              <a:rPr lang="cs-CZ" dirty="0">
                <a:solidFill>
                  <a:srgbClr val="FF0000"/>
                </a:solidFill>
              </a:rPr>
              <a:t>CCTG repetic na 3q u 2. </a:t>
            </a:r>
            <a:r>
              <a:rPr lang="cs-CZ" dirty="0" smtClean="0">
                <a:solidFill>
                  <a:srgbClr val="FF0000"/>
                </a:solidFill>
              </a:rPr>
              <a:t>typu</a:t>
            </a:r>
            <a:endParaRPr lang="cs-CZ" dirty="0"/>
          </a:p>
          <a:p>
            <a:r>
              <a:rPr lang="cs-CZ" dirty="0"/>
              <a:t>Ve FN Brno (Centrum molekulární biologie a genové terapie IHOK) možné u pacientů s nejasnou klinickou diagnózou neuromuskulárního onemocnění analyzovat souvisejících 42 genů v rámci jednoho </a:t>
            </a:r>
            <a:r>
              <a:rPr lang="cs-CZ" dirty="0" smtClean="0"/>
              <a:t>vyšetření</a:t>
            </a:r>
          </a:p>
          <a:p>
            <a:r>
              <a:rPr lang="cs-CZ" dirty="0"/>
              <a:t>Další vyšetření: EMG, </a:t>
            </a:r>
            <a:r>
              <a:rPr lang="cs-CZ" dirty="0" err="1"/>
              <a:t>kreatinkináza</a:t>
            </a:r>
            <a:r>
              <a:rPr lang="cs-CZ" dirty="0"/>
              <a:t>, svalová biopsie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9246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latin typeface="+mn-lt"/>
              </a:rPr>
              <a:t>Možnosti léčby</a:t>
            </a:r>
            <a:endParaRPr lang="cs-CZ" u="sng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Kauzální léčba není, pouze symptomatická</a:t>
            </a:r>
          </a:p>
          <a:p>
            <a:r>
              <a:rPr lang="cs-CZ" dirty="0" smtClean="0"/>
              <a:t>Pacemaker při poruchách převodního systému</a:t>
            </a:r>
          </a:p>
          <a:p>
            <a:r>
              <a:rPr lang="cs-CZ" dirty="0" smtClean="0"/>
              <a:t>Myotonie – </a:t>
            </a:r>
            <a:r>
              <a:rPr lang="cs-CZ" dirty="0" err="1" smtClean="0"/>
              <a:t>fenytoin</a:t>
            </a:r>
            <a:r>
              <a:rPr lang="cs-CZ" dirty="0" smtClean="0"/>
              <a:t>, </a:t>
            </a:r>
            <a:r>
              <a:rPr lang="cs-CZ" dirty="0" err="1" smtClean="0"/>
              <a:t>karbamazepin</a:t>
            </a:r>
            <a:r>
              <a:rPr lang="cs-CZ" dirty="0" smtClean="0"/>
              <a:t>, </a:t>
            </a:r>
            <a:r>
              <a:rPr lang="cs-CZ" b="1" dirty="0" err="1" smtClean="0"/>
              <a:t>mexiletin</a:t>
            </a:r>
            <a:r>
              <a:rPr lang="cs-CZ" dirty="0" smtClean="0"/>
              <a:t> (nelze ovlivnit projevy dystrofie)</a:t>
            </a:r>
            <a:endParaRPr lang="cs-CZ" b="1" dirty="0" smtClean="0"/>
          </a:p>
          <a:p>
            <a:r>
              <a:rPr lang="cs-CZ" dirty="0" smtClean="0"/>
              <a:t>Hypersomnie – </a:t>
            </a:r>
            <a:r>
              <a:rPr lang="cs-CZ" dirty="0" err="1" smtClean="0"/>
              <a:t>methylfenidát</a:t>
            </a:r>
            <a:r>
              <a:rPr lang="cs-CZ" dirty="0" smtClean="0"/>
              <a:t>, </a:t>
            </a:r>
            <a:r>
              <a:rPr lang="cs-CZ" dirty="0" err="1" smtClean="0"/>
              <a:t>modafinil</a:t>
            </a:r>
            <a:endParaRPr lang="cs-CZ" dirty="0" smtClean="0"/>
          </a:p>
          <a:p>
            <a:r>
              <a:rPr lang="cs-CZ" dirty="0" smtClean="0"/>
              <a:t>Katarakta, diabetes, </a:t>
            </a:r>
            <a:r>
              <a:rPr lang="cs-CZ" dirty="0" err="1" smtClean="0"/>
              <a:t>hypothyroidismus</a:t>
            </a:r>
            <a:r>
              <a:rPr lang="cs-CZ" dirty="0" smtClean="0"/>
              <a:t>, syndrom spánkové apnoe  – léčí se klasicky</a:t>
            </a:r>
          </a:p>
          <a:p>
            <a:r>
              <a:rPr lang="cs-CZ" dirty="0" smtClean="0"/>
              <a:t>Rehabilitace</a:t>
            </a:r>
          </a:p>
          <a:p>
            <a:r>
              <a:rPr lang="cs-CZ" dirty="0" smtClean="0"/>
              <a:t>Sledování nemocných – kardiologie, glykémie,…</a:t>
            </a:r>
          </a:p>
        </p:txBody>
      </p:sp>
    </p:spTree>
    <p:extLst>
      <p:ext uri="{BB962C8B-B14F-4D97-AF65-F5344CB8AC3E}">
        <p14:creationId xmlns:p14="http://schemas.microsoft.com/office/powerpoint/2010/main" val="209325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latin typeface="+mn-lt"/>
              </a:rPr>
              <a:t>Etické aspekty genetického vyšetření</a:t>
            </a:r>
            <a:endParaRPr lang="cs-CZ" u="sng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Přesná prenatální/</a:t>
            </a:r>
            <a:r>
              <a:rPr lang="cs-CZ" dirty="0" err="1" smtClean="0"/>
              <a:t>presymptomatická</a:t>
            </a:r>
            <a:r>
              <a:rPr lang="cs-CZ" dirty="0" smtClean="0"/>
              <a:t> diagnostika vs. následná terapie</a:t>
            </a:r>
          </a:p>
          <a:p>
            <a:r>
              <a:rPr lang="cs-CZ" dirty="0" smtClean="0"/>
              <a:t>Důvěryhodnost a odborná způsobilost testujícího pracoviště, protokoly</a:t>
            </a:r>
          </a:p>
          <a:p>
            <a:r>
              <a:rPr lang="cs-CZ" dirty="0"/>
              <a:t>Dobrovolnost </a:t>
            </a:r>
            <a:r>
              <a:rPr lang="cs-CZ" dirty="0" smtClean="0"/>
              <a:t>(pacient informovaný + písemný </a:t>
            </a:r>
            <a:r>
              <a:rPr lang="cs-CZ" dirty="0"/>
              <a:t>souhlas</a:t>
            </a:r>
            <a:r>
              <a:rPr lang="cs-CZ" dirty="0" smtClean="0"/>
              <a:t>)</a:t>
            </a:r>
          </a:p>
          <a:p>
            <a:r>
              <a:rPr lang="cs-CZ" dirty="0" smtClean="0"/>
              <a:t>Vliv nové životní situace na pacienta a jeho okolí (práce, rodina, finance)</a:t>
            </a:r>
          </a:p>
          <a:p>
            <a:r>
              <a:rPr lang="cs-CZ" dirty="0" smtClean="0"/>
              <a:t>Netestují se asymptomatičtí nezletilí</a:t>
            </a:r>
          </a:p>
          <a:p>
            <a:r>
              <a:rPr lang="cs-CZ" dirty="0" smtClean="0"/>
              <a:t>Prenatální diagnostika pouze u potomků nositele mutace</a:t>
            </a:r>
            <a:r>
              <a:rPr lang="cs-CZ" sz="1800" dirty="0" smtClean="0">
                <a:solidFill>
                  <a:schemeClr val="accent6"/>
                </a:solidFill>
              </a:rPr>
              <a:t> </a:t>
            </a:r>
          </a:p>
          <a:p>
            <a:r>
              <a:rPr lang="cs-CZ" dirty="0" smtClean="0"/>
              <a:t>Přerušení </a:t>
            </a:r>
            <a:r>
              <a:rPr lang="cs-CZ" dirty="0" smtClean="0"/>
              <a:t>těhotenství 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623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latin typeface="+mn-lt"/>
              </a:rPr>
              <a:t>Zdroje</a:t>
            </a:r>
            <a:endParaRPr lang="cs-CZ" u="sng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hlinkClick r:id="rId2"/>
              </a:rPr>
              <a:t>http://www.neurologiepropraxi.cz/pdfs/neu/2004/03/04.pdf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http://www.mda.org/disease/myotonic-muscular-dystrophy/medical-management/adult-mmd1-mmd2-juvenile-mmd1</a:t>
            </a:r>
            <a:endParaRPr lang="cs-CZ" dirty="0" smtClean="0"/>
          </a:p>
          <a:p>
            <a:r>
              <a:rPr lang="cs-CZ" dirty="0">
                <a:hlinkClick r:id="rId4"/>
              </a:rPr>
              <a:t>http://www.molekulara.cz/co-vysetrujeme/myotonicka-dystrofie-typu-1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ghr.nlm.nih.gov/condition/myotonic-dystrophy</a:t>
            </a:r>
            <a:endParaRPr lang="cs-CZ" dirty="0" smtClean="0"/>
          </a:p>
          <a:p>
            <a:r>
              <a:rPr lang="cs-CZ" dirty="0">
                <a:hlinkClick r:id="rId6"/>
              </a:rPr>
              <a:t>http://</a:t>
            </a:r>
            <a:r>
              <a:rPr lang="cs-CZ" dirty="0" smtClean="0">
                <a:hlinkClick r:id="rId6"/>
              </a:rPr>
              <a:t>www.myotonic.org/what-dm/types-dm</a:t>
            </a:r>
            <a:endParaRPr lang="cs-CZ" dirty="0" smtClean="0"/>
          </a:p>
          <a:p>
            <a:r>
              <a:rPr lang="cs-CZ" dirty="0">
                <a:hlinkClick r:id="rId7"/>
              </a:rPr>
              <a:t>http://</a:t>
            </a:r>
            <a:r>
              <a:rPr lang="cs-CZ" dirty="0" smtClean="0">
                <a:hlinkClick r:id="rId7"/>
              </a:rPr>
              <a:t>www.orpha.net/consor/cgi-bin/OC_Exp.php?lng=EN&amp;Expert=206647</a:t>
            </a:r>
            <a:endParaRPr lang="cs-CZ" dirty="0" smtClean="0"/>
          </a:p>
          <a:p>
            <a:r>
              <a:rPr lang="cs-CZ" dirty="0">
                <a:hlinkClick r:id="rId8"/>
              </a:rPr>
              <a:t>http://webcache.googleusercontent.com/search?q=cache:dPRlt-SPWP8J:files.molekularnidiagnostika.webnode.cz/200000040-59e995ae38/myotonick%25C3%25A1%2520dystrofie%2520typu%25201.pdf+&amp;</a:t>
            </a:r>
            <a:r>
              <a:rPr lang="cs-CZ" dirty="0" smtClean="0">
                <a:hlinkClick r:id="rId8"/>
              </a:rPr>
              <a:t>cd=6&amp;hl=cs&amp;ct=clnk&amp;gl=cz</a:t>
            </a:r>
            <a:endParaRPr lang="cs-CZ" dirty="0" smtClean="0"/>
          </a:p>
          <a:p>
            <a:r>
              <a:rPr lang="cs-CZ">
                <a:hlinkClick r:id="rId9"/>
              </a:rPr>
              <a:t>http://www.ncbi.nlm.nih.gov/books/NBK1165/</a:t>
            </a:r>
            <a:endParaRPr lang="cs-CZ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72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9343" y="1802921"/>
            <a:ext cx="10931106" cy="5633499"/>
          </a:xfrm>
        </p:spPr>
        <p:txBody>
          <a:bodyPr>
            <a:normAutofit/>
          </a:bodyPr>
          <a:lstStyle/>
          <a:p>
            <a:r>
              <a:rPr lang="cs-CZ" dirty="0" err="1" smtClean="0"/>
              <a:t>Multisystémová</a:t>
            </a:r>
            <a:r>
              <a:rPr lang="cs-CZ" dirty="0" smtClean="0"/>
              <a:t> choroba (postihuje svaly – i hladké, GIT, oči, srdce, endokrinní systém, CNS)</a:t>
            </a:r>
          </a:p>
          <a:p>
            <a:r>
              <a:rPr lang="cs-CZ" u="sng" dirty="0" smtClean="0"/>
              <a:t>Dělíme na 2 typy:</a:t>
            </a:r>
          </a:p>
          <a:p>
            <a:pPr lvl="1"/>
            <a:r>
              <a:rPr lang="cs-CZ" sz="2800" dirty="0" smtClean="0"/>
              <a:t>myotonická </a:t>
            </a:r>
            <a:r>
              <a:rPr lang="cs-CZ" sz="2800" dirty="0"/>
              <a:t>dystrofie typu 1 a 2 a samostatně se vyčleňuje také kongenitální </a:t>
            </a:r>
            <a:r>
              <a:rPr lang="cs-CZ" sz="2800" dirty="0" smtClean="0"/>
              <a:t>forma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78361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>
                <a:latin typeface="+mn-lt"/>
              </a:rPr>
              <a:t>Klinické projevy obecně</a:t>
            </a:r>
            <a:endParaRPr lang="cs-CZ" u="sng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Svalová slabost (</a:t>
            </a:r>
            <a:r>
              <a:rPr lang="cs-CZ" dirty="0" err="1" smtClean="0"/>
              <a:t>dist</a:t>
            </a:r>
            <a:r>
              <a:rPr lang="cs-CZ" dirty="0" smtClean="0"/>
              <a:t>. </a:t>
            </a:r>
            <a:r>
              <a:rPr lang="cs-CZ" dirty="0"/>
              <a:t>č</a:t>
            </a:r>
            <a:r>
              <a:rPr lang="cs-CZ" dirty="0" smtClean="0"/>
              <a:t>ást DKK a HKK, krk, obličej), atrofie, myotonie</a:t>
            </a:r>
          </a:p>
          <a:p>
            <a:r>
              <a:rPr lang="cs-CZ" dirty="0" smtClean="0"/>
              <a:t>Kortikální katarakta, ptóza</a:t>
            </a:r>
          </a:p>
          <a:p>
            <a:r>
              <a:rPr lang="cs-CZ" dirty="0" smtClean="0"/>
              <a:t>Poruchy převodního srdečního systému</a:t>
            </a:r>
          </a:p>
          <a:p>
            <a:r>
              <a:rPr lang="cs-CZ" dirty="0" smtClean="0"/>
              <a:t>Hypersomnie</a:t>
            </a:r>
          </a:p>
          <a:p>
            <a:r>
              <a:rPr lang="cs-CZ" dirty="0" smtClean="0"/>
              <a:t>Kognitivní deficit</a:t>
            </a:r>
          </a:p>
          <a:p>
            <a:r>
              <a:rPr lang="cs-CZ" dirty="0" err="1" smtClean="0"/>
              <a:t>Hypogonadismus</a:t>
            </a:r>
            <a:endParaRPr lang="cs-CZ" dirty="0" smtClean="0"/>
          </a:p>
          <a:p>
            <a:r>
              <a:rPr lang="cs-CZ" dirty="0" smtClean="0"/>
              <a:t>Porucha glukózové tolerance/ diabetes</a:t>
            </a:r>
          </a:p>
          <a:p>
            <a:r>
              <a:rPr lang="cs-CZ" dirty="0" smtClean="0"/>
              <a:t>Zácpa/ průjem, dysfagie</a:t>
            </a:r>
          </a:p>
          <a:p>
            <a:r>
              <a:rPr lang="cs-CZ" dirty="0" smtClean="0"/>
              <a:t>Riziko náhlé smrti ze srdečních příčin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672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0781" y="563532"/>
            <a:ext cx="10515600" cy="1325563"/>
          </a:xfrm>
        </p:spPr>
        <p:txBody>
          <a:bodyPr/>
          <a:lstStyle/>
          <a:p>
            <a:r>
              <a:rPr lang="cs-CZ" u="sng" dirty="0">
                <a:latin typeface="+mn-lt"/>
              </a:rPr>
              <a:t>Genetická příčina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453" y="1155940"/>
            <a:ext cx="10879347" cy="50210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Myotonická dystrofie typu 1</a:t>
            </a:r>
          </a:p>
          <a:p>
            <a:r>
              <a:rPr lang="cs-CZ" dirty="0" smtClean="0"/>
              <a:t>expanze </a:t>
            </a:r>
            <a:r>
              <a:rPr lang="cs-CZ" dirty="0"/>
              <a:t>CTG </a:t>
            </a:r>
            <a:r>
              <a:rPr lang="cs-CZ" dirty="0" err="1"/>
              <a:t>trinukleotidů</a:t>
            </a:r>
            <a:r>
              <a:rPr lang="cs-CZ" dirty="0"/>
              <a:t> v 3´ nepřekládané oblasti genu DMPK (</a:t>
            </a:r>
            <a:r>
              <a:rPr lang="cs-CZ" dirty="0" err="1"/>
              <a:t>Dystrofia</a:t>
            </a:r>
            <a:r>
              <a:rPr lang="cs-CZ" dirty="0"/>
              <a:t> </a:t>
            </a:r>
            <a:r>
              <a:rPr lang="cs-CZ" dirty="0" err="1"/>
              <a:t>Myotonica</a:t>
            </a:r>
            <a:r>
              <a:rPr lang="cs-CZ" dirty="0"/>
              <a:t> Protein </a:t>
            </a:r>
            <a:r>
              <a:rPr lang="cs-CZ" dirty="0" err="1"/>
              <a:t>Kinase</a:t>
            </a:r>
            <a:r>
              <a:rPr lang="cs-CZ" dirty="0"/>
              <a:t>), který se nachází na dlouhém raménku chromosomu 19 </a:t>
            </a:r>
          </a:p>
          <a:p>
            <a:r>
              <a:rPr lang="cs-CZ" dirty="0"/>
              <a:t>u normální populace je počet </a:t>
            </a:r>
            <a:r>
              <a:rPr lang="cs-CZ" dirty="0" err="1"/>
              <a:t>trinukleotidů</a:t>
            </a:r>
            <a:r>
              <a:rPr lang="cs-CZ" dirty="0"/>
              <a:t> v repetici 5 – 30 </a:t>
            </a:r>
          </a:p>
          <a:p>
            <a:r>
              <a:rPr lang="cs-CZ" dirty="0"/>
              <a:t>klinické příznaky při počtu opakování nad 50 </a:t>
            </a:r>
            <a:r>
              <a:rPr lang="cs-CZ" dirty="0" err="1"/>
              <a:t>trinukleotidů</a:t>
            </a:r>
            <a:r>
              <a:rPr lang="cs-CZ" dirty="0"/>
              <a:t>, ale může být i několik </a:t>
            </a:r>
            <a:r>
              <a:rPr lang="cs-CZ" dirty="0" smtClean="0"/>
              <a:t>tisíc</a:t>
            </a:r>
          </a:p>
          <a:p>
            <a:r>
              <a:rPr lang="cs-CZ" dirty="0"/>
              <a:t>a</a:t>
            </a:r>
            <a:r>
              <a:rPr lang="cs-CZ" dirty="0" smtClean="0"/>
              <a:t>lely, u kterých počet </a:t>
            </a:r>
            <a:r>
              <a:rPr lang="cs-CZ" dirty="0" err="1" smtClean="0"/>
              <a:t>trinukleotidů</a:t>
            </a:r>
            <a:r>
              <a:rPr lang="cs-CZ" dirty="0" smtClean="0"/>
              <a:t> překročí hranici 30, jsou geneticky nestabilní a náchylné k dalším expanzím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Myotonická dystrofie typu 2 </a:t>
            </a:r>
            <a:endParaRPr lang="cs-CZ" dirty="0"/>
          </a:p>
          <a:p>
            <a:r>
              <a:rPr lang="cs-CZ" dirty="0"/>
              <a:t>expanze CCTG </a:t>
            </a:r>
            <a:r>
              <a:rPr lang="cs-CZ" dirty="0" err="1"/>
              <a:t>tetranukleotidu</a:t>
            </a:r>
            <a:r>
              <a:rPr lang="cs-CZ" dirty="0"/>
              <a:t> v genu ZNF9 na chromosomu 3 </a:t>
            </a:r>
          </a:p>
          <a:p>
            <a:r>
              <a:rPr lang="cs-CZ" dirty="0"/>
              <a:t>u nemocných je počet opakování od 75 do 11 000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O</a:t>
            </a:r>
            <a:r>
              <a:rPr lang="cs-CZ" b="1" dirty="0" smtClean="0"/>
              <a:t>ba </a:t>
            </a:r>
            <a:r>
              <a:rPr lang="cs-CZ" b="1" dirty="0"/>
              <a:t>typy se dědí autosomálně </a:t>
            </a:r>
            <a:r>
              <a:rPr lang="cs-CZ" b="1" dirty="0" smtClean="0"/>
              <a:t>dominantně!</a:t>
            </a:r>
            <a:endParaRPr lang="cs-CZ" b="1" dirty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5374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3310" y="669686"/>
            <a:ext cx="10515600" cy="435133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Fenomén anticipace </a:t>
            </a:r>
            <a:r>
              <a:rPr lang="cs-CZ" dirty="0" smtClean="0"/>
              <a:t>= dřívější výskyt a horší symptomy v následující generaci</a:t>
            </a:r>
          </a:p>
          <a:p>
            <a:pPr lvl="1"/>
            <a:r>
              <a:rPr lang="cs-CZ" dirty="0" smtClean="0"/>
              <a:t>u MD 1</a:t>
            </a:r>
          </a:p>
          <a:p>
            <a:pPr lvl="1"/>
            <a:r>
              <a:rPr lang="cs-CZ" u="sng" dirty="0"/>
              <a:t>d</a:t>
            </a:r>
            <a:r>
              <a:rPr lang="cs-CZ" u="sng" dirty="0" smtClean="0"/>
              <a:t>ůvod: </a:t>
            </a:r>
            <a:r>
              <a:rPr lang="cs-CZ" dirty="0" smtClean="0"/>
              <a:t>dochází k růstu nestabilní oblasti DMPK genu, a tím roste délka repetic při přenosu z generace na generaci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018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514" y="487652"/>
            <a:ext cx="3390181" cy="5886587"/>
          </a:xfrm>
        </p:spPr>
      </p:pic>
    </p:spTree>
    <p:extLst>
      <p:ext uri="{BB962C8B-B14F-4D97-AF65-F5344CB8AC3E}">
        <p14:creationId xmlns:p14="http://schemas.microsoft.com/office/powerpoint/2010/main" val="2668382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n-lt"/>
              </a:rPr>
              <a:t>Myotonická dystrofie typu 1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Formy (podle počtu repetic </a:t>
            </a:r>
            <a:r>
              <a:rPr lang="cs-CZ" dirty="0" smtClean="0"/>
              <a:t>+ klinické příznaky):</a:t>
            </a:r>
            <a:endParaRPr lang="cs-CZ" dirty="0"/>
          </a:p>
          <a:p>
            <a:pPr lvl="1"/>
            <a:r>
              <a:rPr lang="cs-CZ" dirty="0"/>
              <a:t>Mírná – 50 – 150 repetic</a:t>
            </a:r>
          </a:p>
          <a:p>
            <a:pPr lvl="2"/>
            <a:r>
              <a:rPr lang="cs-CZ" dirty="0"/>
              <a:t>katarakta, mírná myotonie</a:t>
            </a:r>
          </a:p>
          <a:p>
            <a:pPr lvl="1"/>
            <a:r>
              <a:rPr lang="cs-CZ" dirty="0"/>
              <a:t>Klasická – 100-1000 repetic</a:t>
            </a:r>
          </a:p>
          <a:p>
            <a:pPr lvl="2"/>
            <a:r>
              <a:rPr lang="cs-CZ" dirty="0"/>
              <a:t>svalová slabost, atrofie, diabetes, poruchy srdečního rytmu, hypersomnie</a:t>
            </a:r>
          </a:p>
          <a:p>
            <a:pPr lvl="1"/>
            <a:r>
              <a:rPr lang="cs-CZ" dirty="0"/>
              <a:t>Kongenitální – až 3000 repetic</a:t>
            </a:r>
          </a:p>
          <a:p>
            <a:pPr lvl="2"/>
            <a:r>
              <a:rPr lang="cs-CZ" dirty="0"/>
              <a:t>těžká svalová slabost, respirační insuficience, mentální retardace, srdeční problémy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256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u="sng" dirty="0" smtClean="0">
                <a:latin typeface="+mn-lt"/>
              </a:rPr>
              <a:t>Riziko opakovaného výskytu </a:t>
            </a:r>
            <a:r>
              <a:rPr lang="sk-SK" u="sng" dirty="0">
                <a:latin typeface="+mn-lt"/>
              </a:rPr>
              <a:t>MD </a:t>
            </a:r>
            <a:r>
              <a:rPr lang="sk-SK" u="sng" dirty="0" smtClean="0">
                <a:latin typeface="+mn-lt"/>
              </a:rPr>
              <a:t>v </a:t>
            </a:r>
            <a:r>
              <a:rPr lang="sk-SK" u="sng" dirty="0" err="1" smtClean="0">
                <a:latin typeface="+mn-lt"/>
              </a:rPr>
              <a:t>rodině</a:t>
            </a:r>
            <a:endParaRPr lang="cs-CZ" u="sng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k-SK" sz="4400" dirty="0"/>
              <a:t>Typy:</a:t>
            </a:r>
            <a:endParaRPr lang="cs-CZ" sz="4400" dirty="0"/>
          </a:p>
          <a:p>
            <a:r>
              <a:rPr lang="sk-SK" u="sng" dirty="0" err="1"/>
              <a:t>Myotonická</a:t>
            </a:r>
            <a:r>
              <a:rPr lang="sk-SK" u="sng" dirty="0"/>
              <a:t> dystrofie 1 </a:t>
            </a:r>
            <a:r>
              <a:rPr lang="sk-SK" dirty="0"/>
              <a:t>– </a:t>
            </a:r>
            <a:r>
              <a:rPr lang="sk-SK" i="1" dirty="0" err="1"/>
              <a:t>nejčastější</a:t>
            </a:r>
            <a:r>
              <a:rPr lang="sk-SK" i="1" dirty="0"/>
              <a:t> výskyt</a:t>
            </a:r>
            <a:endParaRPr lang="cs-CZ" dirty="0"/>
          </a:p>
          <a:p>
            <a:r>
              <a:rPr lang="sk-SK" u="sng" dirty="0" err="1"/>
              <a:t>Myotonická</a:t>
            </a:r>
            <a:r>
              <a:rPr lang="sk-SK" u="sng" dirty="0"/>
              <a:t> </a:t>
            </a:r>
            <a:r>
              <a:rPr lang="sk-SK" u="sng" dirty="0" smtClean="0"/>
              <a:t>dystrofie 2</a:t>
            </a:r>
            <a:endParaRPr lang="cs-CZ" u="sng" dirty="0"/>
          </a:p>
          <a:p>
            <a:r>
              <a:rPr lang="sk-SK" u="sng" dirty="0" err="1"/>
              <a:t>Myotonická</a:t>
            </a:r>
            <a:r>
              <a:rPr lang="sk-SK" u="sng" dirty="0"/>
              <a:t>  dystrofie </a:t>
            </a:r>
            <a:r>
              <a:rPr lang="sk-SK" u="sng" dirty="0" err="1"/>
              <a:t>kongenitální</a:t>
            </a:r>
            <a:endParaRPr lang="cs-CZ" u="sng" dirty="0"/>
          </a:p>
          <a:p>
            <a:pPr marL="0" indent="0">
              <a:buNone/>
            </a:pPr>
            <a:r>
              <a:rPr lang="sk-SK" dirty="0"/>
              <a:t> </a:t>
            </a:r>
            <a:endParaRPr lang="cs-CZ" dirty="0"/>
          </a:p>
          <a:p>
            <a:r>
              <a:rPr lang="sk-SK" u="sng" dirty="0"/>
              <a:t>Typ 1 </a:t>
            </a:r>
            <a:r>
              <a:rPr lang="sk-SK" dirty="0" smtClean="0"/>
              <a:t>	- </a:t>
            </a:r>
            <a:r>
              <a:rPr lang="sk-SK" dirty="0" err="1" smtClean="0"/>
              <a:t>expanze</a:t>
            </a:r>
            <a:r>
              <a:rPr lang="sk-SK" dirty="0" smtClean="0"/>
              <a:t> </a:t>
            </a:r>
            <a:r>
              <a:rPr lang="sk-SK" dirty="0" err="1"/>
              <a:t>trinukleotidové</a:t>
            </a:r>
            <a:r>
              <a:rPr lang="sk-SK" dirty="0"/>
              <a:t> tandemové </a:t>
            </a:r>
            <a:r>
              <a:rPr lang="sk-SK" dirty="0" err="1"/>
              <a:t>repetice</a:t>
            </a:r>
            <a:r>
              <a:rPr lang="sk-SK" dirty="0"/>
              <a:t> CTG na </a:t>
            </a:r>
            <a:r>
              <a:rPr lang="sk-SK" dirty="0" err="1"/>
              <a:t>chromozomu</a:t>
            </a:r>
            <a:r>
              <a:rPr lang="sk-SK" dirty="0"/>
              <a:t> 19q</a:t>
            </a:r>
            <a:endParaRPr lang="cs-CZ" dirty="0"/>
          </a:p>
          <a:p>
            <a:pPr marL="0" indent="0">
              <a:buNone/>
            </a:pPr>
            <a:r>
              <a:rPr lang="sk-SK" dirty="0" smtClean="0"/>
              <a:t>	-</a:t>
            </a:r>
            <a:r>
              <a:rPr lang="sk-SK" dirty="0" err="1"/>
              <a:t>n</a:t>
            </a:r>
            <a:r>
              <a:rPr lang="sk-SK" dirty="0" err="1" smtClean="0"/>
              <a:t>ormalně</a:t>
            </a:r>
            <a:r>
              <a:rPr lang="sk-SK" dirty="0" smtClean="0"/>
              <a:t>  </a:t>
            </a:r>
            <a:r>
              <a:rPr lang="sk-SK" dirty="0"/>
              <a:t>5-35 CTG, u </a:t>
            </a:r>
            <a:r>
              <a:rPr lang="sk-SK" dirty="0" err="1"/>
              <a:t>nemocních</a:t>
            </a:r>
            <a:r>
              <a:rPr lang="sk-SK" dirty="0"/>
              <a:t> ˃50 CTG </a:t>
            </a:r>
            <a:r>
              <a:rPr lang="sk-SK" dirty="0" err="1"/>
              <a:t>tripletů</a:t>
            </a:r>
            <a:r>
              <a:rPr lang="sk-SK" dirty="0"/>
              <a:t> (50-150)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 </a:t>
            </a:r>
            <a:endParaRPr lang="cs-CZ" dirty="0"/>
          </a:p>
          <a:p>
            <a:r>
              <a:rPr lang="sk-SK" u="sng" dirty="0"/>
              <a:t>Typ 2 </a:t>
            </a:r>
            <a:r>
              <a:rPr lang="sk-SK" dirty="0" smtClean="0"/>
              <a:t>	- </a:t>
            </a:r>
            <a:r>
              <a:rPr lang="sk-SK" dirty="0" err="1"/>
              <a:t>expanze</a:t>
            </a:r>
            <a:r>
              <a:rPr lang="sk-SK" dirty="0"/>
              <a:t> </a:t>
            </a:r>
            <a:r>
              <a:rPr lang="sk-SK" dirty="0" err="1"/>
              <a:t>tetranukleotidové</a:t>
            </a:r>
            <a:r>
              <a:rPr lang="sk-SK" dirty="0"/>
              <a:t> </a:t>
            </a:r>
            <a:r>
              <a:rPr lang="sk-SK" dirty="0" err="1"/>
              <a:t>repetice</a:t>
            </a:r>
            <a:r>
              <a:rPr lang="sk-SK" dirty="0"/>
              <a:t> CCTG, na </a:t>
            </a:r>
            <a:r>
              <a:rPr lang="sk-SK" dirty="0" err="1"/>
              <a:t>chromozomu</a:t>
            </a:r>
            <a:r>
              <a:rPr lang="sk-SK" dirty="0"/>
              <a:t> </a:t>
            </a:r>
            <a:r>
              <a:rPr lang="sk-SK" dirty="0" smtClean="0"/>
              <a:t>3q</a:t>
            </a:r>
            <a:endParaRPr lang="cs-CZ" dirty="0"/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smtClean="0"/>
              <a:t>- u</a:t>
            </a:r>
            <a:r>
              <a:rPr lang="sk-SK" dirty="0"/>
              <a:t> nemocných 150 – 1500 </a:t>
            </a:r>
            <a:r>
              <a:rPr lang="sk-SK" dirty="0" err="1"/>
              <a:t>repetic</a:t>
            </a:r>
            <a:endParaRPr lang="cs-CZ" dirty="0"/>
          </a:p>
          <a:p>
            <a:endParaRPr lang="cs-CZ" dirty="0"/>
          </a:p>
          <a:p>
            <a:r>
              <a:rPr lang="cs-CZ" u="sng" dirty="0"/>
              <a:t>Kongenitální DM 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expanze CTG repetic (až 1000-2000 tripletů)</a:t>
            </a:r>
          </a:p>
          <a:p>
            <a:pPr marL="0" indent="0">
              <a:buNone/>
            </a:pPr>
            <a:r>
              <a:rPr lang="cs-CZ" dirty="0"/>
              <a:t> 		</a:t>
            </a:r>
            <a:r>
              <a:rPr lang="cs-CZ" dirty="0" smtClean="0"/>
              <a:t> -</a:t>
            </a:r>
            <a:r>
              <a:rPr lang="cs-CZ" dirty="0" smtClean="0"/>
              <a:t>zdědění </a:t>
            </a:r>
            <a:r>
              <a:rPr lang="cs-CZ" dirty="0"/>
              <a:t>DMPK alely od matky (i od otce je možné)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088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408" y="799081"/>
            <a:ext cx="10515600" cy="4351338"/>
          </a:xfrm>
        </p:spPr>
        <p:txBody>
          <a:bodyPr>
            <a:noAutofit/>
          </a:bodyPr>
          <a:lstStyle/>
          <a:p>
            <a:r>
              <a:rPr lang="sk-SK" sz="1800" dirty="0" err="1"/>
              <a:t>Expanze</a:t>
            </a:r>
            <a:r>
              <a:rPr lang="sk-SK" sz="1800" dirty="0"/>
              <a:t> </a:t>
            </a:r>
            <a:r>
              <a:rPr lang="sk-SK" sz="1800" dirty="0" err="1"/>
              <a:t>probíhá</a:t>
            </a:r>
            <a:r>
              <a:rPr lang="sk-SK" sz="1800" dirty="0"/>
              <a:t> </a:t>
            </a:r>
            <a:r>
              <a:rPr lang="sk-SK" sz="1800" dirty="0" err="1"/>
              <a:t>již</a:t>
            </a:r>
            <a:r>
              <a:rPr lang="sk-SK" sz="1800" dirty="0"/>
              <a:t> v období </a:t>
            </a:r>
            <a:r>
              <a:rPr lang="sk-SK" sz="1800" dirty="0" err="1"/>
              <a:t>gametogeneze</a:t>
            </a:r>
            <a:r>
              <a:rPr lang="sk-SK" sz="1800" dirty="0"/>
              <a:t> – </a:t>
            </a:r>
            <a:r>
              <a:rPr lang="sk-SK" sz="1800" dirty="0" err="1"/>
              <a:t>proto</a:t>
            </a:r>
            <a:r>
              <a:rPr lang="sk-SK" sz="1800" dirty="0"/>
              <a:t> </a:t>
            </a:r>
            <a:r>
              <a:rPr lang="sk-SK" sz="1800" dirty="0" err="1"/>
              <a:t>můžou</a:t>
            </a:r>
            <a:r>
              <a:rPr lang="sk-SK" sz="1800" dirty="0"/>
              <a:t> </a:t>
            </a:r>
            <a:r>
              <a:rPr lang="sk-SK" sz="1800" dirty="0" err="1"/>
              <a:t>vzniknout</a:t>
            </a:r>
            <a:r>
              <a:rPr lang="sk-SK" sz="1800" dirty="0"/>
              <a:t> </a:t>
            </a:r>
            <a:r>
              <a:rPr lang="sk-SK" sz="1800" dirty="0" err="1"/>
              <a:t>delší</a:t>
            </a:r>
            <a:r>
              <a:rPr lang="sk-SK" sz="1800" dirty="0"/>
              <a:t> </a:t>
            </a:r>
            <a:r>
              <a:rPr lang="sk-SK" sz="1800" dirty="0" err="1"/>
              <a:t>nukleotidové</a:t>
            </a:r>
            <a:r>
              <a:rPr lang="sk-SK" sz="1800" dirty="0"/>
              <a:t> </a:t>
            </a:r>
            <a:r>
              <a:rPr lang="sk-SK" sz="1800" dirty="0" err="1"/>
              <a:t>repetice</a:t>
            </a:r>
            <a:endParaRPr lang="cs-CZ" sz="1800" dirty="0"/>
          </a:p>
          <a:p>
            <a:r>
              <a:rPr lang="sk-SK" sz="1800" dirty="0" err="1" smtClean="0"/>
              <a:t>časnější</a:t>
            </a:r>
            <a:r>
              <a:rPr lang="sk-SK" sz="1800" dirty="0" smtClean="0"/>
              <a:t> </a:t>
            </a:r>
            <a:r>
              <a:rPr lang="sk-SK" sz="1800" dirty="0" err="1"/>
              <a:t>začátek</a:t>
            </a:r>
            <a:r>
              <a:rPr lang="sk-SK" sz="1800" dirty="0"/>
              <a:t>, </a:t>
            </a:r>
            <a:r>
              <a:rPr lang="sk-SK" sz="1800" dirty="0" err="1"/>
              <a:t>těžší</a:t>
            </a:r>
            <a:r>
              <a:rPr lang="sk-SK" sz="1800" dirty="0"/>
              <a:t> </a:t>
            </a:r>
            <a:r>
              <a:rPr lang="sk-SK" sz="1800" dirty="0" err="1"/>
              <a:t>pr</a:t>
            </a:r>
            <a:r>
              <a:rPr lang="cs-CZ" sz="1800" dirty="0" err="1"/>
              <a:t>ůběh</a:t>
            </a:r>
            <a:r>
              <a:rPr lang="cs-CZ" sz="1800" dirty="0"/>
              <a:t>, výraznější progrese, časná smrt	</a:t>
            </a:r>
          </a:p>
          <a:p>
            <a:r>
              <a:rPr lang="cs-CZ" sz="1800" dirty="0" smtClean="0"/>
              <a:t>detekce </a:t>
            </a:r>
            <a:r>
              <a:rPr lang="cs-CZ" sz="1800" dirty="0"/>
              <a:t>expanze CTG </a:t>
            </a:r>
            <a:r>
              <a:rPr lang="cs-CZ" sz="1800" dirty="0" err="1"/>
              <a:t>trinukleotidových</a:t>
            </a:r>
            <a:r>
              <a:rPr lang="cs-CZ" sz="1800" dirty="0"/>
              <a:t> repetic na </a:t>
            </a:r>
            <a:r>
              <a:rPr lang="cs-CZ" sz="1800" dirty="0" err="1"/>
              <a:t>lokusu</a:t>
            </a:r>
            <a:r>
              <a:rPr lang="cs-CZ" sz="1800" dirty="0"/>
              <a:t> 19q13 – </a:t>
            </a:r>
            <a:r>
              <a:rPr lang="cs-CZ" sz="1800" i="1" dirty="0"/>
              <a:t>senzitivita 100%</a:t>
            </a:r>
            <a:r>
              <a:rPr lang="cs-CZ" sz="1800" dirty="0"/>
              <a:t>  - PCR</a:t>
            </a:r>
          </a:p>
          <a:p>
            <a:r>
              <a:rPr lang="cs-CZ" sz="1800" dirty="0" smtClean="0"/>
              <a:t>Genetické </a:t>
            </a:r>
            <a:r>
              <a:rPr lang="cs-CZ" sz="1800" dirty="0"/>
              <a:t>poradenství v rámci celé </a:t>
            </a:r>
            <a:r>
              <a:rPr lang="cs-CZ" sz="1800" dirty="0" smtClean="0"/>
              <a:t>rodiny</a:t>
            </a:r>
          </a:p>
          <a:p>
            <a:r>
              <a:rPr lang="sk-SK" sz="1800" dirty="0" err="1" smtClean="0"/>
              <a:t>Incidence</a:t>
            </a:r>
            <a:r>
              <a:rPr lang="sk-SK" sz="1800" dirty="0" smtClean="0"/>
              <a:t>  1 : 8 000</a:t>
            </a:r>
          </a:p>
          <a:p>
            <a:r>
              <a:rPr lang="sk-SK" sz="1800" dirty="0" err="1" smtClean="0"/>
              <a:t>Kongenitální</a:t>
            </a:r>
            <a:r>
              <a:rPr lang="sk-SK" sz="1800" dirty="0" smtClean="0"/>
              <a:t> forma – </a:t>
            </a:r>
            <a:r>
              <a:rPr lang="sk-SK" sz="1800" dirty="0" err="1" smtClean="0"/>
              <a:t>dědí</a:t>
            </a:r>
            <a:r>
              <a:rPr lang="sk-SK" sz="1800" dirty="0" smtClean="0"/>
              <a:t> </a:t>
            </a:r>
            <a:r>
              <a:rPr lang="sk-SK" sz="1800" dirty="0" err="1" smtClean="0"/>
              <a:t>se</a:t>
            </a:r>
            <a:r>
              <a:rPr lang="sk-SK" sz="1800" dirty="0" smtClean="0"/>
              <a:t> po </a:t>
            </a:r>
            <a:r>
              <a:rPr lang="sk-SK" sz="1800" dirty="0" err="1" smtClean="0"/>
              <a:t>postižené</a:t>
            </a:r>
            <a:r>
              <a:rPr lang="sk-SK" sz="1800" dirty="0" smtClean="0"/>
              <a:t> </a:t>
            </a:r>
            <a:r>
              <a:rPr lang="sk-SK" sz="1800" dirty="0" err="1" smtClean="0"/>
              <a:t>matce</a:t>
            </a:r>
            <a:r>
              <a:rPr lang="sk-SK" sz="1800" dirty="0" smtClean="0"/>
              <a:t> (u </a:t>
            </a:r>
            <a:r>
              <a:rPr lang="sk-SK" sz="1800" dirty="0" err="1" smtClean="0"/>
              <a:t>postižených</a:t>
            </a:r>
            <a:r>
              <a:rPr lang="sk-SK" sz="1800" dirty="0" smtClean="0"/>
              <a:t> </a:t>
            </a:r>
            <a:r>
              <a:rPr lang="sk-SK" sz="1800" dirty="0" err="1" smtClean="0"/>
              <a:t>otců</a:t>
            </a:r>
            <a:r>
              <a:rPr lang="sk-SK" sz="1800" dirty="0" smtClean="0"/>
              <a:t> </a:t>
            </a:r>
            <a:r>
              <a:rPr lang="sk-SK" sz="1800" dirty="0" err="1" smtClean="0"/>
              <a:t>se</a:t>
            </a:r>
            <a:r>
              <a:rPr lang="sk-SK" sz="1800" dirty="0" smtClean="0"/>
              <a:t> u </a:t>
            </a:r>
            <a:r>
              <a:rPr lang="sk-SK" sz="1800" dirty="0" err="1" smtClean="0"/>
              <a:t>potomků</a:t>
            </a:r>
            <a:r>
              <a:rPr lang="sk-SK" sz="1800" dirty="0" smtClean="0"/>
              <a:t> </a:t>
            </a:r>
            <a:r>
              <a:rPr lang="sk-SK" sz="1800" dirty="0" err="1" smtClean="0"/>
              <a:t>neobjeví</a:t>
            </a:r>
            <a:r>
              <a:rPr lang="sk-SK" sz="1800" dirty="0" smtClean="0"/>
              <a:t> – </a:t>
            </a:r>
            <a:r>
              <a:rPr lang="sk-SK" sz="1800" dirty="0" err="1" smtClean="0"/>
              <a:t>uplatnuje</a:t>
            </a:r>
            <a:r>
              <a:rPr lang="sk-SK" sz="1800" dirty="0" smtClean="0"/>
              <a:t> </a:t>
            </a:r>
            <a:r>
              <a:rPr lang="sk-SK" sz="1800" dirty="0" err="1" smtClean="0"/>
              <a:t>se</a:t>
            </a:r>
            <a:r>
              <a:rPr lang="sk-SK" sz="1800" dirty="0" smtClean="0"/>
              <a:t> </a:t>
            </a:r>
            <a:r>
              <a:rPr lang="sk-SK" sz="1800" dirty="0" err="1" smtClean="0"/>
              <a:t>imprinting</a:t>
            </a:r>
            <a:r>
              <a:rPr lang="sk-SK" sz="1800" dirty="0" smtClean="0"/>
              <a:t>)</a:t>
            </a:r>
          </a:p>
          <a:p>
            <a:r>
              <a:rPr lang="sk-SK" sz="1800" dirty="0" err="1" smtClean="0"/>
              <a:t>Může</a:t>
            </a:r>
            <a:r>
              <a:rPr lang="sk-SK" sz="1800" dirty="0" smtClean="0"/>
              <a:t> </a:t>
            </a:r>
            <a:r>
              <a:rPr lang="sk-SK" sz="1800" dirty="0" err="1" smtClean="0"/>
              <a:t>dojít</a:t>
            </a:r>
            <a:r>
              <a:rPr lang="sk-SK" sz="1800" dirty="0" smtClean="0"/>
              <a:t> k neúplné </a:t>
            </a:r>
            <a:r>
              <a:rPr lang="sk-SK" sz="1800" dirty="0" err="1" smtClean="0"/>
              <a:t>penetraci</a:t>
            </a:r>
            <a:r>
              <a:rPr lang="sk-SK" sz="1800" dirty="0" smtClean="0"/>
              <a:t> a variabilní </a:t>
            </a:r>
            <a:r>
              <a:rPr lang="sk-SK" sz="1800" dirty="0" err="1" smtClean="0"/>
              <a:t>expresi</a:t>
            </a:r>
            <a:endParaRPr lang="sk-SK" sz="1800" dirty="0" smtClean="0"/>
          </a:p>
          <a:p>
            <a:r>
              <a:rPr lang="cs-CZ" sz="1800" u="sng" dirty="0"/>
              <a:t>Riziko opakování</a:t>
            </a:r>
            <a:r>
              <a:rPr lang="cs-CZ" sz="1800" u="sng" dirty="0" smtClean="0"/>
              <a:t>:</a:t>
            </a:r>
            <a:endParaRPr lang="cs-CZ" sz="1800" u="sng" dirty="0"/>
          </a:p>
          <a:p>
            <a:pPr lvl="1"/>
            <a:r>
              <a:rPr lang="cs-CZ" sz="1800" dirty="0"/>
              <a:t>Rodiče pacienta</a:t>
            </a:r>
          </a:p>
          <a:p>
            <a:pPr lvl="2"/>
            <a:r>
              <a:rPr lang="cs-CZ" sz="1800" dirty="0"/>
              <a:t>Mají abnormální počet repetic, ale ještě ne tak velký (neprojeví se MD), nebo mají abnormální počet repetic, který už způsobí projevy MD</a:t>
            </a:r>
          </a:p>
          <a:p>
            <a:pPr lvl="1"/>
            <a:r>
              <a:rPr lang="cs-CZ" sz="1800" dirty="0"/>
              <a:t>Sourozenci pacienta</a:t>
            </a:r>
          </a:p>
          <a:p>
            <a:pPr lvl="2"/>
            <a:r>
              <a:rPr lang="cs-CZ" sz="1800" dirty="0"/>
              <a:t>Záleží na alelách rodičů, pokud jeden rodič má mutantní alelu -&gt; 50% riziko pro každého sourozence</a:t>
            </a:r>
          </a:p>
          <a:p>
            <a:pPr lvl="1"/>
            <a:r>
              <a:rPr lang="cs-CZ" sz="1800" dirty="0"/>
              <a:t>Potomci pacienta</a:t>
            </a:r>
          </a:p>
          <a:p>
            <a:pPr lvl="2"/>
            <a:r>
              <a:rPr lang="cs-CZ" sz="1800" dirty="0"/>
              <a:t>50 % šance na zdědění mutantní alely + možnost prodloužení repetic (fenomén anticipace)</a:t>
            </a:r>
          </a:p>
          <a:p>
            <a:endParaRPr lang="cs-CZ" sz="1800" dirty="0" smtClean="0"/>
          </a:p>
          <a:p>
            <a:endParaRPr lang="cs-CZ" sz="18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12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779</Words>
  <Application>Microsoft Macintosh PowerPoint</Application>
  <PresentationFormat>Custom</PresentationFormat>
  <Paragraphs>123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Motiv Office</vt:lpstr>
      <vt:lpstr>Myotonická dystrofie</vt:lpstr>
      <vt:lpstr>PowerPoint Presentation</vt:lpstr>
      <vt:lpstr>Klinické projevy obecně</vt:lpstr>
      <vt:lpstr>Genetická příčina </vt:lpstr>
      <vt:lpstr>PowerPoint Presentation</vt:lpstr>
      <vt:lpstr>PowerPoint Presentation</vt:lpstr>
      <vt:lpstr>Myotonická dystrofie typu 1</vt:lpstr>
      <vt:lpstr>Riziko opakovaného výskytu MD v rodině</vt:lpstr>
      <vt:lpstr>PowerPoint Presentation</vt:lpstr>
      <vt:lpstr>Riziko opakovaného výskytu MD v rodině</vt:lpstr>
      <vt:lpstr>Prevalence</vt:lpstr>
      <vt:lpstr>Diagnostika</vt:lpstr>
      <vt:lpstr>Možnosti léčby</vt:lpstr>
      <vt:lpstr>Etické aspekty genetického vyšetření</vt:lpstr>
      <vt:lpstr>Zdroje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Myotonická dystrofie</dc:title>
  <dc:creator>David</dc:creator>
  <cp:lastModifiedBy>Jan Pavlas</cp:lastModifiedBy>
  <cp:revision>75</cp:revision>
  <dcterms:created xsi:type="dcterms:W3CDTF">2015-04-21T13:46:30Z</dcterms:created>
  <dcterms:modified xsi:type="dcterms:W3CDTF">2015-04-29T19:06:24Z</dcterms:modified>
</cp:coreProperties>
</file>