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60" r:id="rId5"/>
    <p:sldId id="271" r:id="rId6"/>
    <p:sldId id="261" r:id="rId7"/>
    <p:sldId id="269" r:id="rId8"/>
    <p:sldId id="262" r:id="rId9"/>
    <p:sldId id="265" r:id="rId10"/>
    <p:sldId id="268" r:id="rId11"/>
    <p:sldId id="259" r:id="rId12"/>
    <p:sldId id="270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5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CA097-1273-4BDC-959E-7354B9B42F4D}" type="datetimeFigureOut">
              <a:rPr lang="cs-CZ"/>
              <a:pPr>
                <a:defRPr/>
              </a:pPr>
              <a:t>12.5.2015</a:t>
            </a:fld>
            <a:endParaRPr lang="cs-CZ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61A6A-4BC3-4513-9DE0-53EA14E535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2F8F4-21EC-4CE5-B30E-1E3FED6B8C35}" type="datetimeFigureOut">
              <a:rPr lang="cs-CZ"/>
              <a:pPr>
                <a:defRPr/>
              </a:pPr>
              <a:t>12.5.2015</a:t>
            </a:fld>
            <a:endParaRPr lang="cs-CZ"/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C2BA6-9204-4EBE-8399-26BC1E72EB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2CF62-C46D-4C45-918F-D82395BB8A05}" type="datetimeFigureOut">
              <a:rPr lang="cs-CZ"/>
              <a:pPr>
                <a:defRPr/>
              </a:pPr>
              <a:t>12.5.2015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B00EE-CA9F-4F88-A9DD-F5238615E2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48634-7EF3-43D8-B67E-CAA5F7D31C1A}" type="datetimeFigureOut">
              <a:rPr lang="cs-CZ"/>
              <a:pPr>
                <a:defRPr/>
              </a:pPr>
              <a:t>12.5.2015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A398D-E733-42F5-A594-7783BA967D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4A8C7-9B81-4211-8604-9537C44CA1AC}" type="datetimeFigureOut">
              <a:rPr lang="cs-CZ"/>
              <a:pPr>
                <a:defRPr/>
              </a:pPr>
              <a:t>12.5.2015</a:t>
            </a:fld>
            <a:endParaRPr lang="cs-CZ"/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9D595-8643-466E-AAD2-039DBD0425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6BD9E-F6C4-4B92-A5B3-41E42B3C396D}" type="datetimeFigureOut">
              <a:rPr lang="cs-CZ"/>
              <a:pPr>
                <a:defRPr/>
              </a:pPr>
              <a:t>12.5.2015</a:t>
            </a:fld>
            <a:endParaRPr lang="cs-CZ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EB990-DD21-4D2E-AFCD-C74C3278EB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C81B-6B9D-42DB-A732-80D848512370}" type="datetimeFigureOut">
              <a:rPr lang="cs-CZ"/>
              <a:pPr>
                <a:defRPr/>
              </a:pPr>
              <a:t>12.5.2015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D00E8-042C-4303-99A0-AEB6EA9EFB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3048E-4ECC-42AD-A170-C0C74838F2F7}" type="datetimeFigureOut">
              <a:rPr lang="cs-CZ"/>
              <a:pPr>
                <a:defRPr/>
              </a:pPr>
              <a:t>12.5.2015</a:t>
            </a:fld>
            <a:endParaRPr lang="cs-CZ"/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0768E-353D-4A93-99BC-E8E1D7D803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9D537-8507-4DEF-9E13-C7041C17B025}" type="datetimeFigureOut">
              <a:rPr lang="cs-CZ"/>
              <a:pPr>
                <a:defRPr/>
              </a:pPr>
              <a:t>12.5.2015</a:t>
            </a:fld>
            <a:endParaRPr lang="cs-CZ"/>
          </a:p>
        </p:txBody>
      </p:sp>
      <p:sp>
        <p:nvSpPr>
          <p:cNvPr id="3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82CBD-9A57-46D7-B169-18B3ECEF74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FB492-621A-4BA1-B589-9C6E53E7C5B5}" type="datetimeFigureOut">
              <a:rPr lang="cs-CZ"/>
              <a:pPr>
                <a:defRPr/>
              </a:pPr>
              <a:t>12.5.2015</a:t>
            </a:fld>
            <a:endParaRPr lang="cs-CZ"/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01980-34C4-4EB2-91DD-90519CD122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426D0-E8C6-4416-996F-F25CDF6B2CBC}" type="datetimeFigureOut">
              <a:rPr lang="cs-CZ"/>
              <a:pPr>
                <a:defRPr/>
              </a:pPr>
              <a:t>12.5.2015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FEC05-4996-4F29-ACB8-19C0B6C029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D3ABA4-9DD9-4BC0-AAB2-57BBCB26BA9A}" type="datetimeFigureOut">
              <a:rPr lang="cs-CZ"/>
              <a:pPr>
                <a:defRPr/>
              </a:pPr>
              <a:t>12.5.2015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34A958-1C3B-4823-808C-092040D950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24" r:id="rId4"/>
    <p:sldLayoutId id="2147483830" r:id="rId5"/>
    <p:sldLayoutId id="2147483825" r:id="rId6"/>
    <p:sldLayoutId id="2147483831" r:id="rId7"/>
    <p:sldLayoutId id="2147483832" r:id="rId8"/>
    <p:sldLayoutId id="2147483833" r:id="rId9"/>
    <p:sldLayoutId id="2147483826" r:id="rId10"/>
    <p:sldLayoutId id="214748383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Patauův</a:t>
            </a:r>
            <a:r>
              <a:rPr lang="cs-CZ" dirty="0" smtClean="0"/>
              <a:t> syndrom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1600" dirty="0" smtClean="0"/>
              <a:t>Z. Bednařík, I. </a:t>
            </a:r>
            <a:r>
              <a:rPr lang="cs-CZ" sz="1600" dirty="0" err="1" smtClean="0"/>
              <a:t>Belancová</a:t>
            </a:r>
            <a:r>
              <a:rPr lang="cs-CZ" sz="1600" dirty="0" smtClean="0"/>
              <a:t>, M. Bendová, A. </a:t>
            </a:r>
            <a:r>
              <a:rPr lang="cs-CZ" sz="1600" dirty="0" err="1" smtClean="0"/>
              <a:t>Bilek</a:t>
            </a:r>
            <a:r>
              <a:rPr lang="cs-CZ" sz="1600" dirty="0" smtClean="0"/>
              <a:t>, M. </a:t>
            </a:r>
            <a:r>
              <a:rPr lang="cs-CZ" sz="1600" dirty="0" err="1" smtClean="0"/>
              <a:t>Bobošová</a:t>
            </a:r>
            <a:r>
              <a:rPr lang="cs-CZ" sz="1600" dirty="0" smtClean="0"/>
              <a:t>, K. Bochníčková, V. Brázdil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 smtClean="0"/>
              <a:t>Etické a právní aspekty genetického vyšetření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285875"/>
            <a:ext cx="8686800" cy="5286375"/>
          </a:xfrm>
        </p:spPr>
        <p:txBody>
          <a:bodyPr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Umělé ukončení těhotenství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na žádost těhotné je možná interrupce </a:t>
            </a:r>
            <a:r>
              <a:rPr lang="cs-CZ" b="1" dirty="0" smtClean="0"/>
              <a:t>do 12. týdne gravidity</a:t>
            </a:r>
            <a:r>
              <a:rPr lang="cs-CZ" dirty="0" smtClean="0"/>
              <a:t>, pokud tento výkon není z nějakého hlediska kontraindikován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není součástí zdravotní péče, pokud se nejedná o zdravotní (genetické) indikace</a:t>
            </a:r>
            <a:endParaRPr lang="cs-CZ" sz="24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po uplynutí 12 týdnů</a:t>
            </a:r>
            <a:r>
              <a:rPr lang="cs-CZ" dirty="0" smtClean="0"/>
              <a:t> gravidity lze uměle přerušit těhotenství jen je-li:</a:t>
            </a:r>
            <a:endParaRPr lang="cs-CZ" sz="2400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ohrožen život ženy</a:t>
            </a:r>
            <a:endParaRPr lang="cs-CZ" sz="2000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prokázáno těžké postižení plodu</a:t>
            </a:r>
            <a:endParaRPr lang="cs-CZ" sz="2000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plod neschopen života</a:t>
            </a:r>
            <a:endParaRPr lang="cs-CZ" sz="20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svědčí-li pro umělé přerušení těhotenství genetické důvody, lze uměle přerušit těhotenství </a:t>
            </a:r>
            <a:r>
              <a:rPr lang="cs-CZ" b="1" dirty="0" smtClean="0"/>
              <a:t>nejpozději do 24. týdne</a:t>
            </a:r>
            <a:r>
              <a:rPr lang="cs-CZ" dirty="0" smtClean="0"/>
              <a:t> gravidity</a:t>
            </a:r>
            <a:endParaRPr lang="cs-CZ" sz="24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nikdo ze zdravotníků nesmí být nucen spolupracovat na ukončení těhotenství</a:t>
            </a:r>
            <a:endParaRPr lang="cs-CZ" sz="2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BRYŠOVÁ, Věra. </a:t>
            </a:r>
            <a:r>
              <a:rPr lang="cs-CZ" i="1" dirty="0" smtClean="0"/>
              <a:t>Základy klinické genetiky pro studující 4. ročníku lékařské fakulty</a:t>
            </a:r>
            <a:r>
              <a:rPr lang="cs-CZ" dirty="0" smtClean="0"/>
              <a:t>. 1. </a:t>
            </a:r>
            <a:r>
              <a:rPr lang="cs-CZ" dirty="0" err="1" smtClean="0"/>
              <a:t>vyd</a:t>
            </a:r>
            <a:r>
              <a:rPr lang="cs-CZ" dirty="0" smtClean="0"/>
              <a:t>. Brno: Masarykova univerzita, 1995, 91 s. ISBN 80-210-1150-5.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MUNTAU, </a:t>
            </a:r>
            <a:r>
              <a:rPr lang="cs-CZ" dirty="0" err="1" smtClean="0"/>
              <a:t>Ania</a:t>
            </a:r>
            <a:r>
              <a:rPr lang="cs-CZ" dirty="0" smtClean="0"/>
              <a:t>. </a:t>
            </a:r>
            <a:r>
              <a:rPr lang="cs-CZ" i="1" dirty="0" smtClean="0"/>
              <a:t>Pediatrie</a:t>
            </a:r>
            <a:r>
              <a:rPr lang="cs-CZ" dirty="0" smtClean="0"/>
              <a:t>. 2. české </a:t>
            </a:r>
            <a:r>
              <a:rPr lang="cs-CZ" dirty="0" err="1" smtClean="0"/>
              <a:t>vyd</a:t>
            </a:r>
            <a:r>
              <a:rPr lang="cs-CZ" dirty="0" smtClean="0"/>
              <a:t>. Praha: </a:t>
            </a:r>
            <a:r>
              <a:rPr lang="cs-CZ" dirty="0" err="1" smtClean="0"/>
              <a:t>Grada</a:t>
            </a:r>
            <a:r>
              <a:rPr lang="cs-CZ" dirty="0" smtClean="0"/>
              <a:t>, 2014, 588 s. ISBN 978-80-247-4588-6.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ZWINGER, Antonín. </a:t>
            </a:r>
            <a:r>
              <a:rPr lang="cs-CZ" i="1" dirty="0" smtClean="0"/>
              <a:t>Porodnictví</a:t>
            </a:r>
            <a:r>
              <a:rPr lang="cs-CZ" dirty="0" smtClean="0"/>
              <a:t>. 1. </a:t>
            </a:r>
            <a:r>
              <a:rPr lang="cs-CZ" dirty="0" err="1" smtClean="0"/>
              <a:t>vyd</a:t>
            </a:r>
            <a:r>
              <a:rPr lang="cs-CZ" dirty="0" smtClean="0"/>
              <a:t>. Praha: </a:t>
            </a:r>
            <a:r>
              <a:rPr lang="cs-CZ" dirty="0" err="1" smtClean="0"/>
              <a:t>Galén</a:t>
            </a:r>
            <a:r>
              <a:rPr lang="cs-CZ" dirty="0" smtClean="0"/>
              <a:t>, 2004, 532 s. ISBN 80-246-0822-7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http://www.</a:t>
            </a:r>
            <a:r>
              <a:rPr lang="cs-CZ" dirty="0" err="1" smtClean="0"/>
              <a:t>wikiskripta.eu</a:t>
            </a:r>
            <a:r>
              <a:rPr lang="cs-CZ" dirty="0" smtClean="0"/>
              <a:t>/index.</a:t>
            </a:r>
            <a:r>
              <a:rPr lang="cs-CZ" dirty="0" err="1" smtClean="0"/>
              <a:t>php</a:t>
            </a:r>
            <a:r>
              <a:rPr lang="cs-CZ" dirty="0" smtClean="0"/>
              <a:t>/</a:t>
            </a:r>
            <a:r>
              <a:rPr lang="cs-CZ" dirty="0" err="1" smtClean="0"/>
              <a:t>Prenat</a:t>
            </a:r>
            <a:r>
              <a:rPr lang="cs-CZ" dirty="0" smtClean="0"/>
              <a:t>%C3%A1ln%C3%AD_diagnostika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http://www.stefajir.cz/?q=patauuv-syndrom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http://ulgrs.upol.cz/portal/?p=49 - </a:t>
            </a:r>
            <a:r>
              <a:rPr lang="en-US" dirty="0" err="1" smtClean="0"/>
              <a:t>Ustav</a:t>
            </a:r>
            <a:r>
              <a:rPr lang="en-US" dirty="0" smtClean="0"/>
              <a:t> </a:t>
            </a:r>
            <a:r>
              <a:rPr lang="en-US" dirty="0" err="1" smtClean="0"/>
              <a:t>lékařské</a:t>
            </a:r>
            <a:r>
              <a:rPr lang="en-US" dirty="0" smtClean="0"/>
              <a:t> </a:t>
            </a:r>
            <a:r>
              <a:rPr lang="en-US" dirty="0" err="1" smtClean="0"/>
              <a:t>genetiky</a:t>
            </a:r>
            <a:r>
              <a:rPr lang="en-US" dirty="0" smtClean="0"/>
              <a:t> a </a:t>
            </a:r>
            <a:r>
              <a:rPr lang="en-US" dirty="0" err="1" smtClean="0"/>
              <a:t>fetální</a:t>
            </a:r>
            <a:r>
              <a:rPr lang="en-US" dirty="0" smtClean="0"/>
              <a:t> </a:t>
            </a:r>
            <a:r>
              <a:rPr lang="en-US" dirty="0" err="1" smtClean="0"/>
              <a:t>medicíny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http://</a:t>
            </a:r>
            <a:r>
              <a:rPr lang="en-US" dirty="0" err="1" smtClean="0"/>
              <a:t>www.wikiskripta.eu</a:t>
            </a:r>
            <a:r>
              <a:rPr lang="en-US" dirty="0" smtClean="0"/>
              <a:t>/</a:t>
            </a:r>
            <a:r>
              <a:rPr lang="en-US" dirty="0" err="1" smtClean="0"/>
              <a:t>index.php</a:t>
            </a:r>
            <a:r>
              <a:rPr lang="en-US" dirty="0" smtClean="0"/>
              <a:t>/Etické_a_právn%C3%AD_aspekty_lékařské_genetiky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www.</a:t>
            </a:r>
            <a:r>
              <a:rPr lang="cs-CZ" dirty="0" err="1" smtClean="0"/>
              <a:t>eprojekt.gjs.cz</a:t>
            </a:r>
            <a:r>
              <a:rPr lang="cs-CZ" dirty="0" smtClean="0"/>
              <a:t>/</a:t>
            </a:r>
            <a:r>
              <a:rPr lang="cs-CZ" dirty="0" err="1" smtClean="0"/>
              <a:t>Services</a:t>
            </a:r>
            <a:r>
              <a:rPr lang="cs-CZ" dirty="0" smtClean="0"/>
              <a:t>/</a:t>
            </a:r>
            <a:r>
              <a:rPr lang="cs-CZ" dirty="0" err="1" smtClean="0"/>
              <a:t>Downloader.ashx</a:t>
            </a:r>
            <a:r>
              <a:rPr lang="cs-CZ" dirty="0" smtClean="0"/>
              <a:t>?id=13115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85720" y="3000372"/>
            <a:ext cx="8686800" cy="84124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Děkujeme za pozornost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Definice, </a:t>
            </a:r>
            <a:r>
              <a:rPr lang="cs-CZ" dirty="0" err="1" smtClean="0"/>
              <a:t>karyotyp</a:t>
            </a:r>
            <a:r>
              <a:rPr lang="cs-CZ" dirty="0" smtClean="0"/>
              <a:t>, etiologie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Těžký malformační syndrom způsobený nadbytečným </a:t>
            </a:r>
            <a:r>
              <a:rPr lang="cs-CZ" b="1" dirty="0" smtClean="0"/>
              <a:t>13. chromozomem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Karyotyp</a:t>
            </a:r>
            <a:r>
              <a:rPr lang="cs-CZ" dirty="0" smtClean="0"/>
              <a:t>: </a:t>
            </a:r>
            <a:r>
              <a:rPr lang="cs-CZ" b="1" dirty="0" smtClean="0"/>
              <a:t>47, XX, +13 </a:t>
            </a:r>
            <a:r>
              <a:rPr lang="cs-CZ" dirty="0" smtClean="0"/>
              <a:t>nebo </a:t>
            </a:r>
            <a:r>
              <a:rPr lang="cs-CZ" b="1" dirty="0" smtClean="0"/>
              <a:t>47, XY, +13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Etiologie: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u </a:t>
            </a:r>
            <a:r>
              <a:rPr lang="cs-CZ" b="1" dirty="0" smtClean="0"/>
              <a:t>80%</a:t>
            </a:r>
            <a:r>
              <a:rPr lang="cs-CZ" dirty="0" smtClean="0"/>
              <a:t> čistá </a:t>
            </a:r>
            <a:r>
              <a:rPr lang="cs-CZ" dirty="0" err="1" smtClean="0"/>
              <a:t>trizomie</a:t>
            </a:r>
            <a:r>
              <a:rPr lang="cs-CZ" dirty="0" smtClean="0"/>
              <a:t> na podkladě meiotické </a:t>
            </a:r>
            <a:r>
              <a:rPr lang="cs-CZ" dirty="0" err="1" smtClean="0"/>
              <a:t>nondisjunkce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20%</a:t>
            </a:r>
            <a:r>
              <a:rPr lang="cs-CZ" dirty="0" smtClean="0"/>
              <a:t> případů tvoří mozaiková forma (chybná mitóza buňky v embryonálním vývoji) nebo </a:t>
            </a:r>
            <a:r>
              <a:rPr lang="cs-CZ" dirty="0" err="1" smtClean="0"/>
              <a:t>Robertsonovská</a:t>
            </a:r>
            <a:r>
              <a:rPr lang="cs-CZ" dirty="0" smtClean="0"/>
              <a:t> </a:t>
            </a:r>
            <a:r>
              <a:rPr lang="cs-CZ" smtClean="0"/>
              <a:t>translokace </a:t>
            </a:r>
            <a:r>
              <a:rPr lang="cs-CZ" b="1" smtClean="0"/>
              <a:t>46, XX, t(13;14) </a:t>
            </a:r>
            <a:r>
              <a:rPr lang="cs-CZ" smtClean="0"/>
              <a:t>nebo</a:t>
            </a:r>
            <a:r>
              <a:rPr lang="cs-CZ" b="1" smtClean="0"/>
              <a:t> 46, XY, t(13;14) 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Karyogram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5643563"/>
            <a:ext cx="8686800" cy="500062"/>
          </a:xfrm>
        </p:spPr>
        <p:txBody>
          <a:bodyPr>
            <a:normAutofit fontScale="32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http://www.</a:t>
            </a:r>
            <a:r>
              <a:rPr lang="cs-CZ" dirty="0" err="1" smtClean="0"/>
              <a:t>priznaky</a:t>
            </a:r>
            <a:r>
              <a:rPr lang="cs-CZ" dirty="0" smtClean="0"/>
              <a:t>-projevy.</a:t>
            </a:r>
            <a:r>
              <a:rPr lang="cs-CZ" dirty="0" err="1" smtClean="0"/>
              <a:t>cz</a:t>
            </a:r>
            <a:r>
              <a:rPr lang="cs-CZ" dirty="0" smtClean="0"/>
              <a:t>/</a:t>
            </a:r>
            <a:r>
              <a:rPr lang="cs-CZ" dirty="0" err="1" smtClean="0"/>
              <a:t>images</a:t>
            </a:r>
            <a:r>
              <a:rPr lang="cs-CZ" dirty="0" smtClean="0"/>
              <a:t>/</a:t>
            </a:r>
            <a:r>
              <a:rPr lang="cs-CZ" dirty="0" err="1" smtClean="0"/>
              <a:t>priznaky</a:t>
            </a:r>
            <a:r>
              <a:rPr lang="cs-CZ" dirty="0" smtClean="0"/>
              <a:t>-projevy/</a:t>
            </a:r>
            <a:r>
              <a:rPr lang="cs-CZ" dirty="0" err="1" smtClean="0"/>
              <a:t>patauuv</a:t>
            </a:r>
            <a:r>
              <a:rPr lang="cs-CZ" dirty="0" smtClean="0"/>
              <a:t>-syndrom-</a:t>
            </a:r>
            <a:r>
              <a:rPr lang="cs-CZ" dirty="0" err="1" smtClean="0"/>
              <a:t>trisomie</a:t>
            </a:r>
            <a:r>
              <a:rPr lang="cs-CZ" dirty="0" smtClean="0"/>
              <a:t>-13-chromozomu-</a:t>
            </a:r>
            <a:r>
              <a:rPr lang="cs-CZ" dirty="0" err="1" smtClean="0"/>
              <a:t>priznakyprojevy</a:t>
            </a:r>
            <a:r>
              <a:rPr lang="cs-CZ" dirty="0" smtClean="0"/>
              <a:t>-symptomy-4.jpg</a:t>
            </a:r>
            <a:endParaRPr lang="cs-CZ" dirty="0"/>
          </a:p>
        </p:txBody>
      </p:sp>
      <p:pic>
        <p:nvPicPr>
          <p:cNvPr id="12292" name="Obrázek 8" descr="patauuv-syndrom-trisomie-13-chromozomu-priznaky-projevy-symptomy-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75" y="1071563"/>
            <a:ext cx="4281488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Klinický popis, možnosti léčby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Motorická a mentální retardace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Deformace hlavy/obličeje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Mikrocephalie</a:t>
            </a:r>
            <a:r>
              <a:rPr lang="cs-CZ" dirty="0" smtClean="0"/>
              <a:t>, kožní defekty ve vlasaté části hlavy, široce otevřená fontanela, vrozené vady mozku, </a:t>
            </a:r>
            <a:r>
              <a:rPr lang="cs-CZ" dirty="0" err="1" smtClean="0"/>
              <a:t>mikro</a:t>
            </a:r>
            <a:r>
              <a:rPr lang="cs-CZ" dirty="0" smtClean="0"/>
              <a:t>- až </a:t>
            </a:r>
            <a:r>
              <a:rPr lang="cs-CZ" dirty="0" err="1" smtClean="0"/>
              <a:t>anoftalmie</a:t>
            </a:r>
            <a:r>
              <a:rPr lang="cs-CZ" dirty="0" smtClean="0"/>
              <a:t>, </a:t>
            </a:r>
            <a:r>
              <a:rPr lang="cs-CZ" dirty="0" err="1" smtClean="0"/>
              <a:t>hypertelorismus</a:t>
            </a:r>
            <a:r>
              <a:rPr lang="cs-CZ" dirty="0" smtClean="0"/>
              <a:t>, </a:t>
            </a:r>
            <a:r>
              <a:rPr lang="cs-CZ" b="1" dirty="0" smtClean="0"/>
              <a:t>rozštěpové vady </a:t>
            </a:r>
            <a:r>
              <a:rPr lang="cs-CZ" dirty="0" smtClean="0"/>
              <a:t>rtu a patra, nízko posazené a dysplastické uši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vrozené vady srdce</a:t>
            </a:r>
            <a:r>
              <a:rPr lang="cs-CZ" dirty="0" smtClean="0"/>
              <a:t> a ledvin, </a:t>
            </a:r>
            <a:r>
              <a:rPr lang="cs-CZ" dirty="0" err="1" smtClean="0"/>
              <a:t>malrotace</a:t>
            </a:r>
            <a:r>
              <a:rPr lang="cs-CZ" dirty="0" smtClean="0"/>
              <a:t> orgánů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Polydaktylie </a:t>
            </a:r>
            <a:r>
              <a:rPr lang="cs-CZ" dirty="0" smtClean="0"/>
              <a:t>– </a:t>
            </a:r>
            <a:r>
              <a:rPr lang="cs-CZ" dirty="0" err="1" smtClean="0"/>
              <a:t>postaxiální</a:t>
            </a:r>
            <a:r>
              <a:rPr lang="cs-CZ" dirty="0" smtClean="0"/>
              <a:t> </a:t>
            </a:r>
            <a:r>
              <a:rPr lang="cs-CZ" dirty="0" err="1" smtClean="0"/>
              <a:t>hexadaktylie</a:t>
            </a:r>
            <a:endParaRPr lang="cs-CZ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Kryptorchizmus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u="sng" dirty="0" smtClean="0"/>
              <a:t>Léčba</a:t>
            </a:r>
            <a:r>
              <a:rPr lang="cs-CZ" dirty="0" smtClean="0"/>
              <a:t>: u přeživších  kardiochirurgické a plastické operace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Klinické znaky</a:t>
            </a:r>
            <a:endParaRPr lang="cs-CZ" dirty="0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304800" y="6072188"/>
            <a:ext cx="8686800" cy="4286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1000" smtClean="0"/>
              <a:t>http://www.lucinafoundation.org/assets/trisomy13.jpg</a:t>
            </a:r>
          </a:p>
        </p:txBody>
      </p:sp>
      <p:pic>
        <p:nvPicPr>
          <p:cNvPr id="14340" name="Picture 2" descr="http://www.lucinafoundation.org/assets/trisomy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25" y="1214438"/>
            <a:ext cx="3619500" cy="473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Klinické znaky</a:t>
            </a:r>
            <a:endParaRPr lang="cs-CZ" dirty="0"/>
          </a:p>
        </p:txBody>
      </p:sp>
      <p:sp>
        <p:nvSpPr>
          <p:cNvPr id="15363" name="Zástupný symbol pro obsah 4"/>
          <p:cNvSpPr>
            <a:spLocks noGrp="1"/>
          </p:cNvSpPr>
          <p:nvPr>
            <p:ph idx="1"/>
          </p:nvPr>
        </p:nvSpPr>
        <p:spPr>
          <a:xfrm>
            <a:off x="285750" y="5429250"/>
            <a:ext cx="8686800" cy="92868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1000" smtClean="0"/>
              <a:t>http://www.priznaky-projevy.cz/images/priznaky-projevy/patauuv-syndrom-trisomie-13-chromozomu-priznaky-projevy-symptomy-6.jpg</a:t>
            </a:r>
          </a:p>
          <a:p>
            <a:pPr>
              <a:buFont typeface="Wingdings 2" pitchFamily="18" charset="2"/>
              <a:buNone/>
            </a:pPr>
            <a:r>
              <a:rPr lang="cs-CZ" sz="1000" smtClean="0"/>
              <a:t>http://www.priznaky-projevy.cz/images/priznaky-projevy/patauuv-syndrom-trisomie-13-chromozomu-priznaky-projevy-symptomy-2.jpg</a:t>
            </a:r>
          </a:p>
        </p:txBody>
      </p:sp>
      <p:pic>
        <p:nvPicPr>
          <p:cNvPr id="15364" name="Picture 4" descr="http://www.priznaky-projevy.cz/images/priznaky-projevy/patauuv-syndrom-trisomie-13-chromozomu-priznaky-projevy-symptomy-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1643063"/>
            <a:ext cx="3143250" cy="355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6" descr="http://www.priznaky-projevy.cz/images/priznaky-projevy/patauuv-syndrom-trisomie-13-chromozomu-priznaky-projevy-symptomy-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643063"/>
            <a:ext cx="3524250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Prevalence v populaci</a:t>
            </a:r>
            <a:endParaRPr lang="cs-CZ" dirty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cs-CZ" smtClean="0"/>
              <a:t>výskyt onemocnění 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		</a:t>
            </a:r>
            <a:r>
              <a:rPr lang="cs-CZ" b="1" smtClean="0"/>
              <a:t>1/5 000 - 10 000</a:t>
            </a:r>
          </a:p>
          <a:p>
            <a:pPr>
              <a:buFont typeface="Arial" charset="0"/>
              <a:buChar char="•"/>
            </a:pPr>
            <a:r>
              <a:rPr lang="cs-CZ" smtClean="0"/>
              <a:t>až u </a:t>
            </a:r>
            <a:r>
              <a:rPr lang="cs-CZ" b="1" smtClean="0"/>
              <a:t>95% </a:t>
            </a:r>
            <a:r>
              <a:rPr lang="cs-CZ" smtClean="0"/>
              <a:t>případů</a:t>
            </a:r>
            <a:r>
              <a:rPr lang="cs-CZ" b="1" smtClean="0"/>
              <a:t> </a:t>
            </a:r>
          </a:p>
          <a:p>
            <a:pPr>
              <a:buFont typeface="Wingdings 2" pitchFamily="18" charset="2"/>
              <a:buNone/>
            </a:pPr>
            <a:r>
              <a:rPr lang="cs-CZ" b="1" smtClean="0"/>
              <a:t>		</a:t>
            </a:r>
            <a:r>
              <a:rPr lang="cs-CZ" smtClean="0"/>
              <a:t>spontánní potrat</a:t>
            </a:r>
          </a:p>
          <a:p>
            <a:pPr>
              <a:buFont typeface="Arial" charset="0"/>
              <a:buChar char="•"/>
            </a:pPr>
            <a:r>
              <a:rPr lang="cs-CZ" b="1" smtClean="0"/>
              <a:t>50% </a:t>
            </a:r>
            <a:r>
              <a:rPr lang="cs-CZ" smtClean="0"/>
              <a:t>dětí umírá </a:t>
            </a:r>
          </a:p>
          <a:p>
            <a:pPr>
              <a:buFont typeface="Wingdings 2" pitchFamily="18" charset="2"/>
              <a:buNone/>
            </a:pPr>
            <a:r>
              <a:rPr lang="cs-CZ" b="1" smtClean="0"/>
              <a:t>		první měsíc </a:t>
            </a:r>
          </a:p>
          <a:p>
            <a:pPr>
              <a:buFont typeface="Arial" charset="0"/>
              <a:buChar char="•"/>
            </a:pPr>
            <a:r>
              <a:rPr lang="cs-CZ" smtClean="0"/>
              <a:t>Většina dětí umírá do 1 roku</a:t>
            </a:r>
          </a:p>
          <a:p>
            <a:endParaRPr lang="cs-CZ" smtClean="0"/>
          </a:p>
        </p:txBody>
      </p:sp>
      <p:pic>
        <p:nvPicPr>
          <p:cNvPr id="16388" name="Picture 2" descr="http://i.iinfo.cz/images/492/prenatalni-diagnostika-1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6763" y="1714500"/>
            <a:ext cx="4464050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k-SK" dirty="0" err="1" smtClean="0"/>
              <a:t>Prevence</a:t>
            </a:r>
            <a:r>
              <a:rPr lang="sk-SK" dirty="0" smtClean="0"/>
              <a:t> a rizikové faktory</a:t>
            </a:r>
            <a:endParaRPr lang="cs-CZ" dirty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214313" y="1428750"/>
            <a:ext cx="8686800" cy="452596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cs-CZ" sz="2400" dirty="0" smtClean="0"/>
              <a:t>Vzniku </a:t>
            </a:r>
            <a:r>
              <a:rPr lang="cs-CZ" sz="2400" dirty="0" err="1" smtClean="0"/>
              <a:t>Patauova</a:t>
            </a:r>
            <a:r>
              <a:rPr lang="cs-CZ" sz="2400" dirty="0" smtClean="0"/>
              <a:t> syndromu </a:t>
            </a:r>
            <a:r>
              <a:rPr lang="cs-CZ" sz="2400" b="1" dirty="0" smtClean="0"/>
              <a:t>nelze zabránit</a:t>
            </a:r>
          </a:p>
          <a:p>
            <a:pPr>
              <a:buFont typeface="Arial" charset="0"/>
              <a:buChar char="•"/>
            </a:pPr>
            <a:r>
              <a:rPr lang="cs-CZ" sz="2400" dirty="0" smtClean="0"/>
              <a:t>Dá se pouze zjistit pomocí </a:t>
            </a:r>
            <a:r>
              <a:rPr lang="cs-CZ" sz="2400" b="1" dirty="0" err="1" smtClean="0"/>
              <a:t>screeningového</a:t>
            </a:r>
            <a:r>
              <a:rPr lang="cs-CZ" sz="2400" b="1" dirty="0" smtClean="0"/>
              <a:t>  vyšetření </a:t>
            </a:r>
            <a:r>
              <a:rPr lang="cs-CZ" sz="2400" dirty="0" smtClean="0"/>
              <a:t>během těhotenství</a:t>
            </a:r>
          </a:p>
          <a:p>
            <a:pPr lvl="1">
              <a:buFont typeface="Arial" charset="0"/>
              <a:buChar char="•"/>
            </a:pPr>
            <a:r>
              <a:rPr lang="cs-CZ" sz="2000" dirty="0" smtClean="0"/>
              <a:t>Provádí se v 11.-13. týdnu těhotenství, případně v 16.-18. týdnu těhotenství</a:t>
            </a:r>
          </a:p>
          <a:p>
            <a:pPr lvl="1">
              <a:buFont typeface="Arial" charset="0"/>
              <a:buChar char="•"/>
            </a:pPr>
            <a:r>
              <a:rPr lang="cs-CZ" sz="2000" dirty="0" smtClean="0"/>
              <a:t>Pomocí </a:t>
            </a:r>
            <a:r>
              <a:rPr lang="cs-CZ" sz="2000" u="sng" dirty="0" smtClean="0"/>
              <a:t>biochemických </a:t>
            </a:r>
            <a:r>
              <a:rPr lang="cs-CZ" sz="2000" u="sng" dirty="0" err="1" smtClean="0"/>
              <a:t>markerů</a:t>
            </a:r>
            <a:r>
              <a:rPr lang="cs-CZ" sz="2000" dirty="0" smtClean="0"/>
              <a:t> z matčiny krve (AFP, </a:t>
            </a:r>
            <a:r>
              <a:rPr lang="cs-CZ" sz="2000" dirty="0" err="1" smtClean="0"/>
              <a:t>hCG</a:t>
            </a:r>
            <a:r>
              <a:rPr lang="cs-CZ" sz="2000" dirty="0" smtClean="0"/>
              <a:t>, PAPP-A, nekonjugovaný estriol) a podrobným </a:t>
            </a:r>
            <a:r>
              <a:rPr lang="cs-CZ" sz="2000" u="sng" dirty="0" smtClean="0"/>
              <a:t>UZ vyšetřením</a:t>
            </a:r>
          </a:p>
          <a:p>
            <a:pPr>
              <a:buFont typeface="Arial" charset="0"/>
              <a:buChar char="•"/>
            </a:pPr>
            <a:r>
              <a:rPr lang="cs-CZ" sz="2400" dirty="0" smtClean="0"/>
              <a:t>V případě vysokého rizika se provádí ověření </a:t>
            </a:r>
            <a:r>
              <a:rPr lang="cs-CZ" sz="2400" dirty="0" err="1" smtClean="0"/>
              <a:t>karyotypu</a:t>
            </a:r>
            <a:r>
              <a:rPr lang="cs-CZ" sz="2400" dirty="0" smtClean="0"/>
              <a:t> plodu</a:t>
            </a:r>
          </a:p>
          <a:p>
            <a:pPr>
              <a:buFont typeface="Arial" charset="0"/>
              <a:buChar char="•"/>
            </a:pPr>
            <a:r>
              <a:rPr lang="cs-CZ" sz="2400" dirty="0" smtClean="0"/>
              <a:t>Riziko přítomnosti </a:t>
            </a:r>
            <a:r>
              <a:rPr lang="cs-CZ" sz="2400" dirty="0" err="1" smtClean="0"/>
              <a:t>Patauova</a:t>
            </a:r>
            <a:r>
              <a:rPr lang="cs-CZ" sz="2400" dirty="0" smtClean="0"/>
              <a:t> </a:t>
            </a:r>
            <a:r>
              <a:rPr lang="cs-CZ" sz="2400" dirty="0" smtClean="0"/>
              <a:t>syndromu </a:t>
            </a:r>
            <a:r>
              <a:rPr lang="cs-CZ" sz="2400" dirty="0" smtClean="0"/>
              <a:t>je </a:t>
            </a:r>
            <a:r>
              <a:rPr lang="cs-CZ" sz="2400" b="1" dirty="0" smtClean="0"/>
              <a:t>vyšší u </a:t>
            </a:r>
            <a:r>
              <a:rPr lang="cs-CZ" sz="2400" b="1" dirty="0" smtClean="0"/>
              <a:t>plodů matek </a:t>
            </a:r>
            <a:r>
              <a:rPr lang="cs-CZ" sz="2400" b="1" dirty="0" smtClean="0"/>
              <a:t>ve vysokém věku </a:t>
            </a:r>
            <a:r>
              <a:rPr lang="cs-CZ" sz="2400" dirty="0" smtClean="0"/>
              <a:t>nebo při </a:t>
            </a:r>
            <a:r>
              <a:rPr lang="cs-CZ" sz="2400" b="1" dirty="0" smtClean="0"/>
              <a:t>genetické zátěži rodičů </a:t>
            </a:r>
            <a:r>
              <a:rPr lang="cs-CZ" sz="2000" smtClean="0"/>
              <a:t>– </a:t>
            </a:r>
            <a:r>
              <a:rPr lang="cs-CZ" sz="2000" smtClean="0"/>
              <a:t>(nosiči </a:t>
            </a:r>
            <a:r>
              <a:rPr lang="cs-CZ" sz="2000" dirty="0" smtClean="0"/>
              <a:t>balancované aberace, chromosomová aberace v rodině/u </a:t>
            </a:r>
            <a:r>
              <a:rPr lang="cs-CZ" sz="2000" smtClean="0"/>
              <a:t>předchozího </a:t>
            </a:r>
            <a:r>
              <a:rPr lang="cs-CZ" sz="2000" smtClean="0"/>
              <a:t>dítěte)</a:t>
            </a:r>
            <a:endParaRPr lang="cs-CZ" sz="2400" b="1" dirty="0" smtClean="0"/>
          </a:p>
          <a:p>
            <a:pPr>
              <a:buFont typeface="Arial" charset="0"/>
              <a:buChar char="•"/>
            </a:pPr>
            <a:r>
              <a:rPr lang="cs-CZ" sz="2400" dirty="0" smtClean="0"/>
              <a:t>Souvislost s věkem otce nebyla prokázána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Genetické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0895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Vyšetření </a:t>
            </a:r>
            <a:r>
              <a:rPr lang="cs-CZ" sz="2000" b="1" dirty="0" err="1" smtClean="0"/>
              <a:t>karyotypu</a:t>
            </a:r>
            <a:r>
              <a:rPr lang="cs-CZ" sz="2000" dirty="0" smtClean="0"/>
              <a:t> s cílem vyloučit či potvrdit </a:t>
            </a:r>
            <a:r>
              <a:rPr lang="cs-CZ" sz="2000" dirty="0" err="1" smtClean="0"/>
              <a:t>trisomii</a:t>
            </a:r>
            <a:r>
              <a:rPr lang="cs-CZ" sz="2000" dirty="0" smtClean="0"/>
              <a:t> 13. chromosomu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- </a:t>
            </a:r>
            <a:r>
              <a:rPr lang="cs-CZ" sz="2000" u="sng" dirty="0" smtClean="0"/>
              <a:t>Prenatální diagnostika</a:t>
            </a:r>
            <a:r>
              <a:rPr lang="cs-CZ" sz="2000" dirty="0" smtClean="0"/>
              <a:t> - nutné získat vzorek tkáně plodu: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- </a:t>
            </a:r>
            <a:r>
              <a:rPr lang="cs-CZ" sz="2000" b="1" dirty="0" smtClean="0"/>
              <a:t>Odběr choriových klků (CVS) </a:t>
            </a:r>
            <a:r>
              <a:rPr lang="cs-CZ" sz="2000" dirty="0" smtClean="0"/>
              <a:t>- dříve než amniocentéza, mezi 11. a 13. gestačním týdnem, speciální jehlou pod ultrazvukovou kontrolou, nejčastěji </a:t>
            </a:r>
            <a:r>
              <a:rPr lang="cs-CZ" sz="2000" dirty="0" err="1" smtClean="0"/>
              <a:t>transabdominálně</a:t>
            </a:r>
            <a:r>
              <a:rPr lang="cs-CZ" sz="2000" dirty="0" smtClean="0"/>
              <a:t>. Výhodou odběru - časnější diagnostika + rychlejší kultivace buněk.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- </a:t>
            </a:r>
            <a:r>
              <a:rPr lang="cs-CZ" sz="2000" b="1" dirty="0" err="1" smtClean="0"/>
              <a:t>Aminocentéza</a:t>
            </a:r>
            <a:r>
              <a:rPr lang="cs-CZ" sz="2000" dirty="0" smtClean="0"/>
              <a:t> - odběr vzorku plodové vody jehlou přes stěnu břišní pod kontrolou ultrazvukem. Obvykle se provádí mezi 16. a 18. týdnem gravidity.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- </a:t>
            </a:r>
            <a:r>
              <a:rPr lang="cs-CZ" sz="2000" b="1" dirty="0" err="1" smtClean="0"/>
              <a:t>Kordocentéza</a:t>
            </a:r>
            <a:r>
              <a:rPr lang="cs-CZ" sz="2000" dirty="0" smtClean="0"/>
              <a:t> od 20. gestačního týdne, punkce pupečníku a odběr fetální krve z pupečníkové vény speciální jehlou pod ultrazvukovou kontrolu. </a:t>
            </a:r>
            <a:r>
              <a:rPr lang="cs-CZ" sz="2000" dirty="0" err="1" smtClean="0"/>
              <a:t>Karyotypizace</a:t>
            </a:r>
            <a:r>
              <a:rPr lang="cs-CZ" sz="2000" dirty="0" smtClean="0"/>
              <a:t> lymfocytů plodu je velmi rychlá, výsledky jsou k dispozici během 48–72 hodin.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- </a:t>
            </a:r>
            <a:r>
              <a:rPr lang="cs-CZ" sz="2000" u="sng" dirty="0" smtClean="0"/>
              <a:t>Postnatální diagnostika</a:t>
            </a:r>
            <a:r>
              <a:rPr lang="cs-CZ" sz="2000" dirty="0" smtClean="0"/>
              <a:t> – </a:t>
            </a:r>
            <a:r>
              <a:rPr lang="cs-CZ" sz="2000" b="1" dirty="0" smtClean="0"/>
              <a:t>odběr periferní žilní krve</a:t>
            </a:r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est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250</TotalTime>
  <Words>489</Words>
  <Application>Microsoft Office PowerPoint</Application>
  <PresentationFormat>Předvádění na obrazovce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Cesta</vt:lpstr>
      <vt:lpstr>Patauův syndrom</vt:lpstr>
      <vt:lpstr>Definice, karyotyp, etiologie</vt:lpstr>
      <vt:lpstr>Karyogram</vt:lpstr>
      <vt:lpstr>Klinický popis, možnosti léčby</vt:lpstr>
      <vt:lpstr>Klinické znaky</vt:lpstr>
      <vt:lpstr>Klinické znaky</vt:lpstr>
      <vt:lpstr>Prevalence v populaci</vt:lpstr>
      <vt:lpstr>Prevence a rizikové faktory</vt:lpstr>
      <vt:lpstr>Genetické vyšetření</vt:lpstr>
      <vt:lpstr>Etické a právní aspekty genetického vyšetření</vt:lpstr>
      <vt:lpstr>Zdroje</vt:lpstr>
      <vt:lpstr>Děkujeme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Patauův syndrom</dc:title>
  <dc:creator>Harbinger</dc:creator>
  <cp:lastModifiedBy>Prasilova Sarka</cp:lastModifiedBy>
  <cp:revision>35</cp:revision>
  <dcterms:created xsi:type="dcterms:W3CDTF">2015-03-23T15:39:10Z</dcterms:created>
  <dcterms:modified xsi:type="dcterms:W3CDTF">2015-05-12T12:48:03Z</dcterms:modified>
</cp:coreProperties>
</file>