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-102" y="-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9C298-8593-42C8-928C-1E5B58879B0A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E68F2-30D2-4B32-A359-FA05D44028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9FF38-89FF-49E9-A6A0-C31D4AE8BB8C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F4650-883B-4228-88F1-6AC24EB0F7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51D40-7291-4090-9400-B3D290DD552D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CB79B-9544-4EFB-BD25-BE6C041C26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C8738-3448-4D0B-B007-544BB6FB2769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BAE0F-0526-4F09-8CE5-DC73261D12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99253-AA0E-416C-8237-45BC6491E31A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F9CCC-C512-4DB7-A3D1-FAA565ABD9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3FD1A-3F85-4255-AAFA-56400186C180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D72F3-E757-4941-83C5-53E74F00FC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410E0-B12B-48D3-BCC9-F6DB66D3C6FC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1247-CC2E-4B8D-94F1-D084E24EDB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3DC93-C730-4E61-B598-5299B8A93144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321F7-9276-4FEB-BF55-DFB5DE858F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75C8C-8509-4B53-9866-A494F6E32AE7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1608C-DC4A-4ABF-995F-1A39357642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C70CF-4B53-412B-9C66-1F03EBFC1BAD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646A3-A5F0-4CDC-98E1-80A9B302BF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CCC4B-BED9-4AA4-AE79-E4FC9A807530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689F6-E260-4BF9-B072-6BCDC0B1BB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2A87B-AF95-490D-83D2-EEAC418264FF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94CAD-F0EB-49CC-B67D-CD5583B814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3409B-683D-41A1-943E-48365996DDCF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A4B-72C8-4762-A602-F1BC0C1533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A9152-A0FE-4D1E-B89D-04CACED7465A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CB5E8-A390-4AEC-9019-E8BCF3B1B3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D469-192D-4C0D-BF4C-AEA645EDAE9E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23FF5-8A1C-4971-8FA2-BD806B314A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15341-CE1B-4916-B3A9-780F935B7F7C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5D03C-72B7-4C6F-AA87-A1B01B92F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6DE0E3-9F1E-4267-8357-7D9FEB7B5155}" type="datetimeFigureOut">
              <a:rPr lang="cs-CZ"/>
              <a:pPr>
                <a:defRPr/>
              </a:pPr>
              <a:t>21.5.2015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916D76FF-78E2-4812-AD38-2456502CA3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78" r:id="rId11"/>
    <p:sldLayoutId id="2147483667" r:id="rId12"/>
    <p:sldLayoutId id="2147483679" r:id="rId13"/>
    <p:sldLayoutId id="2147483666" r:id="rId14"/>
    <p:sldLayoutId id="2147483665" r:id="rId15"/>
    <p:sldLayoutId id="2147483664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fajir.cz/?q=syndrom-fragilniho-x" TargetMode="External"/><Relationship Id="rId2" Type="http://schemas.openxmlformats.org/officeDocument/2006/relationships/hyperlink" Target="http://telemedicina.med.muni.cz/pdm/genetika/index.php?pg=geneticke-poradenstvi--specializacni-cast--onemocneni-nervoveho-systemu--poruchy-mentalnich-funkc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el/1411/podzim2014/ZLKG0911s/um/Typy_dedicnosti_ZL_2015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ctrTitle"/>
          </p:nvPr>
        </p:nvSpPr>
        <p:spPr>
          <a:xfrm>
            <a:off x="1146175" y="1190625"/>
            <a:ext cx="8128000" cy="1646238"/>
          </a:xfrm>
        </p:spPr>
        <p:txBody>
          <a:bodyPr/>
          <a:lstStyle/>
          <a:p>
            <a:r>
              <a:rPr lang="cs-CZ" sz="4000" smtClean="0">
                <a:solidFill>
                  <a:schemeClr val="accent2"/>
                </a:solidFill>
              </a:rPr>
              <a:t>Syndrom fragilního X chromosomu</a:t>
            </a:r>
            <a:br>
              <a:rPr lang="cs-CZ" sz="4000" smtClean="0">
                <a:solidFill>
                  <a:schemeClr val="accent2"/>
                </a:solidFill>
              </a:rPr>
            </a:br>
            <a:r>
              <a:rPr lang="cs-CZ" sz="4000" smtClean="0">
                <a:solidFill>
                  <a:schemeClr val="accent2"/>
                </a:solidFill>
              </a:rPr>
              <a:t>(syndrom Martinův-Bellové)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/>
              <a:t>Antonín </a:t>
            </a:r>
            <a:r>
              <a:rPr lang="cs-CZ" dirty="0" err="1" smtClean="0"/>
              <a:t>Bahelka</a:t>
            </a:r>
            <a:r>
              <a:rPr lang="cs-CZ" dirty="0" smtClean="0"/>
              <a:t>, Tereza Bartošková, Josef Zemek, Patrik Gogol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/>
              <a:t>20.5.2015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accent2"/>
                </a:solidFill>
              </a:rPr>
              <a:t>Popis klinických příznaků, možnosti léčby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863" y="2160588"/>
            <a:ext cx="8739187" cy="38814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Muži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střední až těžká mentální retardace,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makroorchidismus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(zvětšená varlata)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kraniofaciální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dysmorfie (protáhlý obličej, hrubé rysy, velké uši)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Dívky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mírná mentální retardace, poruchy učení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Nosičky </a:t>
            </a:r>
            <a:r>
              <a:rPr lang="cs-CZ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premutace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možná vyšší výskyt předčasného ovariálního selhání + ataxie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oruchy řeči, hyperaktivita, autismus, chudý oční kontakt, ojediněle schizofrenie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Možnosti léčby: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erapeutické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opatření jsou v oblasti fyzioterapie , ergoterapie 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logopedie, speciální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pedagogiky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accent2"/>
                </a:solidFill>
              </a:rPr>
              <a:t>Genetická příčina potíží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23609"/>
            <a:ext cx="8596668" cy="5140964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monogenní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dědičnost - X-vázaná dominantní choroba*, název dle </a:t>
            </a:r>
            <a:r>
              <a:rPr lang="cs-CZ" b="1" dirty="0" smtClean="0">
                <a:solidFill>
                  <a:schemeClr val="accent2"/>
                </a:solidFill>
              </a:rPr>
              <a:t>fragility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subterminální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části dlouhých ramen X chromosomu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příčina: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specifická mutace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dynamická -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expanze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trinukleotidu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CGG v 5´-nepřekládané oblasti genu FMR1 (Xp27.3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accent2"/>
                </a:solidFill>
              </a:rPr>
              <a:t>počet CGG repetic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 </a:t>
            </a:r>
            <a:r>
              <a:rPr lang="cs-CZ" dirty="0" smtClean="0">
                <a:solidFill>
                  <a:schemeClr val="accent2"/>
                </a:solidFill>
              </a:rPr>
              <a:t>normálních alel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FMR1 genu: </a:t>
            </a:r>
            <a:r>
              <a:rPr lang="cs-CZ" dirty="0" smtClean="0">
                <a:solidFill>
                  <a:schemeClr val="accent2"/>
                </a:solidFill>
              </a:rPr>
              <a:t>6-50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onemocnění způsobuje tzv. </a:t>
            </a:r>
            <a:r>
              <a:rPr lang="cs-CZ" b="1" dirty="0" smtClean="0">
                <a:solidFill>
                  <a:schemeClr val="accent2"/>
                </a:solidFill>
              </a:rPr>
              <a:t>plná mutace </a:t>
            </a:r>
            <a:r>
              <a:rPr lang="cs-CZ" dirty="0" smtClean="0">
                <a:solidFill>
                  <a:schemeClr val="accent2"/>
                </a:solidFill>
              </a:rPr>
              <a:t>(počet opakování CGG větší než 200)</a:t>
            </a:r>
          </a:p>
          <a:p>
            <a:pPr lvl="7">
              <a:defRPr/>
            </a:pPr>
            <a:r>
              <a:rPr lang="cs-CZ" sz="1400" dirty="0" smtClean="0"/>
              <a:t>vzniká z </a:t>
            </a:r>
            <a:r>
              <a:rPr lang="cs-CZ" sz="1400" dirty="0" smtClean="0">
                <a:solidFill>
                  <a:schemeClr val="accent2"/>
                </a:solidFill>
              </a:rPr>
              <a:t>nestabilních – </a:t>
            </a:r>
            <a:r>
              <a:rPr lang="cs-CZ" sz="1400" dirty="0" err="1" smtClean="0">
                <a:solidFill>
                  <a:schemeClr val="accent2"/>
                </a:solidFill>
              </a:rPr>
              <a:t>premutačních</a:t>
            </a:r>
            <a:r>
              <a:rPr lang="cs-CZ" sz="1400" dirty="0" smtClean="0">
                <a:solidFill>
                  <a:schemeClr val="accent2"/>
                </a:solidFill>
              </a:rPr>
              <a:t> alel</a:t>
            </a:r>
            <a:r>
              <a:rPr lang="cs-CZ" sz="1400" dirty="0" smtClean="0"/>
              <a:t> FMR1 genu– přeneseny od matky (při </a:t>
            </a:r>
            <a:r>
              <a:rPr lang="cs-CZ" sz="1400" dirty="0" err="1" smtClean="0"/>
              <a:t>paternální</a:t>
            </a:r>
            <a:r>
              <a:rPr lang="cs-CZ" sz="1400" dirty="0" smtClean="0"/>
              <a:t> transmisi se </a:t>
            </a:r>
            <a:r>
              <a:rPr lang="cs-CZ" sz="1400" dirty="0" err="1" smtClean="0"/>
              <a:t>premutace</a:t>
            </a:r>
            <a:r>
              <a:rPr lang="cs-CZ" sz="1400" dirty="0" smtClean="0"/>
              <a:t> zkracují)</a:t>
            </a:r>
          </a:p>
          <a:p>
            <a:pPr lvl="7">
              <a:defRPr/>
            </a:pPr>
            <a:r>
              <a:rPr lang="cs-CZ" sz="1400" dirty="0" err="1" smtClean="0">
                <a:solidFill>
                  <a:schemeClr val="accent2"/>
                </a:solidFill>
              </a:rPr>
              <a:t>premutační</a:t>
            </a:r>
            <a:r>
              <a:rPr lang="cs-CZ" sz="1400" dirty="0" smtClean="0">
                <a:solidFill>
                  <a:schemeClr val="accent2"/>
                </a:solidFill>
              </a:rPr>
              <a:t> alely</a:t>
            </a:r>
            <a:r>
              <a:rPr lang="cs-CZ" sz="1400" dirty="0" smtClean="0"/>
              <a:t> obsahují </a:t>
            </a:r>
            <a:r>
              <a:rPr lang="cs-CZ" sz="1400" dirty="0" smtClean="0">
                <a:solidFill>
                  <a:schemeClr val="accent2"/>
                </a:solidFill>
              </a:rPr>
              <a:t>55-200</a:t>
            </a:r>
            <a:r>
              <a:rPr lang="cs-CZ" sz="1400" dirty="0" smtClean="0"/>
              <a:t> </a:t>
            </a:r>
            <a:r>
              <a:rPr lang="cs-CZ" sz="1400" dirty="0" smtClean="0">
                <a:solidFill>
                  <a:schemeClr val="accent2"/>
                </a:solidFill>
              </a:rPr>
              <a:t>CGG repetic </a:t>
            </a:r>
            <a:r>
              <a:rPr lang="cs-CZ" sz="1400" dirty="0" smtClean="0">
                <a:solidFill>
                  <a:schemeClr val="tx2"/>
                </a:solidFill>
              </a:rPr>
              <a:t>– délka nestabilních repetic se zvyšuje každou generaci (pokud předávány matkou)</a:t>
            </a:r>
          </a:p>
          <a:p>
            <a:pPr lvl="7">
              <a:defRPr/>
            </a:pPr>
            <a:r>
              <a:rPr lang="cs-CZ" sz="1400" dirty="0" smtClean="0">
                <a:solidFill>
                  <a:schemeClr val="tx2"/>
                </a:solidFill>
              </a:rPr>
              <a:t>riziko vzniku je tím větší, čím je </a:t>
            </a:r>
            <a:r>
              <a:rPr lang="cs-CZ" sz="1400" dirty="0" err="1" smtClean="0">
                <a:solidFill>
                  <a:schemeClr val="tx2"/>
                </a:solidFill>
              </a:rPr>
              <a:t>premutační</a:t>
            </a:r>
            <a:r>
              <a:rPr lang="cs-CZ" sz="1400" dirty="0" smtClean="0">
                <a:solidFill>
                  <a:schemeClr val="tx2"/>
                </a:solidFill>
              </a:rPr>
              <a:t> alela větší</a:t>
            </a:r>
            <a:endParaRPr lang="cs-CZ" sz="1400" dirty="0" smtClean="0">
              <a:solidFill>
                <a:schemeClr val="accent2"/>
              </a:solidFill>
            </a:endParaRPr>
          </a:p>
          <a:p>
            <a:pPr lvl="7">
              <a:defRPr/>
            </a:pPr>
            <a:r>
              <a:rPr lang="cs-CZ" sz="1400" dirty="0" smtClean="0"/>
              <a:t>nevzniká z normální alely</a:t>
            </a:r>
          </a:p>
          <a:p>
            <a:pPr lvl="7">
              <a:defRPr/>
            </a:pPr>
            <a:r>
              <a:rPr lang="cs-CZ" sz="1400" dirty="0" smtClean="0"/>
              <a:t>vede k </a:t>
            </a:r>
            <a:r>
              <a:rPr lang="cs-CZ" sz="1400" dirty="0" smtClean="0">
                <a:solidFill>
                  <a:schemeClr val="accent2"/>
                </a:solidFill>
              </a:rPr>
              <a:t>zástavě transkripce FMR1 genu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1600" dirty="0" smtClean="0">
                <a:solidFill>
                  <a:schemeClr val="tx2"/>
                </a:solidFill>
              </a:rPr>
              <a:t>délka repetic koreluje se stupněm mentální retardace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sz="1600" dirty="0" smtClean="0">
                <a:solidFill>
                  <a:schemeClr val="tx2"/>
                </a:solidFill>
              </a:rPr>
              <a:t>     * 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projeví se již v situaci, kdy jen jeden chromozom z páru nese mutantní alelu </a:t>
            </a:r>
            <a:endParaRPr lang="cs-CZ" sz="16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677863" y="163513"/>
            <a:ext cx="8596312" cy="1320800"/>
          </a:xfrm>
        </p:spPr>
        <p:txBody>
          <a:bodyPr/>
          <a:lstStyle/>
          <a:p>
            <a:r>
              <a:rPr lang="cs-CZ" sz="2400" smtClean="0">
                <a:solidFill>
                  <a:schemeClr val="accent2"/>
                </a:solidFill>
              </a:rPr>
              <a:t>Riziko opakování stejného onemocnění pro příbuzné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863" y="1281113"/>
            <a:ext cx="8596312" cy="42529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accent2"/>
                </a:solidFill>
              </a:rPr>
              <a:t>Žena s </a:t>
            </a:r>
            <a:r>
              <a:rPr lang="cs-CZ" dirty="0" err="1" smtClean="0">
                <a:solidFill>
                  <a:schemeClr val="accent2"/>
                </a:solidFill>
              </a:rPr>
              <a:t>premutací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představuje pro každého potomka bez rozdílu pohlaví 50% riziko, že od ní zdědí </a:t>
            </a:r>
            <a:r>
              <a:rPr lang="cs-CZ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premutaci</a:t>
            </a: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/plnou mutaci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míra postižení dítěte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s </a:t>
            </a: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plnou mutací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závisí na délce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premutace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u matky, pohlaví a rodinné anamnéze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Muž s </a:t>
            </a:r>
            <a:r>
              <a:rPr lang="cs-CZ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premutací</a:t>
            </a:r>
            <a:r>
              <a:rPr lang="cs-CZ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– všechny dcery jsou jisté nosičky </a:t>
            </a:r>
            <a:r>
              <a:rPr lang="cs-CZ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premutace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(rizika pro další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												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      generace)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                             - synové získávají Y chromosom – nemají zvýšené riziko pro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										    své potomstvo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accent2"/>
                </a:solidFill>
              </a:rPr>
              <a:t>Žena s plnou mutací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za předpokladu reprodukce – 50% riziko plné mutace pro 					          každého potomka bez rozdílu pohlaví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míra postižení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				   dítěte opět závisí na délce mutace, pohlaví a rodinné 						          anamnéze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Muž s plnou mutací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– minimální předpoklad reprodukce, empiricky – všechny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				  dcery získají plnou mutaci, synové budou zdraví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accent2"/>
                </a:solidFill>
              </a:rPr>
              <a:t>Možnosti genetického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863" y="2160588"/>
            <a:ext cx="8770937" cy="388143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accent2"/>
                </a:solidFill>
              </a:rPr>
              <a:t>DNA diagnostika – přímá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detekuje </a:t>
            </a:r>
            <a:r>
              <a:rPr lang="cs-CZ" dirty="0">
                <a:solidFill>
                  <a:schemeClr val="accent2"/>
                </a:solidFill>
              </a:rPr>
              <a:t>mutaci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potvrdí nebo vyloučí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onemocnění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požadavky na vzorek: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nn-NO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rev </a:t>
            </a:r>
            <a:r>
              <a:rPr lang="nn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nn-NO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5-10 ml do K3EDTA, děti 1-2ml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kultivované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buňky plodové vody nebo nativní choriové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klky, izolovaná DNA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vyšetření metodou PCR a TP-PCR(triplet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repeat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primed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PCR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1)Prenatální diagnostika: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ndikována v graviditě se zvýšeným rizikem výskytu syndromu v rodině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invazivní vyšetření v graviditě –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amniocentéza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16.-18. gestační týden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- odběr choriových klků – 10.-13. gestační týden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ndikuje klinický genetik – genetická konzultace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2)Postnatální diagnostika: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yšetření pomocí metody PCR - krev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dříve – cytogenetické vyšetření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accent2"/>
                </a:solidFill>
              </a:rPr>
              <a:t>Prevalence onemocnění v populaci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odhadovaná v mužské populaci 16-25/100 000, v ženské populaci asi poloviční</a:t>
            </a:r>
          </a:p>
          <a:p>
            <a:r>
              <a:rPr lang="cs-CZ" sz="2400" smtClean="0"/>
              <a:t>tvoří 3-6% mentálních retardací u chlapců (mužů) s pozitivní rodinnou anamnesou mentální retardace bez vývojových vad</a:t>
            </a:r>
          </a:p>
          <a:p>
            <a:r>
              <a:rPr lang="cs-CZ" sz="2400" smtClean="0"/>
              <a:t>2. nejčastější příčina mentální retardace po Downově syndromu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accent2"/>
                </a:solidFill>
              </a:rPr>
              <a:t>Možnosti léčby, preventivní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éčba syndromu fragilního chromosomu X v současnosti neexistuje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   diskutované řešení: utlumení aktivity enzymu </a:t>
            </a:r>
            <a:r>
              <a:rPr lang="cs-CZ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PAK(p21-aktivační kináza)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v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                                 mozku  terapie psychické retardace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p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revence: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prekoncepční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vyšetření – podmínkou pro prenatální diagnostiku je potvrzení příčiny na molekulární úrovni u postiženého (kauzální mutace), někdy vazebná analýza v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rodině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vyhledávání přenašeček X-vázaného onemocnění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accent2"/>
                </a:solidFill>
              </a:rPr>
              <a:t>Etické a právní aspekty vyplývající z genetického vyšetření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Prenatální diagnostika</a:t>
            </a:r>
          </a:p>
          <a:p>
            <a:pPr lvl="1"/>
            <a:r>
              <a:rPr lang="cs-CZ" smtClean="0"/>
              <a:t>ukončení těhotenství na základě výsledků– může žena rozhodovat o interrupci?</a:t>
            </a:r>
          </a:p>
          <a:p>
            <a:pPr lvl="1"/>
            <a:r>
              <a:rPr lang="cs-CZ" smtClean="0"/>
              <a:t>lze zcela vyloučit i další možná postižení plodu?</a:t>
            </a:r>
          </a:p>
          <a:p>
            <a:r>
              <a:rPr lang="cs-CZ" smtClean="0"/>
              <a:t>Právní aspekty</a:t>
            </a:r>
          </a:p>
          <a:p>
            <a:pPr lvl="1"/>
            <a:r>
              <a:rPr lang="cs-CZ" smtClean="0"/>
              <a:t>indikace k vyšetření, opodstatnění dané metody</a:t>
            </a:r>
          </a:p>
          <a:p>
            <a:pPr lvl="1"/>
            <a:r>
              <a:rPr lang="cs-CZ" smtClean="0"/>
              <a:t>informovanost</a:t>
            </a:r>
          </a:p>
          <a:p>
            <a:pPr lvl="1"/>
            <a:r>
              <a:rPr lang="cs-CZ" smtClean="0"/>
              <a:t>ochrana výsledků genetického vyšetření – diagnóza, prevence, výzkum a lékařská péče</a:t>
            </a:r>
          </a:p>
          <a:p>
            <a:pPr lvl="1"/>
            <a:r>
              <a:rPr lang="cs-CZ" smtClean="0"/>
              <a:t>lékař odpovědný za diagnózu VVV</a:t>
            </a:r>
          </a:p>
          <a:p>
            <a:pPr lvl="1"/>
            <a:r>
              <a:rPr lang="cs-CZ" smtClean="0"/>
              <a:t>právo ukončení těhotenství na podkladě genetické indikace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accent2"/>
                </a:solidFill>
              </a:rPr>
              <a:t>Zdroje: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677863" y="1350963"/>
            <a:ext cx="8596312" cy="4691062"/>
          </a:xfrm>
        </p:spPr>
        <p:txBody>
          <a:bodyPr/>
          <a:lstStyle/>
          <a:p>
            <a:r>
              <a:rPr lang="cs-CZ" smtClean="0">
                <a:hlinkClick r:id="rId2"/>
              </a:rPr>
              <a:t>http://telemedicina.med.muni.cz/pdm/genetika/index.php?pg=geneticke-poradenstvi--specializacni-cast--onemocneni-nervoveho-systemu--poruchy-mentalnich-funkci</a:t>
            </a:r>
            <a:endParaRPr lang="cs-CZ" smtClean="0"/>
          </a:p>
          <a:p>
            <a:r>
              <a:rPr lang="cs-CZ" smtClean="0"/>
              <a:t>NUSSBAUM, R., R. R. MCINNES a H. F WILLARD. </a:t>
            </a:r>
            <a:r>
              <a:rPr lang="cs-CZ" i="1" smtClean="0"/>
              <a:t>Thompson &amp; Thompson: Genetics in Medicine. </a:t>
            </a:r>
            <a:r>
              <a:rPr lang="cs-CZ" smtClean="0"/>
              <a:t>7. vydání. Saunders, 2007. 600 s. </a:t>
            </a:r>
          </a:p>
          <a:p>
            <a:r>
              <a:rPr lang="cs-CZ" smtClean="0"/>
              <a:t>THOMPSON, James Scott, Margaret Wilson THOMPSON a Robert L NUSSBAUM, et al. </a:t>
            </a:r>
            <a:r>
              <a:rPr lang="cs-CZ" i="1" smtClean="0"/>
              <a:t>Klinická genetika: Thompson &amp; Thompson. </a:t>
            </a:r>
            <a:r>
              <a:rPr lang="cs-CZ" smtClean="0"/>
              <a:t>6. vydání. Praha : Triton, 2004. 426 s. </a:t>
            </a:r>
          </a:p>
          <a:p>
            <a:r>
              <a:rPr lang="cs-CZ" smtClean="0">
                <a:hlinkClick r:id="rId3"/>
              </a:rPr>
              <a:t>http://www.stefajir.cz/?q=syndrom-fragilniho-x</a:t>
            </a:r>
            <a:endParaRPr lang="cs-CZ" smtClean="0"/>
          </a:p>
          <a:p>
            <a:r>
              <a:rPr lang="cs-CZ" smtClean="0">
                <a:hlinkClick r:id="rId4"/>
              </a:rPr>
              <a:t>https://is.muni.cz/auth/el/1411/podzim2014/ZLKG0911s/um/Typy_dedicnosti_ZL_2015.pdf</a:t>
            </a:r>
            <a:endParaRPr lang="cs-CZ" smtClean="0"/>
          </a:p>
          <a:p>
            <a:r>
              <a:rPr lang="cs-CZ" smtClean="0"/>
              <a:t>http://www.prenatal.cz/Images/Syndrom%20fragiln%C3%ADho%20X%20chromosomu%202.pdf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342</TotalTime>
  <Words>473</Words>
  <Application>Microsoft Office PowerPoint</Application>
  <PresentationFormat>Custom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Trebuchet MS</vt:lpstr>
      <vt:lpstr>Arial</vt:lpstr>
      <vt:lpstr>Wingdings 3</vt:lpstr>
      <vt:lpstr>Calibri</vt:lpstr>
      <vt:lpstr>Wingdings</vt:lpstr>
      <vt:lpstr>Faseta</vt:lpstr>
      <vt:lpstr>Faseta</vt:lpstr>
      <vt:lpstr>Faseta</vt:lpstr>
      <vt:lpstr>Faseta</vt:lpstr>
      <vt:lpstr>Syndrom fragilního X chromosomu (syndrom Martinův-Bellové)</vt:lpstr>
      <vt:lpstr>Popis klinických příznaků, možnosti léčby</vt:lpstr>
      <vt:lpstr>Genetická příčina potíží</vt:lpstr>
      <vt:lpstr>Riziko opakování stejného onemocnění pro příbuzné pacienta</vt:lpstr>
      <vt:lpstr>Možnosti genetického vyšetření</vt:lpstr>
      <vt:lpstr>Prevalence onemocnění v populaci</vt:lpstr>
      <vt:lpstr>Možnosti léčby, preventivní opatření</vt:lpstr>
      <vt:lpstr>Etické a právní aspekty vyplývající z genetického vyšetření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Syndrom fragilního X chromosomu</dc:title>
  <dc:creator>Josef Zemek</dc:creator>
  <cp:lastModifiedBy>gaillyovar</cp:lastModifiedBy>
  <cp:revision>92</cp:revision>
  <dcterms:created xsi:type="dcterms:W3CDTF">2015-05-18T16:09:06Z</dcterms:created>
  <dcterms:modified xsi:type="dcterms:W3CDTF">2015-05-21T08:56:34Z</dcterms:modified>
</cp:coreProperties>
</file>