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372035" y="233279"/>
            <a:ext cx="8399999" cy="3330600"/>
          </a:xfrm>
          <a:prstGeom prst="roundRect">
            <a:avLst>
              <a:gd name="adj" fmla="val 365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372035" y="3678300"/>
            <a:ext cx="8399999" cy="904800"/>
          </a:xfrm>
          <a:prstGeom prst="roundRect">
            <a:avLst>
              <a:gd name="adj" fmla="val 1524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473108"/>
            <a:ext cx="7772400" cy="2842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896921"/>
            <a:ext cx="7772400" cy="46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607464" y="474987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372035" y="1163170"/>
            <a:ext cx="8399999" cy="38778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 rot="10800000" flipH="1">
            <a:off x="372035" y="59"/>
            <a:ext cx="8399999" cy="10497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607464" y="474987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372035" y="1163170"/>
            <a:ext cx="4114800" cy="38778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 rot="10800000" flipH="1">
            <a:off x="372035" y="59"/>
            <a:ext cx="8399999" cy="10497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25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/>
          <p:nvPr/>
        </p:nvSpPr>
        <p:spPr>
          <a:xfrm>
            <a:off x="4657164" y="1163170"/>
            <a:ext cx="4114800" cy="38778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761353" y="1200150"/>
            <a:ext cx="3925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607464" y="474987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372035" y="1163170"/>
            <a:ext cx="8399999" cy="38778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/>
          <p:nvPr/>
        </p:nvSpPr>
        <p:spPr>
          <a:xfrm rot="10800000" flipH="1">
            <a:off x="372035" y="59"/>
            <a:ext cx="8399999" cy="10497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07464" y="474987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72035" y="4276652"/>
            <a:ext cx="8399999" cy="64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35" name="Shape 35"/>
          <p:cNvSpPr/>
          <p:nvPr/>
        </p:nvSpPr>
        <p:spPr>
          <a:xfrm>
            <a:off x="372035" y="233279"/>
            <a:ext cx="8399999" cy="3868499"/>
          </a:xfrm>
          <a:prstGeom prst="roundRect">
            <a:avLst>
              <a:gd name="adj" fmla="val 2776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607464" y="474987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372035" y="235584"/>
            <a:ext cx="8399999" cy="4672199"/>
          </a:xfrm>
          <a:prstGeom prst="roundRect">
            <a:avLst>
              <a:gd name="adj" fmla="val 225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07464" y="4749873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607464" y="4749873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pPr>
                <a:spcBef>
                  <a:spcPts val="0"/>
                </a:spcBef>
                <a:buNone/>
              </a:pPr>
              <a:t>‹#›</a:t>
            </a:fld>
            <a:endParaRPr lang="c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685800" y="516983"/>
            <a:ext cx="7772400" cy="2842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 sz="4400" dirty="0">
                <a:solidFill>
                  <a:schemeClr val="bg2">
                    <a:lumMod val="75000"/>
                  </a:schemeClr>
                </a:solidFill>
              </a:rPr>
              <a:t>Turnerov syndrom</a:t>
            </a:r>
          </a:p>
          <a:p>
            <a:pPr>
              <a:spcBef>
                <a:spcPts val="0"/>
              </a:spcBef>
              <a:buNone/>
            </a:pPr>
            <a:r>
              <a:rPr lang="cs" sz="4400" dirty="0">
                <a:solidFill>
                  <a:schemeClr val="bg2">
                    <a:lumMod val="75000"/>
                  </a:schemeClr>
                </a:solidFill>
              </a:rPr>
              <a:t> 45, X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685800" y="3783598"/>
            <a:ext cx="7772400" cy="1162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 rtl="0">
              <a:lnSpc>
                <a:spcPct val="115000"/>
              </a:lnSpc>
              <a:spcBef>
                <a:spcPts val="800"/>
              </a:spcBef>
              <a:buNone/>
            </a:pPr>
            <a:r>
              <a:rPr lang="cs" sz="1800" dirty="0">
                <a:solidFill>
                  <a:srgbClr val="000000"/>
                </a:solidFill>
              </a:rPr>
              <a:t>Petra Gáliková, Juraj Hajník, Radka Laštuvková, Martina Ondrušeková, Anna Ondrušková, Jan Orel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43" name="Shape 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06200" y="410475"/>
            <a:ext cx="1316896" cy="3055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 sz="4400" dirty="0">
                <a:solidFill>
                  <a:schemeClr val="bg2">
                    <a:lumMod val="75000"/>
                  </a:schemeClr>
                </a:solidFill>
              </a:rPr>
              <a:t>Klinický popis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cs" sz="1400">
                <a:solidFill>
                  <a:srgbClr val="000000"/>
                </a:solidFill>
              </a:rPr>
              <a:t>Prevalencia: 1/2500 dievčat</a:t>
            </a:r>
          </a:p>
          <a:p>
            <a:pPr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cs" sz="1400">
                <a:solidFill>
                  <a:srgbClr val="000000"/>
                </a:solidFill>
              </a:rPr>
              <a:t>•</a:t>
            </a:r>
            <a:r>
              <a:rPr lang="cs" sz="1400" u="sng">
                <a:solidFill>
                  <a:srgbClr val="000000"/>
                </a:solidFill>
              </a:rPr>
              <a:t>Poruchy rastu- gén SHOX: </a:t>
            </a:r>
            <a:r>
              <a:rPr lang="cs" sz="1400">
                <a:solidFill>
                  <a:srgbClr val="000000"/>
                </a:solidFill>
              </a:rPr>
              <a:t>nízky rast, skeletálne abnormality (cubiti valgi, genua vara, nedoslýchavost prevodného typu- anomálie sluchových kostičiek)</a:t>
            </a:r>
          </a:p>
          <a:p>
            <a:pPr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cs" sz="1400">
                <a:solidFill>
                  <a:srgbClr val="000000"/>
                </a:solidFill>
              </a:rPr>
              <a:t>•Hladina TSH a IGF-1 je v norme</a:t>
            </a:r>
          </a:p>
          <a:p>
            <a:pPr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cs" sz="1400">
                <a:solidFill>
                  <a:srgbClr val="000000"/>
                </a:solidFill>
              </a:rPr>
              <a:t>•Inzulinorezistencia v detskom veku- DM 2 + hypertenzia, hyperlipidémia</a:t>
            </a:r>
          </a:p>
          <a:p>
            <a:pPr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cs" sz="1400">
                <a:solidFill>
                  <a:srgbClr val="000000"/>
                </a:solidFill>
              </a:rPr>
              <a:t>•</a:t>
            </a:r>
            <a:r>
              <a:rPr lang="cs" sz="1400" u="sng">
                <a:solidFill>
                  <a:srgbClr val="000000"/>
                </a:solidFill>
              </a:rPr>
              <a:t>Gonadálna dysgeneza</a:t>
            </a:r>
            <a:r>
              <a:rPr lang="cs" sz="1400">
                <a:solidFill>
                  <a:srgbClr val="000000"/>
                </a:solidFill>
              </a:rPr>
              <a:t>: pruhovité, fibrózne ovaria (ZFX, DIAPH2, DFFRX)</a:t>
            </a:r>
          </a:p>
          <a:p>
            <a:pPr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cs" sz="1400">
                <a:solidFill>
                  <a:srgbClr val="000000"/>
                </a:solidFill>
              </a:rPr>
              <a:t>•Atrézia oocytov (nepárový pohlavný chromozóm- neschopnosť stúpiť do meiózy)</a:t>
            </a:r>
          </a:p>
          <a:p>
            <a:pPr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cs" sz="1400">
                <a:solidFill>
                  <a:srgbClr val="000000"/>
                </a:solidFill>
              </a:rPr>
              <a:t>•Hypegonadotropný hypogonadizmus (vysoké: FSH(!), GSH, nízke: estrogény)- nedokonalý vývin ženských pohlavných orgánov a sekundárnych znakov (primárna amenorrhea)</a:t>
            </a:r>
          </a:p>
          <a:p>
            <a:pPr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cs" sz="1400">
                <a:solidFill>
                  <a:srgbClr val="000000"/>
                </a:solidFill>
              </a:rPr>
              <a:t>•</a:t>
            </a:r>
            <a:r>
              <a:rPr lang="cs" sz="1400" u="sng">
                <a:solidFill>
                  <a:srgbClr val="000000"/>
                </a:solidFill>
              </a:rPr>
              <a:t>Poruchy lymfatického systému</a:t>
            </a:r>
            <a:r>
              <a:rPr lang="cs" sz="1400">
                <a:solidFill>
                  <a:srgbClr val="000000"/>
                </a:solidFill>
              </a:rPr>
              <a:t>: dilatácia lymfatických ciev- lymfedém - štítovitý hrudník, pterygium colli</a:t>
            </a:r>
          </a:p>
          <a:p>
            <a:pPr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cs" sz="1400">
                <a:solidFill>
                  <a:srgbClr val="000000"/>
                </a:solidFill>
              </a:rPr>
              <a:t>•</a:t>
            </a:r>
            <a:r>
              <a:rPr lang="cs" sz="1400" u="sng">
                <a:solidFill>
                  <a:srgbClr val="000000"/>
                </a:solidFill>
              </a:rPr>
              <a:t>KVS</a:t>
            </a:r>
            <a:r>
              <a:rPr lang="cs" sz="1400">
                <a:solidFill>
                  <a:srgbClr val="000000"/>
                </a:solidFill>
              </a:rPr>
              <a:t>: koarktácia aorty, aneuryzmy, abnormality ľavého srdca</a:t>
            </a:r>
          </a:p>
          <a:p>
            <a:pPr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 dirty="0"/>
              <a:t>Genetická příčina potíží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1400"/>
              <a:t>monozomie chromozomu X = karyotyp 45,X (starší zápis 45,X0 - NEpřípustný)</a:t>
            </a:r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1400"/>
              <a:t>50% případů je podmíneno jiným karyotypem (chromozomální mozaiky, strukturní aberace - izochromozom X, delece krátkých/dlouhých ramének chromozomu X, kruhový, idiocentrický X)</a:t>
            </a:r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1400"/>
              <a:t>zvláštní případy spojené s výskytem chromozomu Y (</a:t>
            </a:r>
            <a:r>
              <a:rPr lang="cs" sz="1000">
                <a:solidFill>
                  <a:srgbClr val="000000"/>
                </a:solidFill>
              </a:rPr>
              <a:t>Jedná se zejména o mozaiku 45,X/46XY (spojenou se smíšenou gonadální dysgenezí) nebo o karyotyp 46,XY spojený s čistou gonadální dysgenezí. Chromozom Y nemusí být přítomen celý, může se jednat pouze o malý translokovaný úsek, idiocentrický chromozom nebo marker chromozom)</a:t>
            </a:r>
          </a:p>
          <a:p>
            <a:pPr rtl="0">
              <a:spcBef>
                <a:spcPts val="0"/>
              </a:spcBef>
              <a:buNone/>
            </a:pPr>
            <a:endParaRPr sz="10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Dedičnost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cs" sz="1400"/>
              <a:t>         </a:t>
            </a:r>
          </a:p>
          <a:p>
            <a:pPr mar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cs" sz="1400"/>
              <a:t>                   Ve většině případů, kdy dochází k monosomii X, </a:t>
            </a:r>
            <a:r>
              <a:rPr lang="cs" sz="1400" b="1"/>
              <a:t>funkční</a:t>
            </a:r>
            <a:r>
              <a:rPr lang="cs" sz="1400"/>
              <a:t> chromozom pochází od matky. To může být způsobeno nondisjunkci u otce . Meiotického chyby , které vedou k produkci X s delecií na p raménku nebo abnormálních Y chromozómů se většinou nacházejí u otce. Isochromosome X nebo kruhový chromozom X jsou vytvořeny stejně často oba rodiči.</a:t>
            </a:r>
          </a:p>
          <a:p>
            <a:pPr indent="5905500" rtl="0">
              <a:lnSpc>
                <a:spcPct val="115000"/>
              </a:lnSpc>
              <a:spcBef>
                <a:spcPts val="0"/>
              </a:spcBef>
              <a:buNone/>
            </a:pPr>
            <a:endParaRPr sz="1400"/>
          </a:p>
          <a:p>
            <a:pPr marL="0" indent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cs" sz="1400"/>
              <a:t> Turnerův syndrom je sporadická událost, pro rodiče jedince s Turnerovým syndromem, riziko recidivy není pro následné těhotenství zvýšeno. Vzácné výjimky může zahrnovat přítomnost vyváženého přemístění X chromozomu rodiče, nebo tam, kde má matka 45, X mozaiky omezené na svých gonádach .</a:t>
            </a:r>
          </a:p>
          <a:p>
            <a:pPr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Diagnostika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/>
              <a:t>ultrazvuk- </a:t>
            </a:r>
            <a:r>
              <a:rPr lang="cs" sz="1400"/>
              <a:t>hygroma colli cysticum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/>
              <a:t>genetické vyšetrenie - vyšetrenie karyotypu</a:t>
            </a:r>
          </a:p>
          <a:p>
            <a:pPr marL="1371600" lvl="2" indent="-228600" rtl="0">
              <a:spcBef>
                <a:spcPts val="0"/>
              </a:spcBef>
              <a:buNone/>
            </a:pPr>
            <a:r>
              <a:rPr lang="cs" sz="1800"/>
              <a:t>prenatálne </a:t>
            </a:r>
            <a:r>
              <a:rPr lang="cs" sz="1400"/>
              <a:t>- odběr plodové vody (amniocentéza, AMC) – klasická 16.-20.t.g.</a:t>
            </a:r>
          </a:p>
          <a:p>
            <a:pPr marL="2286000" lvl="2" indent="-228600" rtl="0">
              <a:spcBef>
                <a:spcPts val="0"/>
              </a:spcBef>
              <a:buNone/>
            </a:pPr>
            <a:r>
              <a:rPr lang="cs" sz="1400"/>
              <a:t>- odběr krve plodu z pupečníku (kordocentéza, CC) – po 20. t.g.</a:t>
            </a:r>
          </a:p>
          <a:p>
            <a:pPr marL="2286000" lvl="2" indent="-228600" rtl="0">
              <a:spcBef>
                <a:spcPts val="0"/>
              </a:spcBef>
              <a:buNone/>
            </a:pPr>
            <a:r>
              <a:rPr lang="cs" sz="1400"/>
              <a:t>- biopsie choriových klků(CVS) –časná CVS – 11. – 14. t.g.</a:t>
            </a:r>
          </a:p>
          <a:p>
            <a:pPr marL="2286000" lvl="2" indent="-228600" rtl="0">
              <a:spcBef>
                <a:spcPts val="0"/>
              </a:spcBef>
              <a:buNone/>
            </a:pPr>
            <a:r>
              <a:rPr lang="cs" sz="1400"/>
              <a:t>- pozdní CVS – II. a III. trimestr(placentocentéza)</a:t>
            </a:r>
          </a:p>
          <a:p>
            <a:pPr marL="914400" lvl="0" indent="0">
              <a:spcBef>
                <a:spcPts val="0"/>
              </a:spcBef>
              <a:buNone/>
            </a:pPr>
            <a:r>
              <a:rPr lang="cs" sz="1800"/>
              <a:t>      postnatálne - periferní krev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Možnosti léčby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 b="1"/>
              <a:t>Rekombinantní růstový hormon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lang="cs" sz="1400"/>
              <a:t>zmírnění růstové poruchy, hlavně psychologický efekt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lang="cs" sz="1400"/>
              <a:t>léčba na 12 místech v ČR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lang="cs" sz="1400"/>
              <a:t>nevýhoda: zadrožování Na→tvorba lymfedémů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lang="cs" sz="1400"/>
              <a:t>růstový hormon - farmakologická dávka )nastačí pouze substituční)</a:t>
            </a:r>
          </a:p>
          <a:p>
            <a:pPr marL="1828800" lvl="3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/>
              <a:t>podkožně injekcí večer před spaním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lang="cs" sz="1400"/>
              <a:t>nutné sledovat glykémii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 b="1"/>
              <a:t>Substituční hormonální terapie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lang="cs" sz="1400"/>
              <a:t>u ovariaální isnuficience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lang="cs" sz="1400"/>
              <a:t>pro vývoj sekundárních pohlavních znaků - cyklus, ovulace..</a:t>
            </a:r>
          </a:p>
          <a:p>
            <a:pPr marL="1828800" lvl="3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/>
              <a:t>k fertilitě vede pouze u 2-5%</a:t>
            </a:r>
          </a:p>
          <a:p>
            <a:pPr marL="1828800" lvl="3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/>
              <a:t>dnes i možnost těhotenství pomocí asistované reprodukce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lang="cs" sz="1400">
                <a:solidFill>
                  <a:srgbClr val="000000"/>
                </a:solidFill>
              </a:rPr>
              <a:t> 21.–23. den cyklu - estrogen (</a:t>
            </a:r>
            <a:r>
              <a:rPr lang="cs" sz="1400">
                <a:solidFill>
                  <a:srgbClr val="262626"/>
                </a:solidFill>
              </a:rPr>
              <a:t>7-beta-estradiol</a:t>
            </a:r>
            <a:r>
              <a:rPr lang="cs" sz="1400">
                <a:solidFill>
                  <a:srgbClr val="000000"/>
                </a:solidFill>
              </a:rPr>
              <a:t>);  od 11. dne + gestagen; následujících 5 dní se ponechává bez medikace → menstruační krvácení; dermální náplast (nejčastěji vzhledem k věku)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○"/>
            </a:pPr>
            <a:r>
              <a:rPr lang="cs" sz="1400"/>
              <a:t>Případná léčba poruch zraku a sluchu často spojena s nemocí</a:t>
            </a:r>
            <a:br>
              <a:rPr lang="cs" sz="1400"/>
            </a:br>
            <a:endParaRPr lang="cs" sz="1400"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Preventivní opatření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 b="1"/>
              <a:t>TS nelze předpovídat</a:t>
            </a:r>
            <a:r>
              <a:rPr lang="cs" sz="1400"/>
              <a:t> (není zavislé na věku matky)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/>
              <a:t>Další těhotenství nemá zvýšené riziko výskytu (náhodná non-disjunkce v meióze)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/>
              <a:t>Není indikací k umělému přerušení těhotenství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/>
              <a:t>Plošný screening se neprovádí</a:t>
            </a:r>
          </a:p>
          <a:p>
            <a:pPr marL="457200" lvl="0" indent="-3175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cs" sz="1400"/>
              <a:t>Před těhotenstvím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cs" sz="1400"/>
              <a:t>Doporučuje se pouze klasická prevence v lékařské genetice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cs" sz="1400"/>
              <a:t>Primární</a:t>
            </a:r>
          </a:p>
          <a:p>
            <a:pPr marL="1371600" lvl="2" indent="-317500" rtl="0"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cs" sz="1400"/>
              <a:t>Sekundární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cs" sz="14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Prenetálně: Genetické vyšetření vzorku choria/ buněk plodové vody → spolehlivé</a:t>
            </a:r>
          </a:p>
          <a:p>
            <a:pPr marL="914400" lvl="1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cs" sz="14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Prenatální léčba plodu není možná</a:t>
            </a:r>
          </a:p>
          <a:p>
            <a:pPr marL="914400" lvl="1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cs" sz="14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Rozhodnutí o přerušení těhotenství je na rodičích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 sz="4400" dirty="0">
                <a:solidFill>
                  <a:schemeClr val="bg2">
                    <a:lumMod val="75000"/>
                  </a:schemeClr>
                </a:solidFill>
              </a:rPr>
              <a:t>Etické problémy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15000"/>
              </a:lnSpc>
              <a:spcBef>
                <a:spcPts val="800"/>
              </a:spcBef>
              <a:buNone/>
            </a:pPr>
            <a:r>
              <a:rPr lang="cs" sz="1800" dirty="0">
                <a:solidFill>
                  <a:srgbClr val="000000"/>
                </a:solidFill>
              </a:rPr>
              <a:t>•1. Fyzická odlišnosť pacientok-  psychologické komplikácie.</a:t>
            </a:r>
          </a:p>
          <a:p>
            <a:pPr rtl="0">
              <a:lnSpc>
                <a:spcPct val="115000"/>
              </a:lnSpc>
              <a:spcBef>
                <a:spcPts val="800"/>
              </a:spcBef>
              <a:buNone/>
            </a:pPr>
            <a:r>
              <a:rPr lang="cs" sz="1800" dirty="0">
                <a:solidFill>
                  <a:srgbClr val="000000"/>
                </a:solidFill>
              </a:rPr>
              <a:t>•2. Neurokognitívne poruchy- sociálna adaptácia.</a:t>
            </a:r>
          </a:p>
          <a:p>
            <a:pPr rtl="0">
              <a:lnSpc>
                <a:spcPct val="115000"/>
              </a:lnSpc>
              <a:spcBef>
                <a:spcPts val="800"/>
              </a:spcBef>
              <a:buNone/>
            </a:pPr>
            <a:r>
              <a:rPr lang="cs" sz="1800" dirty="0">
                <a:solidFill>
                  <a:srgbClr val="000000"/>
                </a:solidFill>
              </a:rPr>
              <a:t>•3. Tehotenstvo je možné pomocou asistovanej reprodukcie, s darovaným vajíčkom.</a:t>
            </a:r>
          </a:p>
          <a:p>
            <a:pPr>
              <a:spcBef>
                <a:spcPts val="0"/>
              </a:spcBef>
              <a:buNone/>
            </a:pPr>
            <a:endParaRPr sz="1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bel">
  <a:themeElements>
    <a:clrScheme name="Custom 352">
      <a:dk1>
        <a:srgbClr val="333333"/>
      </a:dk1>
      <a:lt1>
        <a:srgbClr val="FFFFFF"/>
      </a:lt1>
      <a:dk2>
        <a:srgbClr val="800000"/>
      </a:dk2>
      <a:lt2>
        <a:srgbClr val="CCCCCC"/>
      </a:lt2>
      <a:accent1>
        <a:srgbClr val="0E427E"/>
      </a:accent1>
      <a:accent2>
        <a:srgbClr val="C5AF48"/>
      </a:accent2>
      <a:accent3>
        <a:srgbClr val="327C56"/>
      </a:accent3>
      <a:accent4>
        <a:srgbClr val="387B7D"/>
      </a:accent4>
      <a:accent5>
        <a:srgbClr val="BA7436"/>
      </a:accent5>
      <a:accent6>
        <a:srgbClr val="804000"/>
      </a:accent6>
      <a:hlink>
        <a:srgbClr val="1D6B8D"/>
      </a:hlink>
      <a:folHlink>
        <a:srgbClr val="103B4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</Words>
  <Application>Microsoft Office PowerPoint</Application>
  <PresentationFormat>Prezentácia na obrazovke (16:9)</PresentationFormat>
  <Paragraphs>65</Paragraphs>
  <Slides>8</Slides>
  <Notes>8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label</vt:lpstr>
      <vt:lpstr>Turnerov syndrom  45, X</vt:lpstr>
      <vt:lpstr>Klinický popis</vt:lpstr>
      <vt:lpstr>Genetická příčina potíží</vt:lpstr>
      <vt:lpstr>Dedičnost</vt:lpstr>
      <vt:lpstr>Diagnostika</vt:lpstr>
      <vt:lpstr>Možnosti léčby</vt:lpstr>
      <vt:lpstr>Preventivní opatření</vt:lpstr>
      <vt:lpstr>Etické problémy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Turnerov syndrom  45, X</dc:title>
  <cp:lastModifiedBy>Martina</cp:lastModifiedBy>
  <cp:revision>1</cp:revision>
  <dcterms:modified xsi:type="dcterms:W3CDTF">2015-04-13T10:51:06Z</dcterms:modified>
</cp:coreProperties>
</file>