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6" r:id="rId6"/>
    <p:sldId id="263" r:id="rId7"/>
    <p:sldId id="267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96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96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9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50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08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01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0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10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26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82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C695-C96F-4224-B74E-5A43C2C8DECA}" type="datetimeFigureOut">
              <a:rPr lang="cs-CZ" smtClean="0"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A46D0-7FFF-4D44-818B-236A79AD46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7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genetics.utah.edu/content/disorders/chromosomal/williams/" TargetMode="External"/><Relationship Id="rId2" Type="http://schemas.openxmlformats.org/officeDocument/2006/relationships/hyperlink" Target="https://williams-syndrome.org/sites/williams-syndrome.org/files/NEJM-WBS-MedicalProgres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800" b="1" cap="small" dirty="0" smtClean="0">
                <a:solidFill>
                  <a:srgbClr val="FF0000"/>
                </a:solidFill>
              </a:rPr>
              <a:t>Wiliams-Beuren</a:t>
            </a: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cap="small" dirty="0" smtClean="0"/>
              <a:t>syndrom</a:t>
            </a:r>
            <a:endParaRPr lang="cs-CZ" b="1" cap="sm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7031" y="5202238"/>
            <a:ext cx="9144000" cy="1655762"/>
          </a:xfrm>
        </p:spPr>
        <p:txBody>
          <a:bodyPr/>
          <a:lstStyle/>
          <a:p>
            <a:r>
              <a:rPr lang="cs-CZ" dirty="0" smtClean="0"/>
              <a:t>Alice Reková, Kristýna Šulcová, Veronika Tomečková</a:t>
            </a:r>
          </a:p>
          <a:p>
            <a:r>
              <a:rPr lang="cs-CZ" dirty="0"/>
              <a:t>s</a:t>
            </a:r>
            <a:r>
              <a:rPr lang="cs-CZ" dirty="0" smtClean="0"/>
              <a:t>k.1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8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https://williams-syndrome.org/sites/williams-syndrome.org/files/NEJM-WBS-MedicalProgress.pdf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http://learn.genetics.utah.edu/content/disorders/chromosomal/williams/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KOČÁREK, Eduard, Martin PÁNEK a Drahuše NOVOTNÁ. </a:t>
            </a:r>
            <a:r>
              <a:rPr lang="cs-CZ" i="1" dirty="0"/>
              <a:t>Klinická cytogenetika I.: úvod do klinické cytogenetiky, vyšetřovací metody v klinické cytogenetice. </a:t>
            </a:r>
            <a:r>
              <a:rPr lang="cs-CZ" dirty="0"/>
              <a:t>1. vydání. Praha : Karolinum, 2006. 120 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64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dirty="0" smtClean="0">
                <a:solidFill>
                  <a:srgbClr val="FF0000"/>
                </a:solidFill>
              </a:rPr>
              <a:t>Co je to </a:t>
            </a:r>
            <a:r>
              <a:rPr lang="cs-CZ" sz="5400" b="1" dirty="0" err="1" smtClean="0">
                <a:solidFill>
                  <a:srgbClr val="FF0000"/>
                </a:solidFill>
              </a:rPr>
              <a:t>Williams-Beuren</a:t>
            </a:r>
            <a:r>
              <a:rPr lang="cs-CZ" sz="5400" b="1" dirty="0" smtClean="0">
                <a:solidFill>
                  <a:srgbClr val="FF0000"/>
                </a:solidFill>
              </a:rPr>
              <a:t> syndrom?</a:t>
            </a:r>
            <a:endParaRPr lang="cs-CZ" sz="5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newswise.com/images/uploads/2011/05/19/Slide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64575"/>
            <a:ext cx="5271600" cy="4913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38200" y="1564575"/>
            <a:ext cx="49712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vzácné </a:t>
            </a:r>
            <a:r>
              <a:rPr lang="cs-CZ" sz="2400" dirty="0" err="1" smtClean="0">
                <a:solidFill>
                  <a:srgbClr val="FF0000"/>
                </a:solidFill>
              </a:rPr>
              <a:t>multisystémové</a:t>
            </a:r>
            <a:r>
              <a:rPr lang="cs-CZ" sz="2400" dirty="0" smtClean="0"/>
              <a:t> onemocnění 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(incidence 1 z 10 000 novorozenců)</a:t>
            </a:r>
          </a:p>
          <a:p>
            <a:r>
              <a:rPr lang="cs-CZ" sz="2400" dirty="0" smtClean="0"/>
              <a:t>ovlivňující růst dítěte, jeho fyzický vzhled a rozvoj kognitivních funkcí</a:t>
            </a:r>
          </a:p>
          <a:p>
            <a:endParaRPr lang="cs-CZ" sz="2400" dirty="0" smtClean="0"/>
          </a:p>
          <a:p>
            <a:r>
              <a:rPr lang="cs-CZ" sz="2400" dirty="0"/>
              <a:t>z</a:t>
            </a:r>
            <a:r>
              <a:rPr lang="cs-CZ" sz="2400" dirty="0" smtClean="0"/>
              <a:t>ařazení: 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STRUKTURNÍ ABERACE 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mikrodeleční</a:t>
            </a:r>
            <a:r>
              <a:rPr lang="cs-CZ" sz="2400" dirty="0" smtClean="0">
                <a:solidFill>
                  <a:srgbClr val="FF0000"/>
                </a:solidFill>
              </a:rPr>
              <a:t> syndromy)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00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>
                <a:solidFill>
                  <a:srgbClr val="FF0000"/>
                </a:solidFill>
              </a:rPr>
              <a:t>Jak vzniká?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156102" cy="435133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i</a:t>
            </a:r>
            <a:r>
              <a:rPr lang="cs-CZ" sz="2400" dirty="0" smtClean="0">
                <a:solidFill>
                  <a:srgbClr val="FF0000"/>
                </a:solidFill>
              </a:rPr>
              <a:t>ntersticiální delecí dlouhého raménka </a:t>
            </a:r>
            <a:r>
              <a:rPr lang="cs-CZ" sz="2400" dirty="0" smtClean="0"/>
              <a:t>na mateřském/otcovském </a:t>
            </a:r>
            <a:r>
              <a:rPr lang="cs-CZ" sz="2400" dirty="0" smtClean="0">
                <a:solidFill>
                  <a:srgbClr val="FF0000"/>
                </a:solidFill>
              </a:rPr>
              <a:t>chromosomu č. 7 (7q11.23)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rakticky ve všech případech </a:t>
            </a:r>
            <a:r>
              <a:rPr lang="cs-CZ" sz="2400" dirty="0" smtClean="0">
                <a:solidFill>
                  <a:srgbClr val="FF0000"/>
                </a:solidFill>
              </a:rPr>
              <a:t>DE NOVO </a:t>
            </a:r>
            <a:r>
              <a:rPr lang="cs-CZ" sz="2400" dirty="0" smtClean="0"/>
              <a:t>– </a:t>
            </a:r>
            <a:r>
              <a:rPr lang="cs-CZ" sz="2400" dirty="0" smtClean="0">
                <a:solidFill>
                  <a:srgbClr val="FF0000"/>
                </a:solidFill>
              </a:rPr>
              <a:t>nereciproký</a:t>
            </a:r>
            <a:r>
              <a:rPr lang="cs-CZ" sz="2400" dirty="0" smtClean="0"/>
              <a:t> </a:t>
            </a:r>
            <a:r>
              <a:rPr lang="cs-CZ" sz="2400" dirty="0" err="1" smtClean="0"/>
              <a:t>crossing</a:t>
            </a:r>
            <a:r>
              <a:rPr lang="cs-CZ" sz="2400" dirty="0" smtClean="0"/>
              <a:t> </a:t>
            </a:r>
            <a:r>
              <a:rPr lang="cs-CZ" sz="2400" dirty="0" err="1" smtClean="0"/>
              <a:t>over</a:t>
            </a:r>
            <a:r>
              <a:rPr lang="cs-CZ" sz="2400" dirty="0" smtClean="0"/>
              <a:t> v profázi </a:t>
            </a:r>
            <a:r>
              <a:rPr lang="cs-CZ" sz="2400" dirty="0" err="1" smtClean="0"/>
              <a:t>I.meiotického</a:t>
            </a:r>
            <a:r>
              <a:rPr lang="cs-CZ" sz="2400" dirty="0" smtClean="0"/>
              <a:t> dělení – </a:t>
            </a:r>
            <a:r>
              <a:rPr lang="cs-CZ" sz="2400" dirty="0" smtClean="0">
                <a:solidFill>
                  <a:srgbClr val="FF0000"/>
                </a:solidFill>
              </a:rPr>
              <a:t>při vývoji gamet</a:t>
            </a: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v</a:t>
            </a:r>
            <a:r>
              <a:rPr lang="cs-CZ" sz="2400" dirty="0" smtClean="0"/>
              <a:t>ětšina dospělých s WBS se rozhodne nereprodukovat (mají 50% šanci, že se jim narodí stejně postižené dítě) → </a:t>
            </a:r>
            <a:r>
              <a:rPr lang="cs-CZ" sz="2400" dirty="0" smtClean="0">
                <a:solidFill>
                  <a:srgbClr val="FF0000"/>
                </a:solidFill>
              </a:rPr>
              <a:t>případy familiárního výskytu velmi vzácné</a:t>
            </a:r>
          </a:p>
          <a:p>
            <a:pPr marL="0" indent="0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550" y="502276"/>
            <a:ext cx="4371353" cy="5512762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969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</a:rPr>
              <a:t>Jak se projevuje?</a:t>
            </a:r>
            <a:endParaRPr lang="cs-CZ" sz="5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8">
              <a:spcBef>
                <a:spcPts val="1000"/>
              </a:spcBef>
            </a:pPr>
            <a:r>
              <a:rPr lang="cs-CZ" sz="2400" b="1" cap="small" dirty="0" smtClean="0">
                <a:solidFill>
                  <a:srgbClr val="FF0000"/>
                </a:solidFill>
              </a:rPr>
              <a:t>Charakteristická facies</a:t>
            </a:r>
            <a:r>
              <a:rPr lang="cs-CZ" sz="2400" b="1" cap="small" dirty="0">
                <a:solidFill>
                  <a:srgbClr val="FF0000"/>
                </a:solidFill>
              </a:rPr>
              <a:t>:</a:t>
            </a:r>
            <a:r>
              <a:rPr lang="cs-CZ" sz="2400" dirty="0"/>
              <a:t>   -  </a:t>
            </a:r>
            <a:r>
              <a:rPr lang="cs-CZ" sz="2400" dirty="0" smtClean="0"/>
              <a:t> výrazné </a:t>
            </a:r>
            <a:r>
              <a:rPr lang="cs-CZ" sz="2400" dirty="0" err="1" smtClean="0"/>
              <a:t>suprapalpebrální</a:t>
            </a:r>
            <a:r>
              <a:rPr lang="cs-CZ" sz="2400" dirty="0" smtClean="0"/>
              <a:t> valy</a:t>
            </a:r>
          </a:p>
          <a:p>
            <a:pPr marL="0" lvl="8" indent="0">
              <a:spcBef>
                <a:spcPts val="1000"/>
              </a:spcBef>
              <a:buNone/>
            </a:pPr>
            <a:r>
              <a:rPr lang="cs-CZ" sz="2400" dirty="0" smtClean="0"/>
              <a:t>                                                </a:t>
            </a:r>
            <a:r>
              <a:rPr lang="cs-CZ" sz="2400" dirty="0"/>
              <a:t>- </a:t>
            </a:r>
            <a:r>
              <a:rPr lang="cs-CZ" sz="2400" dirty="0" smtClean="0"/>
              <a:t> plné, nápadně vyduté tváře</a:t>
            </a:r>
          </a:p>
          <a:p>
            <a:pPr marL="0" lvl="8" indent="0">
              <a:spcBef>
                <a:spcPts val="1000"/>
              </a:spcBef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        -  silné rty, velká ústa</a:t>
            </a:r>
          </a:p>
          <a:p>
            <a:pPr marL="0" lvl="8" indent="0">
              <a:spcBef>
                <a:spcPts val="1000"/>
              </a:spcBef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         - </a:t>
            </a:r>
            <a:r>
              <a:rPr lang="cs-CZ" sz="2400" dirty="0" err="1" smtClean="0"/>
              <a:t>antevertované</a:t>
            </a:r>
            <a:r>
              <a:rPr lang="cs-CZ" sz="2400" dirty="0" smtClean="0"/>
              <a:t> </a:t>
            </a:r>
            <a:r>
              <a:rPr lang="cs-CZ" sz="2400" dirty="0" err="1" smtClean="0"/>
              <a:t>nostrily</a:t>
            </a:r>
            <a:endParaRPr lang="cs-CZ" sz="2400" dirty="0" smtClean="0"/>
          </a:p>
          <a:p>
            <a:pPr marL="0" lvl="8" indent="0">
              <a:spcBef>
                <a:spcPts val="1000"/>
              </a:spcBef>
              <a:buNone/>
            </a:pPr>
            <a:r>
              <a:rPr lang="cs-CZ" sz="2400" dirty="0"/>
              <a:t>	</a:t>
            </a:r>
            <a:r>
              <a:rPr lang="cs-CZ" sz="2400" dirty="0" smtClean="0"/>
              <a:t>	              - </a:t>
            </a:r>
            <a:r>
              <a:rPr lang="cs-CZ" sz="2400" dirty="0" err="1" smtClean="0"/>
              <a:t>irides</a:t>
            </a:r>
            <a:r>
              <a:rPr lang="cs-CZ" sz="2400" dirty="0" smtClean="0"/>
              <a:t> </a:t>
            </a:r>
            <a:r>
              <a:rPr lang="cs-CZ" sz="2400" dirty="0" err="1" smtClean="0"/>
              <a:t>steliatae</a:t>
            </a:r>
            <a:r>
              <a:rPr lang="cs-CZ" sz="2400" dirty="0"/>
              <a:t> </a:t>
            </a:r>
          </a:p>
          <a:p>
            <a:pPr marL="0" lvl="8" indent="0">
              <a:spcBef>
                <a:spcPts val="1000"/>
              </a:spcBef>
              <a:buNone/>
            </a:pPr>
            <a:r>
              <a:rPr lang="cs-CZ" sz="2400" dirty="0" smtClean="0"/>
              <a:t>		               - abnormální dentice</a:t>
            </a:r>
          </a:p>
          <a:p>
            <a:pPr marL="0" lvl="8" indent="0">
              <a:spcBef>
                <a:spcPts val="1000"/>
              </a:spcBef>
              <a:buNone/>
            </a:pPr>
            <a:endParaRPr lang="cs-CZ" dirty="0"/>
          </a:p>
          <a:p>
            <a:pPr marL="0" lvl="8" indent="0">
              <a:spcBef>
                <a:spcPts val="1000"/>
              </a:spcBef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22" y="2700493"/>
            <a:ext cx="2244601" cy="33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469" y="2655276"/>
            <a:ext cx="3164327" cy="3405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612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hysio-pedia.com/images/7/7c/Williams_Syndrome_Gir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4272" y="159289"/>
            <a:ext cx="8338533" cy="468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45" y="111882"/>
            <a:ext cx="3154896" cy="473234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966693" y="5396248"/>
            <a:ext cx="4726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SKŘÍTKOVITÝ OBLIČEJ – ELFIN FACE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3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8804" y="898344"/>
            <a:ext cx="10515600" cy="5579727"/>
          </a:xfrm>
        </p:spPr>
        <p:txBody>
          <a:bodyPr>
            <a:normAutofit fontScale="92500" lnSpcReduction="10000"/>
          </a:bodyPr>
          <a:lstStyle/>
          <a:p>
            <a:pPr marL="0" lvl="8" indent="0">
              <a:spcBef>
                <a:spcPts val="1000"/>
              </a:spcBef>
              <a:buNone/>
            </a:pPr>
            <a:r>
              <a:rPr lang="cs-CZ" sz="2400" b="1" cap="small" dirty="0" smtClean="0">
                <a:solidFill>
                  <a:srgbClr val="FF0000"/>
                </a:solidFill>
              </a:rPr>
              <a:t>Cévní stenózy </a:t>
            </a:r>
            <a:r>
              <a:rPr lang="cs-CZ" sz="2400" dirty="0" smtClean="0"/>
              <a:t>v různé míře = delece </a:t>
            </a:r>
            <a:r>
              <a:rPr lang="cs-CZ" sz="2400" dirty="0" smtClean="0">
                <a:solidFill>
                  <a:srgbClr val="FF0000"/>
                </a:solidFill>
              </a:rPr>
              <a:t>genu ELN</a:t>
            </a:r>
            <a:r>
              <a:rPr lang="cs-CZ" sz="2400" dirty="0" smtClean="0"/>
              <a:t>, který leží v regionu řídícím syntézu elastinu</a:t>
            </a:r>
          </a:p>
          <a:p>
            <a:pPr marL="0" lvl="8" indent="0">
              <a:spcBef>
                <a:spcPts val="1000"/>
              </a:spcBef>
              <a:buNone/>
            </a:pPr>
            <a:r>
              <a:rPr lang="cs-CZ" sz="2400" dirty="0"/>
              <a:t>	 </a:t>
            </a:r>
            <a:r>
              <a:rPr lang="cs-CZ" sz="2400" dirty="0" smtClean="0"/>
              <a:t>            - typická </a:t>
            </a:r>
            <a:r>
              <a:rPr lang="cs-CZ" sz="2400" cap="small" dirty="0" smtClean="0">
                <a:solidFill>
                  <a:srgbClr val="FF0000"/>
                </a:solidFill>
              </a:rPr>
              <a:t>supravalvulární aortální stenóza </a:t>
            </a:r>
          </a:p>
          <a:p>
            <a:pPr marL="0" lvl="8" indent="0">
              <a:spcBef>
                <a:spcPts val="1000"/>
              </a:spcBef>
              <a:buNone/>
            </a:pPr>
            <a:r>
              <a:rPr lang="cs-CZ" sz="2400" dirty="0"/>
              <a:t>	 </a:t>
            </a:r>
            <a:r>
              <a:rPr lang="cs-CZ" sz="2400" dirty="0" smtClean="0"/>
              <a:t>            = dispozice k </a:t>
            </a:r>
            <a:r>
              <a:rPr lang="cs-CZ" sz="2400" b="1" dirty="0" smtClean="0"/>
              <a:t>infarktům</a:t>
            </a:r>
            <a:r>
              <a:rPr lang="cs-CZ" sz="2400" dirty="0" smtClean="0"/>
              <a:t> a arteriální hypertenzi (již v dětství)</a:t>
            </a:r>
          </a:p>
          <a:p>
            <a:pPr marL="0" lvl="8" indent="0">
              <a:spcBef>
                <a:spcPts val="1000"/>
              </a:spcBef>
              <a:buNone/>
            </a:pPr>
            <a:r>
              <a:rPr lang="cs-CZ" sz="2400" b="1" cap="small" dirty="0" smtClean="0"/>
              <a:t>dále variabilní fenotyp:</a:t>
            </a:r>
          </a:p>
          <a:p>
            <a:pPr marL="228600" lvl="8">
              <a:spcBef>
                <a:spcPts val="1000"/>
              </a:spcBef>
            </a:pPr>
            <a:r>
              <a:rPr lang="cs-CZ" sz="2400" b="1" cap="small" dirty="0" smtClean="0">
                <a:solidFill>
                  <a:srgbClr val="FF0000"/>
                </a:solidFill>
              </a:rPr>
              <a:t>Hyperkalcémie</a:t>
            </a:r>
            <a:r>
              <a:rPr lang="cs-CZ" sz="2400" dirty="0" smtClean="0"/>
              <a:t> </a:t>
            </a:r>
            <a:r>
              <a:rPr lang="cs-CZ" sz="2400" dirty="0"/>
              <a:t>u </a:t>
            </a:r>
            <a:r>
              <a:rPr lang="cs-CZ" sz="2400" dirty="0" smtClean="0"/>
              <a:t>novorozenců</a:t>
            </a:r>
          </a:p>
          <a:p>
            <a:pPr marL="228600" lvl="8">
              <a:spcBef>
                <a:spcPts val="1000"/>
              </a:spcBef>
            </a:pPr>
            <a:r>
              <a:rPr lang="cs-CZ" sz="2400" dirty="0" smtClean="0"/>
              <a:t>lehká či středně těžká </a:t>
            </a:r>
            <a:r>
              <a:rPr lang="cs-CZ" sz="2400" b="1" cap="small" dirty="0" smtClean="0">
                <a:solidFill>
                  <a:srgbClr val="FF0000"/>
                </a:solidFill>
              </a:rPr>
              <a:t>mentální retardace </a:t>
            </a:r>
            <a:r>
              <a:rPr lang="cs-CZ" sz="2400" dirty="0" smtClean="0"/>
              <a:t>(IQ: 35-70)- delece genu řídícího syntézu enzymu nutného pro správný vývoj mozku</a:t>
            </a:r>
          </a:p>
          <a:p>
            <a:pPr marL="228600" lvl="8">
              <a:spcBef>
                <a:spcPts val="1000"/>
              </a:spcBef>
            </a:pPr>
            <a:r>
              <a:rPr lang="cs-CZ" sz="2400" dirty="0"/>
              <a:t>č</a:t>
            </a:r>
            <a:r>
              <a:rPr lang="cs-CZ" sz="2400" dirty="0" smtClean="0"/>
              <a:t>astá hyperaktivita, poruchy učení při školním vzdělání</a:t>
            </a:r>
          </a:p>
          <a:p>
            <a:pPr marL="228600" lvl="8">
              <a:spcBef>
                <a:spcPts val="1000"/>
              </a:spcBef>
            </a:pPr>
            <a:r>
              <a:rPr lang="cs-CZ" sz="2400" dirty="0"/>
              <a:t>p</a:t>
            </a:r>
            <a:r>
              <a:rPr lang="cs-CZ" sz="2400" dirty="0" smtClean="0"/>
              <a:t>ovaha: </a:t>
            </a:r>
            <a:r>
              <a:rPr lang="cs-CZ" sz="2400" dirty="0" smtClean="0">
                <a:solidFill>
                  <a:srgbClr val="FF0000"/>
                </a:solidFill>
              </a:rPr>
              <a:t>velmi přátelská, komunikativní, společenská </a:t>
            </a:r>
          </a:p>
          <a:p>
            <a:pPr marL="228600" lvl="8">
              <a:spcBef>
                <a:spcPts val="1000"/>
              </a:spcBef>
            </a:pPr>
            <a:r>
              <a:rPr lang="cs-CZ" sz="2400" dirty="0"/>
              <a:t>d</a:t>
            </a:r>
            <a:r>
              <a:rPr lang="cs-CZ" sz="2400" dirty="0" smtClean="0"/>
              <a:t>obře si pamatují osoby a místa 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řeč</a:t>
            </a:r>
            <a:r>
              <a:rPr lang="cs-CZ" sz="2400" b="1" dirty="0">
                <a:solidFill>
                  <a:srgbClr val="FF0000"/>
                </a:solidFill>
              </a:rPr>
              <a:t>: </a:t>
            </a:r>
            <a:r>
              <a:rPr lang="cs-CZ" sz="2400" dirty="0"/>
              <a:t>silná stránka nemocných</a:t>
            </a:r>
          </a:p>
          <a:p>
            <a:pPr marL="457200" lvl="1" indent="0">
              <a:buNone/>
            </a:pPr>
            <a:r>
              <a:rPr lang="cs-CZ" dirty="0"/>
              <a:t>       mluvený projev je </a:t>
            </a:r>
            <a:r>
              <a:rPr lang="cs-CZ" dirty="0">
                <a:solidFill>
                  <a:srgbClr val="FF0000"/>
                </a:solidFill>
              </a:rPr>
              <a:t>gramaticky správný, srozumitelný, silně emotivní</a:t>
            </a:r>
          </a:p>
          <a:p>
            <a:pPr marL="457200" lvl="1" indent="0">
              <a:buNone/>
            </a:pPr>
            <a:r>
              <a:rPr lang="cs-CZ" dirty="0"/>
              <a:t>	převažuje expresivní složka nad receptivní</a:t>
            </a:r>
          </a:p>
          <a:p>
            <a:pPr marL="457200" lvl="1" indent="0">
              <a:buNone/>
            </a:pPr>
            <a:r>
              <a:rPr lang="cs-CZ" dirty="0"/>
              <a:t>       mluví rádi a hodně</a:t>
            </a:r>
          </a:p>
          <a:p>
            <a:pPr marL="228600" lvl="8">
              <a:spcBef>
                <a:spcPts val="1000"/>
              </a:spcBef>
            </a:pPr>
            <a:endParaRPr lang="cs-CZ" sz="2400" dirty="0" smtClean="0"/>
          </a:p>
          <a:p>
            <a:pPr marL="228600" lvl="8">
              <a:spcBef>
                <a:spcPts val="1000"/>
              </a:spcBef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953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Jak je možné potvrdit diagnózu?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8135" y="1637044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klinická diagnóza </a:t>
            </a:r>
          </a:p>
          <a:p>
            <a:r>
              <a:rPr lang="cs-CZ" dirty="0"/>
              <a:t>g</a:t>
            </a:r>
            <a:r>
              <a:rPr lang="cs-CZ" dirty="0" smtClean="0"/>
              <a:t>enetické vyšetření</a:t>
            </a:r>
          </a:p>
          <a:p>
            <a:pPr marL="0" indent="0">
              <a:buNone/>
            </a:pPr>
            <a:r>
              <a:rPr lang="cs-CZ" dirty="0" smtClean="0"/>
              <a:t>1. základní cytogenetické vyšetření: </a:t>
            </a:r>
            <a:r>
              <a:rPr lang="cs-CZ" dirty="0" smtClean="0">
                <a:solidFill>
                  <a:srgbClr val="FF0000"/>
                </a:solidFill>
              </a:rPr>
              <a:t>46, XY = normální karyotyp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2. molekulární cytogenetika: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FISH (fluorescence in </a:t>
            </a:r>
            <a:r>
              <a:rPr lang="cs-CZ" dirty="0" err="1" smtClean="0">
                <a:solidFill>
                  <a:srgbClr val="FF0000"/>
                </a:solidFill>
              </a:rPr>
              <a:t>situ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hybridization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sz="2400" dirty="0"/>
              <a:t>v</a:t>
            </a:r>
            <a:r>
              <a:rPr lang="cs-CZ" sz="2400" dirty="0" smtClean="0"/>
              <a:t>yužíváme </a:t>
            </a:r>
            <a:r>
              <a:rPr lang="cs-CZ" sz="2400" dirty="0" err="1" smtClean="0"/>
              <a:t>lokus</a:t>
            </a:r>
            <a:r>
              <a:rPr lang="cs-CZ" sz="2400" dirty="0" smtClean="0"/>
              <a:t> specifickou sondu </a:t>
            </a:r>
            <a:r>
              <a:rPr lang="cs-CZ" sz="2400" dirty="0" err="1" smtClean="0"/>
              <a:t>hybridizující</a:t>
            </a:r>
            <a:r>
              <a:rPr lang="cs-CZ" sz="2400" dirty="0" smtClean="0"/>
              <a:t> s genem ELN: přítomen </a:t>
            </a:r>
            <a:r>
              <a:rPr lang="cs-CZ" sz="2400" dirty="0" smtClean="0">
                <a:solidFill>
                  <a:srgbClr val="FF0000"/>
                </a:solidFill>
              </a:rPr>
              <a:t>normální chromozom 7</a:t>
            </a:r>
            <a:r>
              <a:rPr lang="cs-CZ" sz="2400" dirty="0" smtClean="0"/>
              <a:t> (2 hybridizační signály – ELN + specifický kontrolní gen) a </a:t>
            </a:r>
            <a:r>
              <a:rPr lang="cs-CZ" sz="2400" dirty="0" smtClean="0">
                <a:solidFill>
                  <a:srgbClr val="FF0000"/>
                </a:solidFill>
              </a:rPr>
              <a:t>chromozom 7 s delecí </a:t>
            </a:r>
            <a:r>
              <a:rPr lang="cs-CZ" sz="2400" dirty="0" smtClean="0"/>
              <a:t>(jen kontrolní hybridizační signál)</a:t>
            </a:r>
          </a:p>
          <a:p>
            <a:r>
              <a:rPr lang="cs-CZ" sz="2400" dirty="0" smtClean="0"/>
              <a:t>46, </a:t>
            </a:r>
            <a:r>
              <a:rPr lang="cs-CZ" sz="2400" dirty="0" err="1" smtClean="0"/>
              <a:t>XY.ish</a:t>
            </a:r>
            <a:r>
              <a:rPr lang="cs-CZ" sz="2400" dirty="0" smtClean="0"/>
              <a:t> </a:t>
            </a:r>
            <a:r>
              <a:rPr lang="cs-CZ" sz="2400" dirty="0" err="1" smtClean="0"/>
              <a:t>del</a:t>
            </a:r>
            <a:r>
              <a:rPr lang="cs-CZ" sz="2400" dirty="0" smtClean="0"/>
              <a:t>(7)(q11.23q11.23)(ELN-)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ARRAY CGH (</a:t>
            </a:r>
            <a:r>
              <a:rPr lang="cs-CZ" sz="2400" dirty="0" err="1" smtClean="0">
                <a:solidFill>
                  <a:srgbClr val="FF0000"/>
                </a:solidFill>
              </a:rPr>
              <a:t>array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comparative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genomic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hybridization</a:t>
            </a:r>
            <a:r>
              <a:rPr lang="cs-CZ" sz="2400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300" i="1" dirty="0" smtClean="0">
                <a:solidFill>
                  <a:srgbClr val="00FF00"/>
                </a:solidFill>
              </a:rPr>
              <a:t>Materiál k vyšetření:</a:t>
            </a:r>
          </a:p>
          <a:p>
            <a:pPr marL="0" indent="0">
              <a:buNone/>
            </a:pPr>
            <a:r>
              <a:rPr lang="cs-CZ" sz="2300" i="1" dirty="0" smtClean="0">
                <a:solidFill>
                  <a:srgbClr val="00FF00"/>
                </a:solidFill>
              </a:rPr>
              <a:t>Postnatálně- lymfocyty periferní krve</a:t>
            </a:r>
          </a:p>
          <a:p>
            <a:pPr marL="0" indent="0">
              <a:buNone/>
            </a:pPr>
            <a:r>
              <a:rPr lang="cs-CZ" sz="2300" i="1" dirty="0" smtClean="0">
                <a:solidFill>
                  <a:srgbClr val="00FF00"/>
                </a:solidFill>
              </a:rPr>
              <a:t>Prenatálně- CVS- po 10.t.g.</a:t>
            </a:r>
          </a:p>
          <a:p>
            <a:pPr marL="0" indent="0">
              <a:buNone/>
            </a:pPr>
            <a:r>
              <a:rPr lang="cs-CZ" sz="2300" i="1" dirty="0">
                <a:solidFill>
                  <a:srgbClr val="00FF00"/>
                </a:solidFill>
              </a:rPr>
              <a:t> </a:t>
            </a:r>
            <a:r>
              <a:rPr lang="cs-CZ" sz="2300" i="1" dirty="0" smtClean="0">
                <a:solidFill>
                  <a:srgbClr val="00FF00"/>
                </a:solidFill>
              </a:rPr>
              <a:t>                      buňky plodové vody-AMC 16.-20.t.g.</a:t>
            </a:r>
            <a:endParaRPr lang="cs-CZ" sz="2300" i="1" dirty="0">
              <a:solidFill>
                <a:srgbClr val="00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822028" y="1367522"/>
            <a:ext cx="291062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delece cca </a:t>
            </a:r>
            <a:r>
              <a:rPr lang="cs-CZ" b="1" dirty="0" smtClean="0">
                <a:solidFill>
                  <a:srgbClr val="FF0000"/>
                </a:solidFill>
              </a:rPr>
              <a:t>1,5 milionu </a:t>
            </a:r>
            <a:r>
              <a:rPr lang="cs-CZ" b="1" dirty="0" err="1" smtClean="0">
                <a:solidFill>
                  <a:srgbClr val="FF0000"/>
                </a:solidFill>
              </a:rPr>
              <a:t>bp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kódujících 26-28 genů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3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hr7-elast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86" y="1609267"/>
            <a:ext cx="1234225" cy="2435683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learn.genetics.utah.edu/content/disorders/chromosomal/williams/images/williams_FIS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86" y="618581"/>
            <a:ext cx="8149549" cy="4417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74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</a:rPr>
              <a:t>Je možné jej léčit? </a:t>
            </a:r>
            <a:endParaRPr lang="cs-CZ" sz="54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146701" cy="4351338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 smtClean="0">
                <a:solidFill>
                  <a:srgbClr val="FF0000"/>
                </a:solidFill>
              </a:rPr>
              <a:t>auzální </a:t>
            </a:r>
            <a:r>
              <a:rPr lang="cs-CZ" dirty="0" smtClean="0"/>
              <a:t>léčba neexistuje </a:t>
            </a:r>
          </a:p>
          <a:p>
            <a:pPr marL="0" indent="0">
              <a:buNone/>
            </a:pPr>
            <a:r>
              <a:rPr lang="cs-CZ" dirty="0" smtClean="0"/>
              <a:t>1. sledování pacienta </a:t>
            </a:r>
          </a:p>
          <a:p>
            <a:pPr marL="0" indent="0">
              <a:buNone/>
            </a:pPr>
            <a:r>
              <a:rPr lang="cs-CZ" sz="2400" dirty="0" smtClean="0"/>
              <a:t>(pravidelné </a:t>
            </a:r>
            <a:r>
              <a:rPr lang="cs-CZ" sz="2400" dirty="0"/>
              <a:t>kontroly u </a:t>
            </a:r>
            <a:r>
              <a:rPr lang="cs-CZ" sz="2400" dirty="0" smtClean="0"/>
              <a:t>praktického lékaře 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kontroly TK, funkce </a:t>
            </a:r>
            <a:r>
              <a:rPr lang="cs-CZ" sz="2400" dirty="0" err="1">
                <a:solidFill>
                  <a:srgbClr val="FF0000"/>
                </a:solidFill>
              </a:rPr>
              <a:t>ledvin,zachyt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skoliozy</a:t>
            </a:r>
            <a:r>
              <a:rPr lang="cs-CZ" sz="2400" dirty="0">
                <a:solidFill>
                  <a:srgbClr val="FF0000"/>
                </a:solidFill>
              </a:rPr>
              <a:t> a </a:t>
            </a:r>
            <a:r>
              <a:rPr lang="cs-CZ" sz="2400" dirty="0" err="1">
                <a:solidFill>
                  <a:srgbClr val="FF0000"/>
                </a:solidFill>
              </a:rPr>
              <a:t>kloubnich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obtizi</a:t>
            </a:r>
            <a:r>
              <a:rPr lang="cs-CZ" sz="2400" dirty="0"/>
              <a:t>) a pak u </a:t>
            </a:r>
            <a:r>
              <a:rPr lang="cs-CZ" sz="2400" dirty="0" smtClean="0"/>
              <a:t>různých specialistů </a:t>
            </a:r>
            <a:r>
              <a:rPr lang="cs-CZ" sz="2400" dirty="0"/>
              <a:t>(kardiolog, nefrolog, ortoped.....)</a:t>
            </a:r>
            <a:endParaRPr lang="cs-CZ" sz="2400" dirty="0" smtClean="0"/>
          </a:p>
          <a:p>
            <a:pPr marL="0" indent="0">
              <a:buNone/>
            </a:pPr>
            <a:r>
              <a:rPr lang="cs-CZ" dirty="0" smtClean="0"/>
              <a:t>2. farmakoterapie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sz="2400" dirty="0" smtClean="0"/>
              <a:t>hypertenze, </a:t>
            </a:r>
            <a:r>
              <a:rPr lang="cs-CZ" sz="2400" dirty="0" err="1" smtClean="0"/>
              <a:t>osteopenie</a:t>
            </a:r>
            <a:r>
              <a:rPr lang="cs-CZ" sz="2400" dirty="0" smtClean="0"/>
              <a:t>, </a:t>
            </a:r>
            <a:r>
              <a:rPr lang="cs-CZ" sz="2400" dirty="0" err="1" smtClean="0"/>
              <a:t>hypothyreoidismus</a:t>
            </a:r>
            <a:r>
              <a:rPr lang="cs-CZ" sz="2400" dirty="0" smtClean="0"/>
              <a:t>, glukózová intolerance, </a:t>
            </a:r>
            <a:r>
              <a:rPr lang="cs-CZ" sz="2400" dirty="0" err="1" smtClean="0"/>
              <a:t>hyperkalcémie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3. operace </a:t>
            </a:r>
          </a:p>
          <a:p>
            <a:pPr marL="0" indent="0">
              <a:buNone/>
            </a:pPr>
            <a:r>
              <a:rPr lang="cs-CZ" sz="2400" dirty="0" smtClean="0"/>
              <a:t>(aortální stenóza, balonková angioplastika, inzerce stentu)</a:t>
            </a:r>
            <a:endParaRPr lang="cs-CZ" sz="2400" dirty="0"/>
          </a:p>
          <a:p>
            <a:endParaRPr lang="cs-CZ" dirty="0"/>
          </a:p>
        </p:txBody>
      </p:sp>
      <p:pic>
        <p:nvPicPr>
          <p:cNvPr id="2050" name="Picture 2" descr="http://globalgenes.org/wp-content/uploads/2013/02/WSA_stack_logoF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699" y="1825625"/>
            <a:ext cx="3424460" cy="342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5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344</Words>
  <Application>Microsoft Office PowerPoint</Application>
  <PresentationFormat>Vlastní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Wiliams-Beuren  syndrom</vt:lpstr>
      <vt:lpstr>Co je to Williams-Beuren syndrom?</vt:lpstr>
      <vt:lpstr>Jak vzniká?</vt:lpstr>
      <vt:lpstr>Jak se projevuje?</vt:lpstr>
      <vt:lpstr>Prezentace aplikace PowerPoint</vt:lpstr>
      <vt:lpstr>Prezentace aplikace PowerPoint</vt:lpstr>
      <vt:lpstr>Jak je možné potvrdit diagnózu?</vt:lpstr>
      <vt:lpstr>Prezentace aplikace PowerPoint</vt:lpstr>
      <vt:lpstr>Je možné jej léčit? 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Wiliams-Beuren  syndrom</dc:title>
  <dc:creator>Kristýna Šulcová</dc:creator>
  <cp:lastModifiedBy>Soukalova Jana</cp:lastModifiedBy>
  <cp:revision>26</cp:revision>
  <dcterms:created xsi:type="dcterms:W3CDTF">2015-04-07T12:37:03Z</dcterms:created>
  <dcterms:modified xsi:type="dcterms:W3CDTF">2015-04-10T07:05:57Z</dcterms:modified>
</cp:coreProperties>
</file>