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64" r:id="rId7"/>
    <p:sldId id="259" r:id="rId8"/>
    <p:sldId id="260" r:id="rId9"/>
    <p:sldId id="261" r:id="rId10"/>
    <p:sldId id="262" r:id="rId11"/>
    <p:sldId id="268" r:id="rId12"/>
    <p:sldId id="269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71" autoAdjust="0"/>
  </p:normalViewPr>
  <p:slideViewPr>
    <p:cSldViewPr snapToObjects="1">
      <p:cViewPr varScale="1">
        <p:scale>
          <a:sx n="70" d="100"/>
          <a:sy n="70" d="100"/>
        </p:scale>
        <p:origin x="9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E2D30-522D-4514-A742-46FF3BB04E1F}" type="datetimeFigureOut">
              <a:rPr lang="sk-SK" smtClean="0"/>
              <a:t>27. 4. 2015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7568-4BC3-4D55-847E-ECCF9130EB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79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MRI, </a:t>
            </a:r>
            <a:r>
              <a:rPr lang="sk-SK" dirty="0" err="1" smtClean="0"/>
              <a:t>Audiometria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7568-4BC3-4D55-847E-ECCF9130EBC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47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2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ri_du_ch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33800" y="762000"/>
            <a:ext cx="9144000" cy="2387600"/>
          </a:xfrm>
        </p:spPr>
        <p:txBody>
          <a:bodyPr/>
          <a:lstStyle/>
          <a:p>
            <a:r>
              <a:rPr lang="cs-CZ" dirty="0" smtClean="0"/>
              <a:t>Cri du Chat syndrom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5950" y="3602038"/>
            <a:ext cx="6460250" cy="1655762"/>
          </a:xfrm>
        </p:spPr>
        <p:txBody>
          <a:bodyPr/>
          <a:lstStyle/>
          <a:p>
            <a:r>
              <a:rPr lang="cs-CZ" dirty="0" smtClean="0"/>
              <a:t>Kristýna Stejskalová, Barbora </a:t>
            </a:r>
            <a:r>
              <a:rPr lang="cs-CZ" dirty="0" err="1" smtClean="0"/>
              <a:t>Špaková</a:t>
            </a:r>
            <a:r>
              <a:rPr lang="cs-CZ" dirty="0" smtClean="0"/>
              <a:t>, Beáta </a:t>
            </a:r>
            <a:r>
              <a:rPr lang="cs-CZ" dirty="0" err="1" smtClean="0"/>
              <a:t>Stopjaková</a:t>
            </a:r>
            <a:r>
              <a:rPr lang="cs-CZ" dirty="0" smtClean="0"/>
              <a:t>, Iveta </a:t>
            </a:r>
            <a:r>
              <a:rPr lang="cs-CZ" dirty="0" err="1" smtClean="0"/>
              <a:t>Belovičová</a:t>
            </a:r>
            <a:r>
              <a:rPr lang="cs-CZ" dirty="0" smtClean="0"/>
              <a:t>, Dana Jenčová, Veronika </a:t>
            </a:r>
            <a:r>
              <a:rPr lang="cs-CZ" dirty="0" err="1" smtClean="0"/>
              <a:t>Lopáčková</a:t>
            </a:r>
            <a:endParaRPr lang="cs-CZ" dirty="0"/>
          </a:p>
        </p:txBody>
      </p:sp>
      <p:pic>
        <p:nvPicPr>
          <p:cNvPr id="3074" name="Picture 2" descr="C:\Users\Beatka\Desktop\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40"/>
            <a:ext cx="4817351" cy="68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Možnosti </a:t>
            </a:r>
            <a:r>
              <a:rPr lang="cs-CZ" dirty="0" err="1" smtClean="0"/>
              <a:t>liečby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sk-SK" sz="2700" dirty="0" smtClean="0"/>
              <a:t>Terapia </a:t>
            </a:r>
            <a:r>
              <a:rPr lang="sk-SK" sz="2700" dirty="0"/>
              <a:t>symptomatická, kauzálna nie je.</a:t>
            </a:r>
            <a:r>
              <a:rPr lang="sk-SK" dirty="0"/>
              <a:t/>
            </a:r>
            <a:br>
              <a:rPr lang="sk-SK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600" dirty="0" smtClean="0"/>
          </a:p>
          <a:p>
            <a:pPr marL="0" indent="0">
              <a:buNone/>
            </a:pPr>
            <a:r>
              <a:rPr lang="sk-SK" sz="2600" dirty="0" smtClean="0"/>
              <a:t>Chronické infekcie HCD, </a:t>
            </a:r>
            <a:r>
              <a:rPr lang="sk-SK" sz="2600" dirty="0" err="1" smtClean="0"/>
              <a:t>otitis</a:t>
            </a:r>
            <a:r>
              <a:rPr lang="sk-SK" sz="2600" dirty="0" smtClean="0"/>
              <a:t> </a:t>
            </a:r>
            <a:r>
              <a:rPr lang="sk-SK" sz="2600" dirty="0" err="1" smtClean="0"/>
              <a:t>media</a:t>
            </a:r>
            <a:r>
              <a:rPr lang="sk-SK" sz="2600" dirty="0" smtClean="0"/>
              <a:t>, </a:t>
            </a:r>
            <a:r>
              <a:rPr lang="sk-SK" sz="2600" dirty="0" err="1" smtClean="0"/>
              <a:t>pneumonie</a:t>
            </a:r>
            <a:r>
              <a:rPr lang="sk-SK" sz="2600" dirty="0" smtClean="0"/>
              <a:t>,</a:t>
            </a:r>
          </a:p>
          <a:p>
            <a:pPr marL="0" indent="0">
              <a:buNone/>
            </a:pPr>
            <a:r>
              <a:rPr lang="sk-SK" sz="2600" dirty="0" err="1" smtClean="0"/>
              <a:t>obstipace</a:t>
            </a:r>
            <a:endParaRPr lang="sk-SK" sz="2600" dirty="0" smtClean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r>
              <a:rPr lang="sk-SK" sz="2600" dirty="0" err="1" smtClean="0"/>
              <a:t>Psychomotorický</a:t>
            </a:r>
            <a:r>
              <a:rPr lang="sk-SK" sz="2600" dirty="0" smtClean="0"/>
              <a:t> vývoj a reč, sluch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r>
              <a:rPr lang="sk-SK" sz="2600" dirty="0"/>
              <a:t>Chirurgická t</a:t>
            </a:r>
            <a:r>
              <a:rPr lang="sk-SK" sz="2600" dirty="0" smtClean="0"/>
              <a:t>erapia. </a:t>
            </a:r>
            <a:r>
              <a:rPr lang="sk-SK" sz="2600" dirty="0"/>
              <a:t>: kardiálne </a:t>
            </a:r>
            <a:r>
              <a:rPr lang="sk-SK" sz="2600" dirty="0" err="1" smtClean="0"/>
              <a:t>malformácie</a:t>
            </a:r>
            <a:r>
              <a:rPr lang="sk-SK" sz="2600" dirty="0"/>
              <a:t>, </a:t>
            </a:r>
            <a:endParaRPr lang="sk-SK" sz="2600" dirty="0" smtClean="0"/>
          </a:p>
          <a:p>
            <a:pPr marL="0" indent="0">
              <a:buNone/>
            </a:pPr>
            <a:r>
              <a:rPr lang="sk-SK" sz="2600" dirty="0" err="1" smtClean="0"/>
              <a:t>strabismus</a:t>
            </a:r>
            <a:r>
              <a:rPr lang="sk-SK" sz="2600" dirty="0"/>
              <a:t>, </a:t>
            </a:r>
            <a:r>
              <a:rPr lang="sk-SK" sz="2600" dirty="0" err="1"/>
              <a:t>kryptorchismus</a:t>
            </a:r>
            <a:endParaRPr lang="sk-SK" sz="2600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1026" name="Picture 2" descr="C:\Users\Beatka\Desktop\cdc-e1367681155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22687"/>
            <a:ext cx="4241802" cy="70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reventívne</a:t>
            </a:r>
            <a:r>
              <a:rPr lang="cs-CZ" dirty="0" smtClean="0"/>
              <a:t> </a:t>
            </a:r>
            <a:r>
              <a:rPr lang="cs-CZ" dirty="0" err="1" smtClean="0"/>
              <a:t>opatrenia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890" y="1828800"/>
            <a:ext cx="6135687" cy="4729163"/>
          </a:xfrm>
        </p:spPr>
        <p:txBody>
          <a:bodyPr/>
          <a:lstStyle/>
          <a:p>
            <a:r>
              <a:rPr lang="sk-SK" sz="2600" dirty="0" smtClean="0"/>
              <a:t>Prenatálna diagnostika-  </a:t>
            </a:r>
            <a:r>
              <a:rPr lang="sk-SK" sz="2600" dirty="0" err="1" smtClean="0"/>
              <a:t>fetálna</a:t>
            </a:r>
            <a:r>
              <a:rPr lang="sk-SK" sz="2600" dirty="0" smtClean="0"/>
              <a:t> </a:t>
            </a:r>
            <a:r>
              <a:rPr lang="sk-SK" sz="2600" dirty="0" err="1" smtClean="0"/>
              <a:t>chromozomálna</a:t>
            </a:r>
            <a:r>
              <a:rPr lang="sk-SK" sz="2600" dirty="0" smtClean="0"/>
              <a:t> </a:t>
            </a:r>
            <a:r>
              <a:rPr lang="sk-SK" sz="2600" dirty="0"/>
              <a:t>analýza</a:t>
            </a:r>
          </a:p>
          <a:p>
            <a:pPr marL="0" indent="0">
              <a:buNone/>
            </a:pPr>
            <a:r>
              <a:rPr lang="sk-SK" sz="2600" dirty="0"/>
              <a:t> </a:t>
            </a:r>
          </a:p>
          <a:p>
            <a:r>
              <a:rPr lang="sk-SK" sz="2600" dirty="0"/>
              <a:t>+</a:t>
            </a:r>
            <a:r>
              <a:rPr lang="sk-SK" sz="2600" dirty="0" smtClean="0"/>
              <a:t>USG prenatálne </a:t>
            </a:r>
            <a:r>
              <a:rPr lang="sk-SK" sz="2600" dirty="0"/>
              <a:t>(</a:t>
            </a:r>
            <a:r>
              <a:rPr lang="sk-SK" sz="2600" dirty="0" err="1" smtClean="0"/>
              <a:t>bilateralna</a:t>
            </a:r>
            <a:r>
              <a:rPr lang="sk-SK" sz="2600" dirty="0" smtClean="0"/>
              <a:t> </a:t>
            </a:r>
            <a:r>
              <a:rPr lang="sk-SK" sz="2600" dirty="0" err="1" smtClean="0"/>
              <a:t>ventriculomegália</a:t>
            </a:r>
            <a:r>
              <a:rPr lang="sk-SK" sz="2600" dirty="0" smtClean="0"/>
              <a:t>, </a:t>
            </a:r>
            <a:r>
              <a:rPr lang="sk-SK" sz="2600" dirty="0" err="1" smtClean="0"/>
              <a:t>fetalne</a:t>
            </a:r>
            <a:r>
              <a:rPr lang="sk-SK" sz="2600" dirty="0" smtClean="0"/>
              <a:t> </a:t>
            </a:r>
            <a:r>
              <a:rPr lang="sk-SK" sz="2600" dirty="0" err="1" smtClean="0"/>
              <a:t>choroidálne</a:t>
            </a:r>
            <a:r>
              <a:rPr lang="sk-SK" sz="2600" dirty="0" smtClean="0"/>
              <a:t> </a:t>
            </a:r>
            <a:r>
              <a:rPr lang="sk-SK" sz="2600" dirty="0"/>
              <a:t>cysty, </a:t>
            </a:r>
            <a:r>
              <a:rPr lang="sk-SK" sz="2600" dirty="0" err="1" smtClean="0"/>
              <a:t>microcephalia</a:t>
            </a:r>
            <a:r>
              <a:rPr lang="sk-SK" sz="2600" dirty="0" smtClean="0"/>
              <a:t>, </a:t>
            </a:r>
            <a:r>
              <a:rPr lang="sk-SK" sz="2600" dirty="0" err="1"/>
              <a:t>ageneze</a:t>
            </a:r>
            <a:r>
              <a:rPr lang="sk-SK" sz="2600" dirty="0"/>
              <a:t> corpus </a:t>
            </a:r>
            <a:r>
              <a:rPr lang="sk-SK" sz="2600" dirty="0" err="1"/>
              <a:t>callosum</a:t>
            </a:r>
            <a:r>
              <a:rPr lang="sk-SK" sz="2600" dirty="0"/>
              <a:t>)</a:t>
            </a:r>
          </a:p>
          <a:p>
            <a:endParaRPr lang="sk-SK" dirty="0" smtClean="0"/>
          </a:p>
        </p:txBody>
      </p:sp>
      <p:pic>
        <p:nvPicPr>
          <p:cNvPr id="2050" name="Picture 2" descr="C:\Users\Beatka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7" y="2430065"/>
            <a:ext cx="5903913" cy="44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359" y="990600"/>
            <a:ext cx="10515600" cy="549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A </a:t>
            </a:r>
            <a:r>
              <a:rPr lang="sk-SK" dirty="0" err="1"/>
              <a:t>case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prenatally</a:t>
            </a:r>
            <a:r>
              <a:rPr lang="sk-SK" dirty="0"/>
              <a:t> </a:t>
            </a:r>
            <a:r>
              <a:rPr lang="sk-SK" dirty="0" err="1"/>
              <a:t>detected</a:t>
            </a:r>
            <a:r>
              <a:rPr lang="sk-SK" dirty="0"/>
              <a:t> </a:t>
            </a:r>
            <a:r>
              <a:rPr lang="sk-SK" dirty="0" err="1"/>
              <a:t>cri</a:t>
            </a:r>
            <a:r>
              <a:rPr lang="sk-SK" dirty="0"/>
              <a:t> </a:t>
            </a:r>
            <a:r>
              <a:rPr lang="sk-SK" dirty="0" err="1"/>
              <a:t>du</a:t>
            </a:r>
            <a:r>
              <a:rPr lang="sk-SK" dirty="0"/>
              <a:t> </a:t>
            </a:r>
            <a:r>
              <a:rPr lang="sk-SK" dirty="0" err="1"/>
              <a:t>chat</a:t>
            </a:r>
            <a:r>
              <a:rPr lang="sk-SK" dirty="0"/>
              <a:t> </a:t>
            </a:r>
            <a:r>
              <a:rPr lang="sk-SK" dirty="0" err="1"/>
              <a:t>syndrome</a:t>
            </a:r>
            <a:r>
              <a:rPr lang="sk-SK" dirty="0"/>
              <a:t> (5p-)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reported</a:t>
            </a:r>
            <a:r>
              <a:rPr lang="sk-SK" dirty="0"/>
              <a:t>. </a:t>
            </a: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err="1" smtClean="0"/>
              <a:t>Amniocentesis</a:t>
            </a:r>
            <a:r>
              <a:rPr lang="sk-SK" dirty="0" smtClean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performed</a:t>
            </a:r>
            <a:r>
              <a:rPr lang="sk-SK" dirty="0"/>
              <a:t> </a:t>
            </a:r>
            <a:r>
              <a:rPr lang="sk-SK" dirty="0" err="1"/>
              <a:t>following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abnormal</a:t>
            </a:r>
            <a:r>
              <a:rPr lang="sk-SK" dirty="0"/>
              <a:t> </a:t>
            </a:r>
            <a:r>
              <a:rPr lang="sk-SK" b="1" dirty="0" err="1"/>
              <a:t>ultrasound</a:t>
            </a:r>
            <a:r>
              <a:rPr lang="sk-SK" dirty="0"/>
              <a:t> </a:t>
            </a:r>
            <a:r>
              <a:rPr lang="sk-SK" dirty="0" err="1"/>
              <a:t>finding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isolated</a:t>
            </a:r>
            <a:r>
              <a:rPr lang="sk-SK" dirty="0"/>
              <a:t> </a:t>
            </a:r>
            <a:r>
              <a:rPr lang="sk-SK" dirty="0" err="1"/>
              <a:t>moderate</a:t>
            </a:r>
            <a:r>
              <a:rPr lang="sk-SK" dirty="0"/>
              <a:t> </a:t>
            </a:r>
            <a:r>
              <a:rPr lang="sk-SK" b="1" dirty="0" err="1"/>
              <a:t>bilateral</a:t>
            </a:r>
            <a:r>
              <a:rPr lang="sk-SK" b="1" dirty="0"/>
              <a:t> </a:t>
            </a:r>
            <a:r>
              <a:rPr lang="sk-SK" b="1" dirty="0" err="1"/>
              <a:t>ventriculomegaly</a:t>
            </a:r>
            <a:r>
              <a:rPr lang="sk-SK" b="1" dirty="0"/>
              <a:t>. </a:t>
            </a:r>
            <a:endParaRPr lang="sk-SK" b="1" dirty="0" smtClean="0"/>
          </a:p>
          <a:p>
            <a:pPr marL="0" indent="0"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/>
              <a:t>karyotype</a:t>
            </a:r>
            <a:r>
              <a:rPr lang="sk-SK" dirty="0"/>
              <a:t> </a:t>
            </a:r>
            <a:r>
              <a:rPr lang="sk-SK" dirty="0" err="1"/>
              <a:t>showed</a:t>
            </a:r>
            <a:r>
              <a:rPr lang="sk-SK" dirty="0"/>
              <a:t> a </a:t>
            </a:r>
            <a:r>
              <a:rPr lang="sk-SK" dirty="0" err="1"/>
              <a:t>terminal</a:t>
            </a:r>
            <a:r>
              <a:rPr lang="sk-SK" dirty="0"/>
              <a:t> </a:t>
            </a:r>
            <a:r>
              <a:rPr lang="sk-SK" dirty="0" err="1"/>
              <a:t>deletion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short</a:t>
            </a:r>
            <a:r>
              <a:rPr lang="sk-SK" dirty="0"/>
              <a:t> </a:t>
            </a:r>
            <a:r>
              <a:rPr lang="sk-SK" dirty="0" err="1"/>
              <a:t>arm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chromosome</a:t>
            </a:r>
            <a:r>
              <a:rPr lang="sk-SK" dirty="0"/>
              <a:t> 5 </a:t>
            </a:r>
            <a:r>
              <a:rPr lang="sk-SK" dirty="0" err="1"/>
              <a:t>including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critical</a:t>
            </a:r>
            <a:r>
              <a:rPr lang="sk-SK" dirty="0"/>
              <a:t> </a:t>
            </a:r>
            <a:r>
              <a:rPr lang="sk-SK" dirty="0" err="1"/>
              <a:t>region</a:t>
            </a:r>
            <a:r>
              <a:rPr lang="sk-SK" dirty="0"/>
              <a:t> 5p15 </a:t>
            </a:r>
            <a:r>
              <a:rPr lang="sk-SK" dirty="0" err="1"/>
              <a:t>for</a:t>
            </a:r>
            <a:r>
              <a:rPr lang="sk-SK" dirty="0"/>
              <a:t> </a:t>
            </a:r>
            <a:r>
              <a:rPr lang="sk-SK" dirty="0" err="1"/>
              <a:t>cri</a:t>
            </a:r>
            <a:r>
              <a:rPr lang="sk-SK" dirty="0"/>
              <a:t> </a:t>
            </a:r>
            <a:r>
              <a:rPr lang="sk-SK" dirty="0" err="1"/>
              <a:t>du</a:t>
            </a:r>
            <a:r>
              <a:rPr lang="sk-SK" dirty="0"/>
              <a:t> </a:t>
            </a:r>
            <a:r>
              <a:rPr lang="sk-SK" dirty="0" err="1"/>
              <a:t>chat</a:t>
            </a:r>
            <a:r>
              <a:rPr lang="sk-SK" dirty="0"/>
              <a:t> </a:t>
            </a:r>
            <a:r>
              <a:rPr lang="sk-SK" dirty="0" err="1"/>
              <a:t>syndrome</a:t>
            </a:r>
            <a:r>
              <a:rPr lang="sk-SK" dirty="0"/>
              <a:t>. </a:t>
            </a:r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confirmed</a:t>
            </a:r>
            <a:r>
              <a:rPr lang="sk-SK" dirty="0"/>
              <a:t> by </a:t>
            </a:r>
            <a:r>
              <a:rPr lang="sk-SK" dirty="0" err="1"/>
              <a:t>fluorescence</a:t>
            </a:r>
            <a:r>
              <a:rPr lang="sk-SK" dirty="0"/>
              <a:t> in situ </a:t>
            </a:r>
            <a:r>
              <a:rPr lang="sk-SK" dirty="0" err="1"/>
              <a:t>hybridisation</a:t>
            </a:r>
            <a:r>
              <a:rPr lang="sk-SK" dirty="0"/>
              <a:t> (FISH). </a:t>
            </a:r>
            <a:r>
              <a:rPr lang="sk-SK" dirty="0" err="1"/>
              <a:t>Isolated</a:t>
            </a:r>
            <a:r>
              <a:rPr lang="sk-SK" dirty="0"/>
              <a:t> </a:t>
            </a:r>
            <a:r>
              <a:rPr lang="sk-SK" dirty="0" err="1"/>
              <a:t>mild</a:t>
            </a:r>
            <a:r>
              <a:rPr lang="sk-SK" dirty="0"/>
              <a:t> </a:t>
            </a:r>
            <a:r>
              <a:rPr lang="sk-SK" dirty="0" err="1"/>
              <a:t>ventriculomegaly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a </a:t>
            </a:r>
            <a:r>
              <a:rPr lang="sk-SK" dirty="0" err="1"/>
              <a:t>non-specific</a:t>
            </a:r>
            <a:r>
              <a:rPr lang="sk-SK" dirty="0"/>
              <a:t> </a:t>
            </a:r>
            <a:r>
              <a:rPr lang="sk-SK" dirty="0" err="1"/>
              <a:t>marker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 </a:t>
            </a:r>
            <a:r>
              <a:rPr lang="sk-SK" dirty="0" err="1"/>
              <a:t>cri</a:t>
            </a:r>
            <a:r>
              <a:rPr lang="sk-SK" dirty="0"/>
              <a:t> </a:t>
            </a:r>
            <a:r>
              <a:rPr lang="sk-SK" dirty="0" err="1"/>
              <a:t>du</a:t>
            </a:r>
            <a:r>
              <a:rPr lang="sk-SK" dirty="0"/>
              <a:t> </a:t>
            </a:r>
            <a:r>
              <a:rPr lang="sk-SK" dirty="0" err="1"/>
              <a:t>chat</a:t>
            </a:r>
            <a:r>
              <a:rPr lang="sk-SK" dirty="0"/>
              <a:t> </a:t>
            </a:r>
            <a:r>
              <a:rPr lang="sk-SK" dirty="0" err="1" smtClean="0"/>
              <a:t>syndrome</a:t>
            </a:r>
            <a:r>
              <a:rPr lang="sk-SK" dirty="0" smtClean="0"/>
              <a:t>.</a:t>
            </a:r>
          </a:p>
          <a:p>
            <a:endParaRPr lang="sk-SK" sz="2600" dirty="0" smtClean="0"/>
          </a:p>
          <a:p>
            <a:endParaRPr lang="sk-SK" sz="2600" dirty="0" smtClean="0"/>
          </a:p>
          <a:p>
            <a:endParaRPr lang="sk-SK" sz="2600" dirty="0"/>
          </a:p>
          <a:p>
            <a:endParaRPr lang="sk-SK" sz="2600" dirty="0" smtClean="0"/>
          </a:p>
          <a:p>
            <a:endParaRPr lang="sk-SK" sz="2600" dirty="0"/>
          </a:p>
          <a:p>
            <a:pPr marL="0" indent="0">
              <a:buNone/>
            </a:pPr>
            <a:r>
              <a:rPr lang="sk-SK" sz="2600" dirty="0"/>
              <a:t>http://www.ncbi.nlm.nih.gov/pubmed/11810654</a:t>
            </a:r>
          </a:p>
        </p:txBody>
      </p:sp>
    </p:spTree>
    <p:extLst>
      <p:ext uri="{BB962C8B-B14F-4D97-AF65-F5344CB8AC3E}">
        <p14:creationId xmlns:p14="http://schemas.microsoft.com/office/powerpoint/2010/main" val="20308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a </a:t>
            </a:r>
            <a:r>
              <a:rPr lang="cs-CZ" dirty="0" err="1" smtClean="0"/>
              <a:t>právne</a:t>
            </a:r>
            <a:r>
              <a:rPr lang="cs-CZ" dirty="0" smtClean="0"/>
              <a:t> aspekty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/>
              <a:t>Genetická konzultácia a vyšetrenie je dobrovoľné ( podľa priania rodiny</a:t>
            </a:r>
            <a:r>
              <a:rPr lang="sk-SK" dirty="0" smtClean="0"/>
              <a:t>)</a:t>
            </a:r>
            <a:endParaRPr lang="cs-CZ" dirty="0"/>
          </a:p>
          <a:p>
            <a:pPr lvl="0"/>
            <a:r>
              <a:rPr lang="sk-SK" dirty="0"/>
              <a:t>Pri voľbe diagnostických postupov v tehotenstve má rozhodujúce slovo </a:t>
            </a:r>
            <a:r>
              <a:rPr lang="sk-SK" dirty="0" smtClean="0"/>
              <a:t>matka</a:t>
            </a:r>
            <a:endParaRPr lang="cs-CZ" dirty="0"/>
          </a:p>
          <a:p>
            <a:pPr lvl="0"/>
            <a:r>
              <a:rPr lang="sk-SK" dirty="0"/>
              <a:t>Lekár je povinný vhodným spôsobom poučiť členov rodiny o povahe choroby a o potrebných výkonoch ( snaha o maximálnu informovanosť</a:t>
            </a:r>
            <a:r>
              <a:rPr lang="sk-SK" dirty="0" smtClean="0"/>
              <a:t>)</a:t>
            </a:r>
            <a:endParaRPr lang="cs-CZ" dirty="0"/>
          </a:p>
          <a:p>
            <a:pPr lvl="0"/>
            <a:r>
              <a:rPr lang="sk-SK" dirty="0"/>
              <a:t>Zo zákona vyplýva, že pre lekárske úkony ( invazívne metódy prenatálneho vyšetrenia plodu, diagnostika DNA) je potrebný písomný tzv. poučený súhlas pacienta ( matky</a:t>
            </a:r>
            <a:r>
              <a:rPr lang="sk-SK" dirty="0" smtClean="0"/>
              <a:t>)</a:t>
            </a:r>
            <a:endParaRPr lang="cs-CZ" dirty="0"/>
          </a:p>
          <a:p>
            <a:pPr lvl="0"/>
            <a:r>
              <a:rPr lang="sk-SK" dirty="0"/>
              <a:t>V Českej republike je možné v súlade so zákonom 66/1986 </a:t>
            </a:r>
            <a:r>
              <a:rPr lang="sk-SK" dirty="0" err="1"/>
              <a:t>Sb</a:t>
            </a:r>
            <a:r>
              <a:rPr lang="sk-SK" dirty="0"/>
              <a:t>. O umelom prerušení tehotenstva, tehotenstvo umelo prerušiť z genetických dôvodov do 24 </a:t>
            </a:r>
            <a:r>
              <a:rPr lang="sk-SK" dirty="0" smtClean="0"/>
              <a:t>t.t.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http://search.proquest.com/docview/195586154?accountid=16531</a:t>
            </a: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ghr.nlm.nih.gov/condition/cri-du-chat-syndrome</a:t>
            </a:r>
          </a:p>
          <a:p>
            <a:r>
              <a:rPr lang="sk-SK" dirty="0">
                <a:hlinkClick r:id="rId2"/>
              </a:rPr>
              <a:t>https://publi.cz/books/95/06.html</a:t>
            </a: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://www.wikiskripta.eu/index.php/Prenat%C3%A1ln%C3%AD_diagnostika</a:t>
            </a:r>
          </a:p>
          <a:p>
            <a:r>
              <a:rPr lang="sk-SK" dirty="0">
                <a:hlinkClick r:id="rId2"/>
              </a:rPr>
              <a:t>http://learn.genetics.utah.edu/content/disorders/chromosomal/cdc/</a:t>
            </a:r>
          </a:p>
          <a:p>
            <a:r>
              <a:rPr lang="sk-SK" dirty="0" smtClean="0">
                <a:hlinkClick r:id="rId2"/>
              </a:rPr>
              <a:t>http://cs.wikipedia.org/wiki/Cri_du_chat</a:t>
            </a:r>
            <a:endParaRPr lang="sk-SK" dirty="0" smtClean="0"/>
          </a:p>
          <a:p>
            <a:r>
              <a:rPr lang="sk-SK" dirty="0" smtClean="0"/>
              <a:t>http://www.priznaky-projevy.cz/geneticke-nemoci/cri-du-chat-5p-syndrom-priznaky-projevy-symptomy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5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</a:t>
            </a:r>
            <a:r>
              <a:rPr lang="cs-CZ" dirty="0" err="1" smtClean="0"/>
              <a:t>prejavy</a:t>
            </a:r>
            <a:r>
              <a:rPr lang="cs-CZ" dirty="0" smtClean="0"/>
              <a:t> </a:t>
            </a:r>
            <a:r>
              <a:rPr lang="cs-CZ" dirty="0" err="1" smtClean="0"/>
              <a:t>ochorenia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Plač podobný </a:t>
            </a:r>
            <a:r>
              <a:rPr lang="cs-CZ" dirty="0" err="1" smtClean="0"/>
              <a:t>mačaciemu</a:t>
            </a:r>
            <a:r>
              <a:rPr lang="cs-CZ" dirty="0" smtClean="0"/>
              <a:t> </a:t>
            </a:r>
            <a:r>
              <a:rPr lang="cs-CZ" dirty="0" err="1" smtClean="0"/>
              <a:t>mňaukaniu</a:t>
            </a:r>
            <a:r>
              <a:rPr lang="cs-CZ" dirty="0"/>
              <a:t> </a:t>
            </a:r>
            <a:r>
              <a:rPr lang="cs-CZ" dirty="0" err="1" smtClean="0"/>
              <a:t>kvô</a:t>
            </a:r>
            <a:r>
              <a:rPr lang="en-US" dirty="0" smtClean="0"/>
              <a:t>li </a:t>
            </a:r>
            <a:r>
              <a:rPr lang="en-US" dirty="0" err="1" smtClean="0"/>
              <a:t>anatomick</a:t>
            </a:r>
            <a:r>
              <a:rPr lang="cs-CZ" dirty="0" smtClean="0"/>
              <a:t>y </a:t>
            </a:r>
            <a:r>
              <a:rPr lang="cs-CZ" dirty="0" err="1" smtClean="0"/>
              <a:t>nesprávne</a:t>
            </a:r>
            <a:r>
              <a:rPr lang="cs-CZ" dirty="0" smtClean="0"/>
              <a:t> </a:t>
            </a:r>
            <a:r>
              <a:rPr lang="cs-CZ" dirty="0" err="1" smtClean="0"/>
              <a:t>utváranému</a:t>
            </a:r>
            <a:r>
              <a:rPr lang="cs-CZ" dirty="0" smtClean="0"/>
              <a:t> hrtanu a </a:t>
            </a:r>
            <a:r>
              <a:rPr lang="cs-CZ" dirty="0" err="1" smtClean="0"/>
              <a:t>hrtanovej</a:t>
            </a:r>
            <a:r>
              <a:rPr lang="cs-CZ" dirty="0" smtClean="0"/>
              <a:t> </a:t>
            </a:r>
            <a:r>
              <a:rPr lang="cs-CZ" dirty="0" err="1" smtClean="0"/>
              <a:t>príklopke</a:t>
            </a:r>
            <a:endParaRPr lang="cs-CZ" dirty="0" smtClean="0"/>
          </a:p>
          <a:p>
            <a:r>
              <a:rPr lang="cs-CZ" b="1" dirty="0" err="1" smtClean="0"/>
              <a:t>Hypotonia</a:t>
            </a:r>
            <a:endParaRPr lang="cs-CZ" b="1" dirty="0" smtClean="0"/>
          </a:p>
          <a:p>
            <a:r>
              <a:rPr lang="cs-CZ" b="1" dirty="0" err="1" smtClean="0"/>
              <a:t>Nízka</a:t>
            </a:r>
            <a:r>
              <a:rPr lang="cs-CZ" b="1" dirty="0" smtClean="0"/>
              <a:t> </a:t>
            </a:r>
            <a:r>
              <a:rPr lang="cs-CZ" b="1" dirty="0" err="1" smtClean="0"/>
              <a:t>pôrodná</a:t>
            </a:r>
            <a:r>
              <a:rPr lang="cs-CZ" b="1" dirty="0" smtClean="0"/>
              <a:t> </a:t>
            </a:r>
            <a:r>
              <a:rPr lang="cs-CZ" b="1" dirty="0" err="1" smtClean="0"/>
              <a:t>hmotnosť</a:t>
            </a:r>
            <a:r>
              <a:rPr lang="cs-CZ" dirty="0" smtClean="0"/>
              <a:t>, často v </a:t>
            </a:r>
            <a:r>
              <a:rPr lang="cs-CZ" dirty="0" err="1" smtClean="0"/>
              <a:t>kombinácii</a:t>
            </a:r>
            <a:r>
              <a:rPr lang="cs-CZ" dirty="0" smtClean="0"/>
              <a:t> s </a:t>
            </a:r>
            <a:r>
              <a:rPr lang="cs-CZ" dirty="0" err="1" smtClean="0"/>
              <a:t>problémami</a:t>
            </a:r>
            <a:r>
              <a:rPr lang="cs-CZ" dirty="0" smtClean="0"/>
              <a:t> </a:t>
            </a:r>
            <a:r>
              <a:rPr lang="cs-CZ" dirty="0" err="1" smtClean="0"/>
              <a:t>sania</a:t>
            </a:r>
            <a:r>
              <a:rPr lang="cs-CZ" dirty="0" smtClean="0"/>
              <a:t> a </a:t>
            </a:r>
            <a:r>
              <a:rPr lang="cs-CZ" dirty="0" err="1" smtClean="0"/>
              <a:t>prehĺtania</a:t>
            </a:r>
            <a:r>
              <a:rPr lang="cs-CZ" dirty="0" smtClean="0"/>
              <a:t>- </a:t>
            </a:r>
            <a:r>
              <a:rPr lang="cs-CZ" dirty="0" err="1" smtClean="0"/>
              <a:t>kvôli</a:t>
            </a:r>
            <a:r>
              <a:rPr lang="cs-CZ" dirty="0" smtClean="0"/>
              <a:t> tomu </a:t>
            </a:r>
            <a:r>
              <a:rPr lang="cs-CZ" dirty="0" err="1" smtClean="0"/>
              <a:t>môže</a:t>
            </a:r>
            <a:r>
              <a:rPr lang="cs-CZ" dirty="0" smtClean="0"/>
              <a:t> v prvých 2 </a:t>
            </a:r>
            <a:r>
              <a:rPr lang="cs-CZ" dirty="0" err="1" smtClean="0"/>
              <a:t>rokoch</a:t>
            </a:r>
            <a:r>
              <a:rPr lang="cs-CZ" dirty="0" smtClean="0"/>
              <a:t> </a:t>
            </a:r>
            <a:r>
              <a:rPr lang="cs-CZ" dirty="0" err="1" smtClean="0"/>
              <a:t>horšie</a:t>
            </a:r>
            <a:r>
              <a:rPr lang="cs-CZ" dirty="0" smtClean="0"/>
              <a:t> </a:t>
            </a:r>
            <a:r>
              <a:rPr lang="cs-CZ" dirty="0" err="1" smtClean="0"/>
              <a:t>prospievať</a:t>
            </a:r>
            <a:endParaRPr lang="cs-CZ" dirty="0" smtClean="0"/>
          </a:p>
          <a:p>
            <a:r>
              <a:rPr lang="cs-CZ" dirty="0" err="1" smtClean="0"/>
              <a:t>Dýchacie</a:t>
            </a:r>
            <a:r>
              <a:rPr lang="cs-CZ" dirty="0" smtClean="0"/>
              <a:t> problémy komplikované respiračními </a:t>
            </a:r>
            <a:r>
              <a:rPr lang="cs-CZ" dirty="0" err="1" smtClean="0"/>
              <a:t>infekciami</a:t>
            </a:r>
            <a:endParaRPr lang="cs-CZ" dirty="0" smtClean="0"/>
          </a:p>
          <a:p>
            <a:r>
              <a:rPr lang="cs-CZ" b="1" dirty="0" err="1" smtClean="0"/>
              <a:t>Mikrocefalia</a:t>
            </a:r>
            <a:endParaRPr lang="cs-CZ" b="1" dirty="0" smtClean="0"/>
          </a:p>
          <a:p>
            <a:r>
              <a:rPr lang="cs-CZ" dirty="0" err="1" smtClean="0"/>
              <a:t>Novorodenci</a:t>
            </a:r>
            <a:r>
              <a:rPr lang="cs-CZ" dirty="0" smtClean="0"/>
              <a:t> a kojenci: </a:t>
            </a:r>
            <a:r>
              <a:rPr lang="cs-CZ" dirty="0" err="1" smtClean="0"/>
              <a:t>mesiačikovitá</a:t>
            </a:r>
            <a:r>
              <a:rPr lang="cs-CZ" dirty="0" smtClean="0"/>
              <a:t> </a:t>
            </a:r>
            <a:r>
              <a:rPr lang="cs-CZ" dirty="0" err="1" smtClean="0"/>
              <a:t>tvár</a:t>
            </a:r>
            <a:endParaRPr lang="cs-CZ" dirty="0" smtClean="0"/>
          </a:p>
          <a:p>
            <a:r>
              <a:rPr lang="cs-CZ" dirty="0" err="1" smtClean="0"/>
              <a:t>Dospelí</a:t>
            </a:r>
            <a:r>
              <a:rPr lang="cs-CZ" dirty="0" smtClean="0"/>
              <a:t>: </a:t>
            </a:r>
            <a:r>
              <a:rPr lang="cs-CZ" dirty="0" err="1" smtClean="0"/>
              <a:t>pretiahnutá</a:t>
            </a:r>
            <a:r>
              <a:rPr lang="cs-CZ" dirty="0" smtClean="0"/>
              <a:t> </a:t>
            </a:r>
            <a:r>
              <a:rPr lang="cs-CZ" dirty="0" err="1" smtClean="0"/>
              <a:t>tvár</a:t>
            </a:r>
            <a:r>
              <a:rPr lang="cs-CZ" dirty="0" smtClean="0"/>
              <a:t> s </a:t>
            </a:r>
            <a:r>
              <a:rPr lang="cs-CZ" b="1" dirty="0" err="1" smtClean="0"/>
              <a:t>epikantami</a:t>
            </a:r>
            <a:r>
              <a:rPr lang="cs-CZ" dirty="0" smtClean="0"/>
              <a:t>, široký </a:t>
            </a:r>
            <a:r>
              <a:rPr lang="cs-CZ" dirty="0" err="1" smtClean="0"/>
              <a:t>koreň</a:t>
            </a:r>
            <a:r>
              <a:rPr lang="cs-CZ" dirty="0" smtClean="0"/>
              <a:t> nosu, </a:t>
            </a:r>
            <a:r>
              <a:rPr lang="cs-CZ" dirty="0" err="1" smtClean="0"/>
              <a:t>krátke</a:t>
            </a:r>
            <a:r>
              <a:rPr lang="cs-CZ" dirty="0" smtClean="0"/>
              <a:t> </a:t>
            </a:r>
            <a:r>
              <a:rPr lang="cs-CZ" dirty="0" err="1" smtClean="0"/>
              <a:t>philtrum</a:t>
            </a:r>
            <a:r>
              <a:rPr lang="cs-CZ" dirty="0" smtClean="0"/>
              <a:t> a ústa s dolu otočenými </a:t>
            </a:r>
            <a:r>
              <a:rPr lang="cs-CZ" dirty="0" err="1" smtClean="0"/>
              <a:t>kútikmi</a:t>
            </a:r>
            <a:endParaRPr lang="cs-CZ" dirty="0" smtClean="0"/>
          </a:p>
          <a:p>
            <a:r>
              <a:rPr lang="cs-CZ" dirty="0" err="1" smtClean="0"/>
              <a:t>Malformácia</a:t>
            </a:r>
            <a:r>
              <a:rPr lang="cs-CZ" dirty="0" smtClean="0"/>
              <a:t> </a:t>
            </a:r>
            <a:r>
              <a:rPr lang="cs-CZ" dirty="0" err="1" smtClean="0"/>
              <a:t>boltcov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7912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Stredne</a:t>
            </a:r>
            <a:r>
              <a:rPr lang="cs-CZ" dirty="0" smtClean="0"/>
              <a:t> </a:t>
            </a:r>
            <a:r>
              <a:rPr lang="cs-CZ" dirty="0" err="1" smtClean="0"/>
              <a:t>ťažká</a:t>
            </a:r>
            <a:r>
              <a:rPr lang="cs-CZ" dirty="0" smtClean="0"/>
              <a:t> event. </a:t>
            </a:r>
            <a:r>
              <a:rPr lang="cs-CZ" dirty="0" err="1" smtClean="0"/>
              <a:t>ťažká</a:t>
            </a:r>
            <a:r>
              <a:rPr lang="cs-CZ" dirty="0" smtClean="0"/>
              <a:t> psychomotorická a </a:t>
            </a:r>
            <a:r>
              <a:rPr lang="cs-CZ" b="1" dirty="0" err="1" smtClean="0"/>
              <a:t>mentálna</a:t>
            </a:r>
            <a:r>
              <a:rPr lang="cs-CZ" b="1" dirty="0" smtClean="0"/>
              <a:t> </a:t>
            </a:r>
            <a:r>
              <a:rPr lang="cs-CZ" b="1" dirty="0" err="1" smtClean="0"/>
              <a:t>retardácia</a:t>
            </a:r>
            <a:endParaRPr lang="cs-CZ" b="1" dirty="0" smtClean="0"/>
          </a:p>
          <a:p>
            <a:r>
              <a:rPr lang="cs-CZ" dirty="0" err="1" smtClean="0"/>
              <a:t>Chôdza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rozvíja</a:t>
            </a:r>
            <a:r>
              <a:rPr lang="cs-CZ" dirty="0" smtClean="0"/>
              <a:t> až </a:t>
            </a:r>
            <a:r>
              <a:rPr lang="cs-CZ" dirty="0" err="1" smtClean="0"/>
              <a:t>medzi</a:t>
            </a:r>
            <a:r>
              <a:rPr lang="cs-CZ" dirty="0" smtClean="0"/>
              <a:t> 5. a 6. </a:t>
            </a:r>
            <a:r>
              <a:rPr lang="cs-CZ" dirty="0" err="1" smtClean="0"/>
              <a:t>rokom</a:t>
            </a:r>
            <a:endParaRPr lang="cs-CZ" dirty="0" smtClean="0"/>
          </a:p>
          <a:p>
            <a:r>
              <a:rPr lang="cs-CZ" dirty="0" err="1" smtClean="0"/>
              <a:t>Komunikačné</a:t>
            </a:r>
            <a:r>
              <a:rPr lang="cs-CZ" dirty="0" smtClean="0"/>
              <a:t> schopnosti sú </a:t>
            </a:r>
            <a:r>
              <a:rPr lang="cs-CZ" dirty="0" err="1" smtClean="0"/>
              <a:t>značne</a:t>
            </a:r>
            <a:r>
              <a:rPr lang="cs-CZ" dirty="0" smtClean="0"/>
              <a:t> </a:t>
            </a:r>
            <a:r>
              <a:rPr lang="cs-CZ" dirty="0" err="1" smtClean="0"/>
              <a:t>obmedzené</a:t>
            </a:r>
            <a:endParaRPr lang="cs-CZ" dirty="0" smtClean="0"/>
          </a:p>
          <a:p>
            <a:r>
              <a:rPr lang="cs-CZ" dirty="0" smtClean="0"/>
              <a:t>Často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pridružuje</a:t>
            </a:r>
            <a:r>
              <a:rPr lang="cs-CZ" dirty="0" smtClean="0"/>
              <a:t> hyperaktivita a </a:t>
            </a:r>
            <a:r>
              <a:rPr lang="cs-CZ" dirty="0" err="1" smtClean="0"/>
              <a:t>strata</a:t>
            </a:r>
            <a:r>
              <a:rPr lang="cs-CZ" dirty="0" smtClean="0"/>
              <a:t> pozornosti</a:t>
            </a:r>
          </a:p>
          <a:p>
            <a:r>
              <a:rPr lang="cs-CZ" dirty="0" smtClean="0"/>
              <a:t>Po 20. roku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objavujú</a:t>
            </a:r>
            <a:r>
              <a:rPr lang="cs-CZ" dirty="0" smtClean="0"/>
              <a:t> </a:t>
            </a:r>
            <a:r>
              <a:rPr lang="cs-CZ" dirty="0" err="1" smtClean="0"/>
              <a:t>presenilné</a:t>
            </a:r>
            <a:r>
              <a:rPr lang="cs-CZ" dirty="0" smtClean="0"/>
              <a:t> </a:t>
            </a:r>
            <a:r>
              <a:rPr lang="cs-CZ" dirty="0" err="1" smtClean="0"/>
              <a:t>prejavy</a:t>
            </a:r>
            <a:r>
              <a:rPr lang="cs-CZ" dirty="0" smtClean="0"/>
              <a:t>- </a:t>
            </a:r>
            <a:r>
              <a:rPr lang="cs-CZ" dirty="0" err="1" smtClean="0"/>
              <a:t>časom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prehlbujú</a:t>
            </a:r>
            <a:endParaRPr lang="cs-CZ" dirty="0" smtClean="0"/>
          </a:p>
          <a:p>
            <a:r>
              <a:rPr lang="cs-CZ" b="1" dirty="0" smtClean="0"/>
              <a:t>Srdečné vady</a:t>
            </a:r>
            <a:r>
              <a:rPr lang="cs-CZ" dirty="0" smtClean="0"/>
              <a:t>: defekt komorového septa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defekt </a:t>
            </a:r>
            <a:r>
              <a:rPr lang="cs-CZ" dirty="0" err="1" smtClean="0"/>
              <a:t>sieňového</a:t>
            </a:r>
            <a:r>
              <a:rPr lang="cs-CZ" dirty="0" smtClean="0"/>
              <a:t> septa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 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dirty="0" err="1" smtClean="0"/>
              <a:t>Fallotova</a:t>
            </a:r>
            <a:r>
              <a:rPr lang="cs-CZ" dirty="0" smtClean="0"/>
              <a:t> </a:t>
            </a:r>
            <a:r>
              <a:rPr lang="cs-CZ" dirty="0" err="1" smtClean="0"/>
              <a:t>tetralógia</a:t>
            </a:r>
            <a:endParaRPr lang="cs-CZ" dirty="0" smtClean="0"/>
          </a:p>
          <a:p>
            <a:r>
              <a:rPr lang="cs-CZ" dirty="0" smtClean="0"/>
              <a:t>VVV </a:t>
            </a:r>
            <a:r>
              <a:rPr lang="cs-CZ" dirty="0" err="1" smtClean="0"/>
              <a:t>ľadvín</a:t>
            </a:r>
            <a:endParaRPr lang="cs-CZ" dirty="0" smtClean="0"/>
          </a:p>
          <a:p>
            <a:r>
              <a:rPr lang="cs-CZ" dirty="0" smtClean="0"/>
              <a:t>Oči </a:t>
            </a:r>
            <a:r>
              <a:rPr lang="cs-CZ" dirty="0" err="1" smtClean="0"/>
              <a:t>ďaleko</a:t>
            </a:r>
            <a:r>
              <a:rPr lang="cs-CZ" dirty="0" smtClean="0"/>
              <a:t> od </a:t>
            </a:r>
            <a:r>
              <a:rPr lang="cs-CZ" dirty="0" err="1" smtClean="0"/>
              <a:t>seba</a:t>
            </a:r>
            <a:endParaRPr lang="cs-CZ" dirty="0" smtClean="0"/>
          </a:p>
          <a:p>
            <a:r>
              <a:rPr lang="cs-CZ" dirty="0" smtClean="0"/>
              <a:t>Poruchy </a:t>
            </a:r>
            <a:r>
              <a:rPr lang="cs-CZ" dirty="0" err="1" smtClean="0"/>
              <a:t>svalov</a:t>
            </a:r>
            <a:r>
              <a:rPr lang="cs-CZ" dirty="0" smtClean="0"/>
              <a:t>, sluchu, zraku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599"/>
            <a:ext cx="3124200" cy="41010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9736"/>
            <a:ext cx="3147314" cy="40374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6637" y="229736"/>
            <a:ext cx="3773113" cy="25896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2928108"/>
            <a:ext cx="3200400" cy="3956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9456" y="4329638"/>
            <a:ext cx="3792544" cy="25283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390690"/>
            <a:ext cx="3422742" cy="24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Genetická </a:t>
            </a:r>
            <a:r>
              <a:rPr lang="cs-CZ" dirty="0" err="1" smtClean="0"/>
              <a:t>príčina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8733" y="1825625"/>
            <a:ext cx="10515600" cy="4351338"/>
          </a:xfrm>
        </p:spPr>
        <p:txBody>
          <a:bodyPr/>
          <a:lstStyle/>
          <a:p>
            <a:r>
              <a:rPr lang="cs-CZ" dirty="0" err="1" smtClean="0"/>
              <a:t>Vzácna</a:t>
            </a:r>
            <a:r>
              <a:rPr lang="cs-CZ" dirty="0" smtClean="0"/>
              <a:t> </a:t>
            </a:r>
            <a:r>
              <a:rPr lang="cs-CZ" dirty="0" err="1" smtClean="0"/>
              <a:t>vrodená</a:t>
            </a:r>
            <a:r>
              <a:rPr lang="cs-CZ" dirty="0" smtClean="0"/>
              <a:t> geneticky </a:t>
            </a:r>
            <a:r>
              <a:rPr lang="cs-CZ" dirty="0" err="1" smtClean="0"/>
              <a:t>podmienená</a:t>
            </a:r>
            <a:r>
              <a:rPr lang="cs-CZ" dirty="0" smtClean="0"/>
              <a:t> choroba</a:t>
            </a:r>
          </a:p>
          <a:p>
            <a:r>
              <a:rPr lang="cs-CZ" dirty="0" smtClean="0"/>
              <a:t>Prvý </a:t>
            </a:r>
            <a:r>
              <a:rPr lang="cs-CZ" dirty="0" err="1" smtClean="0"/>
              <a:t>syndróm</a:t>
            </a:r>
            <a:r>
              <a:rPr lang="cs-CZ" dirty="0" smtClean="0"/>
              <a:t>, u </a:t>
            </a:r>
            <a:r>
              <a:rPr lang="cs-CZ" dirty="0" err="1" smtClean="0"/>
              <a:t>ktorého</a:t>
            </a:r>
            <a:r>
              <a:rPr lang="cs-CZ" dirty="0" smtClean="0"/>
              <a:t> bola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príčina</a:t>
            </a:r>
            <a:r>
              <a:rPr lang="cs-CZ" dirty="0" smtClean="0"/>
              <a:t> </a:t>
            </a:r>
            <a:r>
              <a:rPr lang="cs-CZ" dirty="0" err="1" smtClean="0"/>
              <a:t>popísana</a:t>
            </a:r>
            <a:r>
              <a:rPr lang="cs-CZ" dirty="0" smtClean="0"/>
              <a:t> </a:t>
            </a:r>
            <a:r>
              <a:rPr lang="cs-CZ" dirty="0" err="1" smtClean="0"/>
              <a:t>štrukturálna</a:t>
            </a:r>
            <a:r>
              <a:rPr lang="cs-CZ" dirty="0" smtClean="0"/>
              <a:t> </a:t>
            </a:r>
            <a:r>
              <a:rPr lang="cs-CZ" dirty="0" err="1" smtClean="0"/>
              <a:t>chromozomálna</a:t>
            </a:r>
            <a:r>
              <a:rPr lang="cs-CZ" dirty="0" smtClean="0"/>
              <a:t> </a:t>
            </a:r>
            <a:r>
              <a:rPr lang="cs-CZ" dirty="0" err="1" smtClean="0"/>
              <a:t>aberácie</a:t>
            </a:r>
            <a:endParaRPr lang="cs-CZ" dirty="0" smtClean="0"/>
          </a:p>
          <a:p>
            <a:r>
              <a:rPr lang="cs-CZ" dirty="0" err="1" smtClean="0"/>
              <a:t>Delécia</a:t>
            </a:r>
            <a:r>
              <a:rPr lang="cs-CZ" dirty="0" smtClean="0"/>
              <a:t> kritického regiónu (5p15.2) v </a:t>
            </a:r>
            <a:r>
              <a:rPr lang="cs-CZ" dirty="0" err="1" smtClean="0"/>
              <a:t>subtelomerickej</a:t>
            </a:r>
            <a:r>
              <a:rPr lang="cs-CZ" dirty="0" smtClean="0"/>
              <a:t> oblasti </a:t>
            </a:r>
            <a:r>
              <a:rPr lang="cs-CZ" dirty="0" err="1" smtClean="0"/>
              <a:t>krátkeho</a:t>
            </a:r>
            <a:r>
              <a:rPr lang="cs-CZ" dirty="0" smtClean="0"/>
              <a:t> </a:t>
            </a:r>
            <a:r>
              <a:rPr lang="cs-CZ" dirty="0" err="1" smtClean="0"/>
              <a:t>ramienka</a:t>
            </a:r>
            <a:r>
              <a:rPr lang="cs-CZ" dirty="0" smtClean="0"/>
              <a:t> 5. chromozómu – do </a:t>
            </a:r>
            <a:r>
              <a:rPr lang="cs-CZ" dirty="0" err="1" smtClean="0"/>
              <a:t>tejto</a:t>
            </a:r>
            <a:r>
              <a:rPr lang="cs-CZ" dirty="0" smtClean="0"/>
              <a:t> oblasti </a:t>
            </a:r>
            <a:r>
              <a:rPr lang="cs-CZ" dirty="0" err="1" smtClean="0"/>
              <a:t>boli</a:t>
            </a:r>
            <a:r>
              <a:rPr lang="cs-CZ" dirty="0" smtClean="0"/>
              <a:t> mapované </a:t>
            </a:r>
            <a:r>
              <a:rPr lang="cs-CZ" dirty="0" err="1" smtClean="0"/>
              <a:t>gény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proteíny</a:t>
            </a:r>
            <a:r>
              <a:rPr lang="cs-CZ" dirty="0" smtClean="0"/>
              <a:t> Semaforin F a δ-catenin, </a:t>
            </a:r>
            <a:r>
              <a:rPr lang="cs-CZ" dirty="0" err="1" smtClean="0"/>
              <a:t>ktoré</a:t>
            </a:r>
            <a:r>
              <a:rPr lang="cs-CZ" dirty="0" smtClean="0"/>
              <a:t> </a:t>
            </a:r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 err="1" smtClean="0"/>
              <a:t>zrejme</a:t>
            </a:r>
            <a:r>
              <a:rPr lang="cs-CZ" dirty="0" smtClean="0"/>
              <a:t> </a:t>
            </a:r>
            <a:r>
              <a:rPr lang="cs-CZ" dirty="0" err="1" smtClean="0"/>
              <a:t>funkciu</a:t>
            </a:r>
            <a:r>
              <a:rPr lang="cs-CZ" dirty="0" smtClean="0"/>
              <a:t> v NS</a:t>
            </a:r>
          </a:p>
          <a:p>
            <a:r>
              <a:rPr lang="cs-CZ" dirty="0" smtClean="0"/>
              <a:t>Cca v 80% vzniká de novo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Karyotyp 46, XX, del(5p)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633" y="1825625"/>
            <a:ext cx="7956733" cy="4351338"/>
          </a:xfrm>
        </p:spPr>
      </p:pic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Riziko opakovania rovnakého ochorenia pre príbuzných pacienta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V 80% </a:t>
            </a:r>
            <a:r>
              <a:rPr lang="sk-SK" dirty="0" smtClean="0"/>
              <a:t>prípadov </a:t>
            </a:r>
            <a:r>
              <a:rPr lang="sk-SK" dirty="0" smtClean="0"/>
              <a:t>vzniká v </a:t>
            </a:r>
            <a:r>
              <a:rPr lang="sk-SK" dirty="0" smtClean="0"/>
              <a:t>d</a:t>
            </a:r>
            <a:r>
              <a:rPr lang="cs-CZ" dirty="0"/>
              <a:t>ô</a:t>
            </a:r>
            <a:r>
              <a:rPr lang="sk-SK" dirty="0" err="1" smtClean="0"/>
              <a:t>sledku</a:t>
            </a:r>
            <a:r>
              <a:rPr lang="sk-SK" dirty="0" smtClean="0"/>
              <a:t> mutácie </a:t>
            </a:r>
            <a:r>
              <a:rPr lang="sk-SK" dirty="0" smtClean="0"/>
              <a:t>de novo v </a:t>
            </a:r>
            <a:r>
              <a:rPr lang="sk-SK" dirty="0" smtClean="0"/>
              <a:t>zárodočnej bunke </a:t>
            </a:r>
            <a:r>
              <a:rPr lang="sk-SK" dirty="0" err="1" smtClean="0"/>
              <a:t>niekterého</a:t>
            </a:r>
            <a:r>
              <a:rPr lang="sk-SK" dirty="0" smtClean="0"/>
              <a:t> </a:t>
            </a:r>
            <a:r>
              <a:rPr lang="sk-SK" dirty="0" smtClean="0"/>
              <a:t>z </a:t>
            </a:r>
            <a:r>
              <a:rPr lang="sk-SK" dirty="0" smtClean="0"/>
              <a:t>rodičov</a:t>
            </a:r>
            <a:endParaRPr lang="sk-SK" dirty="0" smtClean="0"/>
          </a:p>
          <a:p>
            <a:r>
              <a:rPr lang="sk-SK" dirty="0" smtClean="0"/>
              <a:t>Riziko </a:t>
            </a:r>
            <a:r>
              <a:rPr lang="sk-SK" dirty="0" smtClean="0"/>
              <a:t>opakovania  pre </a:t>
            </a:r>
            <a:r>
              <a:rPr lang="sk-SK" dirty="0" smtClean="0"/>
              <a:t>ď</a:t>
            </a:r>
            <a:r>
              <a:rPr lang="sk-SK" dirty="0" smtClean="0"/>
              <a:t>alších súrodencov </a:t>
            </a:r>
            <a:r>
              <a:rPr lang="sk-SK" dirty="0" smtClean="0"/>
              <a:t>je v </a:t>
            </a:r>
            <a:r>
              <a:rPr lang="sk-SK" dirty="0" smtClean="0"/>
              <a:t>takomto prípade nízke</a:t>
            </a:r>
            <a:endParaRPr lang="cs-CZ" dirty="0"/>
          </a:p>
          <a:p>
            <a:r>
              <a:rPr lang="sk-SK" dirty="0" smtClean="0"/>
              <a:t>V </a:t>
            </a:r>
            <a:r>
              <a:rPr lang="sk-SK" dirty="0" smtClean="0"/>
              <a:t>20% </a:t>
            </a:r>
            <a:r>
              <a:rPr lang="sk-SK" dirty="0" smtClean="0"/>
              <a:t>prípadov </a:t>
            </a:r>
            <a:r>
              <a:rPr lang="sk-SK" dirty="0" smtClean="0"/>
              <a:t>je </a:t>
            </a:r>
            <a:r>
              <a:rPr lang="sk-SK" dirty="0" err="1" smtClean="0"/>
              <a:t>niekterý</a:t>
            </a:r>
            <a:r>
              <a:rPr lang="sk-SK" dirty="0" smtClean="0"/>
              <a:t> </a:t>
            </a:r>
            <a:r>
              <a:rPr lang="sk-SK" dirty="0" smtClean="0"/>
              <a:t>z </a:t>
            </a:r>
            <a:r>
              <a:rPr lang="sk-SK" dirty="0" smtClean="0"/>
              <a:t>rodičov  </a:t>
            </a:r>
            <a:r>
              <a:rPr lang="sk-SK" dirty="0" smtClean="0"/>
              <a:t>zdravý nosič  </a:t>
            </a:r>
            <a:r>
              <a:rPr lang="sk-SK" dirty="0" err="1" smtClean="0"/>
              <a:t>balancovanej</a:t>
            </a:r>
            <a:r>
              <a:rPr lang="sk-SK" dirty="0" smtClean="0"/>
              <a:t>  </a:t>
            </a:r>
            <a:r>
              <a:rPr lang="sk-SK" dirty="0" err="1" smtClean="0"/>
              <a:t>translokácie</a:t>
            </a:r>
            <a:r>
              <a:rPr lang="sk-SK" dirty="0" smtClean="0"/>
              <a:t>, </a:t>
            </a:r>
            <a:r>
              <a:rPr lang="sk-SK" dirty="0" smtClean="0"/>
              <a:t>potom </a:t>
            </a:r>
            <a:r>
              <a:rPr lang="sk-SK" dirty="0" smtClean="0"/>
              <a:t>je riziko  vzniku </a:t>
            </a:r>
            <a:r>
              <a:rPr lang="sk-SK" dirty="0" err="1" smtClean="0"/>
              <a:t>nebalancovanej</a:t>
            </a:r>
            <a:r>
              <a:rPr lang="sk-SK" dirty="0" smtClean="0"/>
              <a:t> chromozómovej aberácie pre potomkov zvýšené</a:t>
            </a:r>
            <a:endParaRPr lang="sk-SK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Prevalencia</a:t>
            </a:r>
            <a:r>
              <a:rPr lang="cs-CZ" dirty="0" smtClean="0"/>
              <a:t> </a:t>
            </a:r>
            <a:r>
              <a:rPr lang="cs-CZ" dirty="0" err="1" smtClean="0"/>
              <a:t>ochorenia</a:t>
            </a:r>
            <a:r>
              <a:rPr lang="cs-CZ" dirty="0" smtClean="0"/>
              <a:t> v </a:t>
            </a:r>
            <a:r>
              <a:rPr lang="cs-CZ" dirty="0" err="1" smtClean="0"/>
              <a:t>populácii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smtClean="0"/>
          </a:p>
          <a:p>
            <a:r>
              <a:rPr lang="sk-SK" smtClean="0"/>
              <a:t>Prevalencia</a:t>
            </a:r>
            <a:r>
              <a:rPr lang="sk-SK" dirty="0" smtClean="0"/>
              <a:t> </a:t>
            </a:r>
            <a:r>
              <a:rPr lang="sk-SK" dirty="0"/>
              <a:t>syndrómu je 1: 20 000  až 1: 50 000 novorodencov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genetického </a:t>
            </a:r>
            <a:r>
              <a:rPr lang="cs-CZ" dirty="0" err="1" smtClean="0"/>
              <a:t>vyšetrenia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/>
              <a:t>Metódy klasickej </a:t>
            </a:r>
            <a:r>
              <a:rPr lang="sk-SK" dirty="0" err="1"/>
              <a:t>cytogenetiky</a:t>
            </a:r>
            <a:r>
              <a:rPr lang="sk-SK" dirty="0"/>
              <a:t> :</a:t>
            </a:r>
            <a:endParaRPr lang="cs-CZ" dirty="0"/>
          </a:p>
          <a:p>
            <a:pPr lvl="1"/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sk-SK" dirty="0" err="1" smtClean="0"/>
              <a:t>cytogenetické</a:t>
            </a:r>
            <a:r>
              <a:rPr lang="sk-SK" dirty="0" smtClean="0"/>
              <a:t> </a:t>
            </a:r>
            <a:r>
              <a:rPr lang="sk-SK" dirty="0"/>
              <a:t>vyšetrenie </a:t>
            </a:r>
            <a:r>
              <a:rPr lang="sk-SK" dirty="0" err="1"/>
              <a:t>chromozomálnej</a:t>
            </a:r>
            <a:r>
              <a:rPr lang="sk-SK" dirty="0"/>
              <a:t> výbavy - G </a:t>
            </a:r>
            <a:r>
              <a:rPr lang="sk-SK" dirty="0" err="1"/>
              <a:t>pruhování</a:t>
            </a:r>
            <a:endParaRPr lang="cs-CZ" dirty="0"/>
          </a:p>
          <a:p>
            <a:pPr lvl="0"/>
            <a:r>
              <a:rPr lang="sk-SK" dirty="0"/>
              <a:t>Metódy molekulárnej genetiky:</a:t>
            </a:r>
            <a:endParaRPr lang="cs-CZ" dirty="0"/>
          </a:p>
          <a:p>
            <a:pPr lvl="1"/>
            <a:r>
              <a:rPr lang="sk-SK" dirty="0" smtClean="0"/>
              <a:t> FISH </a:t>
            </a:r>
            <a:r>
              <a:rPr lang="sk-SK" dirty="0"/>
              <a:t>( fluorescenčná in situ hybridizácia) s </a:t>
            </a:r>
            <a:r>
              <a:rPr lang="sk-SK" dirty="0" err="1"/>
              <a:t>využítím</a:t>
            </a:r>
            <a:r>
              <a:rPr lang="sk-SK" dirty="0"/>
              <a:t> </a:t>
            </a:r>
            <a:r>
              <a:rPr lang="sk-SK" dirty="0" err="1"/>
              <a:t>lokus</a:t>
            </a:r>
            <a:r>
              <a:rPr lang="sk-SK" dirty="0"/>
              <a:t> špecifické sondy</a:t>
            </a:r>
            <a:endParaRPr lang="cs-CZ" dirty="0"/>
          </a:p>
          <a:p>
            <a:pPr lvl="0"/>
            <a:r>
              <a:rPr lang="sk-SK" dirty="0"/>
              <a:t>Prenatálne :  </a:t>
            </a:r>
            <a:endParaRPr lang="sk-SK" dirty="0" smtClean="0"/>
          </a:p>
          <a:p>
            <a:pPr lvl="1"/>
            <a:r>
              <a:rPr lang="sk-SK" dirty="0" err="1" smtClean="0"/>
              <a:t>amniocentéza</a:t>
            </a:r>
            <a:r>
              <a:rPr lang="sk-SK" dirty="0" smtClean="0"/>
              <a:t> </a:t>
            </a:r>
            <a:r>
              <a:rPr lang="sk-SK" dirty="0"/>
              <a:t>od  16.-18. týždňa </a:t>
            </a:r>
            <a:r>
              <a:rPr lang="sk-SK" dirty="0" err="1" smtClean="0"/>
              <a:t>gestácie</a:t>
            </a:r>
            <a:r>
              <a:rPr lang="sk-SK" dirty="0" smtClean="0"/>
              <a:t> </a:t>
            </a:r>
            <a:r>
              <a:rPr lang="sk-SK" dirty="0"/>
              <a:t>( </a:t>
            </a:r>
            <a:r>
              <a:rPr lang="sk-SK" dirty="0" smtClean="0"/>
              <a:t>kultivácia </a:t>
            </a:r>
            <a:r>
              <a:rPr lang="sk-SK" dirty="0"/>
              <a:t>10-20 dní)</a:t>
            </a:r>
            <a:endParaRPr lang="cs-CZ" dirty="0"/>
          </a:p>
          <a:p>
            <a:pPr lvl="1"/>
            <a:r>
              <a:rPr lang="sk-SK" dirty="0" smtClean="0"/>
              <a:t>odber </a:t>
            </a:r>
            <a:r>
              <a:rPr lang="sk-SK" dirty="0" err="1"/>
              <a:t>choriových</a:t>
            </a:r>
            <a:r>
              <a:rPr lang="sk-SK" dirty="0"/>
              <a:t> klkov od 10.-13. </a:t>
            </a:r>
            <a:r>
              <a:rPr lang="sk-SK" dirty="0" smtClean="0"/>
              <a:t>týždňa</a:t>
            </a:r>
            <a:endParaRPr lang="cs-CZ" dirty="0"/>
          </a:p>
          <a:p>
            <a:pPr lvl="1"/>
            <a:r>
              <a:rPr lang="sk-SK" dirty="0" err="1" smtClean="0"/>
              <a:t>kordocentéza</a:t>
            </a:r>
            <a:r>
              <a:rPr lang="sk-SK" dirty="0" smtClean="0"/>
              <a:t> </a:t>
            </a:r>
            <a:r>
              <a:rPr lang="sk-SK" dirty="0"/>
              <a:t>od </a:t>
            </a:r>
            <a:r>
              <a:rPr lang="sk-SK" dirty="0" smtClean="0"/>
              <a:t>20.týždňa</a:t>
            </a:r>
            <a:endParaRPr lang="cs-CZ" dirty="0"/>
          </a:p>
          <a:p>
            <a:pPr lvl="0"/>
            <a:r>
              <a:rPr lang="sk-SK" dirty="0" err="1" smtClean="0"/>
              <a:t>Postnatálne</a:t>
            </a:r>
            <a:r>
              <a:rPr lang="sk-SK" dirty="0" smtClean="0"/>
              <a:t> z krvi dieťaťa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383</Words>
  <Application>Microsoft Office PowerPoint</Application>
  <PresentationFormat>Širokoúhlá obrazovka</PresentationFormat>
  <Paragraphs>89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Cri du Chat syndrom</vt:lpstr>
      <vt:lpstr>Klinické prejavy ochorenia</vt:lpstr>
      <vt:lpstr>Prezentace aplikace PowerPoint</vt:lpstr>
      <vt:lpstr>Prezentace aplikace PowerPoint</vt:lpstr>
      <vt:lpstr>Genetická príčina</vt:lpstr>
      <vt:lpstr>Karyotyp 46, XX, del(5p)</vt:lpstr>
      <vt:lpstr>Riziko opakovania rovnakého ochorenia pre príbuzných pacienta</vt:lpstr>
      <vt:lpstr>Prevalencia ochorenia v populácii</vt:lpstr>
      <vt:lpstr>Možnosti genetického vyšetrenia</vt:lpstr>
      <vt:lpstr>Možnosti liečby Terapia symptomatická, kauzálna nie je. </vt:lpstr>
      <vt:lpstr>Preventívne opatrenia</vt:lpstr>
      <vt:lpstr>Prezentace aplikace PowerPoint</vt:lpstr>
      <vt:lpstr>Etické a právne aspekty 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Stejskalová</dc:creator>
  <cp:lastModifiedBy>Kristýna Stejskalová</cp:lastModifiedBy>
  <cp:revision>46</cp:revision>
  <dcterms:created xsi:type="dcterms:W3CDTF">2015-04-20T15:42:21Z</dcterms:created>
  <dcterms:modified xsi:type="dcterms:W3CDTF">2015-04-27T17:16:25Z</dcterms:modified>
</cp:coreProperties>
</file>