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3" r:id="rId3"/>
    <p:sldId id="264" r:id="rId4"/>
    <p:sldId id="265" r:id="rId5"/>
    <p:sldId id="270" r:id="rId6"/>
    <p:sldId id="257" r:id="rId7"/>
    <p:sldId id="258" r:id="rId8"/>
    <p:sldId id="259" r:id="rId9"/>
    <p:sldId id="269" r:id="rId10"/>
    <p:sldId id="261" r:id="rId11"/>
    <p:sldId id="266" r:id="rId12"/>
    <p:sldId id="268" r:id="rId13"/>
    <p:sldId id="267" r:id="rId14"/>
    <p:sldId id="26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472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DFAC2-3643-485F-8CE4-51E26E9F1769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4E613-AE1B-44AD-8E61-614386C22D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348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CC451-F5F1-4742-AAB7-F3FAF67B1A4D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580C-8532-459F-948D-4BA937AC1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954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580C-8532-459F-948D-4BA937AC13C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83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580C-8532-459F-948D-4BA937AC13C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83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1A958CD-B14A-4410-BEC0-A8FC76BEE670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C406DBD-455B-4D45-8D9A-E78A82803DF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58CD-B14A-4410-BEC0-A8FC76BEE670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6DBD-455B-4D45-8D9A-E78A82803D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58CD-B14A-4410-BEC0-A8FC76BEE670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6DBD-455B-4D45-8D9A-E78A82803D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A958CD-B14A-4410-BEC0-A8FC76BEE670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406DBD-455B-4D45-8D9A-E78A82803DF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1A958CD-B14A-4410-BEC0-A8FC76BEE670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C406DBD-455B-4D45-8D9A-E78A82803DF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58CD-B14A-4410-BEC0-A8FC76BEE670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6DBD-455B-4D45-8D9A-E78A82803DF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58CD-B14A-4410-BEC0-A8FC76BEE670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6DBD-455B-4D45-8D9A-E78A82803DF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A958CD-B14A-4410-BEC0-A8FC76BEE670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406DBD-455B-4D45-8D9A-E78A82803DF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58CD-B14A-4410-BEC0-A8FC76BEE670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6DBD-455B-4D45-8D9A-E78A82803D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A958CD-B14A-4410-BEC0-A8FC76BEE670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406DBD-455B-4D45-8D9A-E78A82803DF9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A958CD-B14A-4410-BEC0-A8FC76BEE670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406DBD-455B-4D45-8D9A-E78A82803DF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1A958CD-B14A-4410-BEC0-A8FC76BEE670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C406DBD-455B-4D45-8D9A-E78A82803DF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zu.cz/tema/zivotni-prostredi/monitoring-zdravi-a-zivotniho-prostred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pc.cz/" TargetMode="External"/><Relationship Id="rId2" Type="http://schemas.openxmlformats.org/officeDocument/2006/relationships/hyperlink" Target="http://portal.cenia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Státní správa v ochraně veřejného zdraví (OVZ)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Aleš Peřina, </a:t>
            </a:r>
            <a:r>
              <a:rPr lang="cs-CZ" dirty="0" smtClean="0"/>
              <a:t>Ph.D</a:t>
            </a:r>
            <a:r>
              <a:rPr lang="cs-CZ" dirty="0" smtClean="0"/>
              <a:t>.</a:t>
            </a:r>
          </a:p>
          <a:p>
            <a:r>
              <a:rPr lang="cs-CZ" dirty="0" smtClean="0"/>
              <a:t>Ústav ochrany a podpory zdraví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60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cs-CZ" dirty="0" smtClean="0"/>
              <a:t>Státní zdravotní dozor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859216" cy="5256584"/>
          </a:xfrm>
        </p:spPr>
        <p:txBody>
          <a:bodyPr>
            <a:normAutofit/>
          </a:bodyPr>
          <a:lstStyle/>
          <a:p>
            <a:r>
              <a:rPr lang="cs-CZ" dirty="0" smtClean="0"/>
              <a:t>SZD vykonávají </a:t>
            </a:r>
            <a:r>
              <a:rPr lang="cs-CZ" dirty="0"/>
              <a:t>krajské hygienické stanice podle kontrolních </a:t>
            </a:r>
            <a:r>
              <a:rPr lang="cs-CZ" dirty="0" smtClean="0"/>
              <a:t>plánů.</a:t>
            </a:r>
          </a:p>
          <a:p>
            <a:r>
              <a:rPr lang="cs-CZ" dirty="0" smtClean="0"/>
              <a:t>SZD je nástrojem pro dozor nad plněním povinností stanovených k ochraně veřejného zdraví platnými právními předpisy.</a:t>
            </a:r>
          </a:p>
          <a:p>
            <a:r>
              <a:rPr lang="cs-CZ" dirty="0" smtClean="0"/>
              <a:t>Vybrané pravomoci pracovníků SZD:</a:t>
            </a:r>
          </a:p>
          <a:p>
            <a:pPr lvl="1"/>
            <a:r>
              <a:rPr lang="cs-CZ" dirty="0" smtClean="0"/>
              <a:t>Mohou </a:t>
            </a:r>
            <a:r>
              <a:rPr lang="cs-CZ" dirty="0"/>
              <a:t>uložit zajištění zpracování hodnocení zdravotních rizik osobě, jejíž činnost je nebo může být zdrojem takového </a:t>
            </a:r>
            <a:r>
              <a:rPr lang="cs-CZ" dirty="0" smtClean="0"/>
              <a:t>rizika (u držitele autorizace)</a:t>
            </a:r>
          </a:p>
          <a:p>
            <a:pPr lvl="1"/>
            <a:r>
              <a:rPr lang="cs-CZ" dirty="0" smtClean="0"/>
              <a:t>Mohou nařídit opatření směřující vůči osobě, která je zdrojem nákazy nebo bacilonosičem, s výjimkou léčení.</a:t>
            </a:r>
          </a:p>
          <a:p>
            <a:pPr lvl="1"/>
            <a:r>
              <a:rPr lang="cs-CZ" dirty="0" smtClean="0"/>
              <a:t>Mohou uzavřít provozovnu, zakázat používání zdroje vody, koupacího místa, venkovní hrací plochy, zakázat prodej látky nebo výrobku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68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Pravidla SZD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5184576"/>
          </a:xfrm>
        </p:spPr>
        <p:txBody>
          <a:bodyPr>
            <a:noAutofit/>
          </a:bodyPr>
          <a:lstStyle/>
          <a:p>
            <a:r>
              <a:rPr lang="cs-CZ" sz="2800" dirty="0" smtClean="0"/>
              <a:t>Kontrolovaná </a:t>
            </a:r>
            <a:r>
              <a:rPr lang="cs-CZ" sz="2800" dirty="0"/>
              <a:t>osoba považuje za informovanou o zahájení státního zdravotního dozoru předložením služebního </a:t>
            </a:r>
            <a:r>
              <a:rPr lang="cs-CZ" sz="2800" dirty="0" smtClean="0"/>
              <a:t>průkazu zaměstnance OOVZ.</a:t>
            </a:r>
          </a:p>
          <a:p>
            <a:r>
              <a:rPr lang="cs-CZ" sz="2800" dirty="0"/>
              <a:t>Z</a:t>
            </a:r>
            <a:r>
              <a:rPr lang="cs-CZ" sz="2800" dirty="0" smtClean="0"/>
              <a:t>aměstnanci </a:t>
            </a:r>
            <a:r>
              <a:rPr lang="cs-CZ" sz="2800" dirty="0"/>
              <a:t>orgánu ochrany veřejného zdraví </a:t>
            </a:r>
            <a:r>
              <a:rPr lang="cs-CZ" sz="2800" dirty="0" smtClean="0"/>
              <a:t>jsou oprávněni </a:t>
            </a:r>
            <a:r>
              <a:rPr lang="cs-CZ" sz="2800" dirty="0"/>
              <a:t>vstupovat do </a:t>
            </a:r>
            <a:r>
              <a:rPr lang="cs-CZ" sz="2800" dirty="0" smtClean="0"/>
              <a:t>provozoven. Jsou oprávněni:</a:t>
            </a:r>
          </a:p>
          <a:p>
            <a:pPr lvl="1"/>
            <a:r>
              <a:rPr lang="cs-CZ" sz="2000" dirty="0" smtClean="0"/>
              <a:t>Odebírat vzorky a provádět měření</a:t>
            </a:r>
          </a:p>
          <a:p>
            <a:pPr lvl="1"/>
            <a:r>
              <a:rPr lang="cs-CZ" sz="2000" dirty="0" smtClean="0"/>
              <a:t>Nahlížet do dokladů, písemností, záznamů a v nezbytném rozsahu také do zdravotnické dokumentace</a:t>
            </a:r>
          </a:p>
          <a:p>
            <a:pPr lvl="1"/>
            <a:r>
              <a:rPr lang="cs-CZ" sz="2000" dirty="0" smtClean="0"/>
              <a:t>Pořizovat obrazovou dokumentaci</a:t>
            </a:r>
          </a:p>
          <a:p>
            <a:r>
              <a:rPr lang="cs-CZ" sz="2800" dirty="0"/>
              <a:t>Zaměstnanci orgánů ochrany veřejného zdraví jsou povinni zachovávat </a:t>
            </a:r>
            <a:r>
              <a:rPr lang="cs-CZ" sz="2800" dirty="0" smtClean="0"/>
              <a:t>mlčenlivost.</a:t>
            </a:r>
          </a:p>
        </p:txBody>
      </p:sp>
    </p:spTree>
    <p:extLst>
      <p:ext uri="{BB962C8B-B14F-4D97-AF65-F5344CB8AC3E}">
        <p14:creationId xmlns:p14="http://schemas.microsoft.com/office/powerpoint/2010/main" val="45803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328592"/>
          </a:xfrm>
        </p:spPr>
        <p:txBody>
          <a:bodyPr>
            <a:noAutofit/>
          </a:bodyPr>
          <a:lstStyle/>
          <a:p>
            <a:r>
              <a:rPr lang="cs-CZ" dirty="0" smtClean="0"/>
              <a:t>Kontrolované osobě je předán protokol o kontrole, </a:t>
            </a:r>
            <a:r>
              <a:rPr lang="cs-CZ" dirty="0"/>
              <a:t>proti němuž může kontrolovaná osoba podat námitky ve lhůtě 3 dnů ode dne doručení protokolu o kontrole</a:t>
            </a:r>
            <a:r>
              <a:rPr lang="cs-CZ" dirty="0" smtClean="0"/>
              <a:t>.</a:t>
            </a:r>
          </a:p>
          <a:p>
            <a:r>
              <a:rPr lang="cs-CZ" dirty="0" smtClean="0"/>
              <a:t>Sankce</a:t>
            </a:r>
          </a:p>
          <a:p>
            <a:pPr lvl="1"/>
            <a:r>
              <a:rPr lang="cs-CZ" sz="2400" dirty="0" smtClean="0"/>
              <a:t>Opatření k nápravě nebo pozastavení činností</a:t>
            </a:r>
          </a:p>
          <a:p>
            <a:pPr lvl="1"/>
            <a:r>
              <a:rPr lang="cs-CZ" sz="2400" dirty="0" smtClean="0"/>
              <a:t>Pokuta až 2.000.000 Kč podnikající osobě, až 3.000.000 Kč při ohrožení veřejného zdraví, až desetinásobek, při opakovaném deliktu. Pokuta je příjmem státního rozpočtu, řízení o pokutě je možno zahájit do 1 roku.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Pravidla SZD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7688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400600"/>
          </a:xfrm>
        </p:spPr>
        <p:txBody>
          <a:bodyPr>
            <a:noAutofit/>
          </a:bodyPr>
          <a:lstStyle/>
          <a:p>
            <a:r>
              <a:rPr lang="cs-CZ" dirty="0" smtClean="0"/>
              <a:t>Možnost až trestního řízení dle Trestního zákoníku (z. č. 40/2009 Sb.) , je-li naplněna skutková podstata trestného činu.</a:t>
            </a:r>
          </a:p>
          <a:p>
            <a:pPr lvl="1"/>
            <a:r>
              <a:rPr lang="pl-PL" sz="2000" dirty="0"/>
              <a:t>§ </a:t>
            </a:r>
            <a:r>
              <a:rPr lang="pl-PL" sz="2000" dirty="0" smtClean="0"/>
              <a:t>148 Ublížení </a:t>
            </a:r>
            <a:r>
              <a:rPr lang="pl-PL" sz="2000" dirty="0"/>
              <a:t>na zdraví z </a:t>
            </a:r>
            <a:r>
              <a:rPr lang="pl-PL" sz="2000" dirty="0" smtClean="0"/>
              <a:t>nedbalosti: kdo </a:t>
            </a:r>
            <a:r>
              <a:rPr lang="pl-PL" sz="2000" dirty="0"/>
              <a:t>z nedbalosti způsobí ublížení na zdraví nejméně dvou osob proto, že hrubě porušil zákony o ochraně životního prostředí nebo zákony o bezpečnosti práce nebo dopravy anebo </a:t>
            </a:r>
            <a:r>
              <a:rPr lang="pl-PL" sz="2000" u="sng" dirty="0"/>
              <a:t>hygienické zákony, </a:t>
            </a:r>
            <a:r>
              <a:rPr lang="pl-PL" sz="2000" dirty="0"/>
              <a:t>bude potrestán odnětím svobody až na tři léta</a:t>
            </a:r>
            <a:r>
              <a:rPr lang="pl-PL" sz="2000" dirty="0" smtClean="0"/>
              <a:t>.</a:t>
            </a:r>
          </a:p>
          <a:p>
            <a:pPr lvl="1"/>
            <a:r>
              <a:rPr lang="pl-PL" sz="2000" dirty="0"/>
              <a:t>Nedbalost: </a:t>
            </a:r>
            <a:r>
              <a:rPr lang="pl-PL" sz="2000" dirty="0" smtClean="0"/>
              <a:t>trestný </a:t>
            </a:r>
            <a:r>
              <a:rPr lang="pl-PL" sz="2000" dirty="0"/>
              <a:t>čin je spáchán z nedbalosti, jestliže pachatel</a:t>
            </a:r>
          </a:p>
          <a:p>
            <a:pPr marL="1257300" lvl="2" indent="-342900">
              <a:buFont typeface="+mj-lt"/>
              <a:buAutoNum type="alphaLcPeriod"/>
            </a:pPr>
            <a:r>
              <a:rPr lang="pl-PL" sz="2000" dirty="0" smtClean="0"/>
              <a:t>věděl</a:t>
            </a:r>
            <a:r>
              <a:rPr lang="pl-PL" sz="2000" dirty="0"/>
              <a:t>, že může </a:t>
            </a:r>
            <a:r>
              <a:rPr lang="pl-PL" sz="2000" dirty="0" smtClean="0"/>
              <a:t>porušit </a:t>
            </a:r>
            <a:r>
              <a:rPr lang="pl-PL" sz="2000" dirty="0"/>
              <a:t>nebo ohrozit </a:t>
            </a:r>
            <a:r>
              <a:rPr lang="pl-PL" sz="2000" dirty="0" smtClean="0"/>
              <a:t>chráněný zájem ale </a:t>
            </a:r>
            <a:r>
              <a:rPr lang="pl-PL" sz="2000" dirty="0"/>
              <a:t>bez přiměřených důvodů spoléhal, že takové porušení nebo ohrožení nezpůsobí, nebo</a:t>
            </a:r>
          </a:p>
          <a:p>
            <a:pPr marL="1257300" lvl="2" indent="-342900">
              <a:buFont typeface="+mj-lt"/>
              <a:buAutoNum type="alphaLcPeriod"/>
            </a:pPr>
            <a:r>
              <a:rPr lang="pl-PL" sz="2000" dirty="0" smtClean="0"/>
              <a:t>nevěděl</a:t>
            </a:r>
            <a:r>
              <a:rPr lang="pl-PL" sz="2000" dirty="0"/>
              <a:t>, že svým jednáním může takové porušení nebo ohrožení způsobit, ač o tom vzhledem k okolnostem a k svým osobním poměrům vědět měl a mohl</a:t>
            </a:r>
            <a:r>
              <a:rPr lang="pl-PL" sz="2000" dirty="0" smtClean="0"/>
              <a:t>.</a:t>
            </a:r>
            <a:endParaRPr lang="cs-CZ" sz="2000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cs-CZ" sz="3200" smtClean="0"/>
              <a:t>Trestní odpovědnost v OVZ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92272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dirty="0" smtClean="0"/>
              <a:t>Postavení a úkoly SZU a 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472608"/>
          </a:xfrm>
        </p:spPr>
        <p:txBody>
          <a:bodyPr>
            <a:noAutofit/>
          </a:bodyPr>
          <a:lstStyle/>
          <a:p>
            <a:r>
              <a:rPr lang="cs-CZ" sz="2400" dirty="0" smtClean="0"/>
              <a:t>Státní zdravotní ústav a zdravotní ústavy (se sídlem v Ústí nad Labem nebo Ostravě,  s územními pracovišti) jsou zdravotnickými zařízeními. Statutárním orgánem je ředitel.</a:t>
            </a:r>
          </a:p>
          <a:p>
            <a:r>
              <a:rPr lang="cs-CZ" sz="2400" dirty="0" smtClean="0"/>
              <a:t>Náplň činnosti:</a:t>
            </a:r>
          </a:p>
          <a:p>
            <a:pPr lvl="1"/>
            <a:r>
              <a:rPr lang="cs-CZ" sz="2000" dirty="0" smtClean="0"/>
              <a:t>Vyšetřování a měření složek životních a pracovních podmínek</a:t>
            </a:r>
          </a:p>
          <a:p>
            <a:pPr lvl="2"/>
            <a:r>
              <a:rPr lang="cs-CZ" sz="1600" dirty="0" smtClean="0"/>
              <a:t>Monitoring zdraví a </a:t>
            </a:r>
            <a:r>
              <a:rPr lang="cs-CZ" sz="1600" dirty="0"/>
              <a:t>životního prostředí: </a:t>
            </a:r>
            <a:r>
              <a:rPr lang="cs-CZ" sz="1600" dirty="0">
                <a:hlinkClick r:id="rId2"/>
              </a:rPr>
              <a:t>http://</a:t>
            </a:r>
            <a:r>
              <a:rPr lang="cs-CZ" sz="1600" dirty="0" smtClean="0">
                <a:hlinkClick r:id="rId2"/>
              </a:rPr>
              <a:t>www.szu.cz/tema/zivotni-prostredi/monitoring-zdravi-a-zivotniho-prostredi</a:t>
            </a:r>
            <a:endParaRPr lang="cs-CZ" sz="1600" dirty="0" smtClean="0"/>
          </a:p>
          <a:p>
            <a:pPr lvl="1"/>
            <a:r>
              <a:rPr lang="cs-CZ" sz="2000" dirty="0" smtClean="0"/>
              <a:t>Poradenská činnost, pracovně-lékařské služby, příprava podkladů pro hodnocení a řízení zdravotních rizik (expertízy)</a:t>
            </a:r>
          </a:p>
          <a:p>
            <a:pPr lvl="1"/>
            <a:r>
              <a:rPr lang="cs-CZ" sz="2000" dirty="0" smtClean="0"/>
              <a:t>Realizace místních programů výchovy ke zdraví</a:t>
            </a:r>
          </a:p>
          <a:p>
            <a:pPr lvl="1"/>
            <a:r>
              <a:rPr lang="cs-CZ" sz="2000" dirty="0" smtClean="0"/>
              <a:t>Specializovaná diagnostická </a:t>
            </a:r>
            <a:r>
              <a:rPr lang="cs-CZ" sz="2000" dirty="0"/>
              <a:t>a ambulantní </a:t>
            </a:r>
            <a:r>
              <a:rPr lang="cs-CZ" sz="2000" dirty="0" smtClean="0"/>
              <a:t>péče  </a:t>
            </a:r>
            <a:r>
              <a:rPr lang="cs-CZ" sz="2000" dirty="0"/>
              <a:t>v </a:t>
            </a:r>
            <a:r>
              <a:rPr lang="cs-CZ" sz="2000" dirty="0" smtClean="0"/>
              <a:t>mikrobiologii, imunologii, alergologii </a:t>
            </a:r>
            <a:r>
              <a:rPr lang="cs-CZ" sz="2000" dirty="0"/>
              <a:t>a </a:t>
            </a:r>
            <a:r>
              <a:rPr lang="cs-CZ" sz="2000" dirty="0" smtClean="0"/>
              <a:t>parazitologii, </a:t>
            </a:r>
            <a:r>
              <a:rPr lang="cs-CZ" sz="2000" dirty="0" err="1" smtClean="0"/>
              <a:t>genotoxikologii</a:t>
            </a:r>
            <a:r>
              <a:rPr lang="cs-CZ" sz="2000" dirty="0" smtClean="0"/>
              <a:t> a cytogenetice aj.</a:t>
            </a:r>
          </a:p>
          <a:p>
            <a:pPr lvl="1"/>
            <a:r>
              <a:rPr lang="cs-CZ" sz="2000" dirty="0" smtClean="0"/>
              <a:t> Postgraduální vzdělávání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7358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dirty="0" smtClean="0"/>
              <a:t>Zákon č. 4/1952 Sb. o hygienické a protiepidemické péči</a:t>
            </a:r>
          </a:p>
          <a:p>
            <a:pPr lvl="1"/>
            <a:r>
              <a:rPr lang="cs-CZ" dirty="0" smtClean="0"/>
              <a:t>K plnění úkolů v péči o zdravé životní a pracovní podmínky, výživu lidí, zdravý vývoj mládeže a v boji proti přenosným nemocem se zřizují orgány hygienické služby</a:t>
            </a:r>
          </a:p>
          <a:p>
            <a:pPr lvl="2"/>
            <a:r>
              <a:rPr lang="cs-CZ" dirty="0" smtClean="0"/>
              <a:t>Hlavní hygienik</a:t>
            </a:r>
          </a:p>
          <a:p>
            <a:pPr lvl="2"/>
            <a:r>
              <a:rPr lang="cs-CZ" dirty="0" smtClean="0"/>
              <a:t>Krajský hygienik</a:t>
            </a:r>
          </a:p>
          <a:p>
            <a:pPr lvl="2"/>
            <a:r>
              <a:rPr lang="cs-CZ" dirty="0" smtClean="0"/>
              <a:t>Okresní hygienik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84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1008112"/>
          </a:xfrm>
        </p:spPr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Zákon č. 20/1966 Sb. o péči o zdraví lidu</a:t>
            </a:r>
          </a:p>
          <a:p>
            <a:pPr lvl="1"/>
            <a:r>
              <a:rPr lang="cs-CZ" dirty="0" smtClean="0"/>
              <a:t>Zdraví jako nejvyšší společenská hodnota</a:t>
            </a:r>
          </a:p>
          <a:p>
            <a:pPr lvl="1"/>
            <a:r>
              <a:rPr lang="cs-CZ" dirty="0" smtClean="0"/>
              <a:t>Vytváření a ochrana zdravých životních podmínek </a:t>
            </a:r>
          </a:p>
          <a:p>
            <a:pPr lvl="2"/>
            <a:r>
              <a:rPr lang="cs-CZ" dirty="0" smtClean="0"/>
              <a:t>Ovzduší, voda, půda, obytné budovy (Hygiena obecná a komunální)</a:t>
            </a:r>
          </a:p>
          <a:p>
            <a:pPr lvl="2"/>
            <a:r>
              <a:rPr lang="cs-CZ" dirty="0" smtClean="0"/>
              <a:t>Výživa (Hygiena výživy)</a:t>
            </a:r>
          </a:p>
          <a:p>
            <a:pPr lvl="2"/>
            <a:r>
              <a:rPr lang="cs-CZ" dirty="0" smtClean="0"/>
              <a:t>Vývoj dětí a dorostu (Hygiena dětí a dorostu)</a:t>
            </a:r>
          </a:p>
          <a:p>
            <a:pPr lvl="2"/>
            <a:r>
              <a:rPr lang="cs-CZ" dirty="0" smtClean="0"/>
              <a:t>Pracovní prostředí (Hygiena práce)</a:t>
            </a:r>
          </a:p>
          <a:p>
            <a:pPr lvl="2"/>
            <a:r>
              <a:rPr lang="cs-CZ" dirty="0" smtClean="0"/>
              <a:t>Zvládání přenosných nemocí (Protiepidemické oddělní)</a:t>
            </a:r>
          </a:p>
          <a:p>
            <a:pPr lvl="1"/>
            <a:r>
              <a:rPr lang="cs-CZ" dirty="0" smtClean="0"/>
              <a:t>Zabezpečování zdravotnických služeb </a:t>
            </a:r>
          </a:p>
          <a:p>
            <a:pPr lvl="2"/>
            <a:r>
              <a:rPr lang="cs-CZ" dirty="0" smtClean="0"/>
              <a:t>Jednotný systém zdravotnických služeb tvoří zařízení hygienické služby a zařízení léčebně preventivní péče. Zařízení zřizují a řídí okresní a krajské národní výbory jako ústavy národního zdraví (OÚNZ, KÚNZ)</a:t>
            </a:r>
          </a:p>
          <a:p>
            <a:pPr lvl="1"/>
            <a:r>
              <a:rPr lang="cs-CZ" dirty="0" smtClean="0"/>
              <a:t>Závazný posudek hygienické služby byl nezbytný:</a:t>
            </a:r>
          </a:p>
          <a:p>
            <a:pPr lvl="2"/>
            <a:r>
              <a:rPr lang="cs-CZ" dirty="0" smtClean="0"/>
              <a:t>K projektování staveb, závodů</a:t>
            </a:r>
          </a:p>
          <a:p>
            <a:pPr lvl="2"/>
            <a:r>
              <a:rPr lang="cs-CZ" dirty="0" smtClean="0"/>
              <a:t>K zaváděným technologiím, výrobě potravin</a:t>
            </a:r>
          </a:p>
          <a:p>
            <a:pPr lvl="2"/>
            <a:r>
              <a:rPr lang="cs-CZ" dirty="0" smtClean="0"/>
              <a:t>Umísťování škol v přírodě aj. </a:t>
            </a:r>
          </a:p>
          <a:p>
            <a:pPr lvl="1"/>
            <a:r>
              <a:rPr lang="cs-CZ" dirty="0" smtClean="0"/>
              <a:t>Výchova </a:t>
            </a:r>
            <a:r>
              <a:rPr lang="cs-CZ" dirty="0"/>
              <a:t>ke zdravému způsobu  </a:t>
            </a:r>
            <a:r>
              <a:rPr lang="cs-CZ" dirty="0" smtClean="0"/>
              <a:t>života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39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cs-CZ" dirty="0" smtClean="0"/>
              <a:t>Současnost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Zákon č. 258/2000 Sb. o ochraně veřejného zdraví, ve znění pozdějších předpisů</a:t>
            </a:r>
          </a:p>
          <a:p>
            <a:pPr lvl="1"/>
            <a:r>
              <a:rPr lang="cs-CZ" dirty="0" smtClean="0"/>
              <a:t>Upravuje práva a povinnosti osob v oblasti ochrany a podpory veřejného zdraví</a:t>
            </a:r>
          </a:p>
          <a:p>
            <a:pPr lvl="1"/>
            <a:r>
              <a:rPr lang="cs-CZ" dirty="0" smtClean="0"/>
              <a:t>Stanoví soustavu orgánů ochrany veřejného zdraví, jejich působnost a pravomoc</a:t>
            </a:r>
          </a:p>
          <a:p>
            <a:r>
              <a:rPr lang="cs-CZ" dirty="0"/>
              <a:t>Veřejným zdravím je </a:t>
            </a:r>
            <a:r>
              <a:rPr lang="cs-CZ" dirty="0" smtClean="0"/>
              <a:t>zdravotní </a:t>
            </a:r>
            <a:r>
              <a:rPr lang="cs-CZ" dirty="0"/>
              <a:t>stav obyvatelstva a jeho skupin. Tento zdravotní stav je určován souhrnem přírodních, životních a pracovních podmínek a způsobem života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Pojmy </a:t>
            </a:r>
            <a:r>
              <a:rPr lang="cs-CZ" i="1" dirty="0" smtClean="0"/>
              <a:t>zdraví</a:t>
            </a:r>
            <a:r>
              <a:rPr lang="cs-CZ" dirty="0" smtClean="0"/>
              <a:t> × </a:t>
            </a:r>
            <a:r>
              <a:rPr lang="cs-CZ" i="1" dirty="0" smtClean="0"/>
              <a:t>veřejné zdraví</a:t>
            </a:r>
          </a:p>
          <a:p>
            <a:r>
              <a:rPr lang="cs-CZ" dirty="0" smtClean="0"/>
              <a:t>Hodnocením </a:t>
            </a:r>
            <a:r>
              <a:rPr lang="cs-CZ" dirty="0"/>
              <a:t>zdravotních rizik  </a:t>
            </a:r>
            <a:r>
              <a:rPr lang="cs-CZ" dirty="0" smtClean="0"/>
              <a:t>je kvalitativní a kvantitativní </a:t>
            </a:r>
            <a:r>
              <a:rPr lang="cs-CZ" dirty="0"/>
              <a:t>posouzení míry závažnosti zátěže populace vystavené rizikovým faktorům životních a pracovních podmínek a způsobu života.</a:t>
            </a:r>
          </a:p>
        </p:txBody>
      </p:sp>
    </p:spTree>
    <p:extLst>
      <p:ext uri="{BB962C8B-B14F-4D97-AF65-F5344CB8AC3E}">
        <p14:creationId xmlns:p14="http://schemas.microsoft.com/office/powerpoint/2010/main" val="253703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cs-CZ" dirty="0" smtClean="0"/>
              <a:t>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Preventivní působení proti působení rizikových faktorů</a:t>
            </a:r>
          </a:p>
          <a:p>
            <a:pPr marL="914400" lvl="1" indent="-514350"/>
            <a:r>
              <a:rPr lang="cs-CZ" sz="1800" dirty="0" smtClean="0"/>
              <a:t>Odstranění všech rizik by znamenalo neúnosnou ekonomickou zátěž </a:t>
            </a:r>
          </a:p>
          <a:p>
            <a:pPr marL="914400" lvl="1" indent="-514350"/>
            <a:r>
              <a:rPr lang="cs-CZ" sz="1800" dirty="0" smtClean="0"/>
              <a:t>Koncept snižování rizik na obecně přijatelnou úroveň (příklad: chemické karcinogeny jsou přijatelné, není-li odhad počtu postižených osob konzervativní metodou větší než 1:1.000.000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Postupy založené na vyhodnocení zdravotního rizika</a:t>
            </a:r>
          </a:p>
          <a:p>
            <a:pPr marL="914400" lvl="1" indent="-514350"/>
            <a:r>
              <a:rPr lang="cs-CZ" sz="1800" dirty="0" smtClean="0"/>
              <a:t>Identifikace nebezpečnosti, vztah dávka/účinek, hodnocení expozice, charakterizace rizika, nejistoty odhadu.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Uplatňování zásady předběžné opatrnosti</a:t>
            </a:r>
          </a:p>
          <a:p>
            <a:pPr lvl="1"/>
            <a:r>
              <a:rPr lang="cs-CZ" sz="1800" dirty="0" smtClean="0"/>
              <a:t>Pokud je zjištěna možnost škodlivých účinků na zdraví, ale přetrvává vědecká nejistota, je možné uplatňovat přiměřená opatření, dokud nebudou k dispozici komplexnější údaje.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Informování </a:t>
            </a:r>
            <a:r>
              <a:rPr lang="cs-CZ" dirty="0"/>
              <a:t>a </a:t>
            </a:r>
            <a:r>
              <a:rPr lang="cs-CZ" dirty="0" smtClean="0"/>
              <a:t>účast veřejnosti</a:t>
            </a:r>
          </a:p>
          <a:p>
            <a:pPr marL="914400" lvl="1" indent="-514350"/>
            <a:r>
              <a:rPr lang="cs-CZ" sz="1800" dirty="0" smtClean="0"/>
              <a:t>Sdělování o riziku – interaktivní výměna informací a stanovisek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Mezioborová spolupráce</a:t>
            </a:r>
          </a:p>
        </p:txBody>
      </p:sp>
    </p:spTree>
    <p:extLst>
      <p:ext uri="{BB962C8B-B14F-4D97-AF65-F5344CB8AC3E}">
        <p14:creationId xmlns:p14="http://schemas.microsoft.com/office/powerpoint/2010/main" val="407482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státní správy v OVZ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229600" cy="4824536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Ministerstvo zdravotnictví (MZ)</a:t>
            </a:r>
          </a:p>
          <a:p>
            <a:r>
              <a:rPr lang="cs-CZ" dirty="0" smtClean="0"/>
              <a:t>Krajské hygienické stanice (KHS)</a:t>
            </a:r>
          </a:p>
          <a:p>
            <a:r>
              <a:rPr lang="cs-CZ" dirty="0" smtClean="0"/>
              <a:t>Státní zdravotní ústav a Zdravotní ústavy (SZU a ZU)</a:t>
            </a:r>
          </a:p>
          <a:p>
            <a:r>
              <a:rPr lang="cs-CZ" dirty="0" smtClean="0"/>
              <a:t>Ministerstvo životního prostředí, Ministerstvo pro místní rozvoj, Ministerstvo dopravy a krajské úřady</a:t>
            </a:r>
          </a:p>
          <a:p>
            <a:pPr lvl="1"/>
            <a:r>
              <a:rPr lang="cs-CZ" dirty="0" smtClean="0"/>
              <a:t>Činnosti ve vztahu k ovzduší, vodě, půdě, hluku aj. jako monitorování, zjišťování příčin, vydávání povolení, dozor v rozsahu svých kompetencí</a:t>
            </a:r>
          </a:p>
          <a:p>
            <a:pPr lvl="1"/>
            <a:r>
              <a:rPr lang="cs-CZ" dirty="0" smtClean="0"/>
              <a:t>Spolupráce s MZ, KHS, SZU a ZU ve věci hodnocení vlivu na zdraví osob</a:t>
            </a:r>
          </a:p>
          <a:p>
            <a:r>
              <a:rPr lang="cs-CZ" dirty="0" smtClean="0"/>
              <a:t>Ministerstvo obrany a </a:t>
            </a:r>
            <a:r>
              <a:rPr lang="cs-CZ" dirty="0"/>
              <a:t>M</a:t>
            </a:r>
            <a:r>
              <a:rPr lang="cs-CZ" dirty="0" smtClean="0"/>
              <a:t>inisterstvo vnitra</a:t>
            </a:r>
          </a:p>
          <a:p>
            <a:pPr lvl="1"/>
            <a:r>
              <a:rPr lang="cs-CZ" dirty="0" smtClean="0"/>
              <a:t>Zajišťují úkoly v ozbrojených složkách a bezpečnostních sborech státu, které jinak v civilním sektoru náležejí do kompetencí MZ, KHS, SZU a ZU</a:t>
            </a:r>
          </a:p>
        </p:txBody>
      </p:sp>
    </p:spTree>
    <p:extLst>
      <p:ext uri="{BB962C8B-B14F-4D97-AF65-F5344CB8AC3E}">
        <p14:creationId xmlns:p14="http://schemas.microsoft.com/office/powerpoint/2010/main" val="221261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724942"/>
          </a:xfrm>
        </p:spPr>
        <p:txBody>
          <a:bodyPr/>
          <a:lstStyle/>
          <a:p>
            <a:r>
              <a:rPr lang="cs-CZ" dirty="0" smtClean="0"/>
              <a:t>Úkoly Ministerstva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Zřizuje se služební místo </a:t>
            </a:r>
            <a:r>
              <a:rPr lang="cs-CZ" b="1" dirty="0" smtClean="0"/>
              <a:t>hlavního hygienika České republiky, </a:t>
            </a:r>
            <a:r>
              <a:rPr lang="cs-CZ" dirty="0" smtClean="0"/>
              <a:t>který má postavení náměstka; ve věcech ochrany veřejného zdraví vystupuje hlavní hygienik České republiky jako orgán Ministerstva zdravotnictví. Hlavního hygienika České republiky jmenuje vláda.</a:t>
            </a:r>
          </a:p>
          <a:p>
            <a:r>
              <a:rPr lang="cs-CZ" dirty="0" smtClean="0"/>
              <a:t>Úkoly</a:t>
            </a:r>
          </a:p>
          <a:p>
            <a:pPr lvl="1"/>
            <a:r>
              <a:rPr lang="cs-CZ" dirty="0" smtClean="0"/>
              <a:t>Řídí a kontroluje výkon státní správy v ochraně veřejného zdraví a vytváří zdravotní politiku státu, vč. programů prevence.</a:t>
            </a:r>
          </a:p>
          <a:p>
            <a:pPr lvl="1"/>
            <a:r>
              <a:rPr lang="cs-CZ" dirty="0" smtClean="0"/>
              <a:t>Řídí a kontroluje krajské hygienické stanice a rozhoduje o opravných prostředcích proti rozhodnutím KHS.</a:t>
            </a:r>
          </a:p>
          <a:p>
            <a:pPr lvl="1"/>
            <a:r>
              <a:rPr lang="cs-CZ" dirty="0" smtClean="0"/>
              <a:t>Jmenuje a odvolává ředitele KHS, SZU a ZU</a:t>
            </a:r>
          </a:p>
          <a:p>
            <a:pPr lvl="1"/>
            <a:r>
              <a:rPr lang="cs-CZ" dirty="0"/>
              <a:t>Stanoví zásady a postupy hodnocení a řízení zdravotních rizik a zásady monitorování vztahů zdravotního stavu obyvatelstva a faktorů životního prostředí a životních a pracovních podmínek </a:t>
            </a:r>
          </a:p>
          <a:p>
            <a:pPr lvl="1"/>
            <a:r>
              <a:rPr lang="cs-CZ" dirty="0" smtClean="0"/>
              <a:t>Nařizuje ochranná opatření, sestavuje očkovací programy, dává povolení k mimořádnému očkování</a:t>
            </a:r>
          </a:p>
          <a:p>
            <a:pPr lvl="1"/>
            <a:r>
              <a:rPr lang="cs-CZ" dirty="0" smtClean="0"/>
              <a:t>Usměrňuje činnost Ministerstva vnitra a ministerstva obrany v otázkách OVZ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058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dirty="0" smtClean="0"/>
              <a:t>Postavení a úkoly KHS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Krajské hygienické stanice jsou správními úřady. V čele krajské hygienické stanice je ředitel. Zřizují se ve všech krajských městech s územními pracovišti v okresních městech </a:t>
            </a:r>
          </a:p>
          <a:p>
            <a:pPr lvl="1"/>
            <a:r>
              <a:rPr lang="cs-CZ" dirty="0"/>
              <a:t>Krajská hygienická stanice Jihomoravského kraje se sídlem v Brně, Jeřábkova 4, územní pracoviště Blansko</a:t>
            </a:r>
          </a:p>
          <a:p>
            <a:r>
              <a:rPr lang="cs-CZ" dirty="0"/>
              <a:t>Vykonává státní zdravotní dozor nad dodržováním zákazů a plněním dalších povinností stanovených </a:t>
            </a:r>
            <a:r>
              <a:rPr lang="cs-CZ" dirty="0" smtClean="0"/>
              <a:t>platnými právními předpisy</a:t>
            </a:r>
            <a:endParaRPr lang="cs-CZ" dirty="0"/>
          </a:p>
          <a:p>
            <a:r>
              <a:rPr lang="cs-CZ" dirty="0" smtClean="0"/>
              <a:t>Provádí epidemiologické šetření a opatření </a:t>
            </a:r>
            <a:r>
              <a:rPr lang="cs-CZ" dirty="0"/>
              <a:t>k předcházení vzniku a zamezení šíření infekčních </a:t>
            </a:r>
            <a:r>
              <a:rPr lang="cs-CZ" dirty="0" smtClean="0"/>
              <a:t>onemocnění</a:t>
            </a:r>
          </a:p>
          <a:p>
            <a:r>
              <a:rPr lang="cs-CZ" dirty="0" smtClean="0"/>
              <a:t>Stanoví hygienické limity faktorů pracovního prostředí, pokud tento není stanoven v příslušném právním předpise</a:t>
            </a:r>
          </a:p>
          <a:p>
            <a:r>
              <a:rPr lang="cs-CZ" dirty="0" smtClean="0"/>
              <a:t>Od </a:t>
            </a:r>
            <a:r>
              <a:rPr lang="cs-CZ" dirty="0"/>
              <a:t>1. května kalendářního roku monitorovací kalendář a v monitorovacím kalendáři určí četnost odběrů vzorků vody, jejich rozložení na dobu koupací </a:t>
            </a:r>
            <a:r>
              <a:rPr lang="cs-CZ" dirty="0" smtClean="0"/>
              <a:t>sezóny, místa </a:t>
            </a:r>
            <a:r>
              <a:rPr lang="cs-CZ" dirty="0"/>
              <a:t>odběru vzorků </a:t>
            </a:r>
            <a:r>
              <a:rPr lang="cs-CZ" dirty="0" smtClean="0"/>
              <a:t>vody, popř. vyhlásí zákaz koupání.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Dříve: preventivní hygienický dozor × běžný hygienický dozor</a:t>
            </a:r>
          </a:p>
          <a:p>
            <a:r>
              <a:rPr lang="cs-CZ" dirty="0" smtClean="0"/>
              <a:t>Nyní: vydávání rozhodnutí × státní zdravotní dozor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58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r>
              <a:rPr lang="cs-CZ" dirty="0" smtClean="0"/>
              <a:t>Vydávání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/>
          </a:bodyPr>
          <a:lstStyle/>
          <a:p>
            <a:r>
              <a:rPr lang="cs-CZ" dirty="0" smtClean="0"/>
              <a:t>Administrativní činnost, která doplňuje soustavu státní správy v oblastech</a:t>
            </a:r>
          </a:p>
          <a:p>
            <a:pPr lvl="1"/>
            <a:r>
              <a:rPr lang="cs-CZ" dirty="0" smtClean="0"/>
              <a:t>Územního plánování (</a:t>
            </a:r>
            <a:r>
              <a:rPr lang="cs-CZ" dirty="0" err="1" smtClean="0"/>
              <a:t>Environmental</a:t>
            </a:r>
            <a:r>
              <a:rPr lang="cs-CZ" dirty="0" smtClean="0"/>
              <a:t> </a:t>
            </a:r>
            <a:r>
              <a:rPr lang="cs-CZ" dirty="0" err="1" smtClean="0"/>
              <a:t>Impact</a:t>
            </a:r>
            <a:r>
              <a:rPr lang="cs-CZ" dirty="0" smtClean="0"/>
              <a:t> </a:t>
            </a:r>
            <a:r>
              <a:rPr lang="cs-CZ" dirty="0" err="1" smtClean="0"/>
              <a:t>Assesment</a:t>
            </a:r>
            <a:r>
              <a:rPr lang="cs-CZ" dirty="0" smtClean="0"/>
              <a:t> – EIA)</a:t>
            </a:r>
          </a:p>
          <a:p>
            <a:pPr lvl="2"/>
            <a:r>
              <a:rPr lang="cs-CZ" dirty="0" smtClean="0"/>
              <a:t>Vytváření a ochrana zdravých životní podmínek a životního prostředí</a:t>
            </a:r>
          </a:p>
          <a:p>
            <a:pPr lvl="2"/>
            <a:r>
              <a:rPr lang="cs-CZ" dirty="0" smtClean="0">
                <a:hlinkClick r:id="rId2"/>
              </a:rPr>
              <a:t>http://portal.cenia.cz</a:t>
            </a:r>
            <a:endParaRPr lang="cs-CZ" dirty="0"/>
          </a:p>
          <a:p>
            <a:pPr lvl="1"/>
            <a:r>
              <a:rPr lang="cs-CZ" dirty="0" smtClean="0"/>
              <a:t>Integrované prevence znečištění (</a:t>
            </a:r>
            <a:r>
              <a:rPr lang="cs-CZ" dirty="0" err="1" smtClean="0"/>
              <a:t>Integrated</a:t>
            </a:r>
            <a:r>
              <a:rPr lang="cs-CZ" dirty="0" smtClean="0"/>
              <a:t> </a:t>
            </a:r>
            <a:r>
              <a:rPr lang="cs-CZ" dirty="0" err="1" smtClean="0"/>
              <a:t>Pollution</a:t>
            </a:r>
            <a:r>
              <a:rPr lang="cs-CZ" dirty="0" smtClean="0"/>
              <a:t> </a:t>
            </a:r>
            <a:r>
              <a:rPr lang="cs-CZ" dirty="0" err="1" smtClean="0"/>
              <a:t>Prevention</a:t>
            </a:r>
            <a:r>
              <a:rPr lang="cs-CZ" dirty="0" smtClean="0"/>
              <a:t> and </a:t>
            </a:r>
            <a:r>
              <a:rPr lang="cs-CZ" dirty="0" err="1" smtClean="0"/>
              <a:t>Control</a:t>
            </a:r>
            <a:r>
              <a:rPr lang="cs-CZ" dirty="0" smtClean="0"/>
              <a:t> - IPPC)</a:t>
            </a:r>
          </a:p>
          <a:p>
            <a:pPr lvl="2"/>
            <a:r>
              <a:rPr lang="cs-CZ" dirty="0" smtClean="0"/>
              <a:t>Podpora BAT (Best </a:t>
            </a:r>
            <a:r>
              <a:rPr lang="cs-CZ" dirty="0" err="1" smtClean="0"/>
              <a:t>Available</a:t>
            </a:r>
            <a:r>
              <a:rPr lang="cs-CZ" dirty="0" smtClean="0"/>
              <a:t> </a:t>
            </a:r>
            <a:r>
              <a:rPr lang="cs-CZ" dirty="0" err="1" smtClean="0"/>
              <a:t>Techniques</a:t>
            </a:r>
            <a:r>
              <a:rPr lang="cs-CZ" dirty="0" smtClean="0"/>
              <a:t>) v průmyslové výrobě a zemědělství s ohledem na snižování zátěže životního prostředí</a:t>
            </a:r>
          </a:p>
          <a:p>
            <a:pPr lvl="2"/>
            <a:r>
              <a:rPr lang="cs-CZ" dirty="0" smtClean="0">
                <a:hlinkClick r:id="rId3"/>
              </a:rPr>
              <a:t>http://www.ippc.cz</a:t>
            </a:r>
            <a:endParaRPr lang="cs-CZ" dirty="0" smtClean="0"/>
          </a:p>
          <a:p>
            <a:r>
              <a:rPr lang="cs-CZ" dirty="0" smtClean="0"/>
              <a:t>Další problematika hraniční nebo nezařazená:</a:t>
            </a:r>
          </a:p>
          <a:p>
            <a:pPr lvl="1"/>
            <a:r>
              <a:rPr lang="cs-CZ" dirty="0" smtClean="0"/>
              <a:t>Hluk, neionizující záření, bezpečnost potravin, GMO, nemoci z povolání…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8973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413</TotalTime>
  <Words>1347</Words>
  <Application>Microsoft Office PowerPoint</Application>
  <PresentationFormat>Předvádění na obrazovce (4:3)</PresentationFormat>
  <Paragraphs>117</Paragraphs>
  <Slides>14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Wingdings 2</vt:lpstr>
      <vt:lpstr>Arkýř</vt:lpstr>
      <vt:lpstr>Státní správa v ochraně veřejného zdraví (OVZ)</vt:lpstr>
      <vt:lpstr>Historie</vt:lpstr>
      <vt:lpstr>Historie</vt:lpstr>
      <vt:lpstr>Současnost</vt:lpstr>
      <vt:lpstr>Principy</vt:lpstr>
      <vt:lpstr>Orgány státní správy v OVZ</vt:lpstr>
      <vt:lpstr>Úkoly Ministerstva zdravotnictví</vt:lpstr>
      <vt:lpstr>Postavení a úkoly KHS</vt:lpstr>
      <vt:lpstr>Vydávání rozhodnutí</vt:lpstr>
      <vt:lpstr>Státní zdravotní dozor</vt:lpstr>
      <vt:lpstr>Pravidla SZD</vt:lpstr>
      <vt:lpstr>Pravidla SZD</vt:lpstr>
      <vt:lpstr>Trestní odpovědnost v OVZ</vt:lpstr>
      <vt:lpstr>Postavení a úkoly SZU a ZU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Aleš Peřina</dc:creator>
  <cp:lastModifiedBy>Pavlína Kaňová</cp:lastModifiedBy>
  <cp:revision>39</cp:revision>
  <cp:lastPrinted>2015-01-30T10:29:25Z</cp:lastPrinted>
  <dcterms:created xsi:type="dcterms:W3CDTF">2015-01-30T10:20:26Z</dcterms:created>
  <dcterms:modified xsi:type="dcterms:W3CDTF">2015-03-25T08:43:21Z</dcterms:modified>
</cp:coreProperties>
</file>