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3" r:id="rId4"/>
    <p:sldId id="274" r:id="rId5"/>
    <p:sldId id="258" r:id="rId6"/>
    <p:sldId id="259" r:id="rId7"/>
    <p:sldId id="260" r:id="rId8"/>
    <p:sldId id="262" r:id="rId9"/>
    <p:sldId id="264" r:id="rId10"/>
    <p:sldId id="263" r:id="rId11"/>
    <p:sldId id="265" r:id="rId12"/>
    <p:sldId id="267" r:id="rId13"/>
    <p:sldId id="269" r:id="rId14"/>
    <p:sldId id="271" r:id="rId15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20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5040" cy="215820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504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Picture 76"/>
          <p:cNvPicPr/>
          <p:nvPr/>
        </p:nvPicPr>
        <p:blipFill>
          <a:blip r:embed="rId2"/>
          <a:stretch>
            <a:fillRect/>
          </a:stretch>
        </p:blipFill>
        <p:spPr>
          <a:xfrm>
            <a:off x="5328720" y="3963240"/>
            <a:ext cx="2705040" cy="21582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2400" y="3963240"/>
            <a:ext cx="2705040" cy="21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wmf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/>
          <p:cNvPicPr/>
          <p:nvPr/>
        </p:nvPicPr>
        <p:blipFill>
          <a:blip r:embed="rId14"/>
          <a:srcRect l="-59740" t="-93646"/>
          <a:stretch>
            <a:fillRect/>
          </a:stretch>
        </p:blipFill>
        <p:spPr>
          <a:xfrm>
            <a:off x="1251000" y="801720"/>
            <a:ext cx="7883280" cy="591300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0" y="0"/>
            <a:ext cx="9140400" cy="2698560"/>
          </a:xfrm>
          <a:prstGeom prst="rect">
            <a:avLst/>
          </a:prstGeom>
          <a:solidFill>
            <a:srgbClr val="69BE28"/>
          </a:solidFill>
          <a:ln>
            <a:noFill/>
          </a:ln>
        </p:spPr>
      </p:sp>
      <p:pic>
        <p:nvPicPr>
          <p:cNvPr id="2" name="Picture 24"/>
          <p:cNvPicPr/>
          <p:nvPr/>
        </p:nvPicPr>
        <p:blipFill>
          <a:blip r:embed="rId15"/>
          <a:stretch>
            <a:fillRect/>
          </a:stretch>
        </p:blipFill>
        <p:spPr>
          <a:xfrm>
            <a:off x="452520" y="679320"/>
            <a:ext cx="4451040" cy="1366560"/>
          </a:xfrm>
          <a:prstGeom prst="rect">
            <a:avLst/>
          </a:prstGeom>
          <a:ln>
            <a:noFill/>
          </a:ln>
        </p:spPr>
      </p:pic>
      <p:pic>
        <p:nvPicPr>
          <p:cNvPr id="3" name="Picture 25"/>
          <p:cNvPicPr/>
          <p:nvPr/>
        </p:nvPicPr>
        <p:blipFill>
          <a:blip r:embed="rId16"/>
          <a:stretch>
            <a:fillRect/>
          </a:stretch>
        </p:blipFill>
        <p:spPr>
          <a:xfrm>
            <a:off x="809640" y="5826240"/>
            <a:ext cx="3615840" cy="630000"/>
          </a:xfrm>
          <a:prstGeom prst="rect">
            <a:avLst/>
          </a:prstGeom>
          <a:ln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809640" y="3057480"/>
            <a:ext cx="7989480" cy="1058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100">
                <a:solidFill>
                  <a:srgbClr val="EEECE1"/>
                </a:solidFill>
                <a:latin typeface="Calibri"/>
              </a:rPr>
              <a:t>Click to edit the title text formatKlepnutím lze upravit styl předlohy nadpisů.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" sz="1200">
                <a:solidFill>
                  <a:srgbClr val="8B8B8B"/>
                </a:solidFill>
                <a:latin typeface="Calibri"/>
              </a:rPr>
              <a:t>6/4/14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B0F0DE7-C463-458C-A795-67B86A7B66AA}" type="slidenum">
              <a:rPr lang="en" sz="1200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0" y="2925000"/>
            <a:ext cx="9143640" cy="1058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  <a:ea typeface="ＭＳ Ｐゴシック"/>
              </a:rPr>
              <a:t>Moderní metody analýzy genomu
- analýza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539640" y="4181040"/>
            <a:ext cx="7776360" cy="51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" sz="2800" b="1">
                <a:solidFill>
                  <a:srgbClr val="7AC143"/>
                </a:solidFill>
                <a:latin typeface="Arial"/>
                <a:ea typeface="ＭＳ Ｐゴシック"/>
              </a:rPr>
              <a:t>Mgr. Nikola Tom</a:t>
            </a: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874800" y="5013000"/>
            <a:ext cx="107856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" b="1" dirty="0">
                <a:solidFill>
                  <a:srgbClr val="7F7F7F"/>
                </a:solidFill>
                <a:latin typeface="Arial"/>
                <a:ea typeface="ＭＳ Ｐゴシック"/>
              </a:rPr>
              <a:t>Brno, </a:t>
            </a:r>
            <a:r>
              <a:rPr lang="en-GB" b="1" dirty="0" smtClean="0">
                <a:solidFill>
                  <a:srgbClr val="7F7F7F"/>
                </a:solidFill>
                <a:latin typeface="Arial"/>
                <a:ea typeface="ＭＳ Ｐゴシック"/>
              </a:rPr>
              <a:t>2</a:t>
            </a:r>
            <a:r>
              <a:rPr lang="en" b="1" dirty="0" smtClean="0">
                <a:solidFill>
                  <a:srgbClr val="7F7F7F"/>
                </a:solidFill>
                <a:latin typeface="Arial"/>
                <a:ea typeface="ＭＳ Ｐゴシック"/>
              </a:rPr>
              <a:t>2.4.201</a:t>
            </a:r>
            <a:r>
              <a:rPr lang="en-GB" b="1" smtClean="0">
                <a:solidFill>
                  <a:srgbClr val="7F7F7F"/>
                </a:solidFill>
                <a:latin typeface="Arial"/>
                <a:ea typeface="ＭＳ Ｐゴシック"/>
              </a:rPr>
              <a:t>5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Mapping, Coverage reports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Important checkout for lab protocol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Specificity of PCR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Normalization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Settings of variant calling threshold, CNV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1800" y="4077000"/>
            <a:ext cx="7848360" cy="254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SNV and small InDel Calling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Coverage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Frequency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Base quality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!!!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Genomic context (homopolymers)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Nucleotide type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Position in read (errors at the read end)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Alignment errors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Structural variations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Mate-pair library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Long InDel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Translocation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40000" y="1204200"/>
            <a:ext cx="3630960" cy="565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Annotating and filtering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Transcript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dbSNP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Regulation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Comparative genomics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Repeats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Functional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 ontology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miRNA targets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Etc.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Deep-</a:t>
            </a:r>
            <a:r>
              <a:rPr lang="en-US" sz="4400" dirty="0" err="1" smtClean="0">
                <a:solidFill>
                  <a:srgbClr val="000000"/>
                </a:solidFill>
                <a:latin typeface="Calibri"/>
              </a:rPr>
              <a:t>seq</a:t>
            </a: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 Workflow/Pipeline</a:t>
            </a:r>
            <a:endParaRPr lang="en-US" sz="4400" dirty="0"/>
          </a:p>
        </p:txBody>
      </p:sp>
      <p:pic>
        <p:nvPicPr>
          <p:cNvPr id="4" name="Picture 3" descr="workflow_deep_seq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9" y="1530559"/>
            <a:ext cx="7122281" cy="50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69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TK_best_practi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364"/>
            <a:ext cx="9144000" cy="4741333"/>
          </a:xfrm>
          <a:prstGeom prst="rect">
            <a:avLst/>
          </a:prstGeom>
        </p:spPr>
      </p:pic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GATK Workflow/Pipeline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870826" y="6178868"/>
            <a:ext cx="7132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https://</a:t>
            </a:r>
            <a:r>
              <a:rPr lang="en-US" sz="1200" dirty="0" err="1" smtClean="0"/>
              <a:t>www.broadinstitute.org</a:t>
            </a:r>
            <a:r>
              <a:rPr lang="en-US" sz="1200" dirty="0" smtClean="0"/>
              <a:t>/</a:t>
            </a:r>
            <a:r>
              <a:rPr lang="en-US" sz="1200" dirty="0" err="1" smtClean="0"/>
              <a:t>gatk</a:t>
            </a:r>
            <a:r>
              <a:rPr lang="en-US" sz="1200" dirty="0" smtClean="0"/>
              <a:t>/guide/best-practices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955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Raw sequence = fastq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Biological sequence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Corresponding quality scores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ASCII character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fasta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qual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csfasta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 +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csqual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libri"/>
              </a:rPr>
              <a:t>sff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@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SEQ_ID GATTTGGGGTTCAAAGCAGTATCGATCAAATAGTAAATCCATTTGTTCAACTCACAGTTT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+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 !''*((((***+))%%%++)(%%%%).1***-+*''))**55CCF&gt;&gt;&gt;&gt;&gt;&gt;CCCCCCC65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FastQC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07560" y="1556640"/>
            <a:ext cx="7257600" cy="498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Cutadapt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Adaptor trimming (miRNA)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Quality filtering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Length filtering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880" y="3979440"/>
            <a:ext cx="6696360" cy="201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Read mapping =&gt; SAM, BAM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/>
              </a:rPr>
              <a:t>Usually mapping reads on reference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Calibri"/>
              </a:rPr>
              <a:t>miRNA</a:t>
            </a:r>
            <a:r>
              <a:rPr lang="en-US" sz="3200" dirty="0">
                <a:solidFill>
                  <a:srgbClr val="000000"/>
                </a:solidFill>
                <a:latin typeface="Calibri"/>
              </a:rPr>
              <a:t> - special case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Grouping and annotate against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mirBase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DNA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BWA, Bowtie,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Bfast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/>
              </a:rPr>
              <a:t>SHRiMP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GB" sz="2800" dirty="0" smtClean="0">
                <a:solidFill>
                  <a:srgbClr val="000000"/>
                </a:solidFill>
                <a:latin typeface="Calibri"/>
              </a:rPr>
              <a:t>CLC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RNA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dirty="0" err="1">
                <a:solidFill>
                  <a:srgbClr val="000000"/>
                </a:solidFill>
                <a:latin typeface="Calibri"/>
              </a:rPr>
              <a:t>TopHat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en-US" sz="2800" i="1" dirty="0">
                <a:solidFill>
                  <a:srgbClr val="000000"/>
                </a:solidFill>
                <a:latin typeface="Calibri"/>
              </a:rPr>
              <a:t>de novo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splice aligner)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Commercial</a:t>
            </a:r>
            <a:endParaRPr lang="en-US" dirty="0" smtClean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CLC Genomics Workbench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 b="1" i="1" dirty="0" smtClean="0">
                <a:solidFill>
                  <a:srgbClr val="000000"/>
                </a:solidFill>
                <a:latin typeface="Calibri"/>
              </a:rPr>
              <a:t>De novo</a:t>
            </a:r>
            <a:r>
              <a:rPr lang="en-US" sz="3200" b="1" dirty="0" smtClean="0">
                <a:solidFill>
                  <a:srgbClr val="000000"/>
                </a:solidFill>
                <a:latin typeface="Calibri"/>
              </a:rPr>
              <a:t> assembly 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– unknown genomes</a:t>
            </a:r>
            <a:endParaRPr lang="en-US" dirty="0" smtClean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Alignment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35640" y="3933000"/>
            <a:ext cx="5665680" cy="2088000"/>
          </a:xfrm>
          <a:prstGeom prst="rect">
            <a:avLst/>
          </a:prstGeom>
          <a:ln>
            <a:noFill/>
          </a:ln>
        </p:spPr>
      </p:pic>
      <p:pic>
        <p:nvPicPr>
          <p:cNvPr id="10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7640" y="1700640"/>
            <a:ext cx="8217000" cy="206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SAM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628640"/>
            <a:ext cx="8208720" cy="407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248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PowerPoint Presentation</vt:lpstr>
      <vt:lpstr>Deep-seq Workflow/Pipeline</vt:lpstr>
      <vt:lpstr>GATK Workflow/Pipeline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Velifer</cp:lastModifiedBy>
  <cp:revision>7</cp:revision>
  <dcterms:modified xsi:type="dcterms:W3CDTF">2015-05-14T18:31:10Z</dcterms:modified>
</cp:coreProperties>
</file>