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73" r:id="rId11"/>
    <p:sldId id="266" r:id="rId12"/>
    <p:sldId id="267" r:id="rId13"/>
    <p:sldId id="268" r:id="rId14"/>
    <p:sldId id="269" r:id="rId15"/>
    <p:sldId id="270" r:id="rId16"/>
    <p:sldId id="274" r:id="rId17"/>
    <p:sldId id="271" r:id="rId18"/>
    <p:sldId id="26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380AD-63A5-45C5-9CAA-76A95C46CD86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72EED-9722-4B6F-AE35-74C7FEE3B7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606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bližší informace viz. Souček</a:t>
            </a:r>
            <a:r>
              <a:rPr lang="cs-CZ" baseline="0" dirty="0" smtClean="0"/>
              <a:t> – vnitřní lékařství strana - 798, </a:t>
            </a:r>
            <a:r>
              <a:rPr lang="cs-CZ" baseline="0" dirty="0" err="1" smtClean="0"/>
              <a:t>Guyton</a:t>
            </a:r>
            <a:r>
              <a:rPr lang="cs-CZ" baseline="0" dirty="0" smtClean="0"/>
              <a:t> – </a:t>
            </a:r>
            <a:r>
              <a:rPr lang="cs-CZ" baseline="0" dirty="0" err="1" smtClean="0"/>
              <a:t>textbook</a:t>
            </a:r>
            <a:r>
              <a:rPr lang="cs-CZ" baseline="0" dirty="0" smtClean="0"/>
              <a:t> of </a:t>
            </a:r>
            <a:r>
              <a:rPr lang="cs-CZ" baseline="0" dirty="0" err="1" smtClean="0"/>
              <a:t>medical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physiology</a:t>
            </a:r>
            <a:r>
              <a:rPr lang="cs-CZ" baseline="0" dirty="0" smtClean="0"/>
              <a:t> - 461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C72EED-9722-4B6F-AE35-74C7FEE3B77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03CF3-D337-4B20-A7AB-C905D1A336D5}" type="datetimeFigureOut">
              <a:rPr lang="cs-CZ" smtClean="0"/>
              <a:pPr/>
              <a:t>1.6.2015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4DB36-252C-4B26-B54A-DA641724791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11/jaro2015/VSBC041p/um/endotel__hemokoagulace_2015.pp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060847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Hemokoagulační faktory </a:t>
            </a:r>
            <a:br>
              <a:rPr lang="cs-CZ" b="1" dirty="0" smtClean="0"/>
            </a:br>
            <a:r>
              <a:rPr lang="cs-CZ" b="1" dirty="0" smtClean="0"/>
              <a:t>a </a:t>
            </a:r>
            <a:br>
              <a:rPr lang="cs-CZ" b="1" dirty="0" smtClean="0"/>
            </a:br>
            <a:r>
              <a:rPr lang="cs-CZ" b="1" dirty="0" smtClean="0"/>
              <a:t>Hemostatická kaskáda (MADE IT EASY)</a:t>
            </a:r>
            <a:endParaRPr lang="cs-CZ" b="1" dirty="0"/>
          </a:p>
        </p:txBody>
      </p:sp>
      <p:pic>
        <p:nvPicPr>
          <p:cNvPr id="10242" name="Picture 2" descr="http://store.bbcomcdn.com/deploy/images/brands/mri/eo2-vmax/ruptured-red-blood-ce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060848"/>
            <a:ext cx="6666547" cy="40324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Obdélník 3"/>
          <p:cNvSpPr/>
          <p:nvPr/>
        </p:nvSpPr>
        <p:spPr>
          <a:xfrm>
            <a:off x="503040" y="6237312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/>
              <a:t>Dalibor Zimek, Všeobecné lékařství, Skupina 3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b/b6/Coagulation_full.svg/400px-Coagulation_full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336" y="548680"/>
            <a:ext cx="7110790" cy="5688632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251520" y="6381328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Upraveno dle </a:t>
            </a:r>
            <a:r>
              <a:rPr lang="cs-CZ" dirty="0" err="1" smtClean="0"/>
              <a:t>Ganong</a:t>
            </a:r>
            <a:r>
              <a:rPr lang="cs-CZ" dirty="0" smtClean="0"/>
              <a:t> - Přehled lékařské fyziologie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Cambria" pitchFamily="18" charset="0"/>
              </a:rPr>
              <a:t>Srážecí kaskáda souhrnně</a:t>
            </a:r>
            <a:endParaRPr lang="cs-CZ" sz="24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Autofit/>
          </a:bodyPr>
          <a:lstStyle/>
          <a:p>
            <a:r>
              <a:rPr lang="cs-CZ" sz="4800" b="1" dirty="0" smtClean="0"/>
              <a:t>Hodnocení hemokoagulace (Testy)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4968552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K hodnocení srážlivosti využíváme v klinické praxi hlavně </a:t>
            </a:r>
            <a:r>
              <a:rPr lang="cs-CZ" b="1" u="sng" dirty="0" smtClean="0"/>
              <a:t>tři testy:</a:t>
            </a:r>
          </a:p>
          <a:p>
            <a:pPr marL="0" indent="0">
              <a:lnSpc>
                <a:spcPct val="120000"/>
              </a:lnSpc>
              <a:buNone/>
            </a:pPr>
            <a:endParaRPr lang="cs-CZ" b="1" u="sng" dirty="0" smtClean="0"/>
          </a:p>
          <a:p>
            <a:pPr>
              <a:buNone/>
            </a:pPr>
            <a:r>
              <a:rPr lang="cs-CZ" dirty="0" smtClean="0"/>
              <a:t>(1.) </a:t>
            </a:r>
            <a:r>
              <a:rPr lang="cs-CZ" dirty="0" err="1" smtClean="0"/>
              <a:t>Quickův</a:t>
            </a:r>
            <a:r>
              <a:rPr lang="cs-CZ" dirty="0" smtClean="0"/>
              <a:t> test </a:t>
            </a:r>
          </a:p>
          <a:p>
            <a:pPr>
              <a:buNone/>
            </a:pPr>
            <a:r>
              <a:rPr lang="cs-CZ" sz="2400" dirty="0" smtClean="0"/>
              <a:t>(prothrombinový čas, případně INR)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(2.) </a:t>
            </a:r>
            <a:r>
              <a:rPr lang="cs-CZ" dirty="0" err="1" smtClean="0"/>
              <a:t>aPTT</a:t>
            </a:r>
            <a:endParaRPr lang="cs-CZ" dirty="0" smtClean="0"/>
          </a:p>
          <a:p>
            <a:pPr>
              <a:buNone/>
            </a:pPr>
            <a:r>
              <a:rPr lang="cs-CZ" sz="2400" dirty="0" smtClean="0"/>
              <a:t>(aktivovaný </a:t>
            </a:r>
            <a:r>
              <a:rPr lang="cs-CZ" sz="2400" dirty="0" err="1" smtClean="0"/>
              <a:t>prothrombinoplastinový</a:t>
            </a:r>
            <a:r>
              <a:rPr lang="cs-CZ" sz="2400" dirty="0" smtClean="0"/>
              <a:t> čas)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(3.) </a:t>
            </a:r>
            <a:r>
              <a:rPr lang="cs-CZ" dirty="0" err="1" smtClean="0"/>
              <a:t>Thrombinový</a:t>
            </a:r>
            <a:r>
              <a:rPr lang="cs-CZ" dirty="0" smtClean="0"/>
              <a:t> čas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84784"/>
            <a:ext cx="3857625" cy="473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7" name="Přímá spojovací čára 6"/>
          <p:cNvCxnSpPr/>
          <p:nvPr/>
        </p:nvCxnSpPr>
        <p:spPr>
          <a:xfrm>
            <a:off x="5220072" y="2204864"/>
            <a:ext cx="13681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7452320" y="2204864"/>
            <a:ext cx="11521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5292080" y="6093296"/>
            <a:ext cx="10081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004048" y="62373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Upraveno dle Souček – Vnitřní lékařství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(1.) </a:t>
            </a:r>
            <a:r>
              <a:rPr lang="cs-CZ" b="1" dirty="0" err="1" smtClean="0"/>
              <a:t>Quick</a:t>
            </a:r>
            <a:r>
              <a:rPr lang="cs-CZ" b="1" dirty="0" smtClean="0"/>
              <a:t> test - prothrombinový čas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Základní koagulační test hodnotící funkci </a:t>
            </a:r>
            <a:r>
              <a:rPr lang="cs-CZ" b="1" dirty="0" smtClean="0">
                <a:solidFill>
                  <a:srgbClr val="FF0000"/>
                </a:solidFill>
              </a:rPr>
              <a:t>zevního</a:t>
            </a:r>
            <a:r>
              <a:rPr lang="cs-CZ" dirty="0" smtClean="0"/>
              <a:t> </a:t>
            </a:r>
            <a:r>
              <a:rPr lang="cs-CZ" dirty="0" err="1" smtClean="0"/>
              <a:t>koaguačního</a:t>
            </a:r>
            <a:r>
              <a:rPr lang="cs-CZ" dirty="0" smtClean="0"/>
              <a:t> systému – monitorování léčby </a:t>
            </a:r>
            <a:r>
              <a:rPr lang="cs-CZ" dirty="0" err="1" smtClean="0"/>
              <a:t>warfarinem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V rámci </a:t>
            </a:r>
            <a:r>
              <a:rPr lang="cs-CZ" b="1" dirty="0" smtClean="0">
                <a:solidFill>
                  <a:srgbClr val="FF0000"/>
                </a:solidFill>
              </a:rPr>
              <a:t>interpretace</a:t>
            </a:r>
            <a:r>
              <a:rPr lang="cs-CZ" dirty="0" smtClean="0"/>
              <a:t> se hodnota uvádí jako: </a:t>
            </a:r>
            <a:r>
              <a:rPr lang="cs-CZ" b="1" dirty="0" smtClean="0"/>
              <a:t>čas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12-15 s ,</a:t>
            </a:r>
            <a:r>
              <a:rPr lang="cs-CZ" dirty="0" smtClean="0"/>
              <a:t>nebo </a:t>
            </a:r>
            <a:r>
              <a:rPr lang="cs-CZ" b="1" dirty="0" smtClean="0"/>
              <a:t>INR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0.8-1.2</a:t>
            </a: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r>
              <a:rPr lang="cs-CZ" b="1" dirty="0" smtClean="0"/>
              <a:t>INR</a:t>
            </a:r>
            <a:r>
              <a:rPr lang="cs-CZ" dirty="0" smtClean="0"/>
              <a:t> – mezinárodní normalizovaný poměr. Z důvodu standardizace měření z různých laboratoří –&gt; každá laboratoř využívá tkáňový faktor(</a:t>
            </a:r>
            <a:r>
              <a:rPr lang="cs-CZ" dirty="0" err="1" smtClean="0"/>
              <a:t>thromboplastin</a:t>
            </a:r>
            <a:r>
              <a:rPr lang="cs-CZ" dirty="0" smtClean="0"/>
              <a:t>) o jiné aktivitě, proto musí existovat koeficient pro porovnání hodnot z různých laboratoří.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určuje INR?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/>
          <a:lstStyle/>
          <a:p>
            <a:r>
              <a:rPr lang="cs-CZ" sz="2400" dirty="0" smtClean="0"/>
              <a:t>Ke každému </a:t>
            </a:r>
            <a:r>
              <a:rPr lang="cs-CZ" sz="2400" dirty="0" err="1" smtClean="0"/>
              <a:t>thromboplastinu</a:t>
            </a:r>
            <a:r>
              <a:rPr lang="cs-CZ" sz="2400" dirty="0" smtClean="0"/>
              <a:t> dodává výrobce hodnotu tzv. </a:t>
            </a:r>
            <a:r>
              <a:rPr lang="cs-CZ" sz="2400" b="1" dirty="0" smtClean="0">
                <a:solidFill>
                  <a:srgbClr val="FF0000"/>
                </a:solidFill>
              </a:rPr>
              <a:t>ISI</a:t>
            </a:r>
            <a:r>
              <a:rPr lang="cs-CZ" sz="2400" dirty="0" smtClean="0"/>
              <a:t> – hodnotu aktivity dodaného </a:t>
            </a:r>
            <a:r>
              <a:rPr lang="cs-CZ" sz="2400" dirty="0" err="1" smtClean="0"/>
              <a:t>thromboplastinu</a:t>
            </a:r>
            <a:r>
              <a:rPr lang="cs-CZ" sz="2400" dirty="0" smtClean="0"/>
              <a:t> ve srovnání ze standardem (1.0 – 2.0).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3356992"/>
            <a:ext cx="8964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Fyziologické rozmezí se udává v rozmezí </a:t>
            </a:r>
            <a:r>
              <a:rPr lang="cs-CZ" sz="2400" b="1" dirty="0" smtClean="0">
                <a:solidFill>
                  <a:srgbClr val="FF0000"/>
                </a:solidFill>
              </a:rPr>
              <a:t>0.8 -1.2</a:t>
            </a:r>
            <a:r>
              <a:rPr lang="cs-CZ" sz="2400" dirty="0" smtClean="0"/>
              <a:t>, </a:t>
            </a:r>
            <a:r>
              <a:rPr lang="cs-CZ" sz="2400" b="1" dirty="0" smtClean="0">
                <a:solidFill>
                  <a:srgbClr val="FF0000"/>
                </a:solidFill>
              </a:rPr>
              <a:t>vysoké INR </a:t>
            </a:r>
            <a:r>
              <a:rPr lang="cs-CZ" sz="2400" dirty="0" smtClean="0"/>
              <a:t>ukazuje zvýšené riziko vzniku krvácivého stavu – </a:t>
            </a:r>
            <a:r>
              <a:rPr lang="cs-CZ" sz="2400" dirty="0" err="1" smtClean="0"/>
              <a:t>warfarin</a:t>
            </a:r>
            <a:r>
              <a:rPr lang="cs-CZ" sz="2400" dirty="0" smtClean="0"/>
              <a:t>, kumariny. </a:t>
            </a:r>
            <a:r>
              <a:rPr lang="cs-CZ" sz="2400" b="1" dirty="0" smtClean="0">
                <a:solidFill>
                  <a:srgbClr val="FF0000"/>
                </a:solidFill>
              </a:rPr>
              <a:t>Nízké INR </a:t>
            </a:r>
            <a:r>
              <a:rPr lang="cs-CZ" sz="2400" dirty="0" smtClean="0"/>
              <a:t>ukazuje zvýšené riziko vzniku </a:t>
            </a:r>
            <a:r>
              <a:rPr lang="cs-CZ" sz="2400" dirty="0" err="1" smtClean="0"/>
              <a:t>thromboembolického</a:t>
            </a:r>
            <a:r>
              <a:rPr lang="cs-CZ" sz="2400" dirty="0" smtClean="0"/>
              <a:t> stavu. Klinické rozmezí při léčbě </a:t>
            </a:r>
            <a:r>
              <a:rPr lang="cs-CZ" sz="2400" dirty="0" err="1" smtClean="0"/>
              <a:t>thrombóz</a:t>
            </a:r>
            <a:r>
              <a:rPr lang="cs-CZ" sz="2400" dirty="0" smtClean="0"/>
              <a:t> se uvádí v rozmezí 2.0 – 3.0</a:t>
            </a:r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1930166" cy="10081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570186"/>
          </a:xfrm>
        </p:spPr>
        <p:txBody>
          <a:bodyPr>
            <a:normAutofit/>
          </a:bodyPr>
          <a:lstStyle/>
          <a:p>
            <a:r>
              <a:rPr lang="cs-CZ" b="1" dirty="0" smtClean="0"/>
              <a:t>(2.) </a:t>
            </a:r>
            <a:r>
              <a:rPr lang="cs-CZ" b="1" dirty="0" err="1" smtClean="0"/>
              <a:t>aPTT</a:t>
            </a: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sz="3100" dirty="0" smtClean="0"/>
              <a:t>(aktivovaný parciální </a:t>
            </a:r>
            <a:r>
              <a:rPr lang="cs-CZ" sz="3100" dirty="0" err="1" smtClean="0"/>
              <a:t>prothromboplastinový</a:t>
            </a:r>
            <a:r>
              <a:rPr lang="cs-CZ" sz="3100" dirty="0" smtClean="0"/>
              <a:t> čas)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cs-CZ" dirty="0" smtClean="0"/>
              <a:t>Základní test na hodnocení </a:t>
            </a:r>
            <a:r>
              <a:rPr lang="cs-CZ" b="1" dirty="0" smtClean="0">
                <a:solidFill>
                  <a:srgbClr val="FF0000"/>
                </a:solidFill>
              </a:rPr>
              <a:t>vnitřního koagulačního systému</a:t>
            </a:r>
            <a:r>
              <a:rPr lang="cs-CZ" dirty="0" smtClean="0"/>
              <a:t> – čas do vzniku tkáňového </a:t>
            </a:r>
            <a:r>
              <a:rPr lang="cs-CZ" dirty="0" err="1" smtClean="0"/>
              <a:t>thromboplastinu</a:t>
            </a:r>
            <a:r>
              <a:rPr lang="cs-CZ" dirty="0" smtClean="0"/>
              <a:t> (</a:t>
            </a:r>
            <a:r>
              <a:rPr lang="cs-CZ" dirty="0" err="1" smtClean="0"/>
              <a:t>IIIa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 smtClean="0"/>
              <a:t>Fyziologické hodnoty se pohybují v rozmezí </a:t>
            </a:r>
            <a:r>
              <a:rPr lang="cs-CZ" b="1" dirty="0" smtClean="0">
                <a:solidFill>
                  <a:srgbClr val="FF0000"/>
                </a:solidFill>
              </a:rPr>
              <a:t>26-40 s.</a:t>
            </a:r>
          </a:p>
          <a:p>
            <a:r>
              <a:rPr lang="cs-CZ" dirty="0" smtClean="0"/>
              <a:t>Monitorování srážení při léčbě heparinem, případně </a:t>
            </a:r>
            <a:r>
              <a:rPr lang="cs-CZ" dirty="0" err="1" smtClean="0"/>
              <a:t>fraxiparinem</a:t>
            </a:r>
            <a:r>
              <a:rPr lang="cs-CZ" dirty="0" smtClean="0"/>
              <a:t>.</a:t>
            </a:r>
          </a:p>
          <a:p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(3.) </a:t>
            </a:r>
            <a:r>
              <a:rPr lang="cs-CZ" b="1" dirty="0" err="1" smtClean="0"/>
              <a:t>Thrombinový</a:t>
            </a:r>
            <a:r>
              <a:rPr lang="cs-CZ" b="1" dirty="0" smtClean="0"/>
              <a:t> čas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Test je cílen na  tzv. 3. fázi koagulace, tj. štěpení fibrinogenu trombinem a následný vznik nerozpustného fibrinu (</a:t>
            </a:r>
            <a:r>
              <a:rPr lang="cs-CZ" b="1" dirty="0" smtClean="0">
                <a:solidFill>
                  <a:srgbClr val="FF0000"/>
                </a:solidFill>
              </a:rPr>
              <a:t>Společnou koagulační cestu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 smtClean="0"/>
              <a:t>Fyziologické hodnoty: </a:t>
            </a:r>
            <a:r>
              <a:rPr lang="cs-CZ" b="1" dirty="0" smtClean="0">
                <a:solidFill>
                  <a:srgbClr val="FF0000"/>
                </a:solidFill>
              </a:rPr>
              <a:t>18 sekund.</a:t>
            </a:r>
          </a:p>
          <a:p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Více informací na: </a:t>
            </a:r>
            <a:r>
              <a:rPr lang="cs-CZ" dirty="0" smtClean="0"/>
              <a:t>http://www.rnceus.com/coag/coagtt.html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229600" cy="4525963"/>
          </a:xfrm>
        </p:spPr>
        <p:txBody>
          <a:bodyPr/>
          <a:lstStyle/>
          <a:p>
            <a:r>
              <a:rPr lang="cs-CZ" dirty="0" smtClean="0"/>
              <a:t>Doporučuji také prostudovat přednášku Biochemie II č.13 (od strany 35)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https://is.muni.cz/auth/el/1411/jaro2015/VSBC041p/um/endotel__hemokoagulace_2015.ppt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Informace do prezentace byly čerpány z: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cs-CZ" sz="2200" i="1" dirty="0" smtClean="0"/>
              <a:t>Vnitřní lékařství</a:t>
            </a:r>
            <a:r>
              <a:rPr lang="cs-CZ" sz="2200" dirty="0" smtClean="0"/>
              <a:t>. </a:t>
            </a:r>
            <a:r>
              <a:rPr lang="cs-CZ" sz="2200" dirty="0" err="1" smtClean="0"/>
              <a:t>Vyd</a:t>
            </a:r>
            <a:r>
              <a:rPr lang="cs-CZ" sz="2200" dirty="0" smtClean="0"/>
              <a:t>. 1. Editor Miroslav Souček. Praha: </a:t>
            </a:r>
            <a:r>
              <a:rPr lang="cs-CZ" sz="2200" dirty="0" err="1" smtClean="0"/>
              <a:t>Grada</a:t>
            </a:r>
            <a:r>
              <a:rPr lang="cs-CZ" sz="2200" dirty="0" smtClean="0"/>
              <a:t> </a:t>
            </a:r>
            <a:r>
              <a:rPr lang="cs-CZ" sz="2200" dirty="0" err="1" smtClean="0"/>
              <a:t>Publishing</a:t>
            </a:r>
            <a:r>
              <a:rPr lang="cs-CZ" sz="2200" dirty="0" smtClean="0"/>
              <a:t>, 2011, </a:t>
            </a:r>
            <a:r>
              <a:rPr lang="cs-CZ" sz="2200" dirty="0" err="1" smtClean="0"/>
              <a:t>xliv</a:t>
            </a:r>
            <a:r>
              <a:rPr lang="cs-CZ" sz="2200" dirty="0" smtClean="0"/>
              <a:t>, 805 s. ISBN 9788021054189.</a:t>
            </a:r>
          </a:p>
          <a:p>
            <a:r>
              <a:rPr lang="en-US" sz="2200" dirty="0" smtClean="0"/>
              <a:t>HALL, John E a Arthur C GUYTON. </a:t>
            </a:r>
            <a:r>
              <a:rPr lang="en-US" sz="2200" i="1" dirty="0" smtClean="0"/>
              <a:t>Guyton and Hall textbook of medical physiology</a:t>
            </a:r>
            <a:r>
              <a:rPr lang="en-US" sz="2200" dirty="0" smtClean="0"/>
              <a:t>. 12th ed. Philadelphia, Pa.: Saunders/Elsevier, c2011, xix, 1091 p. ISBN 9781416045748</a:t>
            </a:r>
            <a:endParaRPr lang="cs-CZ" sz="2200" dirty="0" smtClean="0"/>
          </a:p>
          <a:p>
            <a:r>
              <a:rPr lang="cs-CZ" sz="2200" dirty="0" smtClean="0"/>
              <a:t>GANONG, William F. </a:t>
            </a:r>
            <a:r>
              <a:rPr lang="cs-CZ" sz="2200" i="1" dirty="0" smtClean="0"/>
              <a:t>Přehled lékařské fyziologie: dvacáté vydání</a:t>
            </a:r>
            <a:r>
              <a:rPr lang="cs-CZ" sz="2200" dirty="0" smtClean="0"/>
              <a:t>. Praha: </a:t>
            </a:r>
            <a:r>
              <a:rPr lang="cs-CZ" sz="2200" dirty="0" err="1" smtClean="0"/>
              <a:t>Galén</a:t>
            </a:r>
            <a:r>
              <a:rPr lang="cs-CZ" sz="2200" dirty="0" smtClean="0"/>
              <a:t>, c2005, </a:t>
            </a:r>
            <a:r>
              <a:rPr lang="cs-CZ" sz="2200" dirty="0" err="1" smtClean="0"/>
              <a:t>xx</a:t>
            </a:r>
            <a:r>
              <a:rPr lang="cs-CZ" sz="2200" dirty="0" smtClean="0"/>
              <a:t>, 890 s. ISBN 80-7262-311-7.</a:t>
            </a:r>
          </a:p>
          <a:p>
            <a:r>
              <a:rPr lang="cs-CZ" sz="2200" dirty="0" smtClean="0"/>
              <a:t>LEDVINA, Miroslav, Alena STOKLASOVÁ a Jaroslav CERMAN. </a:t>
            </a:r>
            <a:r>
              <a:rPr lang="cs-CZ" sz="2200" i="1" dirty="0" smtClean="0"/>
              <a:t>Biochemie pro studující medicíny</a:t>
            </a:r>
            <a:r>
              <a:rPr lang="cs-CZ" sz="2200" dirty="0" smtClean="0"/>
              <a:t>. </a:t>
            </a:r>
            <a:r>
              <a:rPr lang="cs-CZ" sz="2200" dirty="0" err="1" smtClean="0"/>
              <a:t>Vyd</a:t>
            </a:r>
            <a:r>
              <a:rPr lang="cs-CZ" sz="2200" dirty="0" smtClean="0"/>
              <a:t>. 1. Praha: Karolinum, 2004, S. 281-562. ISBN 80-246-0850-2</a:t>
            </a:r>
            <a:r>
              <a:rPr lang="cs-CZ" dirty="0" smtClean="0"/>
              <a:t>.</a:t>
            </a:r>
          </a:p>
          <a:p>
            <a:r>
              <a:rPr lang="cs-CZ" sz="2200" dirty="0" smtClean="0"/>
              <a:t>ČEŠKA, Richard. </a:t>
            </a:r>
            <a:r>
              <a:rPr lang="cs-CZ" sz="2200" i="1" dirty="0" smtClean="0"/>
              <a:t>Interna</a:t>
            </a:r>
            <a:r>
              <a:rPr lang="cs-CZ" sz="2200" dirty="0" smtClean="0"/>
              <a:t>. </a:t>
            </a:r>
            <a:r>
              <a:rPr lang="cs-CZ" sz="2200" dirty="0" err="1" smtClean="0"/>
              <a:t>Vyd</a:t>
            </a:r>
            <a:r>
              <a:rPr lang="cs-CZ" sz="2200" dirty="0" smtClean="0"/>
              <a:t>. 1. Editor Vladimír Tesař, Petr Dítě, Tomáš </a:t>
            </a:r>
            <a:r>
              <a:rPr lang="cs-CZ" sz="2200" dirty="0" err="1" smtClean="0"/>
              <a:t>Štulc</a:t>
            </a:r>
            <a:r>
              <a:rPr lang="cs-CZ" sz="2200" dirty="0" smtClean="0"/>
              <a:t>. Praha: Triton, 2010, </a:t>
            </a:r>
            <a:r>
              <a:rPr lang="cs-CZ" sz="2200" dirty="0" err="1" smtClean="0"/>
              <a:t>xix</a:t>
            </a:r>
            <a:r>
              <a:rPr lang="cs-CZ" sz="2200" dirty="0" smtClean="0"/>
              <a:t>, 855 s. ISBN 978-80-7387-423-0.</a:t>
            </a:r>
          </a:p>
          <a:p>
            <a:r>
              <a:rPr lang="cs-CZ" sz="2200" dirty="0" smtClean="0"/>
              <a:t>TROJAN, Stanislav., a kol. </a:t>
            </a:r>
            <a:r>
              <a:rPr lang="cs-CZ" sz="2200" i="1" dirty="0" smtClean="0"/>
              <a:t>Lékařská fyziologie</a:t>
            </a:r>
            <a:r>
              <a:rPr lang="cs-CZ" sz="2200" dirty="0" smtClean="0"/>
              <a:t>. 4. </a:t>
            </a:r>
            <a:r>
              <a:rPr lang="cs-CZ" sz="2200" dirty="0" err="1" smtClean="0"/>
              <a:t>vyd</a:t>
            </a:r>
            <a:r>
              <a:rPr lang="cs-CZ" sz="2200" dirty="0" smtClean="0"/>
              <a:t>. Praha: </a:t>
            </a:r>
            <a:r>
              <a:rPr lang="cs-CZ" sz="2200" dirty="0" err="1" smtClean="0"/>
              <a:t>Grada</a:t>
            </a:r>
            <a:r>
              <a:rPr lang="cs-CZ" sz="2200" dirty="0" smtClean="0"/>
              <a:t> </a:t>
            </a:r>
            <a:r>
              <a:rPr lang="cs-CZ" sz="2200" dirty="0" err="1" smtClean="0"/>
              <a:t>publishing</a:t>
            </a:r>
            <a:r>
              <a:rPr lang="cs-CZ" sz="2200" dirty="0" smtClean="0"/>
              <a:t>, 2003, 772 s. ISBN 80-247-0512-5.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Dalibor Zimek</a:t>
            </a:r>
          </a:p>
          <a:p>
            <a:pPr algn="ctr"/>
            <a:r>
              <a:rPr lang="cs-CZ" dirty="0" smtClean="0"/>
              <a:t>Všeobecné lékařství</a:t>
            </a:r>
          </a:p>
          <a:p>
            <a:pPr algn="ctr"/>
            <a:r>
              <a:rPr lang="cs-CZ" dirty="0" smtClean="0"/>
              <a:t>Skupina 3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764704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u="sng" dirty="0" smtClean="0"/>
              <a:t>Zpracoval:</a:t>
            </a:r>
            <a:endParaRPr lang="cs-CZ" sz="4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894603"/>
              </p:ext>
            </p:extLst>
          </p:nvPr>
        </p:nvGraphicFramePr>
        <p:xfrm>
          <a:off x="251520" y="0"/>
          <a:ext cx="8229600" cy="543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729349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Zkratka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Název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cs-CZ" sz="2000" b="0" dirty="0" smtClean="0"/>
                        <a:t>ibrinogen</a:t>
                      </a:r>
                      <a:endParaRPr lang="cs-CZ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cs-CZ" sz="2000" b="0" dirty="0" err="1" smtClean="0"/>
                        <a:t>rothrombin</a:t>
                      </a:r>
                      <a:endParaRPr lang="cs-CZ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III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sz="2000" b="0" dirty="0" err="1" smtClean="0"/>
                        <a:t>hromboplastin</a:t>
                      </a:r>
                      <a:r>
                        <a:rPr lang="cs-CZ" sz="2000" b="0" dirty="0" smtClean="0"/>
                        <a:t>, 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sz="2000" b="0" dirty="0" smtClean="0"/>
                        <a:t>káňový faktor, 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cs-CZ" sz="2000" b="0" dirty="0" smtClean="0"/>
                        <a:t>káňový tromboplastin</a:t>
                      </a:r>
                      <a:endParaRPr lang="cs-CZ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IV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Vápník(</a:t>
                      </a:r>
                      <a:r>
                        <a:rPr lang="cs-CZ" sz="2000" b="1" dirty="0" err="1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cs-CZ" sz="2000" b="0" dirty="0" err="1" smtClean="0"/>
                        <a:t>alcium</a:t>
                      </a:r>
                      <a:r>
                        <a:rPr lang="cs-CZ" sz="2000" b="0" dirty="0" smtClean="0"/>
                        <a:t>)</a:t>
                      </a:r>
                      <a:endParaRPr lang="cs-CZ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Proakcelerin</a:t>
                      </a:r>
                      <a:r>
                        <a:rPr lang="cs-CZ" sz="2000" dirty="0" smtClean="0"/>
                        <a:t>, 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labilní faktor</a:t>
                      </a:r>
                      <a:r>
                        <a:rPr lang="cs-CZ" sz="2000" dirty="0" smtClean="0"/>
                        <a:t>, akcelerační</a:t>
                      </a:r>
                      <a:r>
                        <a:rPr lang="cs-CZ" sz="2000" baseline="0" dirty="0" smtClean="0"/>
                        <a:t> globulin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VII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Prokonvertin</a:t>
                      </a:r>
                      <a:r>
                        <a:rPr lang="cs-CZ" sz="2000" dirty="0" smtClean="0"/>
                        <a:t>,SPCA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cs-CZ" sz="2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stabilní</a:t>
                      </a: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 faktor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VIII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Antihemofilický faktor A </a:t>
                      </a:r>
                      <a:r>
                        <a:rPr lang="cs-CZ" sz="2000" dirty="0" smtClean="0"/>
                        <a:t>, antihemofilický globulin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IX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PTC, antihemofilický faktor B, </a:t>
                      </a:r>
                      <a:r>
                        <a:rPr lang="cs-CZ" sz="2000" b="1" dirty="0" err="1" smtClean="0">
                          <a:solidFill>
                            <a:srgbClr val="FF0000"/>
                          </a:solidFill>
                        </a:rPr>
                        <a:t>Christmas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 faktor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X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cs-CZ" sz="2000" dirty="0" err="1" smtClean="0"/>
                        <a:t>tuart</a:t>
                      </a:r>
                      <a:r>
                        <a:rPr lang="cs-CZ" sz="2000" dirty="0" smtClean="0"/>
                        <a:t> – </a:t>
                      </a:r>
                      <a:r>
                        <a:rPr lang="cs-CZ" sz="2000" dirty="0" err="1" smtClean="0"/>
                        <a:t>Prowerův</a:t>
                      </a:r>
                      <a:r>
                        <a:rPr lang="cs-CZ" sz="2000" baseline="0" dirty="0" smtClean="0"/>
                        <a:t> faktor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XI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Plazmatický</a:t>
                      </a:r>
                      <a:r>
                        <a:rPr lang="cs-CZ" sz="2000" baseline="0" dirty="0" smtClean="0"/>
                        <a:t> předchůdce tromboplastinu </a:t>
                      </a: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</a:rPr>
                        <a:t>(PTA)</a:t>
                      </a:r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cs-CZ" sz="2000" baseline="0" dirty="0" smtClean="0"/>
                        <a:t>antihemofilický faktor C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XII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>
                          <a:solidFill>
                            <a:srgbClr val="FF0000"/>
                          </a:solidFill>
                        </a:rPr>
                        <a:t>Hagemannův</a:t>
                      </a:r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 faktor</a:t>
                      </a:r>
                      <a:r>
                        <a:rPr lang="cs-CZ" sz="2000" dirty="0" smtClean="0"/>
                        <a:t>, </a:t>
                      </a:r>
                      <a:r>
                        <a:rPr lang="cs-CZ" sz="2000" dirty="0" err="1" smtClean="0"/>
                        <a:t>glass</a:t>
                      </a:r>
                      <a:r>
                        <a:rPr lang="cs-CZ" sz="2000" dirty="0" smtClean="0"/>
                        <a:t> faktor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XIII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Fibrin stabilizující faktor (FSF)</a:t>
                      </a:r>
                      <a:r>
                        <a:rPr lang="cs-CZ" sz="2000" dirty="0" smtClean="0"/>
                        <a:t>,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Laki</a:t>
                      </a:r>
                      <a:r>
                        <a:rPr lang="cs-CZ" sz="2000" baseline="0" dirty="0" smtClean="0"/>
                        <a:t> – </a:t>
                      </a:r>
                      <a:r>
                        <a:rPr lang="cs-CZ" sz="2000" baseline="0" dirty="0" err="1" smtClean="0"/>
                        <a:t>Lorandův</a:t>
                      </a:r>
                      <a:r>
                        <a:rPr lang="cs-CZ" sz="2000" baseline="0" dirty="0" smtClean="0"/>
                        <a:t> faktor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5589240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u="sng" dirty="0" smtClean="0"/>
              <a:t>Mezi krevní faktory se zařazují také : </a:t>
            </a:r>
            <a:r>
              <a:rPr lang="cs-CZ" sz="2000" dirty="0" smtClean="0"/>
              <a:t>Vysokomolekulární </a:t>
            </a:r>
            <a:r>
              <a:rPr lang="cs-CZ" sz="2000" dirty="0" err="1" smtClean="0"/>
              <a:t>kininogen</a:t>
            </a:r>
            <a:r>
              <a:rPr lang="cs-CZ" sz="2000" dirty="0" smtClean="0"/>
              <a:t> (</a:t>
            </a:r>
            <a:r>
              <a:rPr lang="cs-CZ" sz="2000" b="1" dirty="0" smtClean="0"/>
              <a:t>HMW-K</a:t>
            </a:r>
            <a:r>
              <a:rPr lang="cs-CZ" sz="2000" dirty="0" smtClean="0"/>
              <a:t>), </a:t>
            </a:r>
            <a:r>
              <a:rPr lang="cs-CZ" sz="2000" dirty="0" err="1" smtClean="0"/>
              <a:t>Prekalikrein</a:t>
            </a:r>
            <a:r>
              <a:rPr lang="cs-CZ" sz="2000" dirty="0" smtClean="0"/>
              <a:t> (</a:t>
            </a:r>
            <a:r>
              <a:rPr lang="cs-CZ" sz="2000" b="1" dirty="0" err="1" smtClean="0"/>
              <a:t>Pre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ka</a:t>
            </a:r>
            <a:r>
              <a:rPr lang="cs-CZ" sz="2000" dirty="0" smtClean="0"/>
              <a:t>), </a:t>
            </a:r>
            <a:r>
              <a:rPr lang="cs-CZ" sz="2000" dirty="0" err="1" smtClean="0"/>
              <a:t>Kalikrein</a:t>
            </a:r>
            <a:r>
              <a:rPr lang="cs-CZ" sz="2000" dirty="0" smtClean="0"/>
              <a:t>(</a:t>
            </a:r>
            <a:r>
              <a:rPr lang="cs-CZ" sz="2000" b="1" dirty="0" err="1" smtClean="0"/>
              <a:t>Ka</a:t>
            </a:r>
            <a:r>
              <a:rPr lang="cs-CZ" sz="2000" dirty="0" smtClean="0"/>
              <a:t>), destičkové fosfolipidy (</a:t>
            </a:r>
            <a:r>
              <a:rPr lang="cs-CZ" sz="2000" b="1" dirty="0" smtClean="0"/>
              <a:t>PL</a:t>
            </a:r>
            <a:r>
              <a:rPr lang="cs-CZ" sz="2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r>
              <a:rPr lang="cs-CZ" b="1" dirty="0" smtClean="0"/>
              <a:t>Jak si je zapamatovat?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r>
              <a:rPr lang="cs-CZ" b="1" dirty="0" err="1" smtClean="0">
                <a:solidFill>
                  <a:srgbClr val="FF0000"/>
                </a:solidFill>
              </a:rPr>
              <a:t>F</a:t>
            </a:r>
            <a:r>
              <a:rPr lang="cs-CZ" dirty="0" err="1" smtClean="0"/>
              <a:t>oolish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P</a:t>
            </a:r>
            <a:r>
              <a:rPr lang="cs-CZ" dirty="0" err="1" smtClean="0"/>
              <a:t>eople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</a:t>
            </a:r>
            <a:r>
              <a:rPr lang="cs-CZ" dirty="0" err="1" smtClean="0"/>
              <a:t>ry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C</a:t>
            </a:r>
            <a:r>
              <a:rPr lang="cs-CZ" dirty="0" err="1" smtClean="0"/>
              <a:t>limbing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</a:t>
            </a:r>
            <a:r>
              <a:rPr lang="cs-CZ" dirty="0" err="1" smtClean="0"/>
              <a:t>ong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</a:t>
            </a:r>
            <a:r>
              <a:rPr lang="cs-CZ" dirty="0" err="1" smtClean="0"/>
              <a:t>lopes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</a:t>
            </a:r>
            <a:r>
              <a:rPr lang="cs-CZ" dirty="0" err="1" smtClean="0"/>
              <a:t>fter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Ch</a:t>
            </a:r>
            <a:r>
              <a:rPr lang="cs-CZ" dirty="0" err="1" smtClean="0"/>
              <a:t>ristmas</a:t>
            </a:r>
            <a:r>
              <a:rPr lang="cs-CZ" dirty="0" smtClean="0"/>
              <a:t>, </a:t>
            </a:r>
            <a:r>
              <a:rPr lang="cs-CZ" b="1" dirty="0" err="1" smtClean="0">
                <a:solidFill>
                  <a:srgbClr val="FF0000"/>
                </a:solidFill>
              </a:rPr>
              <a:t>S</a:t>
            </a:r>
            <a:r>
              <a:rPr lang="cs-CZ" dirty="0" err="1" smtClean="0"/>
              <a:t>ome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P</a:t>
            </a:r>
            <a:r>
              <a:rPr lang="cs-CZ" dirty="0" err="1" smtClean="0"/>
              <a:t>eople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</a:t>
            </a:r>
            <a:r>
              <a:rPr lang="cs-CZ" dirty="0" err="1" smtClean="0"/>
              <a:t>ave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</a:t>
            </a:r>
            <a:r>
              <a:rPr lang="cs-CZ" dirty="0" err="1" smtClean="0"/>
              <a:t>allen</a:t>
            </a:r>
            <a:endParaRPr lang="cs-CZ" dirty="0" smtClean="0"/>
          </a:p>
          <a:p>
            <a:endParaRPr lang="cs-CZ" dirty="0"/>
          </a:p>
          <a:p>
            <a:r>
              <a:rPr lang="cs-CZ" b="1" dirty="0" err="1" smtClean="0">
                <a:solidFill>
                  <a:srgbClr val="FF0000"/>
                </a:solidFill>
              </a:rPr>
              <a:t>F</a:t>
            </a:r>
            <a:r>
              <a:rPr lang="cs-CZ" dirty="0" err="1" smtClean="0"/>
              <a:t>reshers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P</a:t>
            </a:r>
            <a:r>
              <a:rPr lang="cs-CZ" dirty="0" smtClean="0"/>
              <a:t>arty </a:t>
            </a:r>
            <a:r>
              <a:rPr lang="cs-CZ" b="1" dirty="0" err="1">
                <a:solidFill>
                  <a:srgbClr val="FF0000"/>
                </a:solidFill>
              </a:rPr>
              <a:t>T</a:t>
            </a:r>
            <a:r>
              <a:rPr lang="cs-CZ" dirty="0" err="1" smtClean="0"/>
              <a:t>onights</a:t>
            </a:r>
            <a:r>
              <a:rPr lang="cs-CZ" dirty="0" smtClean="0"/>
              <a:t>, </a:t>
            </a:r>
            <a:r>
              <a:rPr lang="cs-CZ" b="1" dirty="0" err="1">
                <a:solidFill>
                  <a:srgbClr val="FF0000"/>
                </a:solidFill>
              </a:rPr>
              <a:t>C</a:t>
            </a:r>
            <a:r>
              <a:rPr lang="cs-CZ" dirty="0" err="1" smtClean="0"/>
              <a:t>ome</a:t>
            </a:r>
            <a:r>
              <a:rPr lang="cs-CZ" dirty="0" smtClean="0"/>
              <a:t> </a:t>
            </a:r>
            <a:r>
              <a:rPr lang="cs-CZ" b="1" dirty="0" err="1">
                <a:solidFill>
                  <a:srgbClr val="FF0000"/>
                </a:solidFill>
              </a:rPr>
              <a:t>L</a:t>
            </a:r>
            <a:r>
              <a:rPr lang="cs-CZ" dirty="0" err="1" smtClean="0"/>
              <a:t>ets</a:t>
            </a:r>
            <a:r>
              <a:rPr lang="cs-CZ" dirty="0" smtClean="0"/>
              <a:t> </a:t>
            </a:r>
            <a:r>
              <a:rPr lang="cs-CZ" b="1" dirty="0" err="1">
                <a:solidFill>
                  <a:srgbClr val="FF0000"/>
                </a:solidFill>
              </a:rPr>
              <a:t>S</a:t>
            </a:r>
            <a:r>
              <a:rPr lang="cs-CZ" dirty="0" err="1" smtClean="0"/>
              <a:t>ing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nd </a:t>
            </a:r>
            <a:r>
              <a:rPr lang="cs-CZ" b="1" dirty="0">
                <a:solidFill>
                  <a:srgbClr val="FF0000"/>
                </a:solidFill>
              </a:rPr>
              <a:t>C</a:t>
            </a:r>
            <a:r>
              <a:rPr lang="cs-CZ" dirty="0" smtClean="0"/>
              <a:t>all </a:t>
            </a:r>
            <a:r>
              <a:rPr lang="cs-CZ" b="1" dirty="0" err="1" smtClean="0">
                <a:solidFill>
                  <a:srgbClr val="FF0000"/>
                </a:solidFill>
              </a:rPr>
              <a:t>S</a:t>
            </a:r>
            <a:r>
              <a:rPr lang="cs-CZ" dirty="0" err="1" smtClean="0"/>
              <a:t>eniors</a:t>
            </a:r>
            <a:r>
              <a:rPr lang="cs-CZ" dirty="0" smtClean="0"/>
              <a:t>: </a:t>
            </a:r>
            <a:r>
              <a:rPr lang="cs-CZ" b="1" dirty="0" err="1" smtClean="0">
                <a:solidFill>
                  <a:srgbClr val="FF0000"/>
                </a:solidFill>
              </a:rPr>
              <a:t>P</a:t>
            </a:r>
            <a:r>
              <a:rPr lang="cs-CZ" dirty="0" err="1" smtClean="0"/>
              <a:t>lease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H</a:t>
            </a:r>
            <a:r>
              <a:rPr lang="cs-CZ" dirty="0" err="1" smtClean="0"/>
              <a:t>ave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F</a:t>
            </a:r>
            <a:r>
              <a:rPr lang="cs-CZ" dirty="0" err="1" smtClean="0"/>
              <a:t>un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(1.) Můžete využít jednu z těchto vět</a:t>
            </a:r>
            <a:r>
              <a:rPr lang="cs-CZ" sz="2400" b="1" dirty="0" smtClean="0"/>
              <a:t>: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+mn-lt"/>
              </a:rPr>
              <a:t>(2.) </a:t>
            </a:r>
            <a:r>
              <a:rPr lang="cs-CZ" sz="2400" b="1" dirty="0" smtClean="0">
                <a:latin typeface="+mn-lt"/>
              </a:rPr>
              <a:t>Nakreslit si tento obrázek</a:t>
            </a:r>
            <a:r>
              <a:rPr lang="cs-CZ" sz="2200" dirty="0" smtClean="0">
                <a:latin typeface="+mn-lt"/>
              </a:rPr>
              <a:t/>
            </a:r>
            <a:br>
              <a:rPr lang="cs-CZ" sz="2200" dirty="0" smtClean="0">
                <a:latin typeface="+mn-lt"/>
              </a:rPr>
            </a:br>
            <a:endParaRPr lang="cs-CZ" sz="2200" dirty="0">
              <a:latin typeface="+mn-lt"/>
            </a:endParaRPr>
          </a:p>
        </p:txBody>
      </p:sp>
      <p:pic>
        <p:nvPicPr>
          <p:cNvPr id="4" name="Obrázek 3" descr="11154137_1038453389505646_570123886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9078" y="836713"/>
            <a:ext cx="8765842" cy="48965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1972 WEPT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r>
              <a:rPr lang="cs-CZ" b="1" dirty="0" smtClean="0"/>
              <a:t>10,9,7,2</a:t>
            </a:r>
            <a:r>
              <a:rPr lang="cs-CZ" dirty="0" smtClean="0"/>
              <a:t> -  faktory závislé na vitamínu K</a:t>
            </a:r>
          </a:p>
          <a:p>
            <a:endParaRPr lang="cs-CZ" dirty="0" smtClean="0"/>
          </a:p>
          <a:p>
            <a:r>
              <a:rPr lang="cs-CZ" b="1" dirty="0" smtClean="0"/>
              <a:t>WE – W</a:t>
            </a:r>
            <a:r>
              <a:rPr lang="cs-CZ" dirty="0" smtClean="0"/>
              <a:t>arfarin</a:t>
            </a:r>
            <a:r>
              <a:rPr lang="cs-CZ" b="1" dirty="0" smtClean="0"/>
              <a:t> </a:t>
            </a:r>
            <a:r>
              <a:rPr lang="cs-CZ" dirty="0" smtClean="0"/>
              <a:t>působí na </a:t>
            </a:r>
            <a:r>
              <a:rPr lang="cs-CZ" b="1" dirty="0" smtClean="0"/>
              <a:t>E</a:t>
            </a:r>
            <a:r>
              <a:rPr lang="cs-CZ" dirty="0" smtClean="0"/>
              <a:t>xterní (Vnější)  cestu srážení</a:t>
            </a:r>
          </a:p>
          <a:p>
            <a:endParaRPr lang="cs-CZ" dirty="0" smtClean="0"/>
          </a:p>
          <a:p>
            <a:r>
              <a:rPr lang="cs-CZ" b="1" dirty="0" smtClean="0"/>
              <a:t>PT</a:t>
            </a:r>
            <a:r>
              <a:rPr lang="cs-CZ" dirty="0" smtClean="0"/>
              <a:t> – měření </a:t>
            </a:r>
            <a:r>
              <a:rPr lang="cs-CZ" b="1" dirty="0" smtClean="0"/>
              <a:t>P</a:t>
            </a:r>
            <a:r>
              <a:rPr lang="cs-CZ" dirty="0" smtClean="0"/>
              <a:t>rothrombinového času (</a:t>
            </a:r>
            <a:r>
              <a:rPr lang="cs-CZ" b="1" dirty="0" err="1" smtClean="0"/>
              <a:t>T</a:t>
            </a:r>
            <a:r>
              <a:rPr lang="cs-CZ" dirty="0" err="1" smtClean="0"/>
              <a:t>ime</a:t>
            </a:r>
            <a:r>
              <a:rPr lang="cs-CZ" dirty="0" smtClean="0"/>
              <a:t>) ke stanovení funkčnosti vnější cesty (viz.dále)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6000" b="1" dirty="0" smtClean="0"/>
              <a:t>Srážecí dráhy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445224"/>
          </a:xfrm>
        </p:spPr>
        <p:txBody>
          <a:bodyPr>
            <a:noAutofit/>
          </a:bodyPr>
          <a:lstStyle/>
          <a:p>
            <a:r>
              <a:rPr lang="cs-CZ" sz="2400" dirty="0" smtClean="0"/>
              <a:t>Důležité je uvědomit si,že aktivované srážecí faktory fungují jako </a:t>
            </a:r>
            <a:r>
              <a:rPr lang="cs-CZ" sz="2400" b="1" dirty="0" smtClean="0">
                <a:solidFill>
                  <a:srgbClr val="FF0000"/>
                </a:solidFill>
              </a:rPr>
              <a:t>proteolytické enzymy </a:t>
            </a:r>
            <a:r>
              <a:rPr lang="cs-CZ" sz="2400" dirty="0" smtClean="0"/>
              <a:t>aktivující další faktory srážecí kaskády (nejčastěji serinové </a:t>
            </a:r>
            <a:r>
              <a:rPr lang="cs-CZ" sz="2400" dirty="0" err="1" smtClean="0"/>
              <a:t>proteasy</a:t>
            </a:r>
            <a:r>
              <a:rPr lang="cs-CZ" sz="2400" dirty="0" smtClean="0"/>
              <a:t>)</a:t>
            </a:r>
          </a:p>
          <a:p>
            <a:endParaRPr lang="cs-CZ" sz="2400" dirty="0" smtClean="0"/>
          </a:p>
          <a:p>
            <a:r>
              <a:rPr lang="cs-CZ" sz="2400" b="1" dirty="0" smtClean="0">
                <a:solidFill>
                  <a:srgbClr val="FF0000"/>
                </a:solidFill>
              </a:rPr>
              <a:t>Spojovacím prvkem </a:t>
            </a:r>
            <a:r>
              <a:rPr lang="cs-CZ" sz="2400" dirty="0" smtClean="0"/>
              <a:t>vnitřní a vnější srážecí cesty je faktor X (</a:t>
            </a:r>
            <a:r>
              <a:rPr lang="cs-CZ" sz="2400" dirty="0" err="1" smtClean="0"/>
              <a:t>Stuart</a:t>
            </a:r>
            <a:r>
              <a:rPr lang="cs-CZ" sz="2400" dirty="0" smtClean="0"/>
              <a:t>- </a:t>
            </a:r>
            <a:r>
              <a:rPr lang="cs-CZ" sz="2400" dirty="0" err="1" smtClean="0"/>
              <a:t>Prowerův</a:t>
            </a:r>
            <a:r>
              <a:rPr lang="cs-CZ" sz="2400" dirty="0" smtClean="0"/>
              <a:t> faktor)</a:t>
            </a:r>
          </a:p>
          <a:p>
            <a:endParaRPr lang="cs-CZ" sz="2400" dirty="0" smtClean="0"/>
          </a:p>
          <a:p>
            <a:r>
              <a:rPr lang="cs-CZ" sz="2400" dirty="0" smtClean="0"/>
              <a:t>Mezi </a:t>
            </a:r>
            <a:r>
              <a:rPr lang="cs-CZ" sz="2400" b="1" dirty="0" smtClean="0">
                <a:solidFill>
                  <a:srgbClr val="FF0000"/>
                </a:solidFill>
              </a:rPr>
              <a:t>K-dependentní faktory </a:t>
            </a:r>
            <a:r>
              <a:rPr lang="cs-CZ" sz="2400" dirty="0" smtClean="0"/>
              <a:t>patří: faktory X, IX, VII, II</a:t>
            </a:r>
          </a:p>
          <a:p>
            <a:endParaRPr lang="cs-CZ" sz="2400" dirty="0" smtClean="0"/>
          </a:p>
          <a:p>
            <a:r>
              <a:rPr lang="cs-CZ" sz="2400" dirty="0" smtClean="0"/>
              <a:t>Dle způsobu aktivace rozlišujeme: </a:t>
            </a:r>
            <a:r>
              <a:rPr lang="cs-CZ" sz="2400" b="1" dirty="0" smtClean="0">
                <a:solidFill>
                  <a:srgbClr val="FF0000"/>
                </a:solidFill>
              </a:rPr>
              <a:t>Vnitřní a vnější </a:t>
            </a:r>
            <a:r>
              <a:rPr lang="cs-CZ" sz="2400" dirty="0" smtClean="0"/>
              <a:t>cestu srážení.</a:t>
            </a:r>
          </a:p>
          <a:p>
            <a:endParaRPr lang="cs-CZ" sz="2400" dirty="0" smtClean="0"/>
          </a:p>
          <a:p>
            <a:r>
              <a:rPr lang="cs-CZ" sz="2400" dirty="0" smtClean="0"/>
              <a:t>Pro udržení homeostázy je ovšem nutná </a:t>
            </a:r>
            <a:r>
              <a:rPr lang="cs-CZ" sz="2400" b="1" dirty="0" smtClean="0">
                <a:solidFill>
                  <a:schemeClr val="tx2"/>
                </a:solidFill>
              </a:rPr>
              <a:t>rovnováha</a:t>
            </a:r>
            <a:r>
              <a:rPr lang="cs-CZ" sz="2400" dirty="0" smtClean="0"/>
              <a:t> mezi koagulačním a fibrinolytickým systémem – </a:t>
            </a:r>
            <a:r>
              <a:rPr lang="cs-CZ" sz="2400" b="1" dirty="0" err="1" smtClean="0">
                <a:solidFill>
                  <a:srgbClr val="FF0000"/>
                </a:solidFill>
              </a:rPr>
              <a:t>fluidokoagulační</a:t>
            </a:r>
            <a:r>
              <a:rPr lang="cs-CZ" sz="2400" b="1" dirty="0" smtClean="0">
                <a:solidFill>
                  <a:srgbClr val="FF0000"/>
                </a:solidFill>
              </a:rPr>
              <a:t> rovnováha.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79512" y="1052736"/>
            <a:ext cx="684076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dirty="0" smtClean="0"/>
              <a:t>Poškozený endotel  (styk krve s negativním nábojem kolagenu)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36096" y="1628800"/>
            <a:ext cx="3528392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u="sng" dirty="0" smtClean="0"/>
              <a:t>Krok 1:</a:t>
            </a:r>
            <a:r>
              <a:rPr lang="cs-CZ" sz="2000" dirty="0" smtClean="0"/>
              <a:t> Napište faktor X</a:t>
            </a:r>
          </a:p>
          <a:p>
            <a:endParaRPr lang="cs-CZ" sz="2000" dirty="0"/>
          </a:p>
          <a:p>
            <a:r>
              <a:rPr lang="cs-CZ" sz="2000" b="1" u="sng" dirty="0" smtClean="0"/>
              <a:t>Krok 2:</a:t>
            </a:r>
            <a:r>
              <a:rPr lang="cs-CZ" sz="2000" dirty="0" smtClean="0"/>
              <a:t> Napište sestupně pod sebe řadu čísel od 12 do 8 (vynechej 10, ta je cílem)</a:t>
            </a:r>
          </a:p>
          <a:p>
            <a:endParaRPr lang="cs-CZ" sz="2000" dirty="0" smtClean="0"/>
          </a:p>
          <a:p>
            <a:r>
              <a:rPr lang="cs-CZ" sz="2000" b="1" u="sng" dirty="0" smtClean="0"/>
              <a:t>Krok 3:</a:t>
            </a:r>
            <a:r>
              <a:rPr lang="cs-CZ" sz="2000" dirty="0" smtClean="0"/>
              <a:t> Doplníme aktivační reakce a regulační faktory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1560" y="2204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XII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19672" y="3356992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XI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195736" y="4293096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IX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483768" y="515719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VIII</a:t>
            </a:r>
            <a:endParaRPr lang="cs-CZ" sz="2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131840" y="6021288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+mj-lt"/>
              </a:rPr>
              <a:t>X</a:t>
            </a:r>
            <a:endParaRPr lang="cs-CZ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043608" y="227687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------</a:t>
            </a:r>
            <a:r>
              <a:rPr lang="cs-CZ" sz="2400" dirty="0" smtClean="0">
                <a:sym typeface="Wingdings" pitchFamily="2" charset="2"/>
              </a:rPr>
              <a:t>--&gt;</a:t>
            </a:r>
            <a:r>
              <a:rPr lang="cs-CZ" sz="2400" dirty="0" smtClean="0"/>
              <a:t> </a:t>
            </a:r>
            <a:r>
              <a:rPr lang="cs-CZ" sz="2400" dirty="0" err="1" smtClean="0"/>
              <a:t>XIIa</a:t>
            </a:r>
            <a:endParaRPr lang="cs-CZ" sz="2400" dirty="0"/>
          </a:p>
        </p:txBody>
      </p:sp>
      <p:sp>
        <p:nvSpPr>
          <p:cNvPr id="16" name="Šipka dolů 15"/>
          <p:cNvSpPr/>
          <p:nvPr/>
        </p:nvSpPr>
        <p:spPr>
          <a:xfrm>
            <a:off x="1403648" y="1412776"/>
            <a:ext cx="21602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619672" y="155679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HMW-K </a:t>
            </a:r>
          </a:p>
          <a:p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Kalikrein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051720" y="342900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----</a:t>
            </a:r>
            <a:r>
              <a:rPr lang="cs-CZ" sz="2400" dirty="0" smtClean="0">
                <a:sym typeface="Wingdings" pitchFamily="2" charset="2"/>
              </a:rPr>
              <a:t>--&gt; </a:t>
            </a:r>
            <a:r>
              <a:rPr lang="cs-CZ" sz="2400" dirty="0" err="1" smtClean="0">
                <a:sym typeface="Wingdings" pitchFamily="2" charset="2"/>
              </a:rPr>
              <a:t>XIa</a:t>
            </a:r>
            <a:endParaRPr lang="cs-CZ" sz="2400" dirty="0"/>
          </a:p>
        </p:txBody>
      </p:sp>
      <p:sp>
        <p:nvSpPr>
          <p:cNvPr id="19" name="Šipka dolů 18"/>
          <p:cNvSpPr/>
          <p:nvPr/>
        </p:nvSpPr>
        <p:spPr>
          <a:xfrm>
            <a:off x="2195736" y="2708920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411760" y="285293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HMW-K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555776" y="429309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----</a:t>
            </a:r>
            <a:r>
              <a:rPr lang="cs-CZ" sz="2800" dirty="0" smtClean="0">
                <a:sym typeface="Wingdings" pitchFamily="2" charset="2"/>
              </a:rPr>
              <a:t>--&gt;</a:t>
            </a:r>
            <a:r>
              <a:rPr lang="cs-CZ" sz="2400" dirty="0" smtClean="0">
                <a:sym typeface="Wingdings" pitchFamily="2" charset="2"/>
              </a:rPr>
              <a:t> </a:t>
            </a:r>
            <a:r>
              <a:rPr lang="cs-CZ" sz="2400" dirty="0" err="1" smtClean="0">
                <a:sym typeface="Wingdings" pitchFamily="2" charset="2"/>
              </a:rPr>
              <a:t>IXa</a:t>
            </a:r>
            <a:endParaRPr lang="cs-CZ" sz="2400" dirty="0"/>
          </a:p>
        </p:txBody>
      </p:sp>
      <p:sp>
        <p:nvSpPr>
          <p:cNvPr id="24" name="Šipka dolů 23"/>
          <p:cNvSpPr/>
          <p:nvPr/>
        </p:nvSpPr>
        <p:spPr>
          <a:xfrm>
            <a:off x="3059832" y="3861048"/>
            <a:ext cx="2160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3419872" y="602128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---</a:t>
            </a:r>
            <a:r>
              <a:rPr lang="cs-CZ" sz="2400" dirty="0" smtClean="0">
                <a:sym typeface="Wingdings" pitchFamily="2" charset="2"/>
              </a:rPr>
              <a:t>--&gt; </a:t>
            </a:r>
            <a:r>
              <a:rPr lang="cs-CZ" sz="2400" dirty="0" err="1" smtClean="0">
                <a:sym typeface="Wingdings" pitchFamily="2" charset="2"/>
              </a:rPr>
              <a:t>Xa</a:t>
            </a:r>
            <a:r>
              <a:rPr lang="cs-CZ" sz="2400" dirty="0" smtClean="0">
                <a:sym typeface="Wingdings" pitchFamily="2" charset="2"/>
              </a:rPr>
              <a:t> </a:t>
            </a:r>
            <a:endParaRPr lang="cs-CZ" sz="2400" dirty="0"/>
          </a:p>
        </p:txBody>
      </p:sp>
      <p:sp>
        <p:nvSpPr>
          <p:cNvPr id="27" name="Šipka dolů 26"/>
          <p:cNvSpPr/>
          <p:nvPr/>
        </p:nvSpPr>
        <p:spPr>
          <a:xfrm>
            <a:off x="3635896" y="4797152"/>
            <a:ext cx="144016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ovací šipka 28"/>
          <p:cNvCxnSpPr/>
          <p:nvPr/>
        </p:nvCxnSpPr>
        <p:spPr>
          <a:xfrm>
            <a:off x="3059832" y="5373216"/>
            <a:ext cx="576064" cy="0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3851920" y="501317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PL</a:t>
            </a:r>
          </a:p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Ca</a:t>
            </a:r>
            <a:r>
              <a:rPr lang="cs-CZ" baseline="30000" dirty="0" smtClean="0">
                <a:solidFill>
                  <a:schemeClr val="accent3">
                    <a:lumMod val="75000"/>
                  </a:schemeClr>
                </a:solidFill>
              </a:rPr>
              <a:t>2+</a:t>
            </a:r>
          </a:p>
          <a:p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VIIIa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436096" y="4437112"/>
            <a:ext cx="3528392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 smtClean="0"/>
              <a:t>Zelená šipka </a:t>
            </a:r>
            <a:r>
              <a:rPr lang="cs-CZ" dirty="0" smtClean="0"/>
              <a:t>značí stimulaci příslušné reakce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95536" y="548680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+mj-lt"/>
              </a:rPr>
              <a:t>(1.) Vnitřní cesta srážení</a:t>
            </a:r>
            <a:endParaRPr lang="cs-CZ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6" grpId="0" animBg="1"/>
      <p:bldP spid="17" grpId="0"/>
      <p:bldP spid="19" grpId="0" animBg="1"/>
      <p:bldP spid="24" grpId="0" animBg="1"/>
      <p:bldP spid="26" grpId="0"/>
      <p:bldP spid="27" grpId="0" animBg="1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364088" y="4077072"/>
            <a:ext cx="3456384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Krok 4: </a:t>
            </a:r>
          </a:p>
          <a:p>
            <a:r>
              <a:rPr lang="cs-CZ" sz="2400" dirty="0" smtClean="0"/>
              <a:t>Napište 7 pro vnější cestu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355976" y="1412776"/>
            <a:ext cx="230425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Tkáňové trauma</a:t>
            </a:r>
            <a:endParaRPr lang="cs-CZ" sz="2400" b="1" dirty="0"/>
          </a:p>
        </p:txBody>
      </p:sp>
      <p:sp>
        <p:nvSpPr>
          <p:cNvPr id="9" name="Šipka dolů 8"/>
          <p:cNvSpPr/>
          <p:nvPr/>
        </p:nvSpPr>
        <p:spPr>
          <a:xfrm>
            <a:off x="4716016" y="1916832"/>
            <a:ext cx="216024" cy="1296144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779912" y="306896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VIIa </a:t>
            </a:r>
            <a:r>
              <a:rPr lang="cs-CZ" sz="2400" b="1" dirty="0" smtClean="0">
                <a:sym typeface="Wingdings" pitchFamily="2" charset="2"/>
              </a:rPr>
              <a:t>&lt;------</a:t>
            </a:r>
            <a:endParaRPr lang="cs-CZ" sz="2400" b="1" dirty="0"/>
          </a:p>
        </p:txBody>
      </p:sp>
      <p:cxnSp>
        <p:nvCxnSpPr>
          <p:cNvPr id="13" name="Pravoúhlá spojovací čára 12"/>
          <p:cNvCxnSpPr/>
          <p:nvPr/>
        </p:nvCxnSpPr>
        <p:spPr>
          <a:xfrm rot="10800000">
            <a:off x="1979712" y="1988840"/>
            <a:ext cx="1800200" cy="1310933"/>
          </a:xfrm>
          <a:prstGeom prst="bentConnector3">
            <a:avLst>
              <a:gd name="adj1" fmla="val 50000"/>
            </a:avLst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Šipka doleva 15"/>
          <p:cNvSpPr/>
          <p:nvPr/>
        </p:nvSpPr>
        <p:spPr>
          <a:xfrm>
            <a:off x="1691680" y="3429000"/>
            <a:ext cx="2230677" cy="184312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2987824" y="3645024"/>
            <a:ext cx="1440160" cy="3693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Ca</a:t>
            </a:r>
            <a:r>
              <a:rPr lang="cs-CZ" baseline="30000" dirty="0" smtClean="0"/>
              <a:t>2+ </a:t>
            </a:r>
            <a:r>
              <a:rPr lang="cs-CZ" dirty="0" smtClean="0"/>
              <a:t>, PL, TPL </a:t>
            </a:r>
            <a:endParaRPr lang="cs-CZ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932040" y="2132856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Tkáňový faktor(TF) – faktor III</a:t>
            </a:r>
          </a:p>
          <a:p>
            <a:r>
              <a:rPr lang="cs-CZ" dirty="0" smtClean="0"/>
              <a:t>Tkáňové fosfolipidy (TPL)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5148064" y="306896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VII</a:t>
            </a:r>
            <a:endParaRPr lang="cs-CZ" sz="2400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95536" y="177281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----</a:t>
            </a:r>
            <a:r>
              <a:rPr lang="cs-CZ" sz="2800" dirty="0" smtClean="0">
                <a:sym typeface="Wingdings" pitchFamily="2" charset="2"/>
              </a:rPr>
              <a:t>--&gt;</a:t>
            </a:r>
            <a:r>
              <a:rPr lang="cs-CZ" sz="2400" dirty="0" smtClean="0">
                <a:sym typeface="Wingdings" pitchFamily="2" charset="2"/>
              </a:rPr>
              <a:t> </a:t>
            </a:r>
            <a:r>
              <a:rPr lang="cs-CZ" sz="2400" dirty="0" err="1" smtClean="0">
                <a:sym typeface="Wingdings" pitchFamily="2" charset="2"/>
              </a:rPr>
              <a:t>IXa</a:t>
            </a:r>
            <a:endParaRPr lang="cs-CZ" sz="24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0" y="1844824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IX</a:t>
            </a:r>
            <a:endParaRPr lang="cs-CZ" sz="2800" b="1" dirty="0"/>
          </a:p>
        </p:txBody>
      </p:sp>
      <p:cxnSp>
        <p:nvCxnSpPr>
          <p:cNvPr id="36" name="Přímá spojovací šipka 35"/>
          <p:cNvCxnSpPr/>
          <p:nvPr/>
        </p:nvCxnSpPr>
        <p:spPr>
          <a:xfrm>
            <a:off x="827584" y="2204864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539552" y="328498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---</a:t>
            </a:r>
            <a:r>
              <a:rPr lang="cs-CZ" sz="2400" dirty="0" smtClean="0">
                <a:sym typeface="Wingdings" pitchFamily="2" charset="2"/>
              </a:rPr>
              <a:t>--&gt; </a:t>
            </a:r>
            <a:r>
              <a:rPr lang="cs-CZ" sz="2400" dirty="0" err="1" smtClean="0">
                <a:sym typeface="Wingdings" pitchFamily="2" charset="2"/>
              </a:rPr>
              <a:t>Xa</a:t>
            </a:r>
            <a:r>
              <a:rPr lang="cs-CZ" sz="2400" dirty="0" smtClean="0">
                <a:sym typeface="Wingdings" pitchFamily="2" charset="2"/>
              </a:rPr>
              <a:t> </a:t>
            </a:r>
            <a:endParaRPr lang="cs-CZ" sz="24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251520" y="3212976"/>
            <a:ext cx="53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+mj-lt"/>
              </a:rPr>
              <a:t>X</a:t>
            </a:r>
            <a:endParaRPr lang="cs-CZ" sz="28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923928" y="836712"/>
            <a:ext cx="4033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/>
              <a:t>(2.)Vnější cesta srážení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0" grpId="0"/>
      <p:bldP spid="16" grpId="0" animBg="1"/>
      <p:bldP spid="17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1988840"/>
            <a:ext cx="720080" cy="92333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PL</a:t>
            </a:r>
          </a:p>
          <a:p>
            <a:r>
              <a:rPr lang="cs-CZ" dirty="0" smtClean="0"/>
              <a:t>Ca</a:t>
            </a:r>
            <a:r>
              <a:rPr lang="cs-CZ" baseline="30000" dirty="0" smtClean="0"/>
              <a:t>2+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51720" y="213285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</a:t>
            </a:r>
            <a:endParaRPr lang="cs-CZ" sz="2400" b="1" dirty="0"/>
          </a:p>
        </p:txBody>
      </p:sp>
      <p:sp>
        <p:nvSpPr>
          <p:cNvPr id="7" name="Šipka dolů 6"/>
          <p:cNvSpPr/>
          <p:nvPr/>
        </p:nvSpPr>
        <p:spPr>
          <a:xfrm rot="18401405">
            <a:off x="2891468" y="3224348"/>
            <a:ext cx="318004" cy="1650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347864" y="1412776"/>
            <a:ext cx="5544616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000" b="1" dirty="0" smtClean="0"/>
              <a:t>Krok 5</a:t>
            </a:r>
            <a:r>
              <a:rPr lang="cs-CZ" sz="2000" dirty="0" smtClean="0"/>
              <a:t>: </a:t>
            </a:r>
          </a:p>
          <a:p>
            <a:r>
              <a:rPr lang="cs-CZ" sz="2000" dirty="0" smtClean="0"/>
              <a:t>Napište cestu pro vznik fibrinogenu</a:t>
            </a:r>
          </a:p>
          <a:p>
            <a:r>
              <a:rPr lang="cs-CZ" sz="2000" dirty="0" smtClean="0"/>
              <a:t>(p</a:t>
            </a:r>
            <a:r>
              <a:rPr lang="cs-CZ" sz="2000" dirty="0" smtClean="0">
                <a:sym typeface="Wingdings" pitchFamily="2" charset="2"/>
              </a:rPr>
              <a:t>omůcka: </a:t>
            </a:r>
            <a:r>
              <a:rPr lang="cs-CZ" sz="2000" dirty="0" smtClean="0"/>
              <a:t>10 = 5 x 2 x 1)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126876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>
                <a:solidFill>
                  <a:srgbClr val="FF0000"/>
                </a:solidFill>
                <a:sym typeface="Wingdings" pitchFamily="2" charset="2"/>
              </a:rPr>
              <a:t>Xa</a:t>
            </a:r>
            <a:r>
              <a:rPr lang="cs-CZ" sz="2400" dirty="0" smtClean="0">
                <a:sym typeface="Wingdings" pitchFamily="2" charset="2"/>
              </a:rPr>
              <a:t> </a:t>
            </a:r>
            <a:endParaRPr lang="cs-CZ" sz="2400" dirty="0"/>
          </a:p>
        </p:txBody>
      </p:sp>
      <p:sp>
        <p:nvSpPr>
          <p:cNvPr id="11" name="Šipka dolů 10"/>
          <p:cNvSpPr/>
          <p:nvPr/>
        </p:nvSpPr>
        <p:spPr>
          <a:xfrm>
            <a:off x="1043608" y="1772816"/>
            <a:ext cx="144016" cy="1512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83568" y="314096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II</a:t>
            </a:r>
            <a:r>
              <a:rPr lang="cs-CZ" sz="2400" dirty="0" smtClean="0"/>
              <a:t>----</a:t>
            </a:r>
            <a:r>
              <a:rPr lang="cs-CZ" sz="2400" dirty="0" smtClean="0">
                <a:sym typeface="Wingdings" pitchFamily="2" charset="2"/>
              </a:rPr>
              <a:t>----&gt; </a:t>
            </a:r>
            <a:r>
              <a:rPr lang="cs-CZ" sz="2400" dirty="0" err="1" smtClean="0">
                <a:sym typeface="Wingdings" pitchFamily="2" charset="2"/>
              </a:rPr>
              <a:t>IIa</a:t>
            </a:r>
            <a:endParaRPr lang="cs-CZ" sz="2400" dirty="0"/>
          </a:p>
        </p:txBody>
      </p:sp>
      <p:sp>
        <p:nvSpPr>
          <p:cNvPr id="13" name="Šipka doleva 12"/>
          <p:cNvSpPr/>
          <p:nvPr/>
        </p:nvSpPr>
        <p:spPr>
          <a:xfrm>
            <a:off x="1187624" y="2276872"/>
            <a:ext cx="792088" cy="144016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059832" y="4365104"/>
            <a:ext cx="28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I</a:t>
            </a:r>
            <a:endParaRPr lang="cs-CZ" sz="28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75856" y="436510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-------</a:t>
            </a:r>
            <a:r>
              <a:rPr lang="cs-CZ" sz="2400" dirty="0" smtClean="0">
                <a:sym typeface="Wingdings" pitchFamily="2" charset="2"/>
              </a:rPr>
              <a:t>--&gt; </a:t>
            </a:r>
            <a:r>
              <a:rPr lang="cs-CZ" sz="2400" dirty="0" err="1" smtClean="0">
                <a:sym typeface="Wingdings" pitchFamily="2" charset="2"/>
              </a:rPr>
              <a:t>Ia</a:t>
            </a:r>
            <a:endParaRPr lang="cs-CZ" sz="2400" dirty="0"/>
          </a:p>
        </p:txBody>
      </p:sp>
      <p:cxnSp>
        <p:nvCxnSpPr>
          <p:cNvPr id="17" name="Přímá spojovací šipka 16"/>
          <p:cNvCxnSpPr>
            <a:stCxn id="12" idx="2"/>
          </p:cNvCxnSpPr>
          <p:nvPr/>
        </p:nvCxnSpPr>
        <p:spPr>
          <a:xfrm flipH="1">
            <a:off x="467544" y="3664188"/>
            <a:ext cx="1512168" cy="2069068"/>
          </a:xfrm>
          <a:prstGeom prst="straightConnector1">
            <a:avLst/>
          </a:prstGeom>
          <a:ln w="508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0" y="5589240"/>
            <a:ext cx="284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XIII</a:t>
            </a:r>
            <a:r>
              <a:rPr lang="cs-CZ" dirty="0" smtClean="0"/>
              <a:t> </a:t>
            </a:r>
            <a:r>
              <a:rPr lang="cs-CZ" sz="2400" dirty="0" smtClean="0"/>
              <a:t>-------</a:t>
            </a:r>
            <a:r>
              <a:rPr lang="cs-CZ" sz="2400" dirty="0" smtClean="0">
                <a:sym typeface="Wingdings" pitchFamily="2" charset="2"/>
              </a:rPr>
              <a:t>--&gt; </a:t>
            </a:r>
            <a:r>
              <a:rPr lang="cs-CZ" sz="2400" dirty="0" err="1" smtClean="0">
                <a:sym typeface="Wingdings" pitchFamily="2" charset="2"/>
              </a:rPr>
              <a:t>XIIIa</a:t>
            </a:r>
            <a:endParaRPr lang="cs-CZ" sz="2400" dirty="0"/>
          </a:p>
        </p:txBody>
      </p:sp>
      <p:sp>
        <p:nvSpPr>
          <p:cNvPr id="22" name="Šipka doprava 21"/>
          <p:cNvSpPr/>
          <p:nvPr/>
        </p:nvSpPr>
        <p:spPr>
          <a:xfrm rot="20185378">
            <a:off x="1931831" y="5093728"/>
            <a:ext cx="2251143" cy="2304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627784" y="5373216"/>
            <a:ext cx="1728192" cy="70788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Stabilizace a zesíťování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076056" y="2564904"/>
            <a:ext cx="406794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Poznámka: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Fibrinogen</a:t>
            </a:r>
            <a:r>
              <a:rPr lang="cs-CZ" dirty="0" smtClean="0"/>
              <a:t> (faktor I),jež se aktivací mění na nerozpustný fibrin (faktor </a:t>
            </a:r>
            <a:r>
              <a:rPr lang="cs-CZ" dirty="0" err="1" smtClean="0"/>
              <a:t>Ia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b="1" dirty="0" err="1" smtClean="0">
                <a:solidFill>
                  <a:srgbClr val="FF0000"/>
                </a:solidFill>
              </a:rPr>
              <a:t>Prothrombin</a:t>
            </a:r>
            <a:r>
              <a:rPr lang="cs-CZ" dirty="0" smtClean="0"/>
              <a:t> (faktor II) se aktivací mění na faktor </a:t>
            </a:r>
            <a:r>
              <a:rPr lang="cs-CZ" dirty="0" err="1" smtClean="0"/>
              <a:t>IIa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Faktor V</a:t>
            </a:r>
            <a:r>
              <a:rPr lang="cs-CZ" dirty="0" smtClean="0"/>
              <a:t> může mít bodovou mutaci tzv. </a:t>
            </a:r>
            <a:r>
              <a:rPr lang="cs-CZ" b="1" dirty="0" smtClean="0">
                <a:solidFill>
                  <a:srgbClr val="002060"/>
                </a:solidFill>
              </a:rPr>
              <a:t>Leidenská mutace </a:t>
            </a:r>
            <a:r>
              <a:rPr lang="cs-CZ" dirty="0" smtClean="0"/>
              <a:t>– v důsledku této mutace je potencováno krevní srážení --&gt; vysoké riziko thrombózy --&gt; plicní embolie. Vysoké riziko u žen na hormonální antikoncepci estrogenního charakteru.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0" y="908720"/>
            <a:ext cx="57444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/>
              <a:t>(3.) Společná srážecí cesta(vytvoření fibrinové zátky)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12" grpId="0"/>
      <p:bldP spid="13" grpId="0" animBg="1"/>
      <p:bldP spid="15" grpId="0"/>
      <p:bldP spid="19" grpId="0"/>
      <p:bldP spid="22" grpId="0" animBg="1"/>
      <p:bldP spid="2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1025</Words>
  <Application>Microsoft Office PowerPoint</Application>
  <PresentationFormat>Předvádění na obrazovce (4:3)</PresentationFormat>
  <Paragraphs>159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Hemokoagulační faktory  a  Hemostatická kaskáda (MADE IT EASY)</vt:lpstr>
      <vt:lpstr>Prezentace aplikace PowerPoint</vt:lpstr>
      <vt:lpstr>Jak si je zapamatovat?</vt:lpstr>
      <vt:lpstr>(2.) Nakreslit si tento obrázek </vt:lpstr>
      <vt:lpstr>1972 WEPT</vt:lpstr>
      <vt:lpstr>Srážecí dráhy</vt:lpstr>
      <vt:lpstr>Prezentace aplikace PowerPoint</vt:lpstr>
      <vt:lpstr>Prezentace aplikace PowerPoint</vt:lpstr>
      <vt:lpstr>Prezentace aplikace PowerPoint</vt:lpstr>
      <vt:lpstr>Prezentace aplikace PowerPoint</vt:lpstr>
      <vt:lpstr>Hodnocení hemokoagulace (Testy)</vt:lpstr>
      <vt:lpstr>(1.) Quick test - prothrombinový čas</vt:lpstr>
      <vt:lpstr>Jak se určuje INR?</vt:lpstr>
      <vt:lpstr>(2.) aPTT  (aktivovaný parciální prothromboplastinový čas)</vt:lpstr>
      <vt:lpstr>(3.) Thrombinový čas</vt:lpstr>
      <vt:lpstr>Prezentace aplikace PowerPoint</vt:lpstr>
      <vt:lpstr>Informace do prezentace byly čerpány z: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Hemokoagulační faktory a hemostatická kaskáda</dc:title>
  <dc:creator>user</dc:creator>
  <cp:lastModifiedBy>Nováková</cp:lastModifiedBy>
  <cp:revision>68</cp:revision>
  <dcterms:created xsi:type="dcterms:W3CDTF">2015-03-04T17:54:33Z</dcterms:created>
  <dcterms:modified xsi:type="dcterms:W3CDTF">2015-06-01T10:26:01Z</dcterms:modified>
</cp:coreProperties>
</file>