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76" r:id="rId2"/>
    <p:sldId id="350" r:id="rId3"/>
    <p:sldId id="351" r:id="rId4"/>
    <p:sldId id="352" r:id="rId5"/>
    <p:sldId id="353" r:id="rId6"/>
    <p:sldId id="354" r:id="rId7"/>
    <p:sldId id="355" r:id="rId8"/>
    <p:sldId id="356" r:id="rId9"/>
    <p:sldId id="357" r:id="rId10"/>
    <p:sldId id="358" r:id="rId11"/>
    <p:sldId id="282" r:id="rId12"/>
    <p:sldId id="347" r:id="rId13"/>
    <p:sldId id="348" r:id="rId14"/>
    <p:sldId id="359" r:id="rId15"/>
    <p:sldId id="360" r:id="rId16"/>
    <p:sldId id="361" r:id="rId17"/>
    <p:sldId id="289" r:id="rId18"/>
    <p:sldId id="362" r:id="rId19"/>
    <p:sldId id="363" r:id="rId20"/>
    <p:sldId id="364" r:id="rId21"/>
    <p:sldId id="291" r:id="rId22"/>
    <p:sldId id="377" r:id="rId23"/>
    <p:sldId id="378" r:id="rId24"/>
    <p:sldId id="379" r:id="rId25"/>
    <p:sldId id="380" r:id="rId26"/>
    <p:sldId id="365" r:id="rId27"/>
    <p:sldId id="366" r:id="rId28"/>
    <p:sldId id="367" r:id="rId29"/>
    <p:sldId id="368" r:id="rId30"/>
    <p:sldId id="369" r:id="rId31"/>
    <p:sldId id="370" r:id="rId32"/>
    <p:sldId id="371" r:id="rId33"/>
    <p:sldId id="372" r:id="rId34"/>
    <p:sldId id="373" r:id="rId35"/>
    <p:sldId id="374" r:id="rId36"/>
    <p:sldId id="375" r:id="rId37"/>
    <p:sldId id="397" r:id="rId38"/>
    <p:sldId id="381" r:id="rId39"/>
    <p:sldId id="382" r:id="rId40"/>
    <p:sldId id="383" r:id="rId41"/>
    <p:sldId id="384" r:id="rId42"/>
    <p:sldId id="385" r:id="rId43"/>
    <p:sldId id="386" r:id="rId44"/>
    <p:sldId id="387" r:id="rId45"/>
    <p:sldId id="388" r:id="rId46"/>
    <p:sldId id="389" r:id="rId47"/>
    <p:sldId id="390" r:id="rId48"/>
    <p:sldId id="391" r:id="rId49"/>
    <p:sldId id="392" r:id="rId50"/>
    <p:sldId id="393" r:id="rId51"/>
    <p:sldId id="394" r:id="rId52"/>
    <p:sldId id="395" r:id="rId53"/>
    <p:sldId id="396" r:id="rId54"/>
    <p:sldId id="299" r:id="rId55"/>
    <p:sldId id="300" r:id="rId56"/>
    <p:sldId id="301" r:id="rId57"/>
    <p:sldId id="344" r:id="rId58"/>
    <p:sldId id="339" r:id="rId59"/>
    <p:sldId id="340" r:id="rId60"/>
    <p:sldId id="341" r:id="rId61"/>
    <p:sldId id="342" r:id="rId62"/>
    <p:sldId id="343" r:id="rId63"/>
    <p:sldId id="319" r:id="rId64"/>
    <p:sldId id="320" r:id="rId65"/>
    <p:sldId id="321" r:id="rId66"/>
    <p:sldId id="322" r:id="rId67"/>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EC5329"/>
    <a:srgbClr val="FA6F22"/>
    <a:srgbClr val="F95D07"/>
    <a:srgbClr val="1B7BB2"/>
    <a:srgbClr val="0066CC"/>
    <a:srgbClr val="77777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4" autoAdjust="0"/>
    <p:restoredTop sz="66906" autoAdjust="0"/>
  </p:normalViewPr>
  <p:slideViewPr>
    <p:cSldViewPr>
      <p:cViewPr>
        <p:scale>
          <a:sx n="57" d="100"/>
          <a:sy n="57" d="100"/>
        </p:scale>
        <p:origin x="-2454" y="-46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w0034fs01\Users$\diclq057\My%20Documents\aktuell\Produkte\Orca\studie%20grand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w0034fs01\workgroups\Marketing%20&amp;%20Export%20Sales\02_Product%20Management\03_Produkte\04_NiTi%20Systeme\Reciproc\Pr&#228;sentationen\H&#228;ndler%20Pr&#228;sentation\2010-12-07_Diagramme%20f&#252;r%20H&#228;ndlerpr&#228;si%20RECIPRO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w0034fs01\workgroups\Marketing%20&amp;%20Export%20Sales\02_Product%20Management\03_Produkte\04_NiTi%20Systeme\Reciproc\Pr&#228;sentationen\2010-12-07_Diagramme%20f&#252;r%20H&#228;ndlerpr&#228;si%20RECIPRO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chart>
    <c:title>
      <c:tx>
        <c:rich>
          <a:bodyPr/>
          <a:lstStyle/>
          <a:p>
            <a:pPr>
              <a:defRPr/>
            </a:pPr>
            <a:r>
              <a:rPr lang="en-US" sz="1400" b="1" dirty="0" smtClean="0">
                <a:solidFill>
                  <a:srgbClr val="4D4D4D"/>
                </a:solidFill>
                <a:latin typeface="Arial" pitchFamily="34" charset="0"/>
                <a:cs typeface="Arial" pitchFamily="34" charset="0"/>
              </a:rPr>
              <a:t>Fracture in seconds</a:t>
            </a:r>
            <a:endParaRPr lang="en-US" sz="1400" b="1" dirty="0">
              <a:solidFill>
                <a:srgbClr val="4D4D4D"/>
              </a:solidFill>
              <a:latin typeface="Arial" pitchFamily="34" charset="0"/>
              <a:cs typeface="Arial" pitchFamily="34" charset="0"/>
            </a:endParaRPr>
          </a:p>
        </c:rich>
      </c:tx>
      <c:layout>
        <c:manualLayout>
          <c:xMode val="edge"/>
          <c:yMode val="edge"/>
          <c:x val="0.41073395811752761"/>
          <c:y val="5.248028760850549E-2"/>
        </c:manualLayout>
      </c:layout>
    </c:title>
    <c:plotArea>
      <c:layout>
        <c:manualLayout>
          <c:layoutTarget val="inner"/>
          <c:xMode val="edge"/>
          <c:yMode val="edge"/>
          <c:x val="0.18563194658305104"/>
          <c:y val="0.11840864891669083"/>
          <c:w val="0.77302941011786774"/>
          <c:h val="0.69633309486483552"/>
        </c:manualLayout>
      </c:layout>
      <c:barChart>
        <c:barDir val="bar"/>
        <c:grouping val="clustered"/>
        <c:ser>
          <c:idx val="0"/>
          <c:order val="0"/>
          <c:tx>
            <c:strRef>
              <c:f>Tabelle1!$B$2</c:f>
              <c:strCache>
                <c:ptCount val="1"/>
                <c:pt idx="0">
                  <c:v>fracture in sec.</c:v>
                </c:pt>
              </c:strCache>
            </c:strRef>
          </c:tx>
          <c:dPt>
            <c:idx val="0"/>
            <c:spPr>
              <a:solidFill>
                <a:srgbClr val="E85429"/>
              </a:solidFill>
            </c:spPr>
          </c:dPt>
          <c:dPt>
            <c:idx val="1"/>
            <c:spPr>
              <a:solidFill>
                <a:schemeClr val="bg1">
                  <a:lumMod val="65000"/>
                </a:schemeClr>
              </a:solidFill>
            </c:spPr>
          </c:dPt>
          <c:dPt>
            <c:idx val="2"/>
            <c:spPr>
              <a:solidFill>
                <a:schemeClr val="tx2">
                  <a:lumMod val="20000"/>
                  <a:lumOff val="80000"/>
                </a:schemeClr>
              </a:solidFill>
            </c:spPr>
          </c:dPt>
          <c:cat>
            <c:strRef>
              <c:f>Tabelle1!$A$3:$A$5</c:f>
              <c:strCache>
                <c:ptCount val="3"/>
                <c:pt idx="0">
                  <c:v>RECIPROC R 25/08</c:v>
                </c:pt>
                <c:pt idx="1">
                  <c:v>MTWO Size 25/07</c:v>
                </c:pt>
                <c:pt idx="2">
                  <c:v>PROTAPER F2 25/08</c:v>
                </c:pt>
              </c:strCache>
            </c:strRef>
          </c:cat>
          <c:val>
            <c:numRef>
              <c:f>Tabelle1!$B$3:$B$5</c:f>
              <c:numCache>
                <c:formatCode>General</c:formatCode>
                <c:ptCount val="3"/>
                <c:pt idx="0">
                  <c:v>130</c:v>
                </c:pt>
                <c:pt idx="1">
                  <c:v>101</c:v>
                </c:pt>
                <c:pt idx="2">
                  <c:v>58</c:v>
                </c:pt>
              </c:numCache>
            </c:numRef>
          </c:val>
        </c:ser>
        <c:axId val="199861760"/>
        <c:axId val="199863296"/>
      </c:barChart>
      <c:catAx>
        <c:axId val="199861760"/>
        <c:scaling>
          <c:orientation val="minMax"/>
        </c:scaling>
        <c:delete val="1"/>
        <c:axPos val="l"/>
        <c:tickLblPos val="none"/>
        <c:crossAx val="199863296"/>
        <c:crosses val="autoZero"/>
        <c:auto val="1"/>
        <c:lblAlgn val="ctr"/>
        <c:lblOffset val="100"/>
      </c:catAx>
      <c:valAx>
        <c:axId val="199863296"/>
        <c:scaling>
          <c:orientation val="minMax"/>
        </c:scaling>
        <c:axPos val="b"/>
        <c:majorGridlines/>
        <c:numFmt formatCode="General" sourceLinked="1"/>
        <c:tickLblPos val="nextTo"/>
        <c:crossAx val="199861760"/>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de-DE"/>
  <c:chart>
    <c:plotArea>
      <c:layout>
        <c:manualLayout>
          <c:layoutTarget val="inner"/>
          <c:xMode val="edge"/>
          <c:yMode val="edge"/>
          <c:x val="0.14132744477728953"/>
          <c:y val="2.5157216093223023E-2"/>
          <c:w val="0.85867255522271069"/>
          <c:h val="0.8278407845353779"/>
        </c:manualLayout>
      </c:layout>
      <c:barChart>
        <c:barDir val="col"/>
        <c:grouping val="clustered"/>
        <c:ser>
          <c:idx val="0"/>
          <c:order val="0"/>
          <c:dPt>
            <c:idx val="0"/>
            <c:spPr>
              <a:solidFill>
                <a:srgbClr val="E85429"/>
              </a:solidFill>
            </c:spPr>
          </c:dPt>
          <c:dPt>
            <c:idx val="1"/>
            <c:spPr>
              <a:solidFill>
                <a:schemeClr val="bg1">
                  <a:lumMod val="75000"/>
                </a:schemeClr>
              </a:solidFill>
            </c:spPr>
          </c:dPt>
          <c:dLbls>
            <c:dLbl>
              <c:idx val="0"/>
              <c:layout/>
              <c:tx>
                <c:rich>
                  <a:bodyPr/>
                  <a:lstStyle/>
                  <a:p>
                    <a:r>
                      <a:rPr lang="en-US" sz="1100" b="1">
                        <a:latin typeface="Arial" pitchFamily="34" charset="0"/>
                        <a:cs typeface="Arial" pitchFamily="34" charset="0"/>
                      </a:rPr>
                      <a:t>56 sec.</a:t>
                    </a:r>
                  </a:p>
                </c:rich>
              </c:tx>
              <c:showVal val="1"/>
            </c:dLbl>
            <c:dLbl>
              <c:idx val="1"/>
              <c:layout/>
              <c:tx>
                <c:rich>
                  <a:bodyPr/>
                  <a:lstStyle/>
                  <a:p>
                    <a:r>
                      <a:rPr lang="en-US" sz="1100" b="1">
                        <a:latin typeface="Arial" pitchFamily="34" charset="0"/>
                        <a:cs typeface="Arial" pitchFamily="34" charset="0"/>
                      </a:rPr>
                      <a:t>240 sec.</a:t>
                    </a:r>
                  </a:p>
                </c:rich>
              </c:tx>
              <c:showVal val="1"/>
            </c:dLbl>
            <c:showVal val="1"/>
          </c:dLbls>
          <c:cat>
            <c:strRef>
              <c:f>Tabelle1!$A$21:$A$22</c:f>
              <c:strCache>
                <c:ptCount val="2"/>
                <c:pt idx="0">
                  <c:v>RECIPROC®</c:v>
                </c:pt>
                <c:pt idx="1">
                  <c:v>Rotary NiTi System</c:v>
                </c:pt>
              </c:strCache>
            </c:strRef>
          </c:cat>
          <c:val>
            <c:numRef>
              <c:f>Tabelle1!$B$21:$B$22</c:f>
              <c:numCache>
                <c:formatCode>0</c:formatCode>
                <c:ptCount val="2"/>
                <c:pt idx="0">
                  <c:v>56</c:v>
                </c:pt>
                <c:pt idx="1">
                  <c:v>240</c:v>
                </c:pt>
              </c:numCache>
            </c:numRef>
          </c:val>
        </c:ser>
        <c:axId val="219791744"/>
        <c:axId val="219793280"/>
      </c:barChart>
      <c:catAx>
        <c:axId val="219791744"/>
        <c:scaling>
          <c:orientation val="minMax"/>
        </c:scaling>
        <c:axPos val="b"/>
        <c:tickLblPos val="nextTo"/>
        <c:txPr>
          <a:bodyPr/>
          <a:lstStyle/>
          <a:p>
            <a:pPr>
              <a:defRPr sz="900" b="1"/>
            </a:pPr>
            <a:endParaRPr lang="de-DE"/>
          </a:p>
        </c:txPr>
        <c:crossAx val="219793280"/>
        <c:crosses val="autoZero"/>
        <c:auto val="1"/>
        <c:lblAlgn val="ctr"/>
        <c:lblOffset val="100"/>
      </c:catAx>
      <c:valAx>
        <c:axId val="219793280"/>
        <c:scaling>
          <c:orientation val="minMax"/>
        </c:scaling>
        <c:axPos val="l"/>
        <c:majorGridlines/>
        <c:numFmt formatCode="0" sourceLinked="1"/>
        <c:tickLblPos val="nextTo"/>
        <c:crossAx val="219791744"/>
        <c:crosses val="autoZero"/>
        <c:crossBetween val="between"/>
      </c:valAx>
    </c:plotArea>
    <c:plotVisOnly val="1"/>
  </c:chart>
  <c:spPr>
    <a:ln>
      <a:noFill/>
    </a:ln>
  </c:spPr>
  <c:txPr>
    <a:bodyPr/>
    <a:lstStyle/>
    <a:p>
      <a:pPr>
        <a:defRPr>
          <a:latin typeface="Arial" pitchFamily="34" charset="0"/>
          <a:cs typeface="Arial" pitchFamily="34" charset="0"/>
        </a:defRPr>
      </a:pPr>
      <a:endParaRPr lang="de-DE"/>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de-DE"/>
  <c:chart>
    <c:autoTitleDeleted val="1"/>
    <c:plotArea>
      <c:layout>
        <c:manualLayout>
          <c:layoutTarget val="inner"/>
          <c:xMode val="edge"/>
          <c:yMode val="edge"/>
          <c:x val="8.4488407699037621E-2"/>
          <c:y val="0.13010425780110821"/>
          <c:w val="0.83217825896762909"/>
          <c:h val="0.71952136191309424"/>
        </c:manualLayout>
      </c:layout>
      <c:barChart>
        <c:barDir val="col"/>
        <c:grouping val="clustered"/>
        <c:ser>
          <c:idx val="0"/>
          <c:order val="0"/>
          <c:tx>
            <c:strRef>
              <c:f>Tabelle1!$A$77</c:f>
              <c:strCache>
                <c:ptCount val="1"/>
                <c:pt idx="0">
                  <c:v>Anzahl Kunststoffblöcke</c:v>
                </c:pt>
              </c:strCache>
            </c:strRef>
          </c:tx>
          <c:spPr>
            <a:solidFill>
              <a:srgbClr val="E85429"/>
            </a:solidFill>
          </c:spPr>
          <c:dPt>
            <c:idx val="1"/>
            <c:spPr>
              <a:solidFill>
                <a:schemeClr val="bg1">
                  <a:lumMod val="75000"/>
                </a:schemeClr>
              </a:solidFill>
            </c:spPr>
          </c:dPt>
          <c:dLbls>
            <c:dLbl>
              <c:idx val="0"/>
              <c:layout>
                <c:manualLayout>
                  <c:x val="-2.7777777777778507E-3"/>
                  <c:y val="-4.1666666666666692E-2"/>
                </c:manualLayout>
              </c:layout>
              <c:showVal val="1"/>
            </c:dLbl>
            <c:dLbl>
              <c:idx val="1"/>
              <c:layout>
                <c:manualLayout>
                  <c:x val="2.7777777777778507E-3"/>
                  <c:y val="-5.0925925925926312E-2"/>
                </c:manualLayout>
              </c:layout>
              <c:showVal val="1"/>
            </c:dLbl>
            <c:txPr>
              <a:bodyPr/>
              <a:lstStyle/>
              <a:p>
                <a:pPr>
                  <a:defRPr sz="1050" b="1">
                    <a:latin typeface="Arial" pitchFamily="34" charset="0"/>
                    <a:cs typeface="Arial" pitchFamily="34" charset="0"/>
                  </a:defRPr>
                </a:pPr>
                <a:endParaRPr lang="de-DE"/>
              </a:p>
            </c:txPr>
            <c:showVal val="1"/>
          </c:dLbls>
          <c:cat>
            <c:strRef>
              <c:f>Tabelle1!$B$76:$C$76</c:f>
              <c:strCache>
                <c:ptCount val="2"/>
                <c:pt idx="0">
                  <c:v>RECIPROC®</c:v>
                </c:pt>
                <c:pt idx="1">
                  <c:v>Rotary NiTi System</c:v>
                </c:pt>
              </c:strCache>
            </c:strRef>
          </c:cat>
          <c:val>
            <c:numRef>
              <c:f>Tabelle1!$B$77:$C$77</c:f>
              <c:numCache>
                <c:formatCode>0%</c:formatCode>
                <c:ptCount val="2"/>
                <c:pt idx="0">
                  <c:v>0.92</c:v>
                </c:pt>
                <c:pt idx="1">
                  <c:v>0.31000000000000238</c:v>
                </c:pt>
              </c:numCache>
            </c:numRef>
          </c:val>
        </c:ser>
        <c:axId val="250612352"/>
        <c:axId val="269926784"/>
      </c:barChart>
      <c:catAx>
        <c:axId val="250612352"/>
        <c:scaling>
          <c:orientation val="minMax"/>
        </c:scaling>
        <c:axPos val="b"/>
        <c:tickLblPos val="nextTo"/>
        <c:txPr>
          <a:bodyPr/>
          <a:lstStyle/>
          <a:p>
            <a:pPr>
              <a:defRPr sz="900" b="1">
                <a:latin typeface="Arial" pitchFamily="34" charset="0"/>
                <a:cs typeface="Arial" pitchFamily="34" charset="0"/>
              </a:defRPr>
            </a:pPr>
            <a:endParaRPr lang="de-DE"/>
          </a:p>
        </c:txPr>
        <c:crossAx val="269926784"/>
        <c:crosses val="autoZero"/>
        <c:auto val="1"/>
        <c:lblAlgn val="ctr"/>
        <c:lblOffset val="100"/>
      </c:catAx>
      <c:valAx>
        <c:axId val="269926784"/>
        <c:scaling>
          <c:orientation val="minMax"/>
        </c:scaling>
        <c:axPos val="l"/>
        <c:majorGridlines/>
        <c:numFmt formatCode="0%" sourceLinked="1"/>
        <c:tickLblPos val="nextTo"/>
        <c:txPr>
          <a:bodyPr/>
          <a:lstStyle/>
          <a:p>
            <a:pPr>
              <a:defRPr>
                <a:latin typeface="Arial" pitchFamily="34" charset="0"/>
                <a:cs typeface="Arial" pitchFamily="34" charset="0"/>
              </a:defRPr>
            </a:pPr>
            <a:endParaRPr lang="de-DE"/>
          </a:p>
        </c:txPr>
        <c:crossAx val="250612352"/>
        <c:crosses val="autoZero"/>
        <c:crossBetween val="between"/>
      </c:valAx>
    </c:plotArea>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DF14F-CC23-4811-9014-30B80C1F0FD9}" type="doc">
      <dgm:prSet loTypeId="urn:microsoft.com/office/officeart/2005/8/layout/process3" loCatId="process" qsTypeId="urn:microsoft.com/office/officeart/2005/8/quickstyle/simple1#1" qsCatId="simple" csTypeId="urn:microsoft.com/office/officeart/2005/8/colors/accent1_2#1" csCatId="accent1" phldr="1"/>
      <dgm:spPr/>
      <dgm:t>
        <a:bodyPr/>
        <a:lstStyle/>
        <a:p>
          <a:endParaRPr lang="de-DE"/>
        </a:p>
      </dgm:t>
    </dgm:pt>
    <dgm:pt modelId="{F844C846-F916-4870-A767-45BCCB304E7C}">
      <dgm:prSet phldrT="[Text]" custT="1"/>
      <dgm:spPr>
        <a:solidFill>
          <a:schemeClr val="accent1"/>
        </a:solidFill>
      </dgm:spPr>
      <dgm:t>
        <a:bodyPr anchor="ctr" anchorCtr="1"/>
        <a:lstStyle/>
        <a:p>
          <a:r>
            <a:rPr lang="de-DE" sz="1800" baseline="0" dirty="0" smtClean="0">
              <a:latin typeface="Arial" pitchFamily="34" charset="0"/>
            </a:rPr>
            <a:t>Project </a:t>
          </a:r>
          <a:r>
            <a:rPr lang="de-DE" sz="1800" baseline="0" dirty="0" err="1" smtClean="0">
              <a:latin typeface="Arial" pitchFamily="34" charset="0"/>
            </a:rPr>
            <a:t>start</a:t>
          </a:r>
          <a:r>
            <a:rPr lang="de-DE" sz="1800" baseline="0" dirty="0" smtClean="0">
              <a:latin typeface="Arial" pitchFamily="34" charset="0"/>
            </a:rPr>
            <a:t>:</a:t>
          </a:r>
          <a:br>
            <a:rPr lang="de-DE" sz="1800" baseline="0" dirty="0" smtClean="0">
              <a:latin typeface="Arial" pitchFamily="34" charset="0"/>
            </a:rPr>
          </a:br>
          <a:r>
            <a:rPr lang="de-DE" sz="1800" baseline="0" dirty="0" smtClean="0">
              <a:latin typeface="Arial" pitchFamily="34" charset="0"/>
            </a:rPr>
            <a:t>Summer 2008 </a:t>
          </a:r>
          <a:endParaRPr lang="de-DE" sz="1800" baseline="0" dirty="0">
            <a:latin typeface="Arial" pitchFamily="34" charset="0"/>
          </a:endParaRPr>
        </a:p>
      </dgm:t>
    </dgm:pt>
    <dgm:pt modelId="{ECF91D50-50BD-4719-8036-58A11E6B1396}" type="parTrans" cxnId="{229A72AC-7447-4949-9B13-C44C3829747B}">
      <dgm:prSet/>
      <dgm:spPr/>
      <dgm:t>
        <a:bodyPr/>
        <a:lstStyle/>
        <a:p>
          <a:endParaRPr lang="de-DE"/>
        </a:p>
      </dgm:t>
    </dgm:pt>
    <dgm:pt modelId="{08599840-B7BF-4854-9027-7BBCF77AEBBE}" type="sibTrans" cxnId="{229A72AC-7447-4949-9B13-C44C3829747B}">
      <dgm:prSet/>
      <dgm:spPr/>
      <dgm:t>
        <a:bodyPr/>
        <a:lstStyle/>
        <a:p>
          <a:endParaRPr lang="de-DE"/>
        </a:p>
      </dgm:t>
    </dgm:pt>
    <dgm:pt modelId="{359FFAEB-EFFB-4E6F-8204-C7A8429A5D7C}">
      <dgm:prSet phldrT="[Text]" custT="1"/>
      <dgm:spPr/>
      <dgm:t>
        <a:bodyPr anchor="ctr" anchorCtr="1"/>
        <a:lstStyle/>
        <a:p>
          <a:r>
            <a:rPr lang="de-DE" sz="1800" baseline="0" dirty="0" smtClean="0">
              <a:latin typeface="Arial" pitchFamily="34" charset="0"/>
            </a:rPr>
            <a:t>2009 - 2010</a:t>
          </a:r>
          <a:endParaRPr lang="de-DE" sz="1800" baseline="0" dirty="0">
            <a:latin typeface="Arial" pitchFamily="34" charset="0"/>
          </a:endParaRPr>
        </a:p>
      </dgm:t>
    </dgm:pt>
    <dgm:pt modelId="{2605F69F-D1D0-4D0C-8319-810A4DA1E07F}" type="parTrans" cxnId="{E048627E-F27D-4D91-98B0-5799DDD38608}">
      <dgm:prSet/>
      <dgm:spPr/>
      <dgm:t>
        <a:bodyPr/>
        <a:lstStyle/>
        <a:p>
          <a:endParaRPr lang="de-DE"/>
        </a:p>
      </dgm:t>
    </dgm:pt>
    <dgm:pt modelId="{DE47045F-8224-4933-AAE3-82D046A965D9}" type="sibTrans" cxnId="{E048627E-F27D-4D91-98B0-5799DDD38608}">
      <dgm:prSet/>
      <dgm:spPr/>
      <dgm:t>
        <a:bodyPr/>
        <a:lstStyle/>
        <a:p>
          <a:endParaRPr lang="de-DE"/>
        </a:p>
      </dgm:t>
    </dgm:pt>
    <dgm:pt modelId="{2439F8D3-4D51-444A-9F44-0DF6348E2F09}">
      <dgm:prSet phldrT="[Text]" custT="1"/>
      <dgm:spPr/>
      <dgm:t>
        <a:bodyPr anchor="ctr" anchorCtr="0"/>
        <a:lstStyle/>
        <a:p>
          <a:r>
            <a:rPr lang="de-DE" sz="1200" b="1" baseline="0" dirty="0" smtClean="0">
              <a:latin typeface="Arial" pitchFamily="34" charset="0"/>
            </a:rPr>
            <a:t>Prototype </a:t>
          </a:r>
          <a:r>
            <a:rPr lang="de-DE" sz="1200" b="1" baseline="0" dirty="0" err="1" smtClean="0">
              <a:latin typeface="Arial" pitchFamily="34" charset="0"/>
            </a:rPr>
            <a:t>tests</a:t>
          </a:r>
          <a:endParaRPr lang="de-DE" sz="1200" b="1" baseline="0" dirty="0">
            <a:latin typeface="Arial" pitchFamily="34" charset="0"/>
          </a:endParaRPr>
        </a:p>
      </dgm:t>
    </dgm:pt>
    <dgm:pt modelId="{67E88AA5-A06C-4556-B5ED-AA696CABC651}" type="parTrans" cxnId="{5F71902F-BCAE-4A52-AE12-F1F40551F809}">
      <dgm:prSet/>
      <dgm:spPr/>
      <dgm:t>
        <a:bodyPr/>
        <a:lstStyle/>
        <a:p>
          <a:endParaRPr lang="de-DE"/>
        </a:p>
      </dgm:t>
    </dgm:pt>
    <dgm:pt modelId="{D13449E4-F26E-4C14-9516-B493B460DC44}" type="sibTrans" cxnId="{5F71902F-BCAE-4A52-AE12-F1F40551F809}">
      <dgm:prSet/>
      <dgm:spPr/>
      <dgm:t>
        <a:bodyPr/>
        <a:lstStyle/>
        <a:p>
          <a:endParaRPr lang="de-DE"/>
        </a:p>
      </dgm:t>
    </dgm:pt>
    <dgm:pt modelId="{8023A0A0-D440-4F84-99D6-960B3A3124EC}">
      <dgm:prSet phldrT="[Text]" custT="1"/>
      <dgm:spPr/>
      <dgm:t>
        <a:bodyPr anchor="ctr" anchorCtr="1"/>
        <a:lstStyle/>
        <a:p>
          <a:r>
            <a:rPr lang="de-DE" sz="1800" baseline="0" dirty="0" smtClean="0">
              <a:latin typeface="Arial" pitchFamily="34" charset="0"/>
            </a:rPr>
            <a:t>Launch  IDS 2011</a:t>
          </a:r>
          <a:endParaRPr lang="de-DE" sz="1800" baseline="0" dirty="0">
            <a:latin typeface="Arial" pitchFamily="34" charset="0"/>
          </a:endParaRPr>
        </a:p>
      </dgm:t>
    </dgm:pt>
    <dgm:pt modelId="{535DB170-8EFC-416F-B154-57DA7DB3BD6F}" type="parTrans" cxnId="{204A1F9D-BAE4-4D04-B589-18BC6DB147CF}">
      <dgm:prSet/>
      <dgm:spPr/>
      <dgm:t>
        <a:bodyPr/>
        <a:lstStyle/>
        <a:p>
          <a:endParaRPr lang="de-DE"/>
        </a:p>
      </dgm:t>
    </dgm:pt>
    <dgm:pt modelId="{0D3E0743-64C9-4926-AE7C-C83EDF0B3338}" type="sibTrans" cxnId="{204A1F9D-BAE4-4D04-B589-18BC6DB147CF}">
      <dgm:prSet/>
      <dgm:spPr/>
      <dgm:t>
        <a:bodyPr/>
        <a:lstStyle/>
        <a:p>
          <a:endParaRPr lang="de-DE"/>
        </a:p>
      </dgm:t>
    </dgm:pt>
    <dgm:pt modelId="{AAB25F7C-1288-4F86-8920-8187657D2328}">
      <dgm:prSet phldrT="[Text]" custT="1"/>
      <dgm:spPr/>
      <dgm:t>
        <a:bodyPr anchor="ctr" anchorCtr="0"/>
        <a:lstStyle/>
        <a:p>
          <a:r>
            <a:rPr lang="de-DE" sz="1200" b="1" baseline="0" dirty="0" smtClean="0">
              <a:latin typeface="Arial" pitchFamily="34" charset="0"/>
            </a:rPr>
            <a:t>RECIPROC</a:t>
          </a:r>
          <a:r>
            <a:rPr lang="de-DE" sz="1200" b="1" baseline="30000" dirty="0" smtClean="0">
              <a:latin typeface="Arial" pitchFamily="34" charset="0"/>
            </a:rPr>
            <a:t>®</a:t>
          </a:r>
          <a:r>
            <a:rPr lang="de-DE" sz="1200" b="1" baseline="0" dirty="0" smtClean="0">
              <a:latin typeface="Arial" pitchFamily="34" charset="0"/>
            </a:rPr>
            <a:t> </a:t>
          </a:r>
          <a:r>
            <a:rPr lang="de-DE" sz="1200" b="1" baseline="0" dirty="0" err="1" smtClean="0">
              <a:latin typeface="Arial" pitchFamily="34" charset="0"/>
            </a:rPr>
            <a:t>system</a:t>
          </a:r>
          <a:endParaRPr lang="de-DE" sz="1200" b="1" baseline="0" dirty="0">
            <a:latin typeface="Arial" pitchFamily="34" charset="0"/>
          </a:endParaRPr>
        </a:p>
      </dgm:t>
    </dgm:pt>
    <dgm:pt modelId="{271C788B-6617-45E2-951A-D6B21CB481D5}" type="parTrans" cxnId="{E89FA674-35DC-4D24-8770-0C2C6F622DE2}">
      <dgm:prSet/>
      <dgm:spPr/>
      <dgm:t>
        <a:bodyPr/>
        <a:lstStyle/>
        <a:p>
          <a:endParaRPr lang="de-DE"/>
        </a:p>
      </dgm:t>
    </dgm:pt>
    <dgm:pt modelId="{C1FDC73C-D47E-4EEF-9DEE-E920AE523B7D}" type="sibTrans" cxnId="{E89FA674-35DC-4D24-8770-0C2C6F622DE2}">
      <dgm:prSet/>
      <dgm:spPr/>
      <dgm:t>
        <a:bodyPr/>
        <a:lstStyle/>
        <a:p>
          <a:endParaRPr lang="de-DE"/>
        </a:p>
      </dgm:t>
    </dgm:pt>
    <dgm:pt modelId="{9528326C-BCFB-4537-856E-96741DF57614}">
      <dgm:prSet phldrT="[Text]" custT="1"/>
      <dgm:spPr/>
      <dgm:t>
        <a:bodyPr anchor="ctr" anchorCtr="0"/>
        <a:lstStyle/>
        <a:p>
          <a:r>
            <a:rPr lang="de-DE" sz="1200" b="1" baseline="0" dirty="0" err="1" smtClean="0">
              <a:latin typeface="Arial" pitchFamily="34" charset="0"/>
            </a:rPr>
            <a:t>Developement</a:t>
          </a:r>
          <a:r>
            <a:rPr lang="de-DE" sz="1200" b="1" baseline="0" dirty="0" smtClean="0">
              <a:latin typeface="Arial" pitchFamily="34" charset="0"/>
            </a:rPr>
            <a:t> </a:t>
          </a:r>
          <a:r>
            <a:rPr lang="de-DE" sz="1200" b="1" baseline="0" dirty="0" err="1" smtClean="0">
              <a:latin typeface="Arial" pitchFamily="34" charset="0"/>
            </a:rPr>
            <a:t>and</a:t>
          </a:r>
          <a:r>
            <a:rPr lang="de-DE" sz="1200" b="1" baseline="0" dirty="0" smtClean="0">
              <a:latin typeface="Arial" pitchFamily="34" charset="0"/>
            </a:rPr>
            <a:t> design  </a:t>
          </a:r>
          <a:r>
            <a:rPr lang="de-DE" sz="1200" b="1" baseline="0" dirty="0" err="1" smtClean="0">
              <a:latin typeface="Arial" pitchFamily="34" charset="0"/>
            </a:rPr>
            <a:t>projects</a:t>
          </a:r>
          <a:endParaRPr lang="de-DE" sz="1200" b="1" baseline="0" dirty="0">
            <a:latin typeface="Arial" pitchFamily="34" charset="0"/>
          </a:endParaRPr>
        </a:p>
      </dgm:t>
    </dgm:pt>
    <dgm:pt modelId="{2ACDF447-1234-4EB9-96EC-F7934B3C36D7}" type="parTrans" cxnId="{D881219E-86BF-4DAA-A5FA-AFDB588E8924}">
      <dgm:prSet/>
      <dgm:spPr/>
      <dgm:t>
        <a:bodyPr/>
        <a:lstStyle/>
        <a:p>
          <a:endParaRPr lang="de-DE"/>
        </a:p>
      </dgm:t>
    </dgm:pt>
    <dgm:pt modelId="{F5B26EF7-3CA0-4BD9-B98B-CF5067C92EC1}" type="sibTrans" cxnId="{D881219E-86BF-4DAA-A5FA-AFDB588E8924}">
      <dgm:prSet/>
      <dgm:spPr/>
      <dgm:t>
        <a:bodyPr/>
        <a:lstStyle/>
        <a:p>
          <a:endParaRPr lang="de-DE"/>
        </a:p>
      </dgm:t>
    </dgm:pt>
    <dgm:pt modelId="{ADBC35DE-115C-4B8B-B4A9-24AB67A3E261}">
      <dgm:prSet phldrT="[Text]" custT="1"/>
      <dgm:spPr/>
      <dgm:t>
        <a:bodyPr anchor="ctr" anchorCtr="0"/>
        <a:lstStyle/>
        <a:p>
          <a:r>
            <a:rPr lang="de-DE" sz="1200" baseline="0" dirty="0" smtClean="0">
              <a:latin typeface="Arial" pitchFamily="34" charset="0"/>
            </a:rPr>
            <a:t>Endo </a:t>
          </a:r>
          <a:r>
            <a:rPr lang="de-DE" sz="1200" baseline="0" dirty="0" err="1" smtClean="0">
              <a:latin typeface="Arial" pitchFamily="34" charset="0"/>
            </a:rPr>
            <a:t>motor</a:t>
          </a:r>
          <a:endParaRPr lang="de-DE" sz="1200" baseline="0" dirty="0">
            <a:latin typeface="Arial" pitchFamily="34" charset="0"/>
          </a:endParaRPr>
        </a:p>
      </dgm:t>
    </dgm:pt>
    <dgm:pt modelId="{AC76A41D-70F9-4277-8BD6-3F34589FA6E8}" type="parTrans" cxnId="{ED88158F-6934-4C62-BE61-E6A168B26C8C}">
      <dgm:prSet/>
      <dgm:spPr/>
      <dgm:t>
        <a:bodyPr/>
        <a:lstStyle/>
        <a:p>
          <a:endParaRPr lang="de-DE"/>
        </a:p>
      </dgm:t>
    </dgm:pt>
    <dgm:pt modelId="{484500CF-E220-44BC-8EDF-6E4F55362001}" type="sibTrans" cxnId="{ED88158F-6934-4C62-BE61-E6A168B26C8C}">
      <dgm:prSet/>
      <dgm:spPr/>
      <dgm:t>
        <a:bodyPr/>
        <a:lstStyle/>
        <a:p>
          <a:endParaRPr lang="de-DE"/>
        </a:p>
      </dgm:t>
    </dgm:pt>
    <dgm:pt modelId="{6496ECA2-1BCA-4AA3-958F-358F32FFDD8F}">
      <dgm:prSet phldrT="[Text]" custT="1"/>
      <dgm:spPr/>
      <dgm:t>
        <a:bodyPr anchor="ctr" anchorCtr="0"/>
        <a:lstStyle/>
        <a:p>
          <a:r>
            <a:rPr lang="de-DE" sz="1200" baseline="0" dirty="0" smtClean="0">
              <a:latin typeface="Arial" pitchFamily="34" charset="0"/>
            </a:rPr>
            <a:t>Instruments</a:t>
          </a:r>
          <a:endParaRPr lang="de-DE" sz="1200" baseline="0" dirty="0">
            <a:latin typeface="Arial" pitchFamily="34" charset="0"/>
          </a:endParaRPr>
        </a:p>
      </dgm:t>
    </dgm:pt>
    <dgm:pt modelId="{FC147969-7400-45D3-B1F0-7824532A8830}" type="parTrans" cxnId="{AA17F88F-5D81-4EEC-9966-24AA0C344A49}">
      <dgm:prSet/>
      <dgm:spPr/>
      <dgm:t>
        <a:bodyPr/>
        <a:lstStyle/>
        <a:p>
          <a:endParaRPr lang="de-DE"/>
        </a:p>
      </dgm:t>
    </dgm:pt>
    <dgm:pt modelId="{0361F410-BF8A-4548-ACD2-E8611D2BE328}" type="sibTrans" cxnId="{AA17F88F-5D81-4EEC-9966-24AA0C344A49}">
      <dgm:prSet/>
      <dgm:spPr/>
      <dgm:t>
        <a:bodyPr/>
        <a:lstStyle/>
        <a:p>
          <a:endParaRPr lang="de-DE"/>
        </a:p>
      </dgm:t>
    </dgm:pt>
    <dgm:pt modelId="{D0055C40-2E65-4B8A-9289-0A6E85D0B528}">
      <dgm:prSet phldrT="[Text]" custT="1"/>
      <dgm:spPr/>
      <dgm:t>
        <a:bodyPr anchor="ctr" anchorCtr="0"/>
        <a:lstStyle/>
        <a:p>
          <a:r>
            <a:rPr lang="de-DE" sz="1200" baseline="0" dirty="0" smtClean="0">
              <a:latin typeface="Arial" pitchFamily="34" charset="0"/>
            </a:rPr>
            <a:t>Obturation </a:t>
          </a:r>
          <a:r>
            <a:rPr lang="de-DE" sz="1200" baseline="0" dirty="0" err="1" smtClean="0">
              <a:latin typeface="Arial" pitchFamily="34" charset="0"/>
            </a:rPr>
            <a:t>accessories</a:t>
          </a:r>
          <a:endParaRPr lang="de-DE" sz="1200" baseline="0" dirty="0">
            <a:latin typeface="Arial" pitchFamily="34" charset="0"/>
          </a:endParaRPr>
        </a:p>
      </dgm:t>
    </dgm:pt>
    <dgm:pt modelId="{A7D83EC3-7986-4DB2-A040-5C80A24C0F54}" type="parTrans" cxnId="{65AB3E0E-9AA4-4A24-8BA5-BACCD98DEBBF}">
      <dgm:prSet/>
      <dgm:spPr/>
      <dgm:t>
        <a:bodyPr/>
        <a:lstStyle/>
        <a:p>
          <a:endParaRPr lang="de-DE"/>
        </a:p>
      </dgm:t>
    </dgm:pt>
    <dgm:pt modelId="{C4175475-D207-4349-97B0-D0B8482FAA21}" type="sibTrans" cxnId="{65AB3E0E-9AA4-4A24-8BA5-BACCD98DEBBF}">
      <dgm:prSet/>
      <dgm:spPr/>
      <dgm:t>
        <a:bodyPr/>
        <a:lstStyle/>
        <a:p>
          <a:endParaRPr lang="de-DE"/>
        </a:p>
      </dgm:t>
    </dgm:pt>
    <dgm:pt modelId="{F3012FD0-D658-44CD-B55B-C297609E8A3C}">
      <dgm:prSet phldrT="[Text]" custT="1"/>
      <dgm:spPr/>
      <dgm:t>
        <a:bodyPr anchor="ctr" anchorCtr="0"/>
        <a:lstStyle/>
        <a:p>
          <a:r>
            <a:rPr lang="de-DE" sz="1200" baseline="0" dirty="0" smtClean="0">
              <a:latin typeface="Arial" pitchFamily="34" charset="0"/>
            </a:rPr>
            <a:t>More </a:t>
          </a:r>
          <a:r>
            <a:rPr lang="de-DE" sz="1200" baseline="0" dirty="0" err="1" smtClean="0">
              <a:latin typeface="Arial" pitchFamily="34" charset="0"/>
            </a:rPr>
            <a:t>than</a:t>
          </a:r>
          <a:r>
            <a:rPr lang="de-DE" sz="1200" baseline="0" dirty="0" smtClean="0">
              <a:latin typeface="Arial" pitchFamily="34" charset="0"/>
            </a:rPr>
            <a:t> 20 </a:t>
          </a:r>
          <a:r>
            <a:rPr lang="de-DE" sz="1200" baseline="0" dirty="0" err="1" smtClean="0">
              <a:latin typeface="Arial" pitchFamily="34" charset="0"/>
            </a:rPr>
            <a:t>prototypes</a:t>
          </a:r>
          <a:endParaRPr lang="de-DE" sz="1200" baseline="0" dirty="0">
            <a:latin typeface="Arial" pitchFamily="34" charset="0"/>
          </a:endParaRPr>
        </a:p>
      </dgm:t>
    </dgm:pt>
    <dgm:pt modelId="{A33B79CD-6386-4864-85D0-08AD3D3286CD}" type="parTrans" cxnId="{A59454D3-5050-4C12-AE16-7FAD37C96FF1}">
      <dgm:prSet/>
      <dgm:spPr/>
      <dgm:t>
        <a:bodyPr/>
        <a:lstStyle/>
        <a:p>
          <a:endParaRPr lang="de-DE"/>
        </a:p>
      </dgm:t>
    </dgm:pt>
    <dgm:pt modelId="{731840FA-905B-4594-AD1A-E31B16C4A7AE}" type="sibTrans" cxnId="{A59454D3-5050-4C12-AE16-7FAD37C96FF1}">
      <dgm:prSet/>
      <dgm:spPr/>
      <dgm:t>
        <a:bodyPr/>
        <a:lstStyle/>
        <a:p>
          <a:endParaRPr lang="de-DE"/>
        </a:p>
      </dgm:t>
    </dgm:pt>
    <dgm:pt modelId="{8D34F4FF-1974-4179-BFDA-130B2C2B43FB}">
      <dgm:prSet phldrT="[Text]" custT="1"/>
      <dgm:spPr/>
      <dgm:t>
        <a:bodyPr anchor="ctr" anchorCtr="0"/>
        <a:lstStyle/>
        <a:p>
          <a:r>
            <a:rPr lang="de-DE" sz="1200" baseline="0" dirty="0" err="1" smtClean="0">
              <a:latin typeface="Arial" pitchFamily="34" charset="0"/>
            </a:rPr>
            <a:t>Numerous</a:t>
          </a:r>
          <a:r>
            <a:rPr lang="de-DE" sz="1200" baseline="0" dirty="0" smtClean="0">
              <a:latin typeface="Arial" pitchFamily="34" charset="0"/>
            </a:rPr>
            <a:t> </a:t>
          </a:r>
          <a:r>
            <a:rPr lang="de-DE" sz="1200" baseline="0" dirty="0" err="1" smtClean="0">
              <a:latin typeface="Arial" pitchFamily="34" charset="0"/>
            </a:rPr>
            <a:t>motor</a:t>
          </a:r>
          <a:r>
            <a:rPr lang="de-DE" sz="1200" baseline="0" dirty="0" smtClean="0">
              <a:latin typeface="Arial" pitchFamily="34" charset="0"/>
            </a:rPr>
            <a:t> </a:t>
          </a:r>
          <a:r>
            <a:rPr lang="de-DE" sz="1200" baseline="0" dirty="0" err="1" smtClean="0">
              <a:latin typeface="Arial" pitchFamily="34" charset="0"/>
            </a:rPr>
            <a:t>settings</a:t>
          </a:r>
          <a:endParaRPr lang="de-DE" sz="1200" baseline="0" dirty="0">
            <a:latin typeface="Arial" pitchFamily="34" charset="0"/>
          </a:endParaRPr>
        </a:p>
      </dgm:t>
    </dgm:pt>
    <dgm:pt modelId="{42AE7A79-99D1-43AD-AECE-1C934633955B}" type="parTrans" cxnId="{6F9301A7-AEEC-485A-BA06-C8A191FFC905}">
      <dgm:prSet/>
      <dgm:spPr/>
      <dgm:t>
        <a:bodyPr/>
        <a:lstStyle/>
        <a:p>
          <a:endParaRPr lang="de-DE"/>
        </a:p>
      </dgm:t>
    </dgm:pt>
    <dgm:pt modelId="{0970CA59-3EBB-431B-BD75-AE66C52A8EBE}" type="sibTrans" cxnId="{6F9301A7-AEEC-485A-BA06-C8A191FFC905}">
      <dgm:prSet/>
      <dgm:spPr/>
      <dgm:t>
        <a:bodyPr/>
        <a:lstStyle/>
        <a:p>
          <a:endParaRPr lang="de-DE"/>
        </a:p>
      </dgm:t>
    </dgm:pt>
    <dgm:pt modelId="{11B37BBE-39D6-4265-B855-2DA42AC9D9CE}">
      <dgm:prSet phldrT="[Text]" custT="1"/>
      <dgm:spPr/>
      <dgm:t>
        <a:bodyPr anchor="ctr" anchorCtr="0"/>
        <a:lstStyle/>
        <a:p>
          <a:r>
            <a:rPr lang="de-DE" sz="1200" baseline="0" dirty="0" smtClean="0">
              <a:latin typeface="Arial" pitchFamily="34" charset="0"/>
            </a:rPr>
            <a:t>Instruments</a:t>
          </a:r>
          <a:endParaRPr lang="de-DE" sz="1200" baseline="0" dirty="0">
            <a:latin typeface="Arial" pitchFamily="34" charset="0"/>
          </a:endParaRPr>
        </a:p>
      </dgm:t>
    </dgm:pt>
    <dgm:pt modelId="{F37637EC-2A1C-42E8-ACD2-70EEA3A8CFE1}" type="parTrans" cxnId="{A7FC7E63-D54E-486F-BC6B-C2D67D6EA94C}">
      <dgm:prSet/>
      <dgm:spPr/>
      <dgm:t>
        <a:bodyPr/>
        <a:lstStyle/>
        <a:p>
          <a:endParaRPr lang="de-DE"/>
        </a:p>
      </dgm:t>
    </dgm:pt>
    <dgm:pt modelId="{9D5CC3F8-6A93-43C2-B09D-8409A9497109}" type="sibTrans" cxnId="{A7FC7E63-D54E-486F-BC6B-C2D67D6EA94C}">
      <dgm:prSet/>
      <dgm:spPr/>
      <dgm:t>
        <a:bodyPr/>
        <a:lstStyle/>
        <a:p>
          <a:endParaRPr lang="de-DE"/>
        </a:p>
      </dgm:t>
    </dgm:pt>
    <dgm:pt modelId="{997C332C-223F-42B3-8477-DB081EE5D024}">
      <dgm:prSet phldrT="[Text]" custT="1"/>
      <dgm:spPr/>
      <dgm:t>
        <a:bodyPr anchor="ctr" anchorCtr="0"/>
        <a:lstStyle/>
        <a:p>
          <a:r>
            <a:rPr lang="de-DE" sz="1200" baseline="0" dirty="0" smtClean="0">
              <a:latin typeface="Arial" pitchFamily="34" charset="0"/>
            </a:rPr>
            <a:t>VDW.SILVER</a:t>
          </a:r>
          <a:r>
            <a:rPr lang="de-DE" sz="1200" baseline="30000" dirty="0" smtClean="0">
              <a:latin typeface="Arial" pitchFamily="34" charset="0"/>
            </a:rPr>
            <a:t>®</a:t>
          </a:r>
          <a:r>
            <a:rPr lang="de-DE" sz="1200" baseline="0" dirty="0" smtClean="0">
              <a:latin typeface="Arial" pitchFamily="34" charset="0"/>
            </a:rPr>
            <a:t> RECIPROC</a:t>
          </a:r>
          <a:r>
            <a:rPr lang="de-DE" sz="1200" baseline="30000" dirty="0" smtClean="0">
              <a:latin typeface="Arial" pitchFamily="34" charset="0"/>
            </a:rPr>
            <a:t>®</a:t>
          </a:r>
          <a:r>
            <a:rPr lang="de-DE" sz="1200" baseline="0" dirty="0" smtClean="0">
              <a:latin typeface="Arial" pitchFamily="34" charset="0"/>
            </a:rPr>
            <a:t> </a:t>
          </a:r>
          <a:r>
            <a:rPr lang="de-DE" sz="1200" baseline="0" dirty="0" err="1" smtClean="0">
              <a:latin typeface="Arial" pitchFamily="34" charset="0"/>
            </a:rPr>
            <a:t>motor</a:t>
          </a:r>
          <a:endParaRPr lang="de-DE" sz="1200" baseline="0" dirty="0">
            <a:latin typeface="Arial" pitchFamily="34" charset="0"/>
          </a:endParaRPr>
        </a:p>
      </dgm:t>
    </dgm:pt>
    <dgm:pt modelId="{71F23979-12CD-4F9B-9380-22E5AAD8A818}" type="parTrans" cxnId="{4108FFF7-E58E-4EEE-A6CC-E9CA0552923B}">
      <dgm:prSet/>
      <dgm:spPr/>
      <dgm:t>
        <a:bodyPr/>
        <a:lstStyle/>
        <a:p>
          <a:endParaRPr lang="de-DE"/>
        </a:p>
      </dgm:t>
    </dgm:pt>
    <dgm:pt modelId="{D8B9973F-B3EE-44AF-937A-534D2DB11B7B}" type="sibTrans" cxnId="{4108FFF7-E58E-4EEE-A6CC-E9CA0552923B}">
      <dgm:prSet/>
      <dgm:spPr/>
      <dgm:t>
        <a:bodyPr/>
        <a:lstStyle/>
        <a:p>
          <a:endParaRPr lang="de-DE"/>
        </a:p>
      </dgm:t>
    </dgm:pt>
    <dgm:pt modelId="{D8D094AB-FE9E-4DFA-A236-E8866B75F536}">
      <dgm:prSet phldrT="[Text]" custT="1"/>
      <dgm:spPr/>
      <dgm:t>
        <a:bodyPr anchor="ctr" anchorCtr="0"/>
        <a:lstStyle/>
        <a:p>
          <a:r>
            <a:rPr lang="de-DE" sz="1200" baseline="0" dirty="0" smtClean="0">
              <a:latin typeface="Arial" pitchFamily="34" charset="0"/>
            </a:rPr>
            <a:t>RECIPROC</a:t>
          </a:r>
          <a:r>
            <a:rPr lang="de-DE" sz="1200" baseline="30000" dirty="0" smtClean="0">
              <a:latin typeface="Arial" pitchFamily="34" charset="0"/>
            </a:rPr>
            <a:t>®</a:t>
          </a:r>
          <a:r>
            <a:rPr lang="de-DE" sz="1200" baseline="0" dirty="0" smtClean="0">
              <a:latin typeface="Arial" pitchFamily="34" charset="0"/>
            </a:rPr>
            <a:t> </a:t>
          </a:r>
          <a:r>
            <a:rPr lang="de-DE" sz="1200" baseline="0" dirty="0" err="1" smtClean="0">
              <a:latin typeface="Arial" pitchFamily="34" charset="0"/>
            </a:rPr>
            <a:t>Gutta-Percha</a:t>
          </a:r>
          <a:endParaRPr lang="de-DE" sz="1200" baseline="0" dirty="0">
            <a:latin typeface="Arial" pitchFamily="34" charset="0"/>
          </a:endParaRPr>
        </a:p>
      </dgm:t>
    </dgm:pt>
    <dgm:pt modelId="{8688B178-3897-4FD7-AFE9-3800B3A82A08}" type="parTrans" cxnId="{80AD1488-F6AF-4537-9CA8-64BF2FFEC62C}">
      <dgm:prSet/>
      <dgm:spPr/>
      <dgm:t>
        <a:bodyPr/>
        <a:lstStyle/>
        <a:p>
          <a:endParaRPr lang="de-DE"/>
        </a:p>
      </dgm:t>
    </dgm:pt>
    <dgm:pt modelId="{B427EC04-A247-42A0-A8D0-7030B5ACCAC6}" type="sibTrans" cxnId="{80AD1488-F6AF-4537-9CA8-64BF2FFEC62C}">
      <dgm:prSet/>
      <dgm:spPr/>
      <dgm:t>
        <a:bodyPr/>
        <a:lstStyle/>
        <a:p>
          <a:endParaRPr lang="de-DE"/>
        </a:p>
      </dgm:t>
    </dgm:pt>
    <dgm:pt modelId="{F750F074-AF13-4446-A860-AE53F91FE1F3}">
      <dgm:prSet phldrT="[Text]" custT="1"/>
      <dgm:spPr/>
      <dgm:t>
        <a:bodyPr anchor="ctr" anchorCtr="0"/>
        <a:lstStyle/>
        <a:p>
          <a:r>
            <a:rPr lang="de-DE" sz="1200" baseline="0" dirty="0" smtClean="0">
              <a:latin typeface="Arial" pitchFamily="34" charset="0"/>
            </a:rPr>
            <a:t>RECIPROC</a:t>
          </a:r>
          <a:r>
            <a:rPr lang="de-DE" sz="1200" baseline="30000" dirty="0" smtClean="0">
              <a:latin typeface="Arial" pitchFamily="34" charset="0"/>
            </a:rPr>
            <a:t>®</a:t>
          </a:r>
          <a:r>
            <a:rPr lang="de-DE" sz="1200" baseline="0" dirty="0" smtClean="0">
              <a:latin typeface="Arial" pitchFamily="34" charset="0"/>
            </a:rPr>
            <a:t> Paper Points</a:t>
          </a:r>
          <a:endParaRPr lang="de-DE" sz="1200" baseline="0" dirty="0">
            <a:latin typeface="Arial" pitchFamily="34" charset="0"/>
          </a:endParaRPr>
        </a:p>
      </dgm:t>
    </dgm:pt>
    <dgm:pt modelId="{97151C22-FE6F-401D-A7BB-763723C6B8E5}" type="parTrans" cxnId="{182C18FB-1284-425E-B830-FB2E5D742CE2}">
      <dgm:prSet/>
      <dgm:spPr/>
      <dgm:t>
        <a:bodyPr/>
        <a:lstStyle/>
        <a:p>
          <a:endParaRPr lang="de-DE"/>
        </a:p>
      </dgm:t>
    </dgm:pt>
    <dgm:pt modelId="{668798F3-0B27-410A-95D6-54CA535AE221}" type="sibTrans" cxnId="{182C18FB-1284-425E-B830-FB2E5D742CE2}">
      <dgm:prSet/>
      <dgm:spPr/>
      <dgm:t>
        <a:bodyPr/>
        <a:lstStyle/>
        <a:p>
          <a:endParaRPr lang="de-DE"/>
        </a:p>
      </dgm:t>
    </dgm:pt>
    <dgm:pt modelId="{93865E38-37C1-401C-A062-740BCFED9E42}">
      <dgm:prSet phldrT="[Text]" custT="1"/>
      <dgm:spPr/>
      <dgm:t>
        <a:bodyPr anchor="ctr" anchorCtr="0"/>
        <a:lstStyle/>
        <a:p>
          <a:r>
            <a:rPr lang="de-DE" sz="1200" baseline="0" dirty="0" err="1" smtClean="0">
              <a:latin typeface="Arial" pitchFamily="34" charset="0"/>
            </a:rPr>
            <a:t>Specification</a:t>
          </a:r>
          <a:r>
            <a:rPr lang="de-DE" sz="1200" baseline="0" dirty="0" smtClean="0">
              <a:latin typeface="Arial" pitchFamily="34" charset="0"/>
            </a:rPr>
            <a:t> </a:t>
          </a:r>
          <a:r>
            <a:rPr lang="de-DE" sz="1200" baseline="0" dirty="0" err="1" smtClean="0">
              <a:latin typeface="Arial" pitchFamily="34" charset="0"/>
            </a:rPr>
            <a:t>for</a:t>
          </a:r>
          <a:r>
            <a:rPr lang="de-DE" sz="1200" baseline="0" dirty="0" smtClean="0">
              <a:latin typeface="Arial" pitchFamily="34" charset="0"/>
            </a:rPr>
            <a:t> GP </a:t>
          </a:r>
          <a:r>
            <a:rPr lang="de-DE" sz="1200" baseline="0" dirty="0" err="1" smtClean="0">
              <a:latin typeface="Arial" pitchFamily="34" charset="0"/>
            </a:rPr>
            <a:t>and</a:t>
          </a:r>
          <a:r>
            <a:rPr lang="de-DE" sz="1200" baseline="0" dirty="0" smtClean="0">
              <a:latin typeface="Arial" pitchFamily="34" charset="0"/>
            </a:rPr>
            <a:t> PP </a:t>
          </a:r>
          <a:endParaRPr lang="de-DE" sz="1200" baseline="0" dirty="0">
            <a:latin typeface="Arial" pitchFamily="34" charset="0"/>
          </a:endParaRPr>
        </a:p>
      </dgm:t>
    </dgm:pt>
    <dgm:pt modelId="{22658F1C-9981-43F6-97A1-9EF07390A934}" type="parTrans" cxnId="{B1CADC03-82B0-4CFF-91A7-9072C29594BE}">
      <dgm:prSet/>
      <dgm:spPr/>
      <dgm:t>
        <a:bodyPr/>
        <a:lstStyle/>
        <a:p>
          <a:endParaRPr lang="de-DE"/>
        </a:p>
      </dgm:t>
    </dgm:pt>
    <dgm:pt modelId="{458FD5B7-DDC6-463F-BC51-E541789C0514}" type="sibTrans" cxnId="{B1CADC03-82B0-4CFF-91A7-9072C29594BE}">
      <dgm:prSet/>
      <dgm:spPr/>
      <dgm:t>
        <a:bodyPr/>
        <a:lstStyle/>
        <a:p>
          <a:endParaRPr lang="de-DE"/>
        </a:p>
      </dgm:t>
    </dgm:pt>
    <dgm:pt modelId="{49B1424C-576A-4A0C-8370-BDA65ED4A3CD}" type="pres">
      <dgm:prSet presAssocID="{372DF14F-CC23-4811-9014-30B80C1F0FD9}" presName="linearFlow" presStyleCnt="0">
        <dgm:presLayoutVars>
          <dgm:dir/>
          <dgm:animLvl val="lvl"/>
          <dgm:resizeHandles val="exact"/>
        </dgm:presLayoutVars>
      </dgm:prSet>
      <dgm:spPr/>
      <dgm:t>
        <a:bodyPr/>
        <a:lstStyle/>
        <a:p>
          <a:endParaRPr lang="de-DE"/>
        </a:p>
      </dgm:t>
    </dgm:pt>
    <dgm:pt modelId="{FEBE271E-DA1E-4283-B194-9004165B47F3}" type="pres">
      <dgm:prSet presAssocID="{F844C846-F916-4870-A767-45BCCB304E7C}" presName="composite" presStyleCnt="0"/>
      <dgm:spPr/>
    </dgm:pt>
    <dgm:pt modelId="{28C7FBA5-FE39-41ED-9481-24F1574EAA1D}" type="pres">
      <dgm:prSet presAssocID="{F844C846-F916-4870-A767-45BCCB304E7C}" presName="parTx" presStyleLbl="node1" presStyleIdx="0" presStyleCnt="3">
        <dgm:presLayoutVars>
          <dgm:chMax val="0"/>
          <dgm:chPref val="0"/>
          <dgm:bulletEnabled val="1"/>
        </dgm:presLayoutVars>
      </dgm:prSet>
      <dgm:spPr/>
      <dgm:t>
        <a:bodyPr/>
        <a:lstStyle/>
        <a:p>
          <a:endParaRPr lang="de-DE"/>
        </a:p>
      </dgm:t>
    </dgm:pt>
    <dgm:pt modelId="{4DF59B45-2CCE-40E5-AAA8-41BDD2F83BB2}" type="pres">
      <dgm:prSet presAssocID="{F844C846-F916-4870-A767-45BCCB304E7C}" presName="parSh" presStyleLbl="node1" presStyleIdx="0" presStyleCnt="3" custScaleX="165119" custLinFactNeighborX="4479" custLinFactNeighborY="-2644"/>
      <dgm:spPr/>
      <dgm:t>
        <a:bodyPr/>
        <a:lstStyle/>
        <a:p>
          <a:endParaRPr lang="de-DE"/>
        </a:p>
      </dgm:t>
    </dgm:pt>
    <dgm:pt modelId="{10228041-E44C-44B6-AEE9-A32D704B3CB8}" type="pres">
      <dgm:prSet presAssocID="{F844C846-F916-4870-A767-45BCCB304E7C}" presName="desTx" presStyleLbl="fgAcc1" presStyleIdx="0" presStyleCnt="3" custScaleX="159654" custScaleY="85924" custLinFactNeighborX="-12811" custLinFactNeighborY="12425">
        <dgm:presLayoutVars>
          <dgm:bulletEnabled val="1"/>
        </dgm:presLayoutVars>
      </dgm:prSet>
      <dgm:spPr/>
      <dgm:t>
        <a:bodyPr/>
        <a:lstStyle/>
        <a:p>
          <a:endParaRPr lang="de-DE"/>
        </a:p>
      </dgm:t>
    </dgm:pt>
    <dgm:pt modelId="{C13A0B07-1C44-4000-A319-AE9EF5EEB562}" type="pres">
      <dgm:prSet presAssocID="{08599840-B7BF-4854-9027-7BBCF77AEBBE}" presName="sibTrans" presStyleLbl="sibTrans2D1" presStyleIdx="0" presStyleCnt="2"/>
      <dgm:spPr/>
      <dgm:t>
        <a:bodyPr/>
        <a:lstStyle/>
        <a:p>
          <a:endParaRPr lang="de-DE"/>
        </a:p>
      </dgm:t>
    </dgm:pt>
    <dgm:pt modelId="{E26684E2-D51A-4390-9CE5-D1C9DE43B860}" type="pres">
      <dgm:prSet presAssocID="{08599840-B7BF-4854-9027-7BBCF77AEBBE}" presName="connTx" presStyleLbl="sibTrans2D1" presStyleIdx="0" presStyleCnt="2"/>
      <dgm:spPr/>
      <dgm:t>
        <a:bodyPr/>
        <a:lstStyle/>
        <a:p>
          <a:endParaRPr lang="de-DE"/>
        </a:p>
      </dgm:t>
    </dgm:pt>
    <dgm:pt modelId="{D063FF22-6307-45C6-A0AF-9E817E707133}" type="pres">
      <dgm:prSet presAssocID="{359FFAEB-EFFB-4E6F-8204-C7A8429A5D7C}" presName="composite" presStyleCnt="0"/>
      <dgm:spPr/>
    </dgm:pt>
    <dgm:pt modelId="{3BCA44FF-9761-4CD5-A5D8-65B0B2E5F00A}" type="pres">
      <dgm:prSet presAssocID="{359FFAEB-EFFB-4E6F-8204-C7A8429A5D7C}" presName="parTx" presStyleLbl="node1" presStyleIdx="0" presStyleCnt="3">
        <dgm:presLayoutVars>
          <dgm:chMax val="0"/>
          <dgm:chPref val="0"/>
          <dgm:bulletEnabled val="1"/>
        </dgm:presLayoutVars>
      </dgm:prSet>
      <dgm:spPr/>
      <dgm:t>
        <a:bodyPr/>
        <a:lstStyle/>
        <a:p>
          <a:endParaRPr lang="de-DE"/>
        </a:p>
      </dgm:t>
    </dgm:pt>
    <dgm:pt modelId="{B37519CB-32D9-43F9-B1D9-ADC222B18238}" type="pres">
      <dgm:prSet presAssocID="{359FFAEB-EFFB-4E6F-8204-C7A8429A5D7C}" presName="parSh" presStyleLbl="node1" presStyleIdx="1" presStyleCnt="3" custScaleX="160572"/>
      <dgm:spPr/>
      <dgm:t>
        <a:bodyPr/>
        <a:lstStyle/>
        <a:p>
          <a:endParaRPr lang="de-DE"/>
        </a:p>
      </dgm:t>
    </dgm:pt>
    <dgm:pt modelId="{94FA5FDB-82C8-409E-9AEC-EB439AF2BC25}" type="pres">
      <dgm:prSet presAssocID="{359FFAEB-EFFB-4E6F-8204-C7A8429A5D7C}" presName="desTx" presStyleLbl="fgAcc1" presStyleIdx="1" presStyleCnt="3" custScaleX="178182" custScaleY="86325" custLinFactNeighborX="-17462" custLinFactNeighborY="11573">
        <dgm:presLayoutVars>
          <dgm:bulletEnabled val="1"/>
        </dgm:presLayoutVars>
      </dgm:prSet>
      <dgm:spPr/>
      <dgm:t>
        <a:bodyPr/>
        <a:lstStyle/>
        <a:p>
          <a:endParaRPr lang="de-DE"/>
        </a:p>
      </dgm:t>
    </dgm:pt>
    <dgm:pt modelId="{21875AB9-3AFB-4819-A7DE-D80812440C6E}" type="pres">
      <dgm:prSet presAssocID="{DE47045F-8224-4933-AAE3-82D046A965D9}" presName="sibTrans" presStyleLbl="sibTrans2D1" presStyleIdx="1" presStyleCnt="2" custScaleX="75646"/>
      <dgm:spPr/>
      <dgm:t>
        <a:bodyPr/>
        <a:lstStyle/>
        <a:p>
          <a:endParaRPr lang="de-DE"/>
        </a:p>
      </dgm:t>
    </dgm:pt>
    <dgm:pt modelId="{28B0E099-7706-4E17-8DFE-747B769A251E}" type="pres">
      <dgm:prSet presAssocID="{DE47045F-8224-4933-AAE3-82D046A965D9}" presName="connTx" presStyleLbl="sibTrans2D1" presStyleIdx="1" presStyleCnt="2"/>
      <dgm:spPr/>
      <dgm:t>
        <a:bodyPr/>
        <a:lstStyle/>
        <a:p>
          <a:endParaRPr lang="de-DE"/>
        </a:p>
      </dgm:t>
    </dgm:pt>
    <dgm:pt modelId="{9A490361-F5EC-43CC-BBC2-E9B7ED1BD6DB}" type="pres">
      <dgm:prSet presAssocID="{8023A0A0-D440-4F84-99D6-960B3A3124EC}" presName="composite" presStyleCnt="0"/>
      <dgm:spPr/>
    </dgm:pt>
    <dgm:pt modelId="{E1FB4C6E-DBAF-4793-ACA1-19CE73B3C510}" type="pres">
      <dgm:prSet presAssocID="{8023A0A0-D440-4F84-99D6-960B3A3124EC}" presName="parTx" presStyleLbl="node1" presStyleIdx="1" presStyleCnt="3">
        <dgm:presLayoutVars>
          <dgm:chMax val="0"/>
          <dgm:chPref val="0"/>
          <dgm:bulletEnabled val="1"/>
        </dgm:presLayoutVars>
      </dgm:prSet>
      <dgm:spPr/>
      <dgm:t>
        <a:bodyPr/>
        <a:lstStyle/>
        <a:p>
          <a:endParaRPr lang="de-DE"/>
        </a:p>
      </dgm:t>
    </dgm:pt>
    <dgm:pt modelId="{62E60AC9-4793-4E81-8E75-9557D67187A0}" type="pres">
      <dgm:prSet presAssocID="{8023A0A0-D440-4F84-99D6-960B3A3124EC}" presName="parSh" presStyleLbl="node1" presStyleIdx="2" presStyleCnt="3" custScaleX="158155"/>
      <dgm:spPr/>
      <dgm:t>
        <a:bodyPr/>
        <a:lstStyle/>
        <a:p>
          <a:endParaRPr lang="de-DE"/>
        </a:p>
      </dgm:t>
    </dgm:pt>
    <dgm:pt modelId="{0F1A8F4F-61B9-4531-924C-36D5DACC7258}" type="pres">
      <dgm:prSet presAssocID="{8023A0A0-D440-4F84-99D6-960B3A3124EC}" presName="desTx" presStyleLbl="fgAcc1" presStyleIdx="2" presStyleCnt="3" custScaleX="191910" custScaleY="83620" custLinFactNeighborX="-14234" custLinFactNeighborY="14003">
        <dgm:presLayoutVars>
          <dgm:bulletEnabled val="1"/>
        </dgm:presLayoutVars>
      </dgm:prSet>
      <dgm:spPr/>
      <dgm:t>
        <a:bodyPr/>
        <a:lstStyle/>
        <a:p>
          <a:endParaRPr lang="de-DE"/>
        </a:p>
      </dgm:t>
    </dgm:pt>
  </dgm:ptLst>
  <dgm:cxnLst>
    <dgm:cxn modelId="{DCF9782A-4955-441E-A1C9-F1BE78730FAA}" type="presOf" srcId="{997C332C-223F-42B3-8477-DB081EE5D024}" destId="{0F1A8F4F-61B9-4531-924C-36D5DACC7258}" srcOrd="0" destOrd="2" presId="urn:microsoft.com/office/officeart/2005/8/layout/process3"/>
    <dgm:cxn modelId="{5F71902F-BCAE-4A52-AE12-F1F40551F809}" srcId="{359FFAEB-EFFB-4E6F-8204-C7A8429A5D7C}" destId="{2439F8D3-4D51-444A-9F44-0DF6348E2F09}" srcOrd="0" destOrd="0" parTransId="{67E88AA5-A06C-4556-B5ED-AA696CABC651}" sibTransId="{D13449E4-F26E-4C14-9516-B493B460DC44}"/>
    <dgm:cxn modelId="{B1CADC03-82B0-4CFF-91A7-9072C29594BE}" srcId="{2439F8D3-4D51-444A-9F44-0DF6348E2F09}" destId="{93865E38-37C1-401C-A062-740BCFED9E42}" srcOrd="2" destOrd="0" parTransId="{22658F1C-9981-43F6-97A1-9EF07390A934}" sibTransId="{458FD5B7-DDC6-463F-BC51-E541789C0514}"/>
    <dgm:cxn modelId="{F9C5C0DE-FDA7-4B6D-98E2-8629DEB0081B}" type="presOf" srcId="{F3012FD0-D658-44CD-B55B-C297609E8A3C}" destId="{94FA5FDB-82C8-409E-9AEC-EB439AF2BC25}" srcOrd="0" destOrd="1" presId="urn:microsoft.com/office/officeart/2005/8/layout/process3"/>
    <dgm:cxn modelId="{ED88158F-6934-4C62-BE61-E6A168B26C8C}" srcId="{9528326C-BCFB-4537-856E-96741DF57614}" destId="{ADBC35DE-115C-4B8B-B4A9-24AB67A3E261}" srcOrd="0" destOrd="0" parTransId="{AC76A41D-70F9-4277-8BD6-3F34589FA6E8}" sibTransId="{484500CF-E220-44BC-8EDF-6E4F55362001}"/>
    <dgm:cxn modelId="{485EB56D-3B37-4DBC-86F8-773DE68ECF54}" type="presOf" srcId="{359FFAEB-EFFB-4E6F-8204-C7A8429A5D7C}" destId="{3BCA44FF-9761-4CD5-A5D8-65B0B2E5F00A}" srcOrd="0" destOrd="0" presId="urn:microsoft.com/office/officeart/2005/8/layout/process3"/>
    <dgm:cxn modelId="{6795D318-032C-4900-AD19-7AB07DA3C9D5}" type="presOf" srcId="{AAB25F7C-1288-4F86-8920-8187657D2328}" destId="{0F1A8F4F-61B9-4531-924C-36D5DACC7258}" srcOrd="0" destOrd="0" presId="urn:microsoft.com/office/officeart/2005/8/layout/process3"/>
    <dgm:cxn modelId="{3D549CD8-4F34-4ECD-9FCC-07D43FEE8286}" type="presOf" srcId="{372DF14F-CC23-4811-9014-30B80C1F0FD9}" destId="{49B1424C-576A-4A0C-8370-BDA65ED4A3CD}" srcOrd="0" destOrd="0" presId="urn:microsoft.com/office/officeart/2005/8/layout/process3"/>
    <dgm:cxn modelId="{AA17F88F-5D81-4EEC-9966-24AA0C344A49}" srcId="{9528326C-BCFB-4537-856E-96741DF57614}" destId="{6496ECA2-1BCA-4AA3-958F-358F32FFDD8F}" srcOrd="1" destOrd="0" parTransId="{FC147969-7400-45D3-B1F0-7824532A8830}" sibTransId="{0361F410-BF8A-4548-ACD2-E8611D2BE328}"/>
    <dgm:cxn modelId="{A59454D3-5050-4C12-AE16-7FAD37C96FF1}" srcId="{2439F8D3-4D51-444A-9F44-0DF6348E2F09}" destId="{F3012FD0-D658-44CD-B55B-C297609E8A3C}" srcOrd="0" destOrd="0" parTransId="{A33B79CD-6386-4864-85D0-08AD3D3286CD}" sibTransId="{731840FA-905B-4594-AD1A-E31B16C4A7AE}"/>
    <dgm:cxn modelId="{BBC0732A-201D-4E5D-83B7-69CBAA85A533}" type="presOf" srcId="{D0055C40-2E65-4B8A-9289-0A6E85D0B528}" destId="{10228041-E44C-44B6-AEE9-A32D704B3CB8}" srcOrd="0" destOrd="3" presId="urn:microsoft.com/office/officeart/2005/8/layout/process3"/>
    <dgm:cxn modelId="{045A0368-CED2-40F6-80E0-DCE368C9D212}" type="presOf" srcId="{11B37BBE-39D6-4265-B855-2DA42AC9D9CE}" destId="{0F1A8F4F-61B9-4531-924C-36D5DACC7258}" srcOrd="0" destOrd="1" presId="urn:microsoft.com/office/officeart/2005/8/layout/process3"/>
    <dgm:cxn modelId="{E048627E-F27D-4D91-98B0-5799DDD38608}" srcId="{372DF14F-CC23-4811-9014-30B80C1F0FD9}" destId="{359FFAEB-EFFB-4E6F-8204-C7A8429A5D7C}" srcOrd="1" destOrd="0" parTransId="{2605F69F-D1D0-4D0C-8319-810A4DA1E07F}" sibTransId="{DE47045F-8224-4933-AAE3-82D046A965D9}"/>
    <dgm:cxn modelId="{4A2BB1AE-3139-471C-82C4-E71A9092E10E}" type="presOf" srcId="{F844C846-F916-4870-A767-45BCCB304E7C}" destId="{4DF59B45-2CCE-40E5-AAA8-41BDD2F83BB2}" srcOrd="1" destOrd="0" presId="urn:microsoft.com/office/officeart/2005/8/layout/process3"/>
    <dgm:cxn modelId="{4108FFF7-E58E-4EEE-A6CC-E9CA0552923B}" srcId="{AAB25F7C-1288-4F86-8920-8187657D2328}" destId="{997C332C-223F-42B3-8477-DB081EE5D024}" srcOrd="1" destOrd="0" parTransId="{71F23979-12CD-4F9B-9380-22E5AAD8A818}" sibTransId="{D8B9973F-B3EE-44AF-937A-534D2DB11B7B}"/>
    <dgm:cxn modelId="{9CA5E227-DE5A-41CD-9DDC-9EAE7F054ED3}" type="presOf" srcId="{DE47045F-8224-4933-AAE3-82D046A965D9}" destId="{28B0E099-7706-4E17-8DFE-747B769A251E}" srcOrd="1" destOrd="0" presId="urn:microsoft.com/office/officeart/2005/8/layout/process3"/>
    <dgm:cxn modelId="{65AB3E0E-9AA4-4A24-8BA5-BACCD98DEBBF}" srcId="{9528326C-BCFB-4537-856E-96741DF57614}" destId="{D0055C40-2E65-4B8A-9289-0A6E85D0B528}" srcOrd="2" destOrd="0" parTransId="{A7D83EC3-7986-4DB2-A040-5C80A24C0F54}" sibTransId="{C4175475-D207-4349-97B0-D0B8482FAA21}"/>
    <dgm:cxn modelId="{BFA6C963-57AF-4E5D-A5FE-17CB9B8EB196}" type="presOf" srcId="{8023A0A0-D440-4F84-99D6-960B3A3124EC}" destId="{62E60AC9-4793-4E81-8E75-9557D67187A0}" srcOrd="1" destOrd="0" presId="urn:microsoft.com/office/officeart/2005/8/layout/process3"/>
    <dgm:cxn modelId="{8FB7473A-EDB1-4536-BE6E-153D33392E80}" type="presOf" srcId="{93865E38-37C1-401C-A062-740BCFED9E42}" destId="{94FA5FDB-82C8-409E-9AEC-EB439AF2BC25}" srcOrd="0" destOrd="3" presId="urn:microsoft.com/office/officeart/2005/8/layout/process3"/>
    <dgm:cxn modelId="{D881219E-86BF-4DAA-A5FA-AFDB588E8924}" srcId="{F844C846-F916-4870-A767-45BCCB304E7C}" destId="{9528326C-BCFB-4537-856E-96741DF57614}" srcOrd="0" destOrd="0" parTransId="{2ACDF447-1234-4EB9-96EC-F7934B3C36D7}" sibTransId="{F5B26EF7-3CA0-4BD9-B98B-CF5067C92EC1}"/>
    <dgm:cxn modelId="{4B06DCE3-1B2A-4495-ADF4-E96B89F219E9}" type="presOf" srcId="{08599840-B7BF-4854-9027-7BBCF77AEBBE}" destId="{C13A0B07-1C44-4000-A319-AE9EF5EEB562}" srcOrd="0" destOrd="0" presId="urn:microsoft.com/office/officeart/2005/8/layout/process3"/>
    <dgm:cxn modelId="{C02940EE-5809-4567-AFA4-EEB1062D778F}" type="presOf" srcId="{DE47045F-8224-4933-AAE3-82D046A965D9}" destId="{21875AB9-3AFB-4819-A7DE-D80812440C6E}" srcOrd="0" destOrd="0" presId="urn:microsoft.com/office/officeart/2005/8/layout/process3"/>
    <dgm:cxn modelId="{6F9301A7-AEEC-485A-BA06-C8A191FFC905}" srcId="{2439F8D3-4D51-444A-9F44-0DF6348E2F09}" destId="{8D34F4FF-1974-4179-BFDA-130B2C2B43FB}" srcOrd="1" destOrd="0" parTransId="{42AE7A79-99D1-43AD-AECE-1C934633955B}" sibTransId="{0970CA59-3EBB-431B-BD75-AE66C52A8EBE}"/>
    <dgm:cxn modelId="{619381DF-7B93-4756-80F5-0796DCD6A1C4}" type="presOf" srcId="{F750F074-AF13-4446-A860-AE53F91FE1F3}" destId="{0F1A8F4F-61B9-4531-924C-36D5DACC7258}" srcOrd="0" destOrd="4" presId="urn:microsoft.com/office/officeart/2005/8/layout/process3"/>
    <dgm:cxn modelId="{90371B83-45DC-435A-B9B0-47E5A9AA2A38}" type="presOf" srcId="{F844C846-F916-4870-A767-45BCCB304E7C}" destId="{28C7FBA5-FE39-41ED-9481-24F1574EAA1D}" srcOrd="0" destOrd="0" presId="urn:microsoft.com/office/officeart/2005/8/layout/process3"/>
    <dgm:cxn modelId="{FD6F34CB-2372-4C14-9F8D-886689F316B3}" type="presOf" srcId="{8D34F4FF-1974-4179-BFDA-130B2C2B43FB}" destId="{94FA5FDB-82C8-409E-9AEC-EB439AF2BC25}" srcOrd="0" destOrd="2" presId="urn:microsoft.com/office/officeart/2005/8/layout/process3"/>
    <dgm:cxn modelId="{D0533262-9EE1-4C28-8415-F2C6FF1BE4D3}" type="presOf" srcId="{08599840-B7BF-4854-9027-7BBCF77AEBBE}" destId="{E26684E2-D51A-4390-9CE5-D1C9DE43B860}" srcOrd="1" destOrd="0" presId="urn:microsoft.com/office/officeart/2005/8/layout/process3"/>
    <dgm:cxn modelId="{94A8DBA3-F960-4F88-B35F-2706B90304F1}" type="presOf" srcId="{359FFAEB-EFFB-4E6F-8204-C7A8429A5D7C}" destId="{B37519CB-32D9-43F9-B1D9-ADC222B18238}" srcOrd="1" destOrd="0" presId="urn:microsoft.com/office/officeart/2005/8/layout/process3"/>
    <dgm:cxn modelId="{229A72AC-7447-4949-9B13-C44C3829747B}" srcId="{372DF14F-CC23-4811-9014-30B80C1F0FD9}" destId="{F844C846-F916-4870-A767-45BCCB304E7C}" srcOrd="0" destOrd="0" parTransId="{ECF91D50-50BD-4719-8036-58A11E6B1396}" sibTransId="{08599840-B7BF-4854-9027-7BBCF77AEBBE}"/>
    <dgm:cxn modelId="{1F886BF3-FB5B-455F-966C-8A7A3117E569}" type="presOf" srcId="{8023A0A0-D440-4F84-99D6-960B3A3124EC}" destId="{E1FB4C6E-DBAF-4793-ACA1-19CE73B3C510}" srcOrd="0" destOrd="0" presId="urn:microsoft.com/office/officeart/2005/8/layout/process3"/>
    <dgm:cxn modelId="{E89FA674-35DC-4D24-8770-0C2C6F622DE2}" srcId="{8023A0A0-D440-4F84-99D6-960B3A3124EC}" destId="{AAB25F7C-1288-4F86-8920-8187657D2328}" srcOrd="0" destOrd="0" parTransId="{271C788B-6617-45E2-951A-D6B21CB481D5}" sibTransId="{C1FDC73C-D47E-4EEF-9DEE-E920AE523B7D}"/>
    <dgm:cxn modelId="{2BEE2D1E-DC8A-44C9-8A84-9DA9A7F36C20}" type="presOf" srcId="{9528326C-BCFB-4537-856E-96741DF57614}" destId="{10228041-E44C-44B6-AEE9-A32D704B3CB8}" srcOrd="0" destOrd="0" presId="urn:microsoft.com/office/officeart/2005/8/layout/process3"/>
    <dgm:cxn modelId="{65DBFFDD-2817-43CA-843F-8E492A79DF12}" type="presOf" srcId="{D8D094AB-FE9E-4DFA-A236-E8866B75F536}" destId="{0F1A8F4F-61B9-4531-924C-36D5DACC7258}" srcOrd="0" destOrd="3" presId="urn:microsoft.com/office/officeart/2005/8/layout/process3"/>
    <dgm:cxn modelId="{204A1F9D-BAE4-4D04-B589-18BC6DB147CF}" srcId="{372DF14F-CC23-4811-9014-30B80C1F0FD9}" destId="{8023A0A0-D440-4F84-99D6-960B3A3124EC}" srcOrd="2" destOrd="0" parTransId="{535DB170-8EFC-416F-B154-57DA7DB3BD6F}" sibTransId="{0D3E0743-64C9-4926-AE7C-C83EDF0B3338}"/>
    <dgm:cxn modelId="{80AD1488-F6AF-4537-9CA8-64BF2FFEC62C}" srcId="{AAB25F7C-1288-4F86-8920-8187657D2328}" destId="{D8D094AB-FE9E-4DFA-A236-E8866B75F536}" srcOrd="2" destOrd="0" parTransId="{8688B178-3897-4FD7-AFE9-3800B3A82A08}" sibTransId="{B427EC04-A247-42A0-A8D0-7030B5ACCAC6}"/>
    <dgm:cxn modelId="{182C18FB-1284-425E-B830-FB2E5D742CE2}" srcId="{AAB25F7C-1288-4F86-8920-8187657D2328}" destId="{F750F074-AF13-4446-A860-AE53F91FE1F3}" srcOrd="3" destOrd="0" parTransId="{97151C22-FE6F-401D-A7BB-763723C6B8E5}" sibTransId="{668798F3-0B27-410A-95D6-54CA535AE221}"/>
    <dgm:cxn modelId="{A7FC7E63-D54E-486F-BC6B-C2D67D6EA94C}" srcId="{AAB25F7C-1288-4F86-8920-8187657D2328}" destId="{11B37BBE-39D6-4265-B855-2DA42AC9D9CE}" srcOrd="0" destOrd="0" parTransId="{F37637EC-2A1C-42E8-ACD2-70EEA3A8CFE1}" sibTransId="{9D5CC3F8-6A93-43C2-B09D-8409A9497109}"/>
    <dgm:cxn modelId="{09D2CFA0-8718-483A-A5E8-06C657C31F9B}" type="presOf" srcId="{2439F8D3-4D51-444A-9F44-0DF6348E2F09}" destId="{94FA5FDB-82C8-409E-9AEC-EB439AF2BC25}" srcOrd="0" destOrd="0" presId="urn:microsoft.com/office/officeart/2005/8/layout/process3"/>
    <dgm:cxn modelId="{B862C9FC-A04A-4A8F-B63E-6116D9F9CDED}" type="presOf" srcId="{ADBC35DE-115C-4B8B-B4A9-24AB67A3E261}" destId="{10228041-E44C-44B6-AEE9-A32D704B3CB8}" srcOrd="0" destOrd="1" presId="urn:microsoft.com/office/officeart/2005/8/layout/process3"/>
    <dgm:cxn modelId="{FEA33199-6096-48C5-8BA2-C1602B59E539}" type="presOf" srcId="{6496ECA2-1BCA-4AA3-958F-358F32FFDD8F}" destId="{10228041-E44C-44B6-AEE9-A32D704B3CB8}" srcOrd="0" destOrd="2" presId="urn:microsoft.com/office/officeart/2005/8/layout/process3"/>
    <dgm:cxn modelId="{C17C2913-2026-4719-8C5C-F0A83B01AC5E}" type="presParOf" srcId="{49B1424C-576A-4A0C-8370-BDA65ED4A3CD}" destId="{FEBE271E-DA1E-4283-B194-9004165B47F3}" srcOrd="0" destOrd="0" presId="urn:microsoft.com/office/officeart/2005/8/layout/process3"/>
    <dgm:cxn modelId="{D50B0DD2-BFDC-4C47-B448-D4EF79D24125}" type="presParOf" srcId="{FEBE271E-DA1E-4283-B194-9004165B47F3}" destId="{28C7FBA5-FE39-41ED-9481-24F1574EAA1D}" srcOrd="0" destOrd="0" presId="urn:microsoft.com/office/officeart/2005/8/layout/process3"/>
    <dgm:cxn modelId="{B1837DB5-BAE7-4FFE-B7B0-44AB5B87ECD2}" type="presParOf" srcId="{FEBE271E-DA1E-4283-B194-9004165B47F3}" destId="{4DF59B45-2CCE-40E5-AAA8-41BDD2F83BB2}" srcOrd="1" destOrd="0" presId="urn:microsoft.com/office/officeart/2005/8/layout/process3"/>
    <dgm:cxn modelId="{59105028-09E7-4E26-9C00-5BC1A4DFCA20}" type="presParOf" srcId="{FEBE271E-DA1E-4283-B194-9004165B47F3}" destId="{10228041-E44C-44B6-AEE9-A32D704B3CB8}" srcOrd="2" destOrd="0" presId="urn:microsoft.com/office/officeart/2005/8/layout/process3"/>
    <dgm:cxn modelId="{C9563A56-0122-4B93-A80C-5A1E7AF12060}" type="presParOf" srcId="{49B1424C-576A-4A0C-8370-BDA65ED4A3CD}" destId="{C13A0B07-1C44-4000-A319-AE9EF5EEB562}" srcOrd="1" destOrd="0" presId="urn:microsoft.com/office/officeart/2005/8/layout/process3"/>
    <dgm:cxn modelId="{B95F2C63-0EF3-4064-B1D8-0C2111C5F8CA}" type="presParOf" srcId="{C13A0B07-1C44-4000-A319-AE9EF5EEB562}" destId="{E26684E2-D51A-4390-9CE5-D1C9DE43B860}" srcOrd="0" destOrd="0" presId="urn:microsoft.com/office/officeart/2005/8/layout/process3"/>
    <dgm:cxn modelId="{3A71E911-FA39-4848-9714-5C9C109B38F9}" type="presParOf" srcId="{49B1424C-576A-4A0C-8370-BDA65ED4A3CD}" destId="{D063FF22-6307-45C6-A0AF-9E817E707133}" srcOrd="2" destOrd="0" presId="urn:microsoft.com/office/officeart/2005/8/layout/process3"/>
    <dgm:cxn modelId="{7FE09795-5909-4D42-AAD9-6831387BB4C7}" type="presParOf" srcId="{D063FF22-6307-45C6-A0AF-9E817E707133}" destId="{3BCA44FF-9761-4CD5-A5D8-65B0B2E5F00A}" srcOrd="0" destOrd="0" presId="urn:microsoft.com/office/officeart/2005/8/layout/process3"/>
    <dgm:cxn modelId="{ACCC3898-48E7-49A9-B1D1-C79E93A976C0}" type="presParOf" srcId="{D063FF22-6307-45C6-A0AF-9E817E707133}" destId="{B37519CB-32D9-43F9-B1D9-ADC222B18238}" srcOrd="1" destOrd="0" presId="urn:microsoft.com/office/officeart/2005/8/layout/process3"/>
    <dgm:cxn modelId="{3FE279F0-8D15-4E8E-BFE1-CFEDF93CEF5C}" type="presParOf" srcId="{D063FF22-6307-45C6-A0AF-9E817E707133}" destId="{94FA5FDB-82C8-409E-9AEC-EB439AF2BC25}" srcOrd="2" destOrd="0" presId="urn:microsoft.com/office/officeart/2005/8/layout/process3"/>
    <dgm:cxn modelId="{36C83DE2-08C1-424B-86FD-6C905AB07BD4}" type="presParOf" srcId="{49B1424C-576A-4A0C-8370-BDA65ED4A3CD}" destId="{21875AB9-3AFB-4819-A7DE-D80812440C6E}" srcOrd="3" destOrd="0" presId="urn:microsoft.com/office/officeart/2005/8/layout/process3"/>
    <dgm:cxn modelId="{AD2BA59F-FDA0-480D-850C-E95031239BE6}" type="presParOf" srcId="{21875AB9-3AFB-4819-A7DE-D80812440C6E}" destId="{28B0E099-7706-4E17-8DFE-747B769A251E}" srcOrd="0" destOrd="0" presId="urn:microsoft.com/office/officeart/2005/8/layout/process3"/>
    <dgm:cxn modelId="{A9786908-2AC3-4B8E-A997-A11D43187C87}" type="presParOf" srcId="{49B1424C-576A-4A0C-8370-BDA65ED4A3CD}" destId="{9A490361-F5EC-43CC-BBC2-E9B7ED1BD6DB}" srcOrd="4" destOrd="0" presId="urn:microsoft.com/office/officeart/2005/8/layout/process3"/>
    <dgm:cxn modelId="{40059342-635F-40B5-8A13-88C1EC23E29B}" type="presParOf" srcId="{9A490361-F5EC-43CC-BBC2-E9B7ED1BD6DB}" destId="{E1FB4C6E-DBAF-4793-ACA1-19CE73B3C510}" srcOrd="0" destOrd="0" presId="urn:microsoft.com/office/officeart/2005/8/layout/process3"/>
    <dgm:cxn modelId="{D880CE3B-3FA5-479B-9818-DCC016AAC611}" type="presParOf" srcId="{9A490361-F5EC-43CC-BBC2-E9B7ED1BD6DB}" destId="{62E60AC9-4793-4E81-8E75-9557D67187A0}" srcOrd="1" destOrd="0" presId="urn:microsoft.com/office/officeart/2005/8/layout/process3"/>
    <dgm:cxn modelId="{2CB46401-CA1F-48D5-B465-28053ABA4750}" type="presParOf" srcId="{9A490361-F5EC-43CC-BBC2-E9B7ED1BD6DB}" destId="{0F1A8F4F-61B9-4531-924C-36D5DACC7258}" srcOrd="2" destOrd="0" presId="urn:microsoft.com/office/officeart/2005/8/layout/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F59B45-2CCE-40E5-AAA8-41BDD2F83BB2}">
      <dsp:nvSpPr>
        <dsp:cNvPr id="0" name=""/>
        <dsp:cNvSpPr/>
      </dsp:nvSpPr>
      <dsp:spPr>
        <a:xfrm>
          <a:off x="65661" y="573476"/>
          <a:ext cx="2090658" cy="760434"/>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ctr" anchorCtr="1">
          <a:noAutofit/>
        </a:bodyPr>
        <a:lstStyle/>
        <a:p>
          <a:pPr lvl="0" algn="l" defTabSz="800100">
            <a:lnSpc>
              <a:spcPct val="90000"/>
            </a:lnSpc>
            <a:spcBef>
              <a:spcPct val="0"/>
            </a:spcBef>
            <a:spcAft>
              <a:spcPct val="35000"/>
            </a:spcAft>
          </a:pPr>
          <a:r>
            <a:rPr lang="de-DE" sz="1800" kern="1200" baseline="0" dirty="0" smtClean="0">
              <a:latin typeface="Arial" pitchFamily="34" charset="0"/>
            </a:rPr>
            <a:t>Project </a:t>
          </a:r>
          <a:r>
            <a:rPr lang="de-DE" sz="1800" kern="1200" baseline="0" dirty="0" err="1" smtClean="0">
              <a:latin typeface="Arial" pitchFamily="34" charset="0"/>
            </a:rPr>
            <a:t>start</a:t>
          </a:r>
          <a:r>
            <a:rPr lang="de-DE" sz="1800" kern="1200" baseline="0" dirty="0" smtClean="0">
              <a:latin typeface="Arial" pitchFamily="34" charset="0"/>
            </a:rPr>
            <a:t>:</a:t>
          </a:r>
          <a:br>
            <a:rPr lang="de-DE" sz="1800" kern="1200" baseline="0" dirty="0" smtClean="0">
              <a:latin typeface="Arial" pitchFamily="34" charset="0"/>
            </a:rPr>
          </a:br>
          <a:r>
            <a:rPr lang="de-DE" sz="1800" kern="1200" baseline="0" dirty="0" smtClean="0">
              <a:latin typeface="Arial" pitchFamily="34" charset="0"/>
            </a:rPr>
            <a:t>Summer 2008 </a:t>
          </a:r>
          <a:endParaRPr lang="de-DE" sz="1800" kern="1200" baseline="0" dirty="0">
            <a:latin typeface="Arial" pitchFamily="34" charset="0"/>
          </a:endParaRPr>
        </a:p>
      </dsp:txBody>
      <dsp:txXfrm>
        <a:off x="65661" y="573476"/>
        <a:ext cx="2090658" cy="506461"/>
      </dsp:txXfrm>
    </dsp:sp>
    <dsp:sp modelId="{10228041-E44C-44B6-AEE9-A32D704B3CB8}">
      <dsp:nvSpPr>
        <dsp:cNvPr id="0" name=""/>
        <dsp:cNvSpPr/>
      </dsp:nvSpPr>
      <dsp:spPr>
        <a:xfrm>
          <a:off x="140674" y="1536288"/>
          <a:ext cx="2021463" cy="192590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114300" lvl="1" indent="-114300" algn="l" defTabSz="533400">
            <a:lnSpc>
              <a:spcPct val="90000"/>
            </a:lnSpc>
            <a:spcBef>
              <a:spcPct val="0"/>
            </a:spcBef>
            <a:spcAft>
              <a:spcPct val="15000"/>
            </a:spcAft>
            <a:buChar char="••"/>
          </a:pPr>
          <a:r>
            <a:rPr lang="de-DE" sz="1200" b="1" kern="1200" baseline="0" dirty="0" err="1" smtClean="0">
              <a:latin typeface="Arial" pitchFamily="34" charset="0"/>
            </a:rPr>
            <a:t>Developement</a:t>
          </a:r>
          <a:r>
            <a:rPr lang="de-DE" sz="1200" b="1" kern="1200" baseline="0" dirty="0" smtClean="0">
              <a:latin typeface="Arial" pitchFamily="34" charset="0"/>
            </a:rPr>
            <a:t> </a:t>
          </a:r>
          <a:r>
            <a:rPr lang="de-DE" sz="1200" b="1" kern="1200" baseline="0" dirty="0" err="1" smtClean="0">
              <a:latin typeface="Arial" pitchFamily="34" charset="0"/>
            </a:rPr>
            <a:t>and</a:t>
          </a:r>
          <a:r>
            <a:rPr lang="de-DE" sz="1200" b="1" kern="1200" baseline="0" dirty="0" smtClean="0">
              <a:latin typeface="Arial" pitchFamily="34" charset="0"/>
            </a:rPr>
            <a:t> design  </a:t>
          </a:r>
          <a:r>
            <a:rPr lang="de-DE" sz="1200" b="1" kern="1200" baseline="0" dirty="0" err="1" smtClean="0">
              <a:latin typeface="Arial" pitchFamily="34" charset="0"/>
            </a:rPr>
            <a:t>projects</a:t>
          </a:r>
          <a:endParaRPr lang="de-DE" sz="1200" b="1" kern="1200" baseline="0" dirty="0">
            <a:latin typeface="Arial" pitchFamily="34" charset="0"/>
          </a:endParaRPr>
        </a:p>
        <a:p>
          <a:pPr marL="228600" lvl="2" indent="-114300" algn="l" defTabSz="533400">
            <a:lnSpc>
              <a:spcPct val="90000"/>
            </a:lnSpc>
            <a:spcBef>
              <a:spcPct val="0"/>
            </a:spcBef>
            <a:spcAft>
              <a:spcPct val="15000"/>
            </a:spcAft>
            <a:buChar char="••"/>
          </a:pPr>
          <a:r>
            <a:rPr lang="de-DE" sz="1200" kern="1200" baseline="0" dirty="0" smtClean="0">
              <a:latin typeface="Arial" pitchFamily="34" charset="0"/>
            </a:rPr>
            <a:t>Endo </a:t>
          </a:r>
          <a:r>
            <a:rPr lang="de-DE" sz="1200" kern="1200" baseline="0" dirty="0" err="1" smtClean="0">
              <a:latin typeface="Arial" pitchFamily="34" charset="0"/>
            </a:rPr>
            <a:t>motor</a:t>
          </a:r>
          <a:endParaRPr lang="de-DE" sz="1200" kern="1200" baseline="0" dirty="0">
            <a:latin typeface="Arial" pitchFamily="34" charset="0"/>
          </a:endParaRPr>
        </a:p>
        <a:p>
          <a:pPr marL="228600" lvl="2" indent="-114300" algn="l" defTabSz="533400">
            <a:lnSpc>
              <a:spcPct val="90000"/>
            </a:lnSpc>
            <a:spcBef>
              <a:spcPct val="0"/>
            </a:spcBef>
            <a:spcAft>
              <a:spcPct val="15000"/>
            </a:spcAft>
            <a:buChar char="••"/>
          </a:pPr>
          <a:r>
            <a:rPr lang="de-DE" sz="1200" kern="1200" baseline="0" dirty="0" smtClean="0">
              <a:latin typeface="Arial" pitchFamily="34" charset="0"/>
            </a:rPr>
            <a:t>Instruments</a:t>
          </a:r>
          <a:endParaRPr lang="de-DE" sz="1200" kern="1200" baseline="0" dirty="0">
            <a:latin typeface="Arial" pitchFamily="34" charset="0"/>
          </a:endParaRPr>
        </a:p>
        <a:p>
          <a:pPr marL="228600" lvl="2" indent="-114300" algn="l" defTabSz="533400">
            <a:lnSpc>
              <a:spcPct val="90000"/>
            </a:lnSpc>
            <a:spcBef>
              <a:spcPct val="0"/>
            </a:spcBef>
            <a:spcAft>
              <a:spcPct val="15000"/>
            </a:spcAft>
            <a:buChar char="••"/>
          </a:pPr>
          <a:r>
            <a:rPr lang="de-DE" sz="1200" kern="1200" baseline="0" dirty="0" smtClean="0">
              <a:latin typeface="Arial" pitchFamily="34" charset="0"/>
            </a:rPr>
            <a:t>Obturation </a:t>
          </a:r>
          <a:r>
            <a:rPr lang="de-DE" sz="1200" kern="1200" baseline="0" dirty="0" err="1" smtClean="0">
              <a:latin typeface="Arial" pitchFamily="34" charset="0"/>
            </a:rPr>
            <a:t>accessories</a:t>
          </a:r>
          <a:endParaRPr lang="de-DE" sz="1200" kern="1200" baseline="0" dirty="0">
            <a:latin typeface="Arial" pitchFamily="34" charset="0"/>
          </a:endParaRPr>
        </a:p>
      </dsp:txBody>
      <dsp:txXfrm>
        <a:off x="140674" y="1536288"/>
        <a:ext cx="2021463" cy="1925907"/>
      </dsp:txXfrm>
    </dsp:sp>
    <dsp:sp modelId="{C13A0B07-1C44-4000-A319-AE9EF5EEB562}">
      <dsp:nvSpPr>
        <dsp:cNvPr id="0" name=""/>
        <dsp:cNvSpPr/>
      </dsp:nvSpPr>
      <dsp:spPr>
        <a:xfrm rot="16303">
          <a:off x="2325435" y="675698"/>
          <a:ext cx="358532" cy="3152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de-DE" sz="400" kern="1200"/>
        </a:p>
      </dsp:txBody>
      <dsp:txXfrm rot="16303">
        <a:off x="2325435" y="675698"/>
        <a:ext cx="358532" cy="315235"/>
      </dsp:txXfrm>
    </dsp:sp>
    <dsp:sp modelId="{B37519CB-32D9-43F9-B1D9-ADC222B18238}">
      <dsp:nvSpPr>
        <dsp:cNvPr id="0" name=""/>
        <dsp:cNvSpPr/>
      </dsp:nvSpPr>
      <dsp:spPr>
        <a:xfrm>
          <a:off x="2832789" y="586462"/>
          <a:ext cx="2033086" cy="7604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ctr" anchorCtr="1">
          <a:noAutofit/>
        </a:bodyPr>
        <a:lstStyle/>
        <a:p>
          <a:pPr lvl="0" algn="l" defTabSz="800100">
            <a:lnSpc>
              <a:spcPct val="90000"/>
            </a:lnSpc>
            <a:spcBef>
              <a:spcPct val="0"/>
            </a:spcBef>
            <a:spcAft>
              <a:spcPct val="35000"/>
            </a:spcAft>
          </a:pPr>
          <a:r>
            <a:rPr lang="de-DE" sz="1800" kern="1200" baseline="0" dirty="0" smtClean="0">
              <a:latin typeface="Arial" pitchFamily="34" charset="0"/>
            </a:rPr>
            <a:t>2009 - 2010</a:t>
          </a:r>
          <a:endParaRPr lang="de-DE" sz="1800" kern="1200" baseline="0" dirty="0">
            <a:latin typeface="Arial" pitchFamily="34" charset="0"/>
          </a:endParaRPr>
        </a:p>
      </dsp:txBody>
      <dsp:txXfrm>
        <a:off x="2832789" y="586462"/>
        <a:ext cx="2033086" cy="506461"/>
      </dsp:txXfrm>
    </dsp:sp>
    <dsp:sp modelId="{94FA5FDB-82C8-409E-9AEC-EB439AF2BC25}">
      <dsp:nvSpPr>
        <dsp:cNvPr id="0" name=""/>
        <dsp:cNvSpPr/>
      </dsp:nvSpPr>
      <dsp:spPr>
        <a:xfrm>
          <a:off x="2759541" y="1507503"/>
          <a:ext cx="2256056" cy="19439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114300" lvl="1" indent="-114300" algn="l" defTabSz="533400">
            <a:lnSpc>
              <a:spcPct val="90000"/>
            </a:lnSpc>
            <a:spcBef>
              <a:spcPct val="0"/>
            </a:spcBef>
            <a:spcAft>
              <a:spcPct val="15000"/>
            </a:spcAft>
            <a:buChar char="••"/>
          </a:pPr>
          <a:r>
            <a:rPr lang="de-DE" sz="1200" b="1" kern="1200" baseline="0" dirty="0" smtClean="0">
              <a:latin typeface="Arial" pitchFamily="34" charset="0"/>
            </a:rPr>
            <a:t>Prototype </a:t>
          </a:r>
          <a:r>
            <a:rPr lang="de-DE" sz="1200" b="1" kern="1200" baseline="0" dirty="0" err="1" smtClean="0">
              <a:latin typeface="Arial" pitchFamily="34" charset="0"/>
            </a:rPr>
            <a:t>tests</a:t>
          </a:r>
          <a:endParaRPr lang="de-DE" sz="1200" b="1" kern="1200" baseline="0" dirty="0">
            <a:latin typeface="Arial" pitchFamily="34" charset="0"/>
          </a:endParaRPr>
        </a:p>
        <a:p>
          <a:pPr marL="228600" lvl="2" indent="-114300" algn="l" defTabSz="533400">
            <a:lnSpc>
              <a:spcPct val="90000"/>
            </a:lnSpc>
            <a:spcBef>
              <a:spcPct val="0"/>
            </a:spcBef>
            <a:spcAft>
              <a:spcPct val="15000"/>
            </a:spcAft>
            <a:buChar char="••"/>
          </a:pPr>
          <a:r>
            <a:rPr lang="de-DE" sz="1200" kern="1200" baseline="0" dirty="0" smtClean="0">
              <a:latin typeface="Arial" pitchFamily="34" charset="0"/>
            </a:rPr>
            <a:t>More </a:t>
          </a:r>
          <a:r>
            <a:rPr lang="de-DE" sz="1200" kern="1200" baseline="0" dirty="0" err="1" smtClean="0">
              <a:latin typeface="Arial" pitchFamily="34" charset="0"/>
            </a:rPr>
            <a:t>than</a:t>
          </a:r>
          <a:r>
            <a:rPr lang="de-DE" sz="1200" kern="1200" baseline="0" dirty="0" smtClean="0">
              <a:latin typeface="Arial" pitchFamily="34" charset="0"/>
            </a:rPr>
            <a:t> 20 </a:t>
          </a:r>
          <a:r>
            <a:rPr lang="de-DE" sz="1200" kern="1200" baseline="0" dirty="0" err="1" smtClean="0">
              <a:latin typeface="Arial" pitchFamily="34" charset="0"/>
            </a:rPr>
            <a:t>prototypes</a:t>
          </a:r>
          <a:endParaRPr lang="de-DE" sz="1200" kern="1200" baseline="0" dirty="0">
            <a:latin typeface="Arial" pitchFamily="34" charset="0"/>
          </a:endParaRPr>
        </a:p>
        <a:p>
          <a:pPr marL="228600" lvl="2" indent="-114300" algn="l" defTabSz="533400">
            <a:lnSpc>
              <a:spcPct val="90000"/>
            </a:lnSpc>
            <a:spcBef>
              <a:spcPct val="0"/>
            </a:spcBef>
            <a:spcAft>
              <a:spcPct val="15000"/>
            </a:spcAft>
            <a:buChar char="••"/>
          </a:pPr>
          <a:r>
            <a:rPr lang="de-DE" sz="1200" kern="1200" baseline="0" dirty="0" err="1" smtClean="0">
              <a:latin typeface="Arial" pitchFamily="34" charset="0"/>
            </a:rPr>
            <a:t>Numerous</a:t>
          </a:r>
          <a:r>
            <a:rPr lang="de-DE" sz="1200" kern="1200" baseline="0" dirty="0" smtClean="0">
              <a:latin typeface="Arial" pitchFamily="34" charset="0"/>
            </a:rPr>
            <a:t> </a:t>
          </a:r>
          <a:r>
            <a:rPr lang="de-DE" sz="1200" kern="1200" baseline="0" dirty="0" err="1" smtClean="0">
              <a:latin typeface="Arial" pitchFamily="34" charset="0"/>
            </a:rPr>
            <a:t>motor</a:t>
          </a:r>
          <a:r>
            <a:rPr lang="de-DE" sz="1200" kern="1200" baseline="0" dirty="0" smtClean="0">
              <a:latin typeface="Arial" pitchFamily="34" charset="0"/>
            </a:rPr>
            <a:t> </a:t>
          </a:r>
          <a:r>
            <a:rPr lang="de-DE" sz="1200" kern="1200" baseline="0" dirty="0" err="1" smtClean="0">
              <a:latin typeface="Arial" pitchFamily="34" charset="0"/>
            </a:rPr>
            <a:t>settings</a:t>
          </a:r>
          <a:endParaRPr lang="de-DE" sz="1200" kern="1200" baseline="0" dirty="0">
            <a:latin typeface="Arial" pitchFamily="34" charset="0"/>
          </a:endParaRPr>
        </a:p>
        <a:p>
          <a:pPr marL="228600" lvl="2" indent="-114300" algn="l" defTabSz="533400">
            <a:lnSpc>
              <a:spcPct val="90000"/>
            </a:lnSpc>
            <a:spcBef>
              <a:spcPct val="0"/>
            </a:spcBef>
            <a:spcAft>
              <a:spcPct val="15000"/>
            </a:spcAft>
            <a:buChar char="••"/>
          </a:pPr>
          <a:r>
            <a:rPr lang="de-DE" sz="1200" kern="1200" baseline="0" dirty="0" err="1" smtClean="0">
              <a:latin typeface="Arial" pitchFamily="34" charset="0"/>
            </a:rPr>
            <a:t>Specification</a:t>
          </a:r>
          <a:r>
            <a:rPr lang="de-DE" sz="1200" kern="1200" baseline="0" dirty="0" smtClean="0">
              <a:latin typeface="Arial" pitchFamily="34" charset="0"/>
            </a:rPr>
            <a:t> </a:t>
          </a:r>
          <a:r>
            <a:rPr lang="de-DE" sz="1200" kern="1200" baseline="0" dirty="0" err="1" smtClean="0">
              <a:latin typeface="Arial" pitchFamily="34" charset="0"/>
            </a:rPr>
            <a:t>for</a:t>
          </a:r>
          <a:r>
            <a:rPr lang="de-DE" sz="1200" kern="1200" baseline="0" dirty="0" smtClean="0">
              <a:latin typeface="Arial" pitchFamily="34" charset="0"/>
            </a:rPr>
            <a:t> GP </a:t>
          </a:r>
          <a:r>
            <a:rPr lang="de-DE" sz="1200" kern="1200" baseline="0" dirty="0" err="1" smtClean="0">
              <a:latin typeface="Arial" pitchFamily="34" charset="0"/>
            </a:rPr>
            <a:t>and</a:t>
          </a:r>
          <a:r>
            <a:rPr lang="de-DE" sz="1200" kern="1200" baseline="0" dirty="0" smtClean="0">
              <a:latin typeface="Arial" pitchFamily="34" charset="0"/>
            </a:rPr>
            <a:t> PP </a:t>
          </a:r>
          <a:endParaRPr lang="de-DE" sz="1200" kern="1200" baseline="0" dirty="0">
            <a:latin typeface="Arial" pitchFamily="34" charset="0"/>
          </a:endParaRPr>
        </a:p>
      </dsp:txBody>
      <dsp:txXfrm>
        <a:off x="2759541" y="1507503"/>
        <a:ext cx="2256056" cy="1943925"/>
      </dsp:txXfrm>
    </dsp:sp>
    <dsp:sp modelId="{21875AB9-3AFB-4819-A7DE-D80812440C6E}">
      <dsp:nvSpPr>
        <dsp:cNvPr id="0" name=""/>
        <dsp:cNvSpPr/>
      </dsp:nvSpPr>
      <dsp:spPr>
        <a:xfrm rot="56503">
          <a:off x="5142413" y="706227"/>
          <a:ext cx="352564" cy="3152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de-DE" sz="400" kern="1200"/>
        </a:p>
      </dsp:txBody>
      <dsp:txXfrm rot="56503">
        <a:off x="5142413" y="706227"/>
        <a:ext cx="352564" cy="315235"/>
      </dsp:txXfrm>
    </dsp:sp>
    <dsp:sp modelId="{62E60AC9-4793-4E81-8E75-9557D67187A0}">
      <dsp:nvSpPr>
        <dsp:cNvPr id="0" name=""/>
        <dsp:cNvSpPr/>
      </dsp:nvSpPr>
      <dsp:spPr>
        <a:xfrm>
          <a:off x="5745137" y="634082"/>
          <a:ext cx="2002484" cy="7604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ctr" anchorCtr="1">
          <a:noAutofit/>
        </a:bodyPr>
        <a:lstStyle/>
        <a:p>
          <a:pPr lvl="0" algn="l" defTabSz="800100">
            <a:lnSpc>
              <a:spcPct val="90000"/>
            </a:lnSpc>
            <a:spcBef>
              <a:spcPct val="0"/>
            </a:spcBef>
            <a:spcAft>
              <a:spcPct val="35000"/>
            </a:spcAft>
          </a:pPr>
          <a:r>
            <a:rPr lang="de-DE" sz="1800" kern="1200" baseline="0" dirty="0" smtClean="0">
              <a:latin typeface="Arial" pitchFamily="34" charset="0"/>
            </a:rPr>
            <a:t>Launch  IDS 2011</a:t>
          </a:r>
          <a:endParaRPr lang="de-DE" sz="1800" kern="1200" baseline="0" dirty="0">
            <a:latin typeface="Arial" pitchFamily="34" charset="0"/>
          </a:endParaRPr>
        </a:p>
      </dsp:txBody>
      <dsp:txXfrm>
        <a:off x="5745137" y="634082"/>
        <a:ext cx="2002484" cy="506461"/>
      </dsp:txXfrm>
    </dsp:sp>
    <dsp:sp modelId="{0F1A8F4F-61B9-4531-924C-36D5DACC7258}">
      <dsp:nvSpPr>
        <dsp:cNvPr id="0" name=""/>
        <dsp:cNvSpPr/>
      </dsp:nvSpPr>
      <dsp:spPr>
        <a:xfrm>
          <a:off x="5610550" y="1624640"/>
          <a:ext cx="2429873" cy="18240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114300" lvl="1" indent="-114300" algn="l" defTabSz="533400">
            <a:lnSpc>
              <a:spcPct val="90000"/>
            </a:lnSpc>
            <a:spcBef>
              <a:spcPct val="0"/>
            </a:spcBef>
            <a:spcAft>
              <a:spcPct val="15000"/>
            </a:spcAft>
            <a:buChar char="••"/>
          </a:pPr>
          <a:r>
            <a:rPr lang="de-DE" sz="1200" b="1" kern="1200" baseline="0" dirty="0" smtClean="0">
              <a:latin typeface="Arial" pitchFamily="34" charset="0"/>
            </a:rPr>
            <a:t>RECIPROC</a:t>
          </a:r>
          <a:r>
            <a:rPr lang="de-DE" sz="1200" b="1" kern="1200" baseline="30000" dirty="0" smtClean="0">
              <a:latin typeface="Arial" pitchFamily="34" charset="0"/>
            </a:rPr>
            <a:t>®</a:t>
          </a:r>
          <a:r>
            <a:rPr lang="de-DE" sz="1200" b="1" kern="1200" baseline="0" dirty="0" smtClean="0">
              <a:latin typeface="Arial" pitchFamily="34" charset="0"/>
            </a:rPr>
            <a:t> </a:t>
          </a:r>
          <a:r>
            <a:rPr lang="de-DE" sz="1200" b="1" kern="1200" baseline="0" dirty="0" err="1" smtClean="0">
              <a:latin typeface="Arial" pitchFamily="34" charset="0"/>
            </a:rPr>
            <a:t>system</a:t>
          </a:r>
          <a:endParaRPr lang="de-DE" sz="1200" b="1" kern="1200" baseline="0" dirty="0">
            <a:latin typeface="Arial" pitchFamily="34" charset="0"/>
          </a:endParaRPr>
        </a:p>
        <a:p>
          <a:pPr marL="228600" lvl="2" indent="-114300" algn="l" defTabSz="533400">
            <a:lnSpc>
              <a:spcPct val="90000"/>
            </a:lnSpc>
            <a:spcBef>
              <a:spcPct val="0"/>
            </a:spcBef>
            <a:spcAft>
              <a:spcPct val="15000"/>
            </a:spcAft>
            <a:buChar char="••"/>
          </a:pPr>
          <a:r>
            <a:rPr lang="de-DE" sz="1200" kern="1200" baseline="0" dirty="0" smtClean="0">
              <a:latin typeface="Arial" pitchFamily="34" charset="0"/>
            </a:rPr>
            <a:t>Instruments</a:t>
          </a:r>
          <a:endParaRPr lang="de-DE" sz="1200" kern="1200" baseline="0" dirty="0">
            <a:latin typeface="Arial" pitchFamily="34" charset="0"/>
          </a:endParaRPr>
        </a:p>
        <a:p>
          <a:pPr marL="228600" lvl="2" indent="-114300" algn="l" defTabSz="533400">
            <a:lnSpc>
              <a:spcPct val="90000"/>
            </a:lnSpc>
            <a:spcBef>
              <a:spcPct val="0"/>
            </a:spcBef>
            <a:spcAft>
              <a:spcPct val="15000"/>
            </a:spcAft>
            <a:buChar char="••"/>
          </a:pPr>
          <a:r>
            <a:rPr lang="de-DE" sz="1200" kern="1200" baseline="0" dirty="0" smtClean="0">
              <a:latin typeface="Arial" pitchFamily="34" charset="0"/>
            </a:rPr>
            <a:t>VDW.SILVER</a:t>
          </a:r>
          <a:r>
            <a:rPr lang="de-DE" sz="1200" kern="1200" baseline="30000" dirty="0" smtClean="0">
              <a:latin typeface="Arial" pitchFamily="34" charset="0"/>
            </a:rPr>
            <a:t>®</a:t>
          </a:r>
          <a:r>
            <a:rPr lang="de-DE" sz="1200" kern="1200" baseline="0" dirty="0" smtClean="0">
              <a:latin typeface="Arial" pitchFamily="34" charset="0"/>
            </a:rPr>
            <a:t> RECIPROC</a:t>
          </a:r>
          <a:r>
            <a:rPr lang="de-DE" sz="1200" kern="1200" baseline="30000" dirty="0" smtClean="0">
              <a:latin typeface="Arial" pitchFamily="34" charset="0"/>
            </a:rPr>
            <a:t>®</a:t>
          </a:r>
          <a:r>
            <a:rPr lang="de-DE" sz="1200" kern="1200" baseline="0" dirty="0" smtClean="0">
              <a:latin typeface="Arial" pitchFamily="34" charset="0"/>
            </a:rPr>
            <a:t> </a:t>
          </a:r>
          <a:r>
            <a:rPr lang="de-DE" sz="1200" kern="1200" baseline="0" dirty="0" err="1" smtClean="0">
              <a:latin typeface="Arial" pitchFamily="34" charset="0"/>
            </a:rPr>
            <a:t>motor</a:t>
          </a:r>
          <a:endParaRPr lang="de-DE" sz="1200" kern="1200" baseline="0" dirty="0">
            <a:latin typeface="Arial" pitchFamily="34" charset="0"/>
          </a:endParaRPr>
        </a:p>
        <a:p>
          <a:pPr marL="228600" lvl="2" indent="-114300" algn="l" defTabSz="533400">
            <a:lnSpc>
              <a:spcPct val="90000"/>
            </a:lnSpc>
            <a:spcBef>
              <a:spcPct val="0"/>
            </a:spcBef>
            <a:spcAft>
              <a:spcPct val="15000"/>
            </a:spcAft>
            <a:buChar char="••"/>
          </a:pPr>
          <a:r>
            <a:rPr lang="de-DE" sz="1200" kern="1200" baseline="0" dirty="0" smtClean="0">
              <a:latin typeface="Arial" pitchFamily="34" charset="0"/>
            </a:rPr>
            <a:t>RECIPROC</a:t>
          </a:r>
          <a:r>
            <a:rPr lang="de-DE" sz="1200" kern="1200" baseline="30000" dirty="0" smtClean="0">
              <a:latin typeface="Arial" pitchFamily="34" charset="0"/>
            </a:rPr>
            <a:t>®</a:t>
          </a:r>
          <a:r>
            <a:rPr lang="de-DE" sz="1200" kern="1200" baseline="0" dirty="0" smtClean="0">
              <a:latin typeface="Arial" pitchFamily="34" charset="0"/>
            </a:rPr>
            <a:t> </a:t>
          </a:r>
          <a:r>
            <a:rPr lang="de-DE" sz="1200" kern="1200" baseline="0" dirty="0" err="1" smtClean="0">
              <a:latin typeface="Arial" pitchFamily="34" charset="0"/>
            </a:rPr>
            <a:t>Gutta-Percha</a:t>
          </a:r>
          <a:endParaRPr lang="de-DE" sz="1200" kern="1200" baseline="0" dirty="0">
            <a:latin typeface="Arial" pitchFamily="34" charset="0"/>
          </a:endParaRPr>
        </a:p>
        <a:p>
          <a:pPr marL="228600" lvl="2" indent="-114300" algn="l" defTabSz="533400">
            <a:lnSpc>
              <a:spcPct val="90000"/>
            </a:lnSpc>
            <a:spcBef>
              <a:spcPct val="0"/>
            </a:spcBef>
            <a:spcAft>
              <a:spcPct val="15000"/>
            </a:spcAft>
            <a:buChar char="••"/>
          </a:pPr>
          <a:r>
            <a:rPr lang="de-DE" sz="1200" kern="1200" baseline="0" dirty="0" smtClean="0">
              <a:latin typeface="Arial" pitchFamily="34" charset="0"/>
            </a:rPr>
            <a:t>RECIPROC</a:t>
          </a:r>
          <a:r>
            <a:rPr lang="de-DE" sz="1200" kern="1200" baseline="30000" dirty="0" smtClean="0">
              <a:latin typeface="Arial" pitchFamily="34" charset="0"/>
            </a:rPr>
            <a:t>®</a:t>
          </a:r>
          <a:r>
            <a:rPr lang="de-DE" sz="1200" kern="1200" baseline="0" dirty="0" smtClean="0">
              <a:latin typeface="Arial" pitchFamily="34" charset="0"/>
            </a:rPr>
            <a:t> Paper Points</a:t>
          </a:r>
          <a:endParaRPr lang="de-DE" sz="1200" kern="1200" baseline="0" dirty="0">
            <a:latin typeface="Arial" pitchFamily="34" charset="0"/>
          </a:endParaRPr>
        </a:p>
      </dsp:txBody>
      <dsp:txXfrm>
        <a:off x="5610550" y="1624640"/>
        <a:ext cx="2429873" cy="18240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CAC5BC0-19CC-4F46-8773-EC3CDA0B2A74}" type="datetimeFigureOut">
              <a:rPr lang="de-DE" smtClean="0"/>
              <a:pPr/>
              <a:t>01.08.2011</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E32B350-F5A4-47ED-ADDA-162182C8732B}"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p:cNvSpPr>
          <p:nvPr>
            <p:ph type="sldImg"/>
          </p:nvPr>
        </p:nvSpPr>
        <p:spPr bwMode="auto">
          <a:noFill/>
          <a:ln>
            <a:solidFill>
              <a:srgbClr val="000000"/>
            </a:solidFill>
            <a:miter lim="800000"/>
            <a:headEnd/>
            <a:tailEnd/>
          </a:ln>
        </p:spPr>
      </p:sp>
      <p:sp>
        <p:nvSpPr>
          <p:cNvPr id="29698"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GB" noProof="0" dirty="0" smtClean="0"/>
              <a:t>No hand instrumentation means that </a:t>
            </a:r>
            <a:r>
              <a:rPr lang="en-GB" b="1" noProof="0" dirty="0" smtClean="0"/>
              <a:t>there was no preparation</a:t>
            </a:r>
            <a:r>
              <a:rPr lang="en-GB" b="1" baseline="0" noProof="0" dirty="0" smtClean="0"/>
              <a:t> of the</a:t>
            </a:r>
            <a:r>
              <a:rPr lang="en-GB" b="1" noProof="0" dirty="0" smtClean="0"/>
              <a:t> root canal with a hand instrument</a:t>
            </a:r>
            <a:r>
              <a:rPr lang="en-GB" noProof="0" dirty="0" smtClean="0"/>
              <a:t>.</a:t>
            </a:r>
            <a:br>
              <a:rPr lang="en-GB" noProof="0" dirty="0" smtClean="0"/>
            </a:br>
            <a:r>
              <a:rPr lang="en-GB" noProof="0" dirty="0" smtClean="0"/>
              <a:t>It is </a:t>
            </a:r>
            <a:r>
              <a:rPr lang="en-GB" u="sng" noProof="0" dirty="0" smtClean="0"/>
              <a:t>not</a:t>
            </a:r>
            <a:r>
              <a:rPr lang="en-GB" noProof="0" dirty="0" smtClean="0"/>
              <a:t> necessary to create an initial glide path to either working length or to 2/3 of the working length.</a:t>
            </a:r>
          </a:p>
          <a:p>
            <a:pPr eaLnBrk="1" hangingPunct="1">
              <a:lnSpc>
                <a:spcPct val="90000"/>
              </a:lnSpc>
              <a:spcBef>
                <a:spcPct val="0"/>
              </a:spcBef>
            </a:pPr>
            <a:endParaRPr lang="en-GB" noProof="0" dirty="0" smtClean="0"/>
          </a:p>
          <a:p>
            <a:pPr eaLnBrk="1" hangingPunct="1">
              <a:lnSpc>
                <a:spcPct val="90000"/>
              </a:lnSpc>
              <a:spcBef>
                <a:spcPct val="0"/>
              </a:spcBef>
            </a:pPr>
            <a:r>
              <a:rPr lang="en-GB" noProof="0" dirty="0" smtClean="0"/>
              <a:t>Exceptions:</a:t>
            </a:r>
          </a:p>
          <a:p>
            <a:pPr eaLnBrk="1" hangingPunct="1">
              <a:lnSpc>
                <a:spcPct val="90000"/>
              </a:lnSpc>
              <a:spcBef>
                <a:spcPct val="0"/>
              </a:spcBef>
            </a:pPr>
            <a:r>
              <a:rPr lang="en-GB" noProof="0" dirty="0" smtClean="0"/>
              <a:t>1. Should RECIPROC® not be able to advance in the canal or should the advancement become difficult, it is necessary to create a glide path.</a:t>
            </a:r>
          </a:p>
          <a:p>
            <a:pPr eaLnBrk="1" hangingPunct="1">
              <a:lnSpc>
                <a:spcPct val="90000"/>
              </a:lnSpc>
              <a:spcBef>
                <a:spcPct val="0"/>
              </a:spcBef>
            </a:pPr>
            <a:r>
              <a:rPr lang="en-GB" noProof="0" dirty="0" smtClean="0"/>
              <a:t>2. If</a:t>
            </a:r>
            <a:r>
              <a:rPr lang="en-GB" baseline="0" noProof="0" dirty="0" smtClean="0"/>
              <a:t> the ISO 10</a:t>
            </a:r>
            <a:r>
              <a:rPr lang="en-GB" noProof="0" dirty="0" smtClean="0"/>
              <a:t> hand instrument used for working length determination after preparation of 2/3 of the length </a:t>
            </a:r>
            <a:r>
              <a:rPr lang="en-GB" b="1" u="sng" noProof="0" dirty="0" smtClean="0"/>
              <a:t> will only go to working length</a:t>
            </a:r>
            <a:r>
              <a:rPr lang="en-GB" b="1" u="sng" baseline="0" noProof="0" dirty="0" smtClean="0"/>
              <a:t> </a:t>
            </a:r>
            <a:r>
              <a:rPr lang="en-GB" b="1" u="sng" noProof="0" dirty="0" smtClean="0"/>
              <a:t>if it is pre-curved,</a:t>
            </a:r>
            <a:r>
              <a:rPr lang="en-GB" noProof="0" dirty="0" smtClean="0"/>
              <a:t> a glide path must be prepared.</a:t>
            </a:r>
          </a:p>
        </p:txBody>
      </p:sp>
      <p:sp>
        <p:nvSpPr>
          <p:cNvPr id="29699"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B97BFB-CB02-4A33-8B1F-99016189FBF0}" type="slidenum">
              <a:rPr lang="de-DE"/>
              <a:pPr fontAlgn="base">
                <a:spcBef>
                  <a:spcPct val="0"/>
                </a:spcBef>
                <a:spcAft>
                  <a:spcPct val="0"/>
                </a:spcAft>
                <a:defRPr/>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p:spPr>
      </p:sp>
      <p:sp>
        <p:nvSpPr>
          <p:cNvPr id="23554" name="Rectangle 2"/>
          <p:cNvSpPr>
            <a:spLocks noGrp="1" noChangeArrowheads="1"/>
          </p:cNvSpPr>
          <p:nvPr>
            <p:ph type="body" idx="1"/>
          </p:nvPr>
        </p:nvSpPr>
        <p:spPr bwMode="auto">
          <a:xfrm>
            <a:off x="679768" y="4715153"/>
            <a:ext cx="5438140" cy="4466987"/>
          </a:xfrm>
          <a:prstGeom prst="rect">
            <a:avLst/>
          </a:prstGeom>
          <a:noFill/>
          <a:ln>
            <a:miter lim="800000"/>
            <a:headEnd/>
            <a:tailEnd/>
          </a:ln>
        </p:spPr>
        <p:txBody>
          <a:bodyPr/>
          <a:lstStyle/>
          <a:p>
            <a:r>
              <a:rPr lang="en-US" sz="2200" dirty="0" smtClean="0">
                <a:latin typeface="Lucida Grande" charset="0"/>
                <a:ea typeface="Lucida Grande" charset="0"/>
                <a:cs typeface="Lucida Grande" charset="0"/>
                <a:sym typeface="Lucida Grande" charset="0"/>
              </a:rPr>
              <a:t>The next few slides explain why a glide path is not required with the Single File Reciprocation. </a:t>
            </a:r>
          </a:p>
          <a:p>
            <a:endParaRPr lang="en-US" sz="2200" dirty="0" smtClean="0">
              <a:latin typeface="Lucida Grande" charset="0"/>
              <a:ea typeface="Lucida Grande" charset="0"/>
              <a:cs typeface="Lucida Grande" charset="0"/>
              <a:sym typeface="Lucida Grande" charset="0"/>
            </a:endParaRPr>
          </a:p>
          <a:p>
            <a:r>
              <a:rPr lang="en-US" sz="2200" dirty="0" smtClean="0">
                <a:latin typeface="Lucida Grande" charset="0"/>
                <a:ea typeface="Lucida Grande" charset="0"/>
                <a:cs typeface="Lucida Grande" charset="0"/>
                <a:sym typeface="Lucida Grande" charset="0"/>
              </a:rPr>
              <a:t>If a rotary instrument binds in the canal, it will fracture. A glide path is required before using the rotaries to minimize the incidence of binding and therefore the risk of fracture.</a:t>
            </a:r>
          </a:p>
          <a:p>
            <a:endParaRPr lang="en-US" sz="2200" dirty="0" smtClean="0">
              <a:latin typeface="Lucida Grande" charset="0"/>
              <a:ea typeface="Lucida Grande" charset="0"/>
              <a:cs typeface="Lucida Grande" charset="0"/>
              <a:sym typeface="Lucida Grande" charset="0"/>
            </a:endParaRPr>
          </a:p>
          <a:p>
            <a:r>
              <a:rPr lang="en-US" sz="2200" dirty="0" smtClean="0">
                <a:latin typeface="Lucida Grande" charset="0"/>
                <a:ea typeface="Lucida Grande" charset="0"/>
                <a:cs typeface="Lucida Grande" charset="0"/>
                <a:sym typeface="Lucida Grande" charset="0"/>
              </a:rPr>
              <a:t>In reciprocation, CW and CCW angles determine the amplitude of reciprocation, the right and left rotations. The reciprocating instrument will rotate CW; once it reaches the angle set on the motor, it will rotate CCW until the CCW angle set on the motor is reached and then it will rotate CW and so on.</a:t>
            </a:r>
          </a:p>
          <a:p>
            <a:endParaRPr lang="en-US" sz="2200" dirty="0" smtClean="0">
              <a:latin typeface="Lucida Grande" charset="0"/>
              <a:ea typeface="Lucida Grande" charset="0"/>
              <a:cs typeface="Lucida Grande" charset="0"/>
              <a:sym typeface="Lucida Grande" charset="0"/>
            </a:endParaRPr>
          </a:p>
          <a:p>
            <a:r>
              <a:rPr lang="en-US" sz="2200" dirty="0" smtClean="0">
                <a:latin typeface="Lucida Grande" charset="0"/>
                <a:ea typeface="Lucida Grande" charset="0"/>
                <a:cs typeface="Lucida Grande" charset="0"/>
                <a:sym typeface="Lucida Grande" charset="0"/>
              </a:rPr>
              <a:t>Each instrument has a specific angle at fracture. The reciprocating instrument in this example has an angle at fracture equal to 1100 degrees, almost 3 full turns. This means that if the instrument is held tightly at its tip and rotated, it will fracture after 3 full turns. The angles set on the motor are much lower than the angle at fracture of the reciprocating instrument. The angles on the motor in </a:t>
            </a:r>
            <a:r>
              <a:rPr lang="en-US" sz="2200" b="1" u="sng" dirty="0" smtClean="0">
                <a:latin typeface="Lucida Grande" charset="0"/>
                <a:ea typeface="Lucida Grande" charset="0"/>
                <a:cs typeface="Lucida Grande" charset="0"/>
                <a:sym typeface="Lucida Grande" charset="0"/>
              </a:rPr>
              <a:t>this</a:t>
            </a:r>
            <a:r>
              <a:rPr lang="en-US" sz="2200" dirty="0" smtClean="0">
                <a:latin typeface="Lucida Grande" charset="0"/>
                <a:ea typeface="Lucida Grande" charset="0"/>
                <a:cs typeface="Lucida Grande" charset="0"/>
                <a:sym typeface="Lucida Grande" charset="0"/>
              </a:rPr>
              <a:t> example are set at 200 degrees CW and CCW. When the instrument rotates 200 degrees in one direction it will rotate into the other direction and so on, the angles of rotation in both directions never exceed 200 degrees. So the instrument will never reach in any direction the point of fracture which is 1100 degrees. This means that if the instrument binds in the canal, it will never fracture. This is why a glide path is not required with the Single File Reciprocation technique. The purpose of the glide path is to obtain a minimal canal enlargement to minimize the risk of binding and therefore the risk of fracture. It is needed with the rotaries, because if a rotary instrument binds it will fracture; it is not needed with the SFR because if the instrument binds it will not fracture.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lienbildplatzhalter 1"/>
          <p:cNvSpPr>
            <a:spLocks noGrp="1" noRot="1" noChangeAspect="1"/>
          </p:cNvSpPr>
          <p:nvPr>
            <p:ph type="sldImg"/>
          </p:nvPr>
        </p:nvSpPr>
        <p:spPr bwMode="auto">
          <a:noFill/>
          <a:ln>
            <a:solidFill>
              <a:srgbClr val="000000"/>
            </a:solidFill>
            <a:miter lim="800000"/>
            <a:headEnd/>
            <a:tailEnd/>
          </a:ln>
        </p:spPr>
      </p:sp>
      <p:sp>
        <p:nvSpPr>
          <p:cNvPr id="48130"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z="1000" smtClean="0">
                <a:latin typeface="Arial" charset="0"/>
                <a:cs typeface="Arial" charset="0"/>
              </a:rPr>
              <a:t>Sizes/taper:		working part: 16 mm</a:t>
            </a:r>
          </a:p>
          <a:p>
            <a:pPr marL="0" lvl="1" eaLnBrk="1" hangingPunct="1">
              <a:spcBef>
                <a:spcPct val="0"/>
              </a:spcBef>
            </a:pPr>
            <a:r>
              <a:rPr lang="de-DE" sz="1000" smtClean="0">
                <a:latin typeface="Arial" charset="0"/>
                <a:cs typeface="Arial" charset="0"/>
              </a:rPr>
              <a:t>R25 – ISO 25 taper .08 		</a:t>
            </a:r>
          </a:p>
          <a:p>
            <a:pPr eaLnBrk="1" hangingPunct="1">
              <a:spcBef>
                <a:spcPct val="0"/>
              </a:spcBef>
            </a:pPr>
            <a:r>
              <a:rPr lang="de-DE" sz="1000" smtClean="0">
                <a:latin typeface="Arial" charset="0"/>
                <a:cs typeface="Arial" charset="0"/>
              </a:rPr>
              <a:t>R25 – ISO 25 taper .08 		</a:t>
            </a:r>
          </a:p>
          <a:p>
            <a:pPr eaLnBrk="1" hangingPunct="1">
              <a:spcBef>
                <a:spcPct val="0"/>
              </a:spcBef>
            </a:pPr>
            <a:r>
              <a:rPr lang="de-DE" sz="1000" smtClean="0">
                <a:latin typeface="Arial" charset="0"/>
                <a:cs typeface="Arial" charset="0"/>
              </a:rPr>
              <a:t>R50 – ISO 50 taper .05 </a:t>
            </a:r>
          </a:p>
          <a:p>
            <a:pPr eaLnBrk="1" hangingPunct="1">
              <a:spcBef>
                <a:spcPct val="0"/>
              </a:spcBef>
            </a:pPr>
            <a:r>
              <a:rPr lang="de-DE" sz="1000" smtClean="0">
                <a:latin typeface="Arial" charset="0"/>
                <a:cs typeface="Arial" charset="0"/>
              </a:rPr>
              <a:t>Regressive taper</a:t>
            </a:r>
          </a:p>
          <a:p>
            <a:pPr eaLnBrk="1" hangingPunct="1">
              <a:spcBef>
                <a:spcPct val="0"/>
              </a:spcBef>
            </a:pPr>
            <a:endParaRPr lang="pt-BR" sz="1000" smtClean="0">
              <a:latin typeface="Arial" charset="0"/>
              <a:cs typeface="Arial" charset="0"/>
            </a:endParaRPr>
          </a:p>
          <a:p>
            <a:pPr eaLnBrk="1" hangingPunct="1">
              <a:spcBef>
                <a:spcPct val="0"/>
              </a:spcBef>
            </a:pPr>
            <a:r>
              <a:rPr lang="de-DE" sz="1000" smtClean="0">
                <a:latin typeface="Arial" charset="0"/>
                <a:cs typeface="Arial" charset="0"/>
              </a:rPr>
              <a:t>A regressive taper allows for coronal shaping without unnecessary loss of tooth substance, compared to instruments with constant taper such as e.g. Mtwo (25/.06 has a diameter at the end of the working part of 1.21 mm, WaveOne 25/.08 measures 1.22 mm at the end of the working part)</a:t>
            </a:r>
          </a:p>
          <a:p>
            <a:pPr eaLnBrk="1" hangingPunct="1">
              <a:spcBef>
                <a:spcPct val="0"/>
              </a:spcBef>
            </a:pPr>
            <a:endParaRPr lang="pt-BR" sz="1000" smtClean="0">
              <a:latin typeface="Arial" charset="0"/>
              <a:cs typeface="Arial" charset="0"/>
            </a:endParaRPr>
          </a:p>
          <a:p>
            <a:pPr eaLnBrk="1" hangingPunct="1">
              <a:spcBef>
                <a:spcPct val="0"/>
              </a:spcBef>
            </a:pPr>
            <a:r>
              <a:rPr lang="de-DE" sz="1000" u="sng" smtClean="0">
                <a:latin typeface="Arial" charset="0"/>
                <a:cs typeface="Arial" charset="0"/>
              </a:rPr>
              <a:t>Info buttons:</a:t>
            </a:r>
          </a:p>
          <a:p>
            <a:pPr eaLnBrk="1" hangingPunct="1">
              <a:spcBef>
                <a:spcPct val="0"/>
              </a:spcBef>
            </a:pPr>
            <a:r>
              <a:rPr lang="de-DE" sz="1000" smtClean="0">
                <a:latin typeface="Arial" charset="0"/>
                <a:cs typeface="Arial" charset="0"/>
              </a:rPr>
              <a:t>Left: dimensions RECIPROC / Mtwo</a:t>
            </a:r>
          </a:p>
          <a:p>
            <a:pPr eaLnBrk="1" hangingPunct="1">
              <a:spcBef>
                <a:spcPct val="0"/>
              </a:spcBef>
            </a:pPr>
            <a:r>
              <a:rPr lang="de-DE" sz="1000" smtClean="0">
                <a:latin typeface="Arial" charset="0"/>
                <a:cs typeface="Arial" charset="0"/>
              </a:rPr>
              <a:t>Right: dimensions RECIPROC / WaveOne</a:t>
            </a:r>
          </a:p>
          <a:p>
            <a:pPr eaLnBrk="1" hangingPunct="1">
              <a:spcBef>
                <a:spcPct val="0"/>
              </a:spcBef>
            </a:pPr>
            <a:endParaRPr lang="pt-BR" sz="1000" smtClean="0">
              <a:latin typeface="Arial" charset="0"/>
              <a:cs typeface="Arial" charset="0"/>
            </a:endParaRPr>
          </a:p>
          <a:p>
            <a:pPr eaLnBrk="1" hangingPunct="1">
              <a:spcBef>
                <a:spcPct val="0"/>
              </a:spcBef>
            </a:pPr>
            <a:endParaRPr lang="en-US" smtClean="0"/>
          </a:p>
          <a:p>
            <a:pPr eaLnBrk="1" hangingPunct="1">
              <a:spcBef>
                <a:spcPct val="0"/>
              </a:spcBef>
            </a:pPr>
            <a:endParaRPr lang="de-DE" smtClean="0"/>
          </a:p>
        </p:txBody>
      </p:sp>
      <p:sp>
        <p:nvSpPr>
          <p:cNvPr id="48131"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87FE75-225C-4BBE-9627-52C6C2049F31}" type="slidenum">
              <a:rPr lang="de-DE"/>
              <a:pPr fontAlgn="base">
                <a:spcBef>
                  <a:spcPct val="0"/>
                </a:spcBef>
                <a:spcAft>
                  <a:spcPct val="0"/>
                </a:spcAft>
                <a:defRPr/>
              </a:pPr>
              <a:t>14</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lienbildplatzhalter 1"/>
          <p:cNvSpPr>
            <a:spLocks noGrp="1" noRot="1" noChangeAspect="1"/>
          </p:cNvSpPr>
          <p:nvPr>
            <p:ph type="sldImg"/>
          </p:nvPr>
        </p:nvSpPr>
        <p:spPr bwMode="auto">
          <a:noFill/>
          <a:ln>
            <a:solidFill>
              <a:srgbClr val="000000"/>
            </a:solidFill>
            <a:miter lim="800000"/>
            <a:headEnd/>
            <a:tailEnd/>
          </a:ln>
        </p:spPr>
      </p:sp>
      <p:sp>
        <p:nvSpPr>
          <p:cNvPr id="51202"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t>Compared to a standard nickel-titanium alloy</a:t>
            </a:r>
          </a:p>
          <a:p>
            <a:pPr eaLnBrk="1" hangingPunct="1">
              <a:spcBef>
                <a:spcPct val="0"/>
              </a:spcBef>
            </a:pPr>
            <a:endParaRPr lang="en-GB" noProof="0" dirty="0" smtClean="0"/>
          </a:p>
          <a:p>
            <a:pPr eaLnBrk="1" hangingPunct="1">
              <a:spcBef>
                <a:spcPct val="0"/>
              </a:spcBef>
            </a:pPr>
            <a:r>
              <a:rPr lang="en-GB" noProof="0" dirty="0" smtClean="0"/>
              <a:t>M-Wire</a:t>
            </a:r>
            <a:r>
              <a:rPr lang="en-GB" baseline="0" noProof="0" dirty="0" smtClean="0"/>
              <a:t> is thermally treated nickel-titanium</a:t>
            </a:r>
            <a:endParaRPr lang="en-GB" noProof="0" dirty="0" smtClean="0"/>
          </a:p>
        </p:txBody>
      </p:sp>
      <p:sp>
        <p:nvSpPr>
          <p:cNvPr id="51203"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477909-7D37-4271-B43F-A04BC0F4F25F}" type="slidenum">
              <a:rPr lang="de-DE"/>
              <a:pPr fontAlgn="base">
                <a:spcBef>
                  <a:spcPct val="0"/>
                </a:spcBef>
                <a:spcAft>
                  <a:spcPct val="0"/>
                </a:spcAft>
                <a:defRPr/>
              </a:pPr>
              <a:t>16</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Folienbildplatzhalter 1"/>
          <p:cNvSpPr>
            <a:spLocks noGrp="1" noRot="1" noChangeAspect="1"/>
          </p:cNvSpPr>
          <p:nvPr>
            <p:ph type="sldImg"/>
          </p:nvPr>
        </p:nvSpPr>
        <p:spPr bwMode="auto">
          <a:noFill/>
          <a:ln>
            <a:solidFill>
              <a:srgbClr val="000000"/>
            </a:solidFill>
            <a:miter lim="800000"/>
            <a:headEnd/>
            <a:tailEnd/>
          </a:ln>
        </p:spPr>
      </p:sp>
      <p:sp>
        <p:nvSpPr>
          <p:cNvPr id="53250"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dirty="0" err="1" smtClean="0"/>
              <a:t>Rotary</a:t>
            </a:r>
            <a:r>
              <a:rPr lang="de-DE" dirty="0" smtClean="0"/>
              <a:t> </a:t>
            </a:r>
            <a:r>
              <a:rPr lang="de-DE" dirty="0" err="1" smtClean="0"/>
              <a:t>instruments</a:t>
            </a:r>
            <a:r>
              <a:rPr lang="de-DE" dirty="0" smtClean="0"/>
              <a:t> </a:t>
            </a:r>
            <a:r>
              <a:rPr lang="de-DE" dirty="0" err="1" smtClean="0"/>
              <a:t>cannot</a:t>
            </a:r>
            <a:r>
              <a:rPr lang="de-DE" dirty="0" smtClean="0"/>
              <a:t> </a:t>
            </a:r>
            <a:r>
              <a:rPr lang="de-DE" dirty="0" err="1" smtClean="0"/>
              <a:t>be</a:t>
            </a:r>
            <a:r>
              <a:rPr lang="de-DE" dirty="0" smtClean="0"/>
              <a:t> </a:t>
            </a:r>
            <a:r>
              <a:rPr lang="de-DE" dirty="0" err="1" smtClean="0"/>
              <a:t>used</a:t>
            </a:r>
            <a:r>
              <a:rPr lang="de-DE" dirty="0" smtClean="0"/>
              <a:t> in </a:t>
            </a:r>
            <a:r>
              <a:rPr lang="de-DE" dirty="0" err="1" smtClean="0"/>
              <a:t>reciprocation</a:t>
            </a:r>
            <a:r>
              <a:rPr lang="de-DE" dirty="0" smtClean="0"/>
              <a:t> </a:t>
            </a:r>
            <a:r>
              <a:rPr lang="de-DE" dirty="0" err="1" smtClean="0"/>
              <a:t>by</a:t>
            </a:r>
            <a:r>
              <a:rPr lang="de-DE" dirty="0" smtClean="0"/>
              <a:t> </a:t>
            </a:r>
            <a:r>
              <a:rPr lang="de-DE" dirty="0" err="1" smtClean="0"/>
              <a:t>accident</a:t>
            </a:r>
            <a:endParaRPr lang="de-DE" dirty="0" smtClean="0"/>
          </a:p>
          <a:p>
            <a:pPr eaLnBrk="1" hangingPunct="1">
              <a:spcBef>
                <a:spcPct val="0"/>
              </a:spcBef>
            </a:pPr>
            <a:endParaRPr lang="de-DE" dirty="0" smtClean="0"/>
          </a:p>
          <a:p>
            <a:pPr eaLnBrk="1" hangingPunct="1">
              <a:spcBef>
                <a:spcPct val="0"/>
              </a:spcBef>
            </a:pPr>
            <a:r>
              <a:rPr lang="de-DE" dirty="0" err="1" smtClean="0"/>
              <a:t>Current</a:t>
            </a:r>
            <a:r>
              <a:rPr lang="de-DE" dirty="0" smtClean="0"/>
              <a:t> VDW </a:t>
            </a:r>
            <a:r>
              <a:rPr lang="de-DE" dirty="0" err="1" smtClean="0"/>
              <a:t>NiTi</a:t>
            </a:r>
            <a:r>
              <a:rPr lang="de-DE" dirty="0" smtClean="0"/>
              <a:t> </a:t>
            </a:r>
            <a:r>
              <a:rPr lang="de-DE" dirty="0" err="1" smtClean="0"/>
              <a:t>systems</a:t>
            </a:r>
            <a:r>
              <a:rPr lang="de-DE" dirty="0" smtClean="0"/>
              <a:t> </a:t>
            </a:r>
            <a:r>
              <a:rPr lang="de-DE" dirty="0" err="1" smtClean="0"/>
              <a:t>as</a:t>
            </a:r>
            <a:r>
              <a:rPr lang="de-DE" dirty="0" smtClean="0"/>
              <a:t> well </a:t>
            </a:r>
            <a:r>
              <a:rPr lang="de-DE" dirty="0" err="1" smtClean="0"/>
              <a:t>as</a:t>
            </a:r>
            <a:r>
              <a:rPr lang="de-DE" dirty="0" smtClean="0"/>
              <a:t> </a:t>
            </a:r>
            <a:r>
              <a:rPr lang="de-DE" dirty="0" err="1" smtClean="0"/>
              <a:t>competitive</a:t>
            </a:r>
            <a:r>
              <a:rPr lang="de-DE" dirty="0" smtClean="0"/>
              <a:t> </a:t>
            </a:r>
            <a:r>
              <a:rPr lang="de-DE" dirty="0" err="1" smtClean="0"/>
              <a:t>products</a:t>
            </a:r>
            <a:r>
              <a:rPr lang="de-DE" dirty="0" smtClean="0"/>
              <a:t> </a:t>
            </a:r>
            <a:r>
              <a:rPr lang="de-DE" dirty="0" err="1" smtClean="0"/>
              <a:t>cannot</a:t>
            </a:r>
            <a:r>
              <a:rPr lang="de-DE" dirty="0" smtClean="0"/>
              <a:t> </a:t>
            </a:r>
            <a:r>
              <a:rPr lang="de-DE" dirty="0" err="1" smtClean="0"/>
              <a:t>be</a:t>
            </a:r>
            <a:r>
              <a:rPr lang="de-DE" dirty="0" smtClean="0"/>
              <a:t> </a:t>
            </a:r>
            <a:r>
              <a:rPr lang="de-DE" dirty="0" err="1" smtClean="0"/>
              <a:t>used</a:t>
            </a:r>
            <a:r>
              <a:rPr lang="de-DE" dirty="0" smtClean="0"/>
              <a:t> in </a:t>
            </a:r>
            <a:r>
              <a:rPr lang="de-DE" dirty="0" err="1" smtClean="0"/>
              <a:t>reciprocation</a:t>
            </a:r>
            <a:r>
              <a:rPr lang="de-DE" dirty="0" smtClean="0"/>
              <a:t> </a:t>
            </a:r>
            <a:r>
              <a:rPr lang="de-DE" dirty="0" err="1" smtClean="0"/>
              <a:t>with</a:t>
            </a:r>
            <a:r>
              <a:rPr lang="de-DE" dirty="0" smtClean="0"/>
              <a:t> VDW.SILVER®RECIPROC®</a:t>
            </a:r>
          </a:p>
          <a:p>
            <a:pPr eaLnBrk="1" hangingPunct="1">
              <a:spcBef>
                <a:spcPct val="0"/>
              </a:spcBef>
            </a:pPr>
            <a:endParaRPr lang="de-DE" dirty="0" smtClean="0"/>
          </a:p>
          <a:p>
            <a:pPr eaLnBrk="1" hangingPunct="1">
              <a:spcBef>
                <a:spcPct val="0"/>
              </a:spcBef>
            </a:pPr>
            <a:r>
              <a:rPr lang="de-DE" b="1" u="sng" dirty="0" smtClean="0"/>
              <a:t>Statement </a:t>
            </a:r>
            <a:r>
              <a:rPr lang="de-DE" b="1" u="sng" dirty="0" err="1" smtClean="0"/>
              <a:t>regarding</a:t>
            </a:r>
            <a:r>
              <a:rPr lang="de-DE" b="1" u="sng" dirty="0" smtClean="0"/>
              <a:t> </a:t>
            </a:r>
            <a:r>
              <a:rPr lang="de-DE" b="1" u="sng" dirty="0" err="1" smtClean="0"/>
              <a:t>competitive</a:t>
            </a:r>
            <a:r>
              <a:rPr lang="de-DE" b="1" u="sng" dirty="0" smtClean="0"/>
              <a:t> </a:t>
            </a:r>
            <a:r>
              <a:rPr lang="de-DE" b="1" u="sng" dirty="0" err="1" smtClean="0"/>
              <a:t>motors</a:t>
            </a:r>
            <a:r>
              <a:rPr lang="de-DE" b="1" u="sng" dirty="0" smtClean="0"/>
              <a:t> </a:t>
            </a:r>
            <a:r>
              <a:rPr lang="de-DE" b="1" u="sng" dirty="0" err="1" smtClean="0"/>
              <a:t>with</a:t>
            </a:r>
            <a:r>
              <a:rPr lang="de-DE" b="1" u="sng" dirty="0" smtClean="0"/>
              <a:t> </a:t>
            </a:r>
            <a:r>
              <a:rPr lang="de-DE" b="1" u="sng" dirty="0" err="1" smtClean="0"/>
              <a:t>reciprocating</a:t>
            </a:r>
            <a:r>
              <a:rPr lang="de-DE" b="1" u="sng" dirty="0" smtClean="0"/>
              <a:t> </a:t>
            </a:r>
            <a:r>
              <a:rPr lang="de-DE" b="1" u="sng" dirty="0" err="1" smtClean="0"/>
              <a:t>mode</a:t>
            </a:r>
            <a:r>
              <a:rPr lang="de-DE" b="1" u="sng" dirty="0" smtClean="0"/>
              <a:t>:</a:t>
            </a:r>
          </a:p>
          <a:p>
            <a:pPr eaLnBrk="1" hangingPunct="1">
              <a:spcBef>
                <a:spcPct val="0"/>
              </a:spcBef>
            </a:pPr>
            <a:r>
              <a:rPr lang="de-DE" dirty="0" err="1" smtClean="0"/>
              <a:t>Only</a:t>
            </a:r>
            <a:r>
              <a:rPr lang="de-DE" dirty="0" smtClean="0"/>
              <a:t> VDW </a:t>
            </a:r>
            <a:r>
              <a:rPr lang="de-DE" dirty="0" err="1" smtClean="0"/>
              <a:t>and</a:t>
            </a:r>
            <a:r>
              <a:rPr lang="de-DE" dirty="0" smtClean="0"/>
              <a:t> </a:t>
            </a:r>
            <a:r>
              <a:rPr lang="de-DE" dirty="0" err="1" smtClean="0"/>
              <a:t>Maillefer</a:t>
            </a:r>
            <a:r>
              <a:rPr lang="de-DE" dirty="0" smtClean="0"/>
              <a:t> </a:t>
            </a:r>
            <a:r>
              <a:rPr lang="de-DE" dirty="0" err="1" smtClean="0"/>
              <a:t>motors</a:t>
            </a:r>
            <a:r>
              <a:rPr lang="de-DE" dirty="0" smtClean="0"/>
              <a:t> </a:t>
            </a:r>
            <a:r>
              <a:rPr lang="de-DE" dirty="0" err="1" smtClean="0"/>
              <a:t>have</a:t>
            </a:r>
            <a:r>
              <a:rPr lang="de-DE" dirty="0" smtClean="0"/>
              <a:t> </a:t>
            </a:r>
            <a:r>
              <a:rPr lang="de-DE" dirty="0" err="1" smtClean="0"/>
              <a:t>been</a:t>
            </a:r>
            <a:r>
              <a:rPr lang="de-DE" dirty="0" smtClean="0"/>
              <a:t> </a:t>
            </a:r>
            <a:r>
              <a:rPr lang="de-DE" dirty="0" err="1" smtClean="0"/>
              <a:t>tested</a:t>
            </a:r>
            <a:r>
              <a:rPr lang="de-DE" dirty="0" smtClean="0"/>
              <a:t> </a:t>
            </a:r>
            <a:r>
              <a:rPr lang="de-DE" dirty="0" err="1" smtClean="0"/>
              <a:t>and</a:t>
            </a:r>
            <a:r>
              <a:rPr lang="de-DE" dirty="0" smtClean="0"/>
              <a:t> </a:t>
            </a:r>
            <a:r>
              <a:rPr lang="de-DE" dirty="0" err="1" smtClean="0"/>
              <a:t>approved</a:t>
            </a:r>
            <a:r>
              <a:rPr lang="de-DE" dirty="0" smtClean="0"/>
              <a:t> </a:t>
            </a:r>
            <a:r>
              <a:rPr lang="de-DE" dirty="0" err="1" smtClean="0"/>
              <a:t>for</a:t>
            </a:r>
            <a:r>
              <a:rPr lang="de-DE" dirty="0" smtClean="0"/>
              <a:t> </a:t>
            </a:r>
            <a:r>
              <a:rPr lang="de-DE" dirty="0" err="1" smtClean="0"/>
              <a:t>these</a:t>
            </a:r>
            <a:r>
              <a:rPr lang="de-DE" dirty="0" smtClean="0"/>
              <a:t> </a:t>
            </a:r>
            <a:r>
              <a:rPr lang="de-DE" dirty="0" err="1" smtClean="0"/>
              <a:t>instruments</a:t>
            </a:r>
            <a:endParaRPr lang="de-DE" dirty="0" smtClean="0"/>
          </a:p>
          <a:p>
            <a:pPr marL="0" marR="0" lvl="1" indent="0" algn="l" defTabSz="914400" rtl="0" eaLnBrk="1" fontAlgn="auto" latinLnBrk="0" hangingPunct="1">
              <a:lnSpc>
                <a:spcPct val="100000"/>
              </a:lnSpc>
              <a:spcBef>
                <a:spcPct val="0"/>
              </a:spcBef>
              <a:spcAft>
                <a:spcPts val="0"/>
              </a:spcAft>
              <a:buClrTx/>
              <a:buSzTx/>
              <a:buFontTx/>
              <a:buNone/>
              <a:tabLst/>
              <a:defRPr/>
            </a:pPr>
            <a:r>
              <a:rPr lang="en-GB" dirty="0" smtClean="0">
                <a:latin typeface="Arial" charset="0"/>
                <a:cs typeface="Arial" charset="0"/>
              </a:rPr>
              <a:t>It is not merely the angles of reciprocation which are important, but also how precisely the motor controls the changes of direction (timing) and the acceleration rate of the motor</a:t>
            </a:r>
          </a:p>
          <a:p>
            <a:pPr eaLnBrk="1" hangingPunct="1">
              <a:spcBef>
                <a:spcPct val="0"/>
              </a:spcBef>
            </a:pPr>
            <a:r>
              <a:rPr lang="de-DE" dirty="0" err="1" smtClean="0"/>
              <a:t>Angles</a:t>
            </a:r>
            <a:r>
              <a:rPr lang="de-DE" dirty="0" smtClean="0"/>
              <a:t> </a:t>
            </a:r>
            <a:r>
              <a:rPr lang="de-DE" dirty="0" err="1" smtClean="0"/>
              <a:t>of</a:t>
            </a:r>
            <a:r>
              <a:rPr lang="de-DE" dirty="0" smtClean="0"/>
              <a:t> </a:t>
            </a:r>
            <a:r>
              <a:rPr lang="de-DE" dirty="0" err="1" smtClean="0"/>
              <a:t>reciprocation</a:t>
            </a:r>
            <a:r>
              <a:rPr lang="de-DE" dirty="0" smtClean="0"/>
              <a:t> </a:t>
            </a:r>
            <a:r>
              <a:rPr lang="de-DE" dirty="0" err="1" smtClean="0"/>
              <a:t>are</a:t>
            </a:r>
            <a:r>
              <a:rPr lang="de-DE" dirty="0" smtClean="0"/>
              <a:t> not </a:t>
            </a:r>
            <a:r>
              <a:rPr lang="de-DE" dirty="0" err="1" smtClean="0"/>
              <a:t>disclosed</a:t>
            </a:r>
            <a:r>
              <a:rPr lang="de-DE" dirty="0" smtClean="0"/>
              <a:t>.</a:t>
            </a:r>
          </a:p>
        </p:txBody>
      </p:sp>
      <p:sp>
        <p:nvSpPr>
          <p:cNvPr id="53251"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87F361-D436-4E34-932A-7E52D5E5FA0F}" type="slidenum">
              <a:rPr lang="de-DE"/>
              <a:pPr fontAlgn="base">
                <a:spcBef>
                  <a:spcPct val="0"/>
                </a:spcBef>
                <a:spcAft>
                  <a:spcPct val="0"/>
                </a:spcAft>
                <a:defRPr/>
              </a:pPr>
              <a:t>18</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Folienbildplatzhalter 1"/>
          <p:cNvSpPr>
            <a:spLocks noGrp="1" noRot="1" noChangeAspect="1"/>
          </p:cNvSpPr>
          <p:nvPr>
            <p:ph type="sldImg"/>
          </p:nvPr>
        </p:nvSpPr>
        <p:spPr bwMode="auto">
          <a:noFill/>
          <a:ln>
            <a:solidFill>
              <a:srgbClr val="000000"/>
            </a:solidFill>
            <a:miter lim="800000"/>
            <a:headEnd/>
            <a:tailEnd/>
          </a:ln>
        </p:spPr>
      </p:sp>
      <p:sp>
        <p:nvSpPr>
          <p:cNvPr id="55298"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Existing rotary systems had weak points when used in reciprocation:</a:t>
            </a:r>
          </a:p>
          <a:p>
            <a:pPr eaLnBrk="1" hangingPunct="1">
              <a:spcBef>
                <a:spcPct val="0"/>
              </a:spcBef>
            </a:pPr>
            <a:r>
              <a:rPr lang="de-DE" smtClean="0"/>
              <a:t>e.g. untwisting and instrument fractures; working length could not be reached </a:t>
            </a:r>
          </a:p>
        </p:txBody>
      </p:sp>
      <p:sp>
        <p:nvSpPr>
          <p:cNvPr id="55299"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2A5BE2-ABB3-4BF4-9AE6-831E2A5BF38D}" type="slidenum">
              <a:rPr lang="de-DE"/>
              <a:pPr fontAlgn="base">
                <a:spcBef>
                  <a:spcPct val="0"/>
                </a:spcBef>
                <a:spcAft>
                  <a:spcPct val="0"/>
                </a:spcAft>
                <a:defRPr/>
              </a:pPr>
              <a:t>19</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olienbildplatzhalter 1"/>
          <p:cNvSpPr>
            <a:spLocks noGrp="1" noRot="1" noChangeAspect="1"/>
          </p:cNvSpPr>
          <p:nvPr>
            <p:ph type="sldImg"/>
          </p:nvPr>
        </p:nvSpPr>
        <p:spPr bwMode="auto">
          <a:noFill/>
          <a:ln>
            <a:solidFill>
              <a:srgbClr val="000000"/>
            </a:solidFill>
            <a:miter lim="800000"/>
            <a:headEnd/>
            <a:tailEnd/>
          </a:ln>
        </p:spPr>
      </p:sp>
      <p:sp>
        <p:nvSpPr>
          <p:cNvPr id="57346"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GP quality and fit:</a:t>
            </a:r>
          </a:p>
          <a:p>
            <a:pPr eaLnBrk="1" hangingPunct="1">
              <a:spcBef>
                <a:spcPct val="0"/>
              </a:spcBef>
            </a:pPr>
            <a:r>
              <a:rPr lang="de-DE" smtClean="0"/>
              <a:t>Gutta-percha manufactured by injection moulding procedure</a:t>
            </a:r>
          </a:p>
        </p:txBody>
      </p:sp>
      <p:sp>
        <p:nvSpPr>
          <p:cNvPr id="57347"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095657-9CFE-4A08-959E-F9C0762A8340}" type="slidenum">
              <a:rPr lang="de-DE"/>
              <a:pPr fontAlgn="base">
                <a:spcBef>
                  <a:spcPct val="0"/>
                </a:spcBef>
                <a:spcAft>
                  <a:spcPct val="0"/>
                </a:spcAft>
                <a:defRPr/>
              </a:pPr>
              <a:t>20</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olienbildplatzhalter 1"/>
          <p:cNvSpPr>
            <a:spLocks noGrp="1" noRot="1" noChangeAspect="1"/>
          </p:cNvSpPr>
          <p:nvPr>
            <p:ph type="sldImg"/>
          </p:nvPr>
        </p:nvSpPr>
        <p:spPr bwMode="auto">
          <a:noFill/>
          <a:ln>
            <a:solidFill>
              <a:srgbClr val="000000"/>
            </a:solidFill>
            <a:miter lim="800000"/>
            <a:headEnd/>
            <a:tailEnd/>
          </a:ln>
        </p:spPr>
      </p:sp>
      <p:sp>
        <p:nvSpPr>
          <p:cNvPr id="4301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smtClean="0"/>
          </a:p>
        </p:txBody>
      </p:sp>
      <p:sp>
        <p:nvSpPr>
          <p:cNvPr id="4301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63096E-E38A-4FA3-A137-72D0BABEE46D}" type="slidenum">
              <a:rPr lang="de-DE"/>
              <a:pPr fontAlgn="base">
                <a:spcBef>
                  <a:spcPct val="0"/>
                </a:spcBef>
                <a:spcAft>
                  <a:spcPct val="0"/>
                </a:spcAft>
              </a:pPr>
              <a:t>21</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lienbildplatzhalter 1"/>
          <p:cNvSpPr>
            <a:spLocks noGrp="1" noRot="1" noChangeAspect="1"/>
          </p:cNvSpPr>
          <p:nvPr>
            <p:ph type="sldImg"/>
          </p:nvPr>
        </p:nvSpPr>
        <p:spPr bwMode="auto">
          <a:noFill/>
          <a:ln>
            <a:solidFill>
              <a:srgbClr val="000000"/>
            </a:solidFill>
            <a:miter lim="800000"/>
            <a:headEnd/>
            <a:tailEnd/>
          </a:ln>
        </p:spPr>
      </p:sp>
      <p:sp>
        <p:nvSpPr>
          <p:cNvPr id="51202"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smtClean="0"/>
              <a:t>- No need to clean or sterilise instruments</a:t>
            </a:r>
            <a:r>
              <a:rPr lang="en-GB" baseline="0" dirty="0" smtClean="0"/>
              <a:t> in</a:t>
            </a:r>
            <a:r>
              <a:rPr lang="en-GB" dirty="0" smtClean="0"/>
              <a:t> the practice</a:t>
            </a:r>
            <a:endParaRPr lang="de-DE" dirty="0" smtClean="0"/>
          </a:p>
          <a:p>
            <a:pPr>
              <a:spcBef>
                <a:spcPct val="0"/>
              </a:spcBef>
            </a:pPr>
            <a:r>
              <a:rPr lang="en-GB" dirty="0" smtClean="0"/>
              <a:t>- No need to change instruments during root canal treatment</a:t>
            </a:r>
            <a:endParaRPr lang="de-DE" dirty="0" smtClean="0"/>
          </a:p>
          <a:p>
            <a:pPr>
              <a:spcBef>
                <a:spcPct val="0"/>
              </a:spcBef>
            </a:pPr>
            <a:r>
              <a:rPr lang="en-GB" dirty="0" smtClean="0"/>
              <a:t>- Pre-sterilised instruments make for single-use convenience</a:t>
            </a:r>
          </a:p>
          <a:p>
            <a:pPr>
              <a:spcBef>
                <a:spcPct val="0"/>
              </a:spcBef>
            </a:pPr>
            <a:endParaRPr lang="en-GB" dirty="0" smtClean="0"/>
          </a:p>
        </p:txBody>
      </p:sp>
      <p:sp>
        <p:nvSpPr>
          <p:cNvPr id="51203"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4D83E3-FFCE-433B-B9DA-693C24DF8557}" type="slidenum">
              <a:rPr lang="de-DE"/>
              <a:pPr fontAlgn="base">
                <a:spcBef>
                  <a:spcPct val="0"/>
                </a:spcBef>
                <a:spcAft>
                  <a:spcPct val="0"/>
                </a:spcAft>
              </a:pPr>
              <a:t>22</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Folienbildplatzhalter 1"/>
          <p:cNvSpPr>
            <a:spLocks noGrp="1" noRot="1" noChangeAspect="1"/>
          </p:cNvSpPr>
          <p:nvPr>
            <p:ph type="sldImg"/>
          </p:nvPr>
        </p:nvSpPr>
        <p:spPr bwMode="auto">
          <a:noFill/>
          <a:ln>
            <a:solidFill>
              <a:srgbClr val="000000"/>
            </a:solidFill>
            <a:miter lim="800000"/>
            <a:headEnd/>
            <a:tailEnd/>
          </a:ln>
        </p:spPr>
      </p:sp>
      <p:sp>
        <p:nvSpPr>
          <p:cNvPr id="62466"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t>Instruments are gamma-sterilised</a:t>
            </a:r>
          </a:p>
          <a:p>
            <a:pPr eaLnBrk="1" hangingPunct="1">
              <a:spcBef>
                <a:spcPct val="0"/>
              </a:spcBef>
            </a:pPr>
            <a:endParaRPr lang="en-GB" noProof="0" dirty="0" smtClean="0"/>
          </a:p>
          <a:p>
            <a:pPr eaLnBrk="1" hangingPunct="1">
              <a:spcBef>
                <a:spcPct val="0"/>
              </a:spcBef>
            </a:pPr>
            <a:r>
              <a:rPr lang="en-GB" noProof="0" dirty="0" smtClean="0"/>
              <a:t>Plastic band on the instrument shaft is not heat resistant and will be deformed by heat. The instrument will no longer fit into the contra-angle.</a:t>
            </a:r>
          </a:p>
          <a:p>
            <a:pPr eaLnBrk="1" hangingPunct="1">
              <a:spcBef>
                <a:spcPct val="0"/>
              </a:spcBef>
            </a:pPr>
            <a:endParaRPr lang="en-GB" noProof="0" dirty="0" smtClean="0"/>
          </a:p>
          <a:p>
            <a:pPr eaLnBrk="1" hangingPunct="1">
              <a:spcBef>
                <a:spcPct val="0"/>
              </a:spcBef>
            </a:pPr>
            <a:r>
              <a:rPr lang="en-GB" u="sng" noProof="0" dirty="0" smtClean="0"/>
              <a:t>Safety measures:</a:t>
            </a:r>
          </a:p>
          <a:p>
            <a:pPr eaLnBrk="1" hangingPunct="1">
              <a:spcBef>
                <a:spcPct val="0"/>
              </a:spcBef>
            </a:pPr>
            <a:r>
              <a:rPr lang="en-GB" noProof="0" dirty="0" smtClean="0"/>
              <a:t>- Protection from material fatigue caused by material stress</a:t>
            </a:r>
          </a:p>
          <a:p>
            <a:pPr eaLnBrk="1" hangingPunct="1">
              <a:spcBef>
                <a:spcPct val="0"/>
              </a:spcBef>
            </a:pPr>
            <a:r>
              <a:rPr lang="en-GB" noProof="0" dirty="0" smtClean="0"/>
              <a:t>- One RECIPROC instrument does the job of several hand or rotary instruments and is</a:t>
            </a:r>
            <a:br>
              <a:rPr lang="en-GB" noProof="0" dirty="0" smtClean="0"/>
            </a:br>
            <a:r>
              <a:rPr lang="en-GB" noProof="0" dirty="0" smtClean="0"/>
              <a:t>  therefore </a:t>
            </a:r>
            <a:r>
              <a:rPr lang="en-GB" b="1" noProof="0" dirty="0" smtClean="0"/>
              <a:t>subject to a considerably higher material stress</a:t>
            </a:r>
            <a:r>
              <a:rPr lang="en-GB" noProof="0" dirty="0" smtClean="0"/>
              <a:t> than during </a:t>
            </a:r>
            <a:br>
              <a:rPr lang="en-GB" noProof="0" dirty="0" smtClean="0"/>
            </a:br>
            <a:r>
              <a:rPr lang="en-GB" noProof="0" dirty="0" smtClean="0"/>
              <a:t>  traditional preparation with 4-5 instruments per canal.</a:t>
            </a:r>
          </a:p>
          <a:p>
            <a:pPr eaLnBrk="1" hangingPunct="1">
              <a:spcBef>
                <a:spcPct val="0"/>
              </a:spcBef>
            </a:pPr>
            <a:r>
              <a:rPr lang="en-GB" noProof="0" dirty="0" smtClean="0"/>
              <a:t>- VDW as a manufacturer has the responsibility to ensure safe root canal preparation </a:t>
            </a:r>
            <a:br>
              <a:rPr lang="en-GB" noProof="0" dirty="0" smtClean="0"/>
            </a:br>
            <a:r>
              <a:rPr lang="en-GB" noProof="0" dirty="0" smtClean="0"/>
              <a:t>  with its instruments (which also includes the determination of the frequency of use as well as the use of an appropriate </a:t>
            </a:r>
            <a:r>
              <a:rPr lang="en-GB" noProof="0" dirty="0" err="1" smtClean="0"/>
              <a:t>endo</a:t>
            </a:r>
            <a:r>
              <a:rPr lang="en-GB" noProof="0" dirty="0" smtClean="0"/>
              <a:t> motor)</a:t>
            </a:r>
          </a:p>
          <a:p>
            <a:pPr eaLnBrk="1" hangingPunct="1">
              <a:spcBef>
                <a:spcPct val="0"/>
              </a:spcBef>
            </a:pPr>
            <a:r>
              <a:rPr lang="en-GB" noProof="0" dirty="0" smtClean="0"/>
              <a:t>- Price discussion in this context: Price for RECIPROC is justified due to investment costs, see chart “Development“</a:t>
            </a:r>
          </a:p>
        </p:txBody>
      </p:sp>
      <p:sp>
        <p:nvSpPr>
          <p:cNvPr id="62467"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BB14A7-1B61-4A70-8610-0426BFC680A6}" type="slidenum">
              <a:rPr lang="de-DE"/>
              <a:pPr fontAlgn="base">
                <a:spcBef>
                  <a:spcPct val="0"/>
                </a:spcBef>
                <a:spcAft>
                  <a:spcPct val="0"/>
                </a:spcAft>
                <a:defRPr/>
              </a:pPr>
              <a:t>26</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u="sng" dirty="0" smtClean="0"/>
              <a:t>Picture </a:t>
            </a:r>
            <a:r>
              <a:rPr lang="de-DE" b="1" u="sng" dirty="0" err="1" smtClean="0"/>
              <a:t>left</a:t>
            </a:r>
            <a:r>
              <a:rPr lang="de-DE" b="1" u="sng" dirty="0" smtClean="0"/>
              <a:t> </a:t>
            </a:r>
            <a:r>
              <a:rPr lang="de-DE" b="1" u="sng" dirty="0" err="1" smtClean="0"/>
              <a:t>side</a:t>
            </a:r>
            <a:r>
              <a:rPr lang="de-DE" b="1" u="sng" dirty="0" smtClean="0"/>
              <a:t>:</a:t>
            </a:r>
          </a:p>
          <a:p>
            <a:r>
              <a:rPr lang="en-GB" sz="1200" kern="1200" dirty="0" smtClean="0">
                <a:solidFill>
                  <a:schemeClr val="tx1"/>
                </a:solidFill>
                <a:latin typeface="+mn-lt"/>
                <a:ea typeface="+mn-ea"/>
                <a:cs typeface="+mn-cs"/>
              </a:rPr>
              <a:t>Fig. 4: Nickel-titanium instrument with remnants of tissue after clinical use despite correct cleaning protocol to ensure </a:t>
            </a:r>
            <a:r>
              <a:rPr lang="en-GB" sz="1200" kern="1200" dirty="0" err="1" smtClean="0">
                <a:solidFill>
                  <a:schemeClr val="tx1"/>
                </a:solidFill>
                <a:latin typeface="+mn-lt"/>
                <a:ea typeface="+mn-ea"/>
                <a:cs typeface="+mn-cs"/>
              </a:rPr>
              <a:t>prion</a:t>
            </a:r>
            <a:r>
              <a:rPr lang="en-GB" sz="1200" kern="1200" dirty="0" smtClean="0">
                <a:solidFill>
                  <a:schemeClr val="tx1"/>
                </a:solidFill>
                <a:latin typeface="+mn-lt"/>
                <a:ea typeface="+mn-ea"/>
                <a:cs typeface="+mn-cs"/>
              </a:rPr>
              <a:t> decontamination</a:t>
            </a:r>
          </a:p>
          <a:p>
            <a:endParaRPr lang="de-DE" sz="1200" kern="1200" dirty="0" smtClean="0">
              <a:solidFill>
                <a:schemeClr val="tx1"/>
              </a:solidFill>
              <a:latin typeface="+mn-lt"/>
              <a:ea typeface="+mn-ea"/>
              <a:cs typeface="+mn-cs"/>
            </a:endParaRPr>
          </a:p>
          <a:p>
            <a:r>
              <a:rPr lang="en-GB" sz="1200" b="1" u="sng" kern="1200" dirty="0" smtClean="0">
                <a:solidFill>
                  <a:schemeClr val="tx1"/>
                </a:solidFill>
                <a:latin typeface="+mn-lt"/>
                <a:ea typeface="+mn-ea"/>
                <a:cs typeface="+mn-cs"/>
              </a:rPr>
              <a:t>Picture right side:</a:t>
            </a:r>
            <a:r>
              <a:rPr lang="en-GB" sz="1200" kern="1200" dirty="0" smtClean="0">
                <a:solidFill>
                  <a:schemeClr val="tx1"/>
                </a:solidFill>
                <a:latin typeface="+mn-lt"/>
                <a:ea typeface="+mn-ea"/>
                <a:cs typeface="+mn-cs"/>
              </a:rPr>
              <a:t> </a:t>
            </a:r>
            <a:endParaRPr lang="de-DE"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Fig. 5: Organic remnants on stainless steel hand instrument after sterilisation procedure</a:t>
            </a:r>
            <a:endParaRPr lang="de-DE" sz="1200" kern="1200" dirty="0" smtClean="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E32B350-F5A4-47ED-ADDA-162182C8732B}" type="slidenum">
              <a:rPr lang="de-DE" smtClean="0"/>
              <a:pPr/>
              <a:t>28</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olienbildplatzhalter 1"/>
          <p:cNvSpPr>
            <a:spLocks noGrp="1" noRot="1" noChangeAspect="1"/>
          </p:cNvSpPr>
          <p:nvPr>
            <p:ph type="sldImg"/>
          </p:nvPr>
        </p:nvSpPr>
        <p:spPr bwMode="auto">
          <a:noFill/>
          <a:ln>
            <a:solidFill>
              <a:srgbClr val="000000"/>
            </a:solidFill>
            <a:miter lim="800000"/>
            <a:headEnd/>
            <a:tailEnd/>
          </a:ln>
        </p:spPr>
      </p:sp>
      <p:sp>
        <p:nvSpPr>
          <p:cNvPr id="31746"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buFontTx/>
              <a:buNone/>
            </a:pPr>
            <a:r>
              <a:rPr lang="en-GB" noProof="0" dirty="0" smtClean="0"/>
              <a:t>No need to worry about when to change to the subsequent instrument</a:t>
            </a:r>
          </a:p>
          <a:p>
            <a:pPr eaLnBrk="1" hangingPunct="1">
              <a:lnSpc>
                <a:spcPct val="90000"/>
              </a:lnSpc>
              <a:spcBef>
                <a:spcPct val="0"/>
              </a:spcBef>
              <a:buFontTx/>
              <a:buChar char="-"/>
            </a:pPr>
            <a:endParaRPr lang="en-GB" noProof="0" dirty="0" smtClean="0"/>
          </a:p>
          <a:p>
            <a:pPr eaLnBrk="1" hangingPunct="1">
              <a:lnSpc>
                <a:spcPct val="90000"/>
              </a:lnSpc>
              <a:spcBef>
                <a:spcPct val="0"/>
              </a:spcBef>
            </a:pPr>
            <a:r>
              <a:rPr lang="en-GB" noProof="0" dirty="0" smtClean="0"/>
              <a:t>Easy to learn (own tests under standard conditions with 13 users working on 520 plastic blocks showed that, after a short training period, 92% of the users were able to prepare three consecutive plastic blocks without procedural errors with RECIPROC, compared to 31% using a leading rotary </a:t>
            </a:r>
            <a:r>
              <a:rPr lang="en-GB" noProof="0" dirty="0" err="1" smtClean="0"/>
              <a:t>NiTi</a:t>
            </a:r>
            <a:r>
              <a:rPr lang="en-GB" noProof="0" dirty="0" smtClean="0"/>
              <a:t> system).</a:t>
            </a:r>
          </a:p>
          <a:p>
            <a:pPr eaLnBrk="1" hangingPunct="1">
              <a:lnSpc>
                <a:spcPct val="90000"/>
              </a:lnSpc>
              <a:spcBef>
                <a:spcPct val="0"/>
              </a:spcBef>
            </a:pPr>
            <a:endParaRPr lang="en-GB" noProof="0" dirty="0" smtClean="0"/>
          </a:p>
          <a:p>
            <a:pPr eaLnBrk="1" hangingPunct="1">
              <a:lnSpc>
                <a:spcPct val="90000"/>
              </a:lnSpc>
              <a:spcBef>
                <a:spcPct val="0"/>
              </a:spcBef>
            </a:pPr>
            <a:r>
              <a:rPr lang="en-GB" noProof="0" dirty="0" smtClean="0"/>
              <a:t>Reduced risk of instrument fracture thanks to:</a:t>
            </a:r>
          </a:p>
          <a:p>
            <a:pPr eaLnBrk="1" hangingPunct="1">
              <a:lnSpc>
                <a:spcPct val="90000"/>
              </a:lnSpc>
              <a:spcBef>
                <a:spcPct val="0"/>
              </a:spcBef>
            </a:pPr>
            <a:r>
              <a:rPr lang="en-GB" noProof="0" dirty="0" smtClean="0"/>
              <a:t>	a. Single use – no risk of over-use</a:t>
            </a:r>
          </a:p>
          <a:p>
            <a:pPr eaLnBrk="1" hangingPunct="1">
              <a:lnSpc>
                <a:spcPct val="90000"/>
              </a:lnSpc>
              <a:spcBef>
                <a:spcPct val="0"/>
              </a:spcBef>
            </a:pPr>
            <a:r>
              <a:rPr lang="en-GB" noProof="0" dirty="0" smtClean="0"/>
              <a:t>	b. Reciprocation - the instrument does not rotate past its individual </a:t>
            </a:r>
            <a:br>
              <a:rPr lang="en-GB" noProof="0" dirty="0" smtClean="0"/>
            </a:br>
            <a:r>
              <a:rPr lang="en-GB" noProof="0" dirty="0" smtClean="0"/>
              <a:t>                       elastic limit thanks to its specific motor settings</a:t>
            </a:r>
          </a:p>
          <a:p>
            <a:pPr eaLnBrk="1" hangingPunct="1">
              <a:lnSpc>
                <a:spcPct val="90000"/>
              </a:lnSpc>
              <a:spcBef>
                <a:spcPct val="0"/>
              </a:spcBef>
            </a:pPr>
            <a:r>
              <a:rPr lang="en-GB" noProof="0" dirty="0" smtClean="0"/>
              <a:t>	c. Improved material - M-Wire offers greater resistance</a:t>
            </a:r>
            <a:br>
              <a:rPr lang="en-GB" noProof="0" dirty="0" smtClean="0"/>
            </a:br>
            <a:r>
              <a:rPr lang="en-GB" noProof="0" dirty="0" smtClean="0"/>
              <a:t>                       to cyclic fatigue than traditional nickel-titanium</a:t>
            </a:r>
          </a:p>
          <a:p>
            <a:pPr eaLnBrk="1" hangingPunct="1">
              <a:lnSpc>
                <a:spcPct val="90000"/>
              </a:lnSpc>
              <a:spcBef>
                <a:spcPct val="0"/>
              </a:spcBef>
            </a:pPr>
            <a:endParaRPr lang="en-GB" noProof="0" dirty="0" smtClean="0"/>
          </a:p>
          <a:p>
            <a:pPr eaLnBrk="1" hangingPunct="1">
              <a:lnSpc>
                <a:spcPct val="90000"/>
              </a:lnSpc>
              <a:spcBef>
                <a:spcPct val="0"/>
              </a:spcBef>
            </a:pPr>
            <a:r>
              <a:rPr lang="en-GB" noProof="0" dirty="0" smtClean="0"/>
              <a:t>Thanks to single-use, cross-contamination among patients is eliminated and cross-contamination involving the staff is minimised </a:t>
            </a:r>
          </a:p>
          <a:p>
            <a:pPr eaLnBrk="1" hangingPunct="1">
              <a:lnSpc>
                <a:spcPct val="90000"/>
              </a:lnSpc>
              <a:spcBef>
                <a:spcPct val="0"/>
              </a:spcBef>
            </a:pPr>
            <a:endParaRPr lang="en-GB" noProof="0" dirty="0" smtClean="0"/>
          </a:p>
          <a:p>
            <a:pPr eaLnBrk="1" hangingPunct="1">
              <a:lnSpc>
                <a:spcPct val="90000"/>
              </a:lnSpc>
              <a:spcBef>
                <a:spcPct val="0"/>
              </a:spcBef>
            </a:pPr>
            <a:r>
              <a:rPr lang="en-GB" noProof="0" dirty="0" smtClean="0"/>
              <a:t>Less procedural errors compared to rotary preparation (own tests)</a:t>
            </a:r>
          </a:p>
        </p:txBody>
      </p:sp>
      <p:sp>
        <p:nvSpPr>
          <p:cNvPr id="31747"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C7F983-304C-4704-BD9F-77EF615E7145}" type="slidenum">
              <a:rPr lang="de-DE"/>
              <a:pPr fontAlgn="base">
                <a:spcBef>
                  <a:spcPct val="0"/>
                </a:spcBef>
                <a:spcAft>
                  <a:spcPct val="0"/>
                </a:spcAft>
                <a:defRPr/>
              </a:pPr>
              <a:t>3</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Folienbildplatzhalter 1"/>
          <p:cNvSpPr>
            <a:spLocks noGrp="1" noRot="1" noChangeAspect="1"/>
          </p:cNvSpPr>
          <p:nvPr>
            <p:ph type="sldImg"/>
          </p:nvPr>
        </p:nvSpPr>
        <p:spPr bwMode="auto">
          <a:noFill/>
          <a:ln>
            <a:solidFill>
              <a:srgbClr val="000000"/>
            </a:solidFill>
            <a:miter lim="800000"/>
            <a:headEnd/>
            <a:tailEnd/>
          </a:ln>
        </p:spPr>
      </p:sp>
      <p:sp>
        <p:nvSpPr>
          <p:cNvPr id="66562"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latin typeface="Arial" charset="0"/>
                <a:cs typeface="Arial" charset="0"/>
              </a:rPr>
              <a:t>VDW has been distributing industrially cleaned, blistered and gamma-sterilised endodontic instruments since the 1980s. </a:t>
            </a:r>
          </a:p>
          <a:p>
            <a:pPr eaLnBrk="1" hangingPunct="1">
              <a:spcBef>
                <a:spcPct val="0"/>
              </a:spcBef>
            </a:pPr>
            <a:r>
              <a:rPr lang="en-GB" noProof="0" dirty="0" smtClean="0">
                <a:latin typeface="Arial" charset="0"/>
                <a:cs typeface="Arial" charset="0"/>
              </a:rPr>
              <a:t>VDW therefore plays a leading role among all manufacturers of endodontic instruments. </a:t>
            </a:r>
          </a:p>
          <a:p>
            <a:pPr eaLnBrk="1" hangingPunct="1">
              <a:spcBef>
                <a:spcPct val="0"/>
              </a:spcBef>
            </a:pPr>
            <a:endParaRPr lang="en-GB" noProof="0" dirty="0" smtClean="0">
              <a:latin typeface="Arial" charset="0"/>
              <a:cs typeface="Arial" charset="0"/>
            </a:endParaRPr>
          </a:p>
          <a:p>
            <a:pPr eaLnBrk="1" hangingPunct="1">
              <a:spcBef>
                <a:spcPct val="0"/>
              </a:spcBef>
            </a:pPr>
            <a:r>
              <a:rPr lang="en-GB" noProof="0" dirty="0" smtClean="0">
                <a:latin typeface="Arial" charset="0"/>
                <a:cs typeface="Arial" charset="0"/>
              </a:rPr>
              <a:t> </a:t>
            </a:r>
          </a:p>
        </p:txBody>
      </p:sp>
      <p:sp>
        <p:nvSpPr>
          <p:cNvPr id="66563"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D4AD3E-C8A9-497D-9034-C0205BB26064}" type="slidenum">
              <a:rPr lang="de-DE"/>
              <a:pPr fontAlgn="base">
                <a:spcBef>
                  <a:spcPct val="0"/>
                </a:spcBef>
                <a:spcAft>
                  <a:spcPct val="0"/>
                </a:spcAft>
                <a:defRPr/>
              </a:pPr>
              <a:t>29</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Folienbildplatzhalter 1"/>
          <p:cNvSpPr>
            <a:spLocks noGrp="1" noRot="1" noChangeAspect="1"/>
          </p:cNvSpPr>
          <p:nvPr>
            <p:ph type="sldImg"/>
          </p:nvPr>
        </p:nvSpPr>
        <p:spPr bwMode="auto">
          <a:noFill/>
          <a:ln>
            <a:solidFill>
              <a:srgbClr val="000000"/>
            </a:solidFill>
            <a:miter lim="800000"/>
            <a:headEnd/>
            <a:tailEnd/>
          </a:ln>
        </p:spPr>
      </p:sp>
      <p:sp>
        <p:nvSpPr>
          <p:cNvPr id="68610"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GB" noProof="0" dirty="0" smtClean="0">
                <a:latin typeface="Arial" charset="0"/>
                <a:cs typeface="Arial" charset="0"/>
              </a:rPr>
              <a:t>This leading role is further emphasised by numerous measures in connection with the required DIN EN ISO standards.</a:t>
            </a:r>
          </a:p>
          <a:p>
            <a:pPr eaLnBrk="1" hangingPunct="1">
              <a:lnSpc>
                <a:spcPct val="90000"/>
              </a:lnSpc>
              <a:spcBef>
                <a:spcPct val="0"/>
              </a:spcBef>
            </a:pPr>
            <a:endParaRPr lang="en-GB" noProof="0" dirty="0" smtClean="0">
              <a:latin typeface="Arial" charset="0"/>
              <a:cs typeface="Arial" charset="0"/>
            </a:endParaRPr>
          </a:p>
          <a:p>
            <a:pPr eaLnBrk="1" hangingPunct="1">
              <a:lnSpc>
                <a:spcPct val="90000"/>
              </a:lnSpc>
              <a:spcBef>
                <a:spcPct val="0"/>
              </a:spcBef>
            </a:pPr>
            <a:r>
              <a:rPr lang="en-GB" noProof="0" dirty="0" smtClean="0">
                <a:latin typeface="Arial" charset="0"/>
                <a:cs typeface="Arial" charset="0"/>
              </a:rPr>
              <a:t>Prior to distribution, all VDW endodontic instruments are cleaned during the manufacturing process. </a:t>
            </a:r>
          </a:p>
          <a:p>
            <a:pPr eaLnBrk="1" hangingPunct="1">
              <a:lnSpc>
                <a:spcPct val="90000"/>
              </a:lnSpc>
              <a:spcBef>
                <a:spcPct val="0"/>
              </a:spcBef>
            </a:pPr>
            <a:endParaRPr lang="en-GB" noProof="0" dirty="0" smtClean="0">
              <a:latin typeface="Arial" charset="0"/>
              <a:cs typeface="Arial" charset="0"/>
            </a:endParaRPr>
          </a:p>
          <a:p>
            <a:pPr eaLnBrk="1" hangingPunct="1">
              <a:lnSpc>
                <a:spcPct val="90000"/>
              </a:lnSpc>
              <a:spcBef>
                <a:spcPct val="0"/>
              </a:spcBef>
            </a:pPr>
            <a:r>
              <a:rPr lang="en-GB" noProof="0" dirty="0" smtClean="0">
                <a:latin typeface="Arial" charset="0"/>
                <a:cs typeface="Arial" charset="0"/>
              </a:rPr>
              <a:t>Upon arrival at VDW's packaging department, all instruments pass through another extensive cleaning process (validated washing process). </a:t>
            </a:r>
          </a:p>
          <a:p>
            <a:pPr eaLnBrk="1" hangingPunct="1">
              <a:lnSpc>
                <a:spcPct val="90000"/>
              </a:lnSpc>
              <a:spcBef>
                <a:spcPct val="0"/>
              </a:spcBef>
            </a:pPr>
            <a:endParaRPr lang="en-GB" noProof="0" dirty="0" smtClean="0">
              <a:latin typeface="Arial" charset="0"/>
              <a:cs typeface="Arial" charset="0"/>
            </a:endParaRPr>
          </a:p>
          <a:p>
            <a:pPr eaLnBrk="1" hangingPunct="1">
              <a:lnSpc>
                <a:spcPct val="90000"/>
              </a:lnSpc>
              <a:spcBef>
                <a:spcPct val="0"/>
              </a:spcBef>
            </a:pPr>
            <a:r>
              <a:rPr lang="en-GB" noProof="0" dirty="0" smtClean="0">
                <a:latin typeface="Arial" charset="0"/>
                <a:cs typeface="Arial" charset="0"/>
              </a:rPr>
              <a:t>Only after the final washing process are VDW instruments transferred through a double door system into the clean room and packaged in blister cell packaging. </a:t>
            </a:r>
          </a:p>
          <a:p>
            <a:pPr eaLnBrk="1" hangingPunct="1">
              <a:lnSpc>
                <a:spcPct val="90000"/>
              </a:lnSpc>
              <a:spcBef>
                <a:spcPct val="0"/>
              </a:spcBef>
            </a:pPr>
            <a:endParaRPr lang="en-GB" noProof="0" dirty="0" smtClean="0">
              <a:latin typeface="Arial" charset="0"/>
              <a:cs typeface="Arial" charset="0"/>
            </a:endParaRPr>
          </a:p>
          <a:p>
            <a:pPr eaLnBrk="1" hangingPunct="1">
              <a:lnSpc>
                <a:spcPct val="90000"/>
              </a:lnSpc>
              <a:spcBef>
                <a:spcPct val="0"/>
              </a:spcBef>
            </a:pPr>
            <a:r>
              <a:rPr lang="en-GB" noProof="0" dirty="0" smtClean="0">
                <a:latin typeface="Arial" charset="0"/>
                <a:cs typeface="Arial" charset="0"/>
              </a:rPr>
              <a:t>The blisters (primary packaging) are then packed in boxes (secondary packaging) and gamma-sterilised (radiation).</a:t>
            </a:r>
          </a:p>
          <a:p>
            <a:pPr eaLnBrk="1" hangingPunct="1">
              <a:lnSpc>
                <a:spcPct val="90000"/>
              </a:lnSpc>
              <a:spcBef>
                <a:spcPct val="0"/>
              </a:spcBef>
            </a:pPr>
            <a:endParaRPr lang="en-GB" noProof="0" dirty="0" smtClean="0">
              <a:latin typeface="Arial" charset="0"/>
              <a:cs typeface="Arial" charset="0"/>
            </a:endParaRPr>
          </a:p>
          <a:p>
            <a:pPr eaLnBrk="1" hangingPunct="1">
              <a:lnSpc>
                <a:spcPct val="90000"/>
              </a:lnSpc>
              <a:spcBef>
                <a:spcPct val="0"/>
              </a:spcBef>
            </a:pPr>
            <a:r>
              <a:rPr lang="en-GB" noProof="0" dirty="0" smtClean="0">
                <a:latin typeface="Arial" charset="0"/>
                <a:cs typeface="Arial" charset="0"/>
              </a:rPr>
              <a:t>In order to ensure that only clean and hermetically sealed blister packages are delivered to dentists, regular tests are carried out, such as </a:t>
            </a:r>
            <a:r>
              <a:rPr lang="en-GB" noProof="0" dirty="0" err="1" smtClean="0">
                <a:latin typeface="Arial" charset="0"/>
                <a:cs typeface="Arial" charset="0"/>
              </a:rPr>
              <a:t>cytotoxicity</a:t>
            </a:r>
            <a:r>
              <a:rPr lang="en-GB" noProof="0" dirty="0" smtClean="0">
                <a:latin typeface="Arial" charset="0"/>
                <a:cs typeface="Arial" charset="0"/>
              </a:rPr>
              <a:t> tests, </a:t>
            </a:r>
            <a:r>
              <a:rPr lang="en-GB" noProof="0" dirty="0" err="1" smtClean="0">
                <a:latin typeface="Arial" charset="0"/>
                <a:cs typeface="Arial" charset="0"/>
              </a:rPr>
              <a:t>endotoxin</a:t>
            </a:r>
            <a:r>
              <a:rPr lang="en-GB" noProof="0" dirty="0" smtClean="0">
                <a:latin typeface="Arial" charset="0"/>
                <a:cs typeface="Arial" charset="0"/>
              </a:rPr>
              <a:t> tests, particle determination and </a:t>
            </a:r>
            <a:r>
              <a:rPr lang="en-GB" noProof="0" dirty="0" err="1" smtClean="0">
                <a:latin typeface="Arial" charset="0"/>
                <a:cs typeface="Arial" charset="0"/>
              </a:rPr>
              <a:t>bioburden</a:t>
            </a:r>
            <a:r>
              <a:rPr lang="en-GB" noProof="0" dirty="0" smtClean="0">
                <a:latin typeface="Arial" charset="0"/>
                <a:cs typeface="Arial" charset="0"/>
              </a:rPr>
              <a:t> tests. </a:t>
            </a:r>
          </a:p>
          <a:p>
            <a:pPr eaLnBrk="1" hangingPunct="1">
              <a:lnSpc>
                <a:spcPct val="90000"/>
              </a:lnSpc>
              <a:spcBef>
                <a:spcPct val="0"/>
              </a:spcBef>
            </a:pPr>
            <a:endParaRPr lang="en-GB" noProof="0" dirty="0" smtClean="0">
              <a:latin typeface="Arial" charset="0"/>
              <a:cs typeface="Arial" charset="0"/>
            </a:endParaRPr>
          </a:p>
          <a:p>
            <a:pPr eaLnBrk="1" hangingPunct="1">
              <a:lnSpc>
                <a:spcPct val="90000"/>
              </a:lnSpc>
              <a:spcBef>
                <a:spcPct val="0"/>
              </a:spcBef>
            </a:pPr>
            <a:r>
              <a:rPr lang="en-GB" noProof="0" dirty="0" smtClean="0">
                <a:latin typeface="Arial" charset="0"/>
                <a:cs typeface="Arial" charset="0"/>
              </a:rPr>
              <a:t>Only after close examination by an independent certified company can VDW products subsequently be distributed. </a:t>
            </a:r>
          </a:p>
          <a:p>
            <a:pPr eaLnBrk="1" hangingPunct="1">
              <a:lnSpc>
                <a:spcPct val="90000"/>
              </a:lnSpc>
              <a:spcBef>
                <a:spcPct val="0"/>
              </a:spcBef>
            </a:pPr>
            <a:endParaRPr lang="en-GB" noProof="0" dirty="0" smtClean="0">
              <a:latin typeface="Arial" charset="0"/>
              <a:cs typeface="Arial" charset="0"/>
            </a:endParaRPr>
          </a:p>
          <a:p>
            <a:pPr eaLnBrk="1" hangingPunct="1">
              <a:lnSpc>
                <a:spcPct val="90000"/>
              </a:lnSpc>
              <a:spcBef>
                <a:spcPct val="0"/>
              </a:spcBef>
            </a:pPr>
            <a:endParaRPr lang="en-GB" noProof="0" dirty="0" smtClean="0">
              <a:latin typeface="Arial" charset="0"/>
              <a:cs typeface="Arial" charset="0"/>
            </a:endParaRPr>
          </a:p>
          <a:p>
            <a:pPr eaLnBrk="1" hangingPunct="1">
              <a:lnSpc>
                <a:spcPct val="90000"/>
              </a:lnSpc>
              <a:spcBef>
                <a:spcPct val="0"/>
              </a:spcBef>
            </a:pPr>
            <a:endParaRPr lang="en-GB" noProof="0" dirty="0" smtClean="0">
              <a:latin typeface="Arial" charset="0"/>
              <a:cs typeface="Arial" charset="0"/>
            </a:endParaRPr>
          </a:p>
        </p:txBody>
      </p:sp>
      <p:sp>
        <p:nvSpPr>
          <p:cNvPr id="68611"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5BFF8D-002E-4E44-BBA1-ED469E9B3205}" type="slidenum">
              <a:rPr lang="de-DE"/>
              <a:pPr fontAlgn="base">
                <a:spcBef>
                  <a:spcPct val="0"/>
                </a:spcBef>
                <a:spcAft>
                  <a:spcPct val="0"/>
                </a:spcAft>
                <a:defRPr/>
              </a:pPr>
              <a:t>30</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Folienbildplatzhalter 1"/>
          <p:cNvSpPr>
            <a:spLocks noGrp="1" noRot="1" noChangeAspect="1"/>
          </p:cNvSpPr>
          <p:nvPr>
            <p:ph type="sldImg"/>
          </p:nvPr>
        </p:nvSpPr>
        <p:spPr bwMode="auto">
          <a:noFill/>
          <a:ln>
            <a:solidFill>
              <a:srgbClr val="000000"/>
            </a:solidFill>
            <a:miter lim="800000"/>
            <a:headEnd/>
            <a:tailEnd/>
          </a:ln>
        </p:spPr>
      </p:sp>
      <p:sp>
        <p:nvSpPr>
          <p:cNvPr id="70658"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latin typeface="Arial" charset="0"/>
                <a:cs typeface="Arial" charset="0"/>
              </a:rPr>
              <a:t>Validated processes are a must for VDW's production:</a:t>
            </a:r>
            <a:r>
              <a:rPr lang="en-GB" baseline="0" noProof="0" dirty="0" smtClean="0">
                <a:latin typeface="Arial" charset="0"/>
                <a:cs typeface="Arial" charset="0"/>
              </a:rPr>
              <a:t> this has </a:t>
            </a:r>
            <a:r>
              <a:rPr lang="en-GB" noProof="0" dirty="0" smtClean="0">
                <a:latin typeface="Arial" charset="0"/>
                <a:cs typeface="Arial" charset="0"/>
              </a:rPr>
              <a:t>contributed for years to the successful adherence to all required standards and to delivering exclusively cleaned and gamma-sterilised, ready to use endodontic instruments. </a:t>
            </a:r>
          </a:p>
          <a:p>
            <a:pPr eaLnBrk="1" hangingPunct="1">
              <a:spcBef>
                <a:spcPct val="0"/>
              </a:spcBef>
            </a:pPr>
            <a:endParaRPr lang="en-GB" noProof="0" dirty="0" smtClean="0">
              <a:latin typeface="Arial" charset="0"/>
              <a:cs typeface="Arial" charset="0"/>
            </a:endParaRPr>
          </a:p>
          <a:p>
            <a:pPr eaLnBrk="1" hangingPunct="1">
              <a:spcBef>
                <a:spcPct val="0"/>
              </a:spcBef>
            </a:pPr>
            <a:r>
              <a:rPr lang="en-GB" noProof="0" dirty="0" smtClean="0">
                <a:latin typeface="Arial" charset="0"/>
                <a:cs typeface="Arial" charset="0"/>
              </a:rPr>
              <a:t> </a:t>
            </a:r>
          </a:p>
        </p:txBody>
      </p:sp>
      <p:sp>
        <p:nvSpPr>
          <p:cNvPr id="70659"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9BEEA8-D90A-4C32-AB98-D0E77947B815}" type="slidenum">
              <a:rPr lang="de-DE"/>
              <a:pPr fontAlgn="base">
                <a:spcBef>
                  <a:spcPct val="0"/>
                </a:spcBef>
                <a:spcAft>
                  <a:spcPct val="0"/>
                </a:spcAft>
                <a:defRPr/>
              </a:pPr>
              <a:t>31</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Folienbildplatzhalter 1"/>
          <p:cNvSpPr>
            <a:spLocks noGrp="1" noRot="1" noChangeAspect="1"/>
          </p:cNvSpPr>
          <p:nvPr>
            <p:ph type="sldImg"/>
          </p:nvPr>
        </p:nvSpPr>
        <p:spPr bwMode="auto">
          <a:noFill/>
          <a:ln>
            <a:solidFill>
              <a:srgbClr val="000000"/>
            </a:solidFill>
            <a:miter lim="800000"/>
            <a:headEnd/>
            <a:tailEnd/>
          </a:ln>
        </p:spPr>
      </p:sp>
      <p:sp>
        <p:nvSpPr>
          <p:cNvPr id="72706"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latin typeface="Arial" charset="0"/>
                <a:cs typeface="Arial" charset="0"/>
              </a:rPr>
              <a:t>Industrially cleaned and gamma-sterilised endodontic instruments offer further advantages:</a:t>
            </a:r>
          </a:p>
          <a:p>
            <a:pPr eaLnBrk="1" hangingPunct="1">
              <a:spcBef>
                <a:spcPct val="0"/>
              </a:spcBef>
            </a:pPr>
            <a:r>
              <a:rPr lang="en-GB" noProof="0" dirty="0" smtClean="0">
                <a:latin typeface="Arial" charset="0"/>
                <a:cs typeface="Arial" charset="0"/>
              </a:rPr>
              <a:t> </a:t>
            </a:r>
          </a:p>
          <a:p>
            <a:pPr eaLnBrk="1" hangingPunct="1">
              <a:spcBef>
                <a:spcPct val="0"/>
              </a:spcBef>
              <a:buFontTx/>
              <a:buChar char="-"/>
            </a:pPr>
            <a:r>
              <a:rPr lang="en-GB" noProof="0" dirty="0" smtClean="0">
                <a:latin typeface="Arial" charset="0"/>
                <a:cs typeface="Arial" charset="0"/>
              </a:rPr>
              <a:t>Assistance with correct fulfilment of all legal requirements, guidelines and recommendations</a:t>
            </a:r>
          </a:p>
          <a:p>
            <a:pPr eaLnBrk="1" hangingPunct="1">
              <a:spcBef>
                <a:spcPct val="0"/>
              </a:spcBef>
              <a:buFontTx/>
              <a:buChar char="-"/>
            </a:pPr>
            <a:endParaRPr lang="en-GB" noProof="0" dirty="0" smtClean="0">
              <a:latin typeface="Arial" charset="0"/>
              <a:cs typeface="Arial" charset="0"/>
            </a:endParaRPr>
          </a:p>
          <a:p>
            <a:pPr eaLnBrk="1" hangingPunct="1">
              <a:spcBef>
                <a:spcPct val="0"/>
              </a:spcBef>
            </a:pPr>
            <a:r>
              <a:rPr lang="en-GB" noProof="0" dirty="0" smtClean="0">
                <a:latin typeface="Arial" charset="0"/>
                <a:cs typeface="Arial" charset="0"/>
              </a:rPr>
              <a:t>-Safety in case of legal disputes</a:t>
            </a:r>
          </a:p>
          <a:p>
            <a:pPr eaLnBrk="1" hangingPunct="1">
              <a:spcBef>
                <a:spcPct val="0"/>
              </a:spcBef>
            </a:pPr>
            <a:endParaRPr lang="en-GB" noProof="0" dirty="0" smtClean="0">
              <a:latin typeface="Arial" charset="0"/>
              <a:cs typeface="Arial" charset="0"/>
            </a:endParaRPr>
          </a:p>
          <a:p>
            <a:pPr eaLnBrk="1" hangingPunct="1">
              <a:spcBef>
                <a:spcPct val="0"/>
              </a:spcBef>
              <a:buFontTx/>
              <a:buChar char="-"/>
            </a:pPr>
            <a:r>
              <a:rPr lang="en-GB" noProof="0" dirty="0" smtClean="0">
                <a:latin typeface="Arial" charset="0"/>
                <a:cs typeface="Arial" charset="0"/>
              </a:rPr>
              <a:t>Enable a simplified workflow in the dental practice with regard to quality management and infection control</a:t>
            </a:r>
            <a:r>
              <a:rPr lang="en-GB" baseline="0" noProof="0" dirty="0" smtClean="0">
                <a:latin typeface="Arial" charset="0"/>
                <a:cs typeface="Arial" charset="0"/>
              </a:rPr>
              <a:t> </a:t>
            </a:r>
            <a:r>
              <a:rPr lang="en-GB" noProof="0" dirty="0" smtClean="0">
                <a:latin typeface="Arial" charset="0"/>
                <a:cs typeface="Arial" charset="0"/>
              </a:rPr>
              <a:t>requirements.</a:t>
            </a:r>
          </a:p>
        </p:txBody>
      </p:sp>
      <p:sp>
        <p:nvSpPr>
          <p:cNvPr id="72707"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CE7E40-899E-4ACF-834F-E97650309986}" type="slidenum">
              <a:rPr lang="de-DE"/>
              <a:pPr fontAlgn="base">
                <a:spcBef>
                  <a:spcPct val="0"/>
                </a:spcBef>
                <a:spcAft>
                  <a:spcPct val="0"/>
                </a:spcAft>
                <a:defRPr/>
              </a:pPr>
              <a:t>32</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Folienbildplatzhalter 1"/>
          <p:cNvSpPr>
            <a:spLocks noGrp="1" noRot="1" noChangeAspect="1"/>
          </p:cNvSpPr>
          <p:nvPr>
            <p:ph type="sldImg"/>
          </p:nvPr>
        </p:nvSpPr>
        <p:spPr bwMode="auto">
          <a:noFill/>
          <a:ln>
            <a:solidFill>
              <a:srgbClr val="000000"/>
            </a:solidFill>
            <a:miter lim="800000"/>
            <a:headEnd/>
            <a:tailEnd/>
          </a:ln>
        </p:spPr>
      </p:sp>
      <p:sp>
        <p:nvSpPr>
          <p:cNvPr id="74754"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latin typeface="Arial" charset="0"/>
                <a:cs typeface="Arial" charset="0"/>
              </a:rPr>
              <a:t>Industrially cleaned and gamma-sterilised endodontic instruments offer further advantages:</a:t>
            </a:r>
          </a:p>
          <a:p>
            <a:pPr eaLnBrk="1" hangingPunct="1">
              <a:spcBef>
                <a:spcPct val="0"/>
              </a:spcBef>
            </a:pPr>
            <a:r>
              <a:rPr lang="en-GB" noProof="0" dirty="0" smtClean="0">
                <a:latin typeface="Arial" charset="0"/>
                <a:cs typeface="Arial" charset="0"/>
              </a:rPr>
              <a:t> </a:t>
            </a:r>
          </a:p>
          <a:p>
            <a:pPr eaLnBrk="1" hangingPunct="1">
              <a:spcBef>
                <a:spcPct val="0"/>
              </a:spcBef>
              <a:buFontTx/>
              <a:buChar char="-"/>
            </a:pPr>
            <a:r>
              <a:rPr lang="en-GB" noProof="0" dirty="0" smtClean="0">
                <a:latin typeface="Arial" charset="0"/>
                <a:cs typeface="Arial" charset="0"/>
              </a:rPr>
              <a:t>Assistance with correct fulfilment of all legal requirements, guidelines and recommendations</a:t>
            </a:r>
          </a:p>
          <a:p>
            <a:pPr eaLnBrk="1" hangingPunct="1">
              <a:spcBef>
                <a:spcPct val="0"/>
              </a:spcBef>
              <a:buFontTx/>
              <a:buChar char="-"/>
            </a:pPr>
            <a:endParaRPr lang="en-GB" noProof="0" dirty="0" smtClean="0">
              <a:latin typeface="Arial" charset="0"/>
              <a:cs typeface="Arial" charset="0"/>
            </a:endParaRPr>
          </a:p>
          <a:p>
            <a:pPr eaLnBrk="1" hangingPunct="1">
              <a:spcBef>
                <a:spcPct val="0"/>
              </a:spcBef>
            </a:pPr>
            <a:r>
              <a:rPr lang="en-GB" noProof="0" dirty="0" smtClean="0">
                <a:latin typeface="Arial" charset="0"/>
                <a:cs typeface="Arial" charset="0"/>
              </a:rPr>
              <a:t>-Safety in case of legal disputes</a:t>
            </a:r>
          </a:p>
          <a:p>
            <a:pPr eaLnBrk="1" hangingPunct="1">
              <a:spcBef>
                <a:spcPct val="0"/>
              </a:spcBef>
            </a:pPr>
            <a:endParaRPr lang="en-GB" noProof="0" dirty="0" smtClean="0">
              <a:latin typeface="Arial" charset="0"/>
              <a:cs typeface="Arial" charset="0"/>
            </a:endParaRPr>
          </a:p>
          <a:p>
            <a:pPr eaLnBrk="1" hangingPunct="1">
              <a:spcBef>
                <a:spcPct val="0"/>
              </a:spcBef>
              <a:buFontTx/>
              <a:buChar char="-"/>
            </a:pPr>
            <a:r>
              <a:rPr lang="en-GB" noProof="0" dirty="0" smtClean="0">
                <a:latin typeface="Arial" charset="0"/>
                <a:cs typeface="Arial" charset="0"/>
              </a:rPr>
              <a:t>Enable a simplified workflow in the dental practice with regard to quality management and infection</a:t>
            </a:r>
            <a:r>
              <a:rPr lang="en-GB" baseline="0" noProof="0" dirty="0" smtClean="0">
                <a:latin typeface="Arial" charset="0"/>
                <a:cs typeface="Arial" charset="0"/>
              </a:rPr>
              <a:t> control</a:t>
            </a:r>
            <a:r>
              <a:rPr lang="en-GB" noProof="0" dirty="0" smtClean="0">
                <a:latin typeface="Arial" charset="0"/>
                <a:cs typeface="Arial" charset="0"/>
              </a:rPr>
              <a:t> requirements.</a:t>
            </a:r>
          </a:p>
        </p:txBody>
      </p:sp>
      <p:sp>
        <p:nvSpPr>
          <p:cNvPr id="74755"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96284F-28D2-4D78-8BFB-952216396E28}" type="slidenum">
              <a:rPr lang="de-DE"/>
              <a:pPr fontAlgn="base">
                <a:spcBef>
                  <a:spcPct val="0"/>
                </a:spcBef>
                <a:spcAft>
                  <a:spcPct val="0"/>
                </a:spcAft>
                <a:defRPr/>
              </a:pPr>
              <a:t>33</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lienbildplatzhalter 1"/>
          <p:cNvSpPr>
            <a:spLocks noGrp="1" noRot="1" noChangeAspect="1"/>
          </p:cNvSpPr>
          <p:nvPr>
            <p:ph type="sldImg"/>
          </p:nvPr>
        </p:nvSpPr>
        <p:spPr bwMode="auto">
          <a:noFill/>
          <a:ln>
            <a:solidFill>
              <a:srgbClr val="000000"/>
            </a:solidFill>
            <a:miter lim="800000"/>
            <a:headEnd/>
            <a:tailEnd/>
          </a:ln>
        </p:spPr>
      </p:sp>
      <p:sp>
        <p:nvSpPr>
          <p:cNvPr id="76802"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latin typeface="Arial" charset="0"/>
                <a:cs typeface="Arial" charset="0"/>
              </a:rPr>
              <a:t>VDW STERILE slogan - our promise: Look for the red dot. Over thirty years' experience in sterile </a:t>
            </a:r>
            <a:r>
              <a:rPr lang="en-GB" noProof="0" dirty="0" err="1" smtClean="0">
                <a:latin typeface="Arial" charset="0"/>
                <a:cs typeface="Arial" charset="0"/>
              </a:rPr>
              <a:t>endo</a:t>
            </a:r>
            <a:r>
              <a:rPr lang="en-GB" noProof="0" dirty="0" smtClean="0">
                <a:latin typeface="Arial" charset="0"/>
                <a:cs typeface="Arial" charset="0"/>
              </a:rPr>
              <a:t> products.</a:t>
            </a:r>
          </a:p>
          <a:p>
            <a:pPr eaLnBrk="1" hangingPunct="1">
              <a:spcBef>
                <a:spcPct val="0"/>
              </a:spcBef>
              <a:buFontTx/>
              <a:buChar char="-"/>
            </a:pPr>
            <a:r>
              <a:rPr lang="en-GB" noProof="0" dirty="0" smtClean="0">
                <a:latin typeface="Arial" charset="0"/>
                <a:cs typeface="Arial" charset="0"/>
              </a:rPr>
              <a:t>Endo</a:t>
            </a:r>
          </a:p>
          <a:p>
            <a:pPr eaLnBrk="1" hangingPunct="1">
              <a:spcBef>
                <a:spcPct val="0"/>
              </a:spcBef>
              <a:buFontTx/>
              <a:buChar char="-"/>
            </a:pPr>
            <a:r>
              <a:rPr lang="en-GB" noProof="0" dirty="0" smtClean="0">
                <a:latin typeface="Arial" charset="0"/>
                <a:cs typeface="Arial" charset="0"/>
              </a:rPr>
              <a:t>Easy</a:t>
            </a:r>
          </a:p>
          <a:p>
            <a:pPr eaLnBrk="1" hangingPunct="1">
              <a:spcBef>
                <a:spcPct val="0"/>
              </a:spcBef>
              <a:buFontTx/>
              <a:buChar char="-"/>
            </a:pPr>
            <a:r>
              <a:rPr lang="en-GB" noProof="0" dirty="0" smtClean="0">
                <a:latin typeface="Arial" charset="0"/>
                <a:cs typeface="Arial" charset="0"/>
              </a:rPr>
              <a:t>Efficient</a:t>
            </a:r>
          </a:p>
          <a:p>
            <a:pPr eaLnBrk="1" hangingPunct="1">
              <a:spcBef>
                <a:spcPct val="0"/>
              </a:spcBef>
              <a:buFontTx/>
              <a:buChar char="-"/>
            </a:pPr>
            <a:endParaRPr lang="en-GB" noProof="0" dirty="0" smtClean="0">
              <a:latin typeface="Arial" charset="0"/>
              <a:cs typeface="Arial" charset="0"/>
            </a:endParaRPr>
          </a:p>
        </p:txBody>
      </p:sp>
      <p:sp>
        <p:nvSpPr>
          <p:cNvPr id="76803"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F933CA-B681-4191-AD41-8E66B39EB8BD}" type="slidenum">
              <a:rPr lang="de-DE"/>
              <a:pPr fontAlgn="base">
                <a:spcBef>
                  <a:spcPct val="0"/>
                </a:spcBef>
                <a:spcAft>
                  <a:spcPct val="0"/>
                </a:spcAft>
                <a:defRPr/>
              </a:pPr>
              <a:t>34</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Folienbildplatzhalter 1"/>
          <p:cNvSpPr>
            <a:spLocks noGrp="1" noRot="1" noChangeAspect="1"/>
          </p:cNvSpPr>
          <p:nvPr>
            <p:ph type="sldImg"/>
          </p:nvPr>
        </p:nvSpPr>
        <p:spPr bwMode="auto">
          <a:noFill/>
          <a:ln>
            <a:solidFill>
              <a:srgbClr val="000000"/>
            </a:solidFill>
            <a:miter lim="800000"/>
            <a:headEnd/>
            <a:tailEnd/>
          </a:ln>
        </p:spPr>
      </p:sp>
      <p:sp>
        <p:nvSpPr>
          <p:cNvPr id="78850"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
        <p:nvSpPr>
          <p:cNvPr id="78851"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47F9F6-2C74-41FB-B3B4-D18676CAEC67}" type="slidenum">
              <a:rPr lang="de-DE"/>
              <a:pPr fontAlgn="base">
                <a:spcBef>
                  <a:spcPct val="0"/>
                </a:spcBef>
                <a:spcAft>
                  <a:spcPct val="0"/>
                </a:spcAft>
                <a:defRPr/>
              </a:pPr>
              <a:t>35</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Folienbildplatzhalter 1"/>
          <p:cNvSpPr>
            <a:spLocks noGrp="1" noRot="1" noChangeAspect="1"/>
          </p:cNvSpPr>
          <p:nvPr>
            <p:ph type="sldImg"/>
          </p:nvPr>
        </p:nvSpPr>
        <p:spPr bwMode="auto">
          <a:noFill/>
          <a:ln>
            <a:solidFill>
              <a:srgbClr val="000000"/>
            </a:solidFill>
            <a:miter lim="800000"/>
            <a:headEnd/>
            <a:tailEnd/>
          </a:ln>
        </p:spPr>
      </p:sp>
      <p:sp>
        <p:nvSpPr>
          <p:cNvPr id="81922"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
        <p:nvSpPr>
          <p:cNvPr id="81923"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827345-94A9-48AC-BB95-30D26C6968B3}" type="slidenum">
              <a:rPr lang="de-DE"/>
              <a:pPr fontAlgn="base">
                <a:spcBef>
                  <a:spcPct val="0"/>
                </a:spcBef>
                <a:spcAft>
                  <a:spcPct val="0"/>
                </a:spcAft>
                <a:defRPr/>
              </a:pPr>
              <a:t>37</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Folienbildplatzhalter 1"/>
          <p:cNvSpPr>
            <a:spLocks noGrp="1" noRot="1" noChangeAspect="1"/>
          </p:cNvSpPr>
          <p:nvPr>
            <p:ph type="sldImg"/>
          </p:nvPr>
        </p:nvSpPr>
        <p:spPr bwMode="auto">
          <a:noFill/>
          <a:ln>
            <a:solidFill>
              <a:srgbClr val="000000"/>
            </a:solidFill>
            <a:miter lim="800000"/>
            <a:headEnd/>
            <a:tailEnd/>
          </a:ln>
        </p:spPr>
      </p:sp>
      <p:sp>
        <p:nvSpPr>
          <p:cNvPr id="87042"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
        <p:nvSpPr>
          <p:cNvPr id="87043"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C2BCA8-353B-4479-A93C-8BF6CCADFE4B}" type="slidenum">
              <a:rPr lang="de-DE"/>
              <a:pPr fontAlgn="base">
                <a:spcBef>
                  <a:spcPct val="0"/>
                </a:spcBef>
                <a:spcAft>
                  <a:spcPct val="0"/>
                </a:spcAft>
                <a:defRPr/>
              </a:pPr>
              <a:t>40</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Folienbildplatzhalter 1"/>
          <p:cNvSpPr>
            <a:spLocks noGrp="1" noRot="1" noChangeAspect="1"/>
          </p:cNvSpPr>
          <p:nvPr>
            <p:ph type="sldImg"/>
          </p:nvPr>
        </p:nvSpPr>
        <p:spPr bwMode="auto">
          <a:noFill/>
          <a:ln>
            <a:solidFill>
              <a:srgbClr val="000000"/>
            </a:solidFill>
            <a:miter lim="800000"/>
            <a:headEnd/>
            <a:tailEnd/>
          </a:ln>
        </p:spPr>
      </p:sp>
      <p:sp>
        <p:nvSpPr>
          <p:cNvPr id="89090"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z="1000" b="1" u="sng" noProof="0" dirty="0" smtClean="0"/>
              <a:t>No additional</a:t>
            </a:r>
            <a:r>
              <a:rPr lang="en-GB" sz="1000" noProof="0" dirty="0" smtClean="0"/>
              <a:t> coronal enlargement necessary with RECIPROC (e.g. with a Gates Glidden drill)</a:t>
            </a:r>
          </a:p>
          <a:p>
            <a:pPr eaLnBrk="1" hangingPunct="1">
              <a:spcBef>
                <a:spcPct val="0"/>
              </a:spcBef>
            </a:pPr>
            <a:r>
              <a:rPr lang="en-GB" sz="1000" noProof="0" dirty="0" smtClean="0"/>
              <a:t> </a:t>
            </a:r>
          </a:p>
          <a:p>
            <a:pPr eaLnBrk="1" hangingPunct="1">
              <a:spcBef>
                <a:spcPct val="0"/>
              </a:spcBef>
            </a:pPr>
            <a:r>
              <a:rPr lang="en-GB" sz="1000" b="1" u="sng" noProof="0" dirty="0" smtClean="0"/>
              <a:t>Importance of the three peck movement</a:t>
            </a:r>
          </a:p>
          <a:p>
            <a:pPr eaLnBrk="1" hangingPunct="1">
              <a:spcBef>
                <a:spcPct val="0"/>
              </a:spcBef>
            </a:pPr>
            <a:endParaRPr lang="en-GB" sz="1000" noProof="0" dirty="0" smtClean="0"/>
          </a:p>
          <a:p>
            <a:pPr eaLnBrk="1" hangingPunct="1">
              <a:spcBef>
                <a:spcPct val="0"/>
              </a:spcBef>
            </a:pPr>
            <a:r>
              <a:rPr lang="en-GB" sz="1000" noProof="0" dirty="0" smtClean="0"/>
              <a:t>Difference to rotary preparation:</a:t>
            </a:r>
          </a:p>
          <a:p>
            <a:pPr eaLnBrk="1" hangingPunct="1">
              <a:spcBef>
                <a:spcPct val="0"/>
              </a:spcBef>
            </a:pPr>
            <a:r>
              <a:rPr lang="en-GB" sz="1000" noProof="0" dirty="0" smtClean="0"/>
              <a:t>The three peck movement is important for practitioners switching from rotary to reciprocating systems. The amplitude of the in-and-out movement should not exceed 3 mm. The instrument should be cleaned after three pecks.</a:t>
            </a:r>
          </a:p>
          <a:p>
            <a:pPr eaLnBrk="1" hangingPunct="1">
              <a:spcBef>
                <a:spcPct val="0"/>
              </a:spcBef>
            </a:pPr>
            <a:endParaRPr lang="en-GB" sz="1000" b="1" u="sng" noProof="0" dirty="0" smtClean="0"/>
          </a:p>
          <a:p>
            <a:pPr eaLnBrk="1" hangingPunct="1">
              <a:spcBef>
                <a:spcPct val="0"/>
              </a:spcBef>
            </a:pPr>
            <a:r>
              <a:rPr lang="en-GB" sz="1000" b="1" u="sng" noProof="0" dirty="0" smtClean="0"/>
              <a:t>Reasons:</a:t>
            </a:r>
          </a:p>
          <a:p>
            <a:pPr eaLnBrk="1" hangingPunct="1">
              <a:spcBef>
                <a:spcPct val="0"/>
              </a:spcBef>
            </a:pPr>
            <a:r>
              <a:rPr lang="en-GB" sz="1000" noProof="0" dirty="0" smtClean="0"/>
              <a:t> </a:t>
            </a:r>
          </a:p>
          <a:p>
            <a:pPr eaLnBrk="1" hangingPunct="1">
              <a:spcBef>
                <a:spcPct val="0"/>
              </a:spcBef>
            </a:pPr>
            <a:r>
              <a:rPr lang="en-GB" sz="1000" noProof="0" dirty="0" smtClean="0"/>
              <a:t>The instrument does the job of 4-5 rotary instruments and works from crown towards apex </a:t>
            </a:r>
            <a:r>
              <a:rPr lang="en-GB" sz="1000" b="1" noProof="0" dirty="0" smtClean="0"/>
              <a:t>without</a:t>
            </a:r>
            <a:r>
              <a:rPr lang="en-GB" sz="1000" noProof="0" dirty="0" smtClean="0"/>
              <a:t> instrument change. If the instrument is not cleaned regularly as it works towards</a:t>
            </a:r>
            <a:r>
              <a:rPr lang="en-GB" sz="1000" baseline="0" noProof="0" dirty="0" smtClean="0"/>
              <a:t> the apex</a:t>
            </a:r>
            <a:r>
              <a:rPr lang="en-GB" sz="1000" noProof="0" dirty="0" smtClean="0"/>
              <a:t>, the flutes will become blocked due to the high cutting efficiency. Friction would increase and the instrument would not be able to work adequately within the canal.</a:t>
            </a:r>
          </a:p>
          <a:p>
            <a:pPr eaLnBrk="1" hangingPunct="1">
              <a:spcBef>
                <a:spcPct val="0"/>
              </a:spcBef>
            </a:pPr>
            <a:r>
              <a:rPr lang="en-GB" sz="1000" noProof="0" dirty="0" smtClean="0"/>
              <a:t>This is the reason why the instrument </a:t>
            </a:r>
            <a:r>
              <a:rPr lang="en-GB" sz="1000" b="1" noProof="0" dirty="0" smtClean="0"/>
              <a:t>needs to be cleaned</a:t>
            </a:r>
            <a:r>
              <a:rPr lang="en-GB" sz="1000" noProof="0" dirty="0" smtClean="0"/>
              <a:t> in the interim stand </a:t>
            </a:r>
            <a:r>
              <a:rPr lang="en-GB" sz="1000" b="1" noProof="0" dirty="0" smtClean="0"/>
              <a:t>after 3 pecks at the latest</a:t>
            </a:r>
            <a:r>
              <a:rPr lang="en-GB" sz="1000" noProof="0" dirty="0" smtClean="0"/>
              <a:t>.</a:t>
            </a:r>
          </a:p>
          <a:p>
            <a:pPr eaLnBrk="1" hangingPunct="1">
              <a:spcBef>
                <a:spcPct val="0"/>
              </a:spcBef>
            </a:pPr>
            <a:r>
              <a:rPr lang="en-GB" sz="1000" b="1" noProof="0" dirty="0" smtClean="0">
                <a:solidFill>
                  <a:srgbClr val="FF0000"/>
                </a:solidFill>
              </a:rPr>
              <a:t>Important!</a:t>
            </a:r>
            <a:r>
              <a:rPr lang="en-GB" sz="1000" noProof="0" dirty="0" smtClean="0"/>
              <a:t> Even if the practitioner is of the opinion that the instrument advances easily within the canal, the instrument needs to be cleaned regularly.</a:t>
            </a:r>
          </a:p>
          <a:p>
            <a:pPr eaLnBrk="1" hangingPunct="1">
              <a:spcBef>
                <a:spcPct val="0"/>
              </a:spcBef>
            </a:pPr>
            <a:endParaRPr lang="en-GB" sz="1000" noProof="0" dirty="0" smtClean="0"/>
          </a:p>
          <a:p>
            <a:pPr eaLnBrk="1" hangingPunct="1">
              <a:spcBef>
                <a:spcPct val="0"/>
              </a:spcBef>
            </a:pPr>
            <a:r>
              <a:rPr lang="en-GB" sz="1000" noProof="0" dirty="0" smtClean="0"/>
              <a:t>This is contrary to rotary preparation, whereby the instrument is often allowed to continue</a:t>
            </a:r>
            <a:r>
              <a:rPr lang="en-GB" sz="1000" baseline="0" noProof="0" dirty="0" smtClean="0"/>
              <a:t> to work and penetrate </a:t>
            </a:r>
            <a:r>
              <a:rPr lang="en-GB" sz="1000" noProof="0" dirty="0" smtClean="0"/>
              <a:t>as deeply into the canal as it can advance automatically. With rotary preparation,</a:t>
            </a:r>
            <a:r>
              <a:rPr lang="en-GB" sz="1000" baseline="0" noProof="0" dirty="0" smtClean="0"/>
              <a:t> t</a:t>
            </a:r>
            <a:r>
              <a:rPr lang="en-GB" sz="1000" noProof="0" dirty="0" smtClean="0"/>
              <a:t>he instrument is only withdrawn to prepare the canal walls with lateral brushing movements (e.g. Mtwo or </a:t>
            </a:r>
            <a:r>
              <a:rPr lang="en-GB" sz="1000" noProof="0" dirty="0" err="1" smtClean="0"/>
              <a:t>ProTaper</a:t>
            </a:r>
            <a:r>
              <a:rPr lang="en-GB" sz="1000" noProof="0" dirty="0" smtClean="0"/>
              <a:t>).</a:t>
            </a:r>
          </a:p>
          <a:p>
            <a:pPr eaLnBrk="1" hangingPunct="1">
              <a:spcBef>
                <a:spcPct val="0"/>
              </a:spcBef>
            </a:pPr>
            <a:endParaRPr lang="en-GB" sz="1000" noProof="0" dirty="0" smtClean="0"/>
          </a:p>
          <a:p>
            <a:pPr eaLnBrk="1" hangingPunct="1">
              <a:spcBef>
                <a:spcPct val="0"/>
              </a:spcBef>
            </a:pPr>
            <a:r>
              <a:rPr lang="en-GB" sz="1000" b="1" u="sng" noProof="0" dirty="0" smtClean="0"/>
              <a:t>Checking if the canal is free with an hand instrument:</a:t>
            </a:r>
          </a:p>
          <a:p>
            <a:pPr eaLnBrk="1" hangingPunct="1">
              <a:spcBef>
                <a:spcPct val="0"/>
              </a:spcBef>
            </a:pPr>
            <a:endParaRPr lang="en-GB" sz="1000" noProof="0" dirty="0" smtClean="0"/>
          </a:p>
          <a:p>
            <a:pPr eaLnBrk="1" hangingPunct="1">
              <a:spcBef>
                <a:spcPct val="0"/>
              </a:spcBef>
            </a:pPr>
            <a:r>
              <a:rPr lang="en-GB" sz="1000" noProof="0" dirty="0" smtClean="0"/>
              <a:t>A hand instrument is inserted to max. 3 mm past the prepared length of the canal.</a:t>
            </a:r>
          </a:p>
          <a:p>
            <a:pPr eaLnBrk="1" hangingPunct="1">
              <a:spcBef>
                <a:spcPct val="0"/>
              </a:spcBef>
            </a:pPr>
            <a:r>
              <a:rPr lang="en-GB" sz="1000" noProof="0" dirty="0" smtClean="0"/>
              <a:t>Especially at the beginning of a root canal preparation, the length has not yet been determined. Therefore, the instrument should not be brought to working length. In the majority of cases, the hand instrument is only inserted to full length for exact working length determination after preparation of approx. 2/3 of the estimated working length!</a:t>
            </a:r>
          </a:p>
        </p:txBody>
      </p:sp>
      <p:sp>
        <p:nvSpPr>
          <p:cNvPr id="89091"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6A4949-C238-4208-8519-665F4C801C54}" type="slidenum">
              <a:rPr lang="de-DE"/>
              <a:pPr fontAlgn="base">
                <a:spcBef>
                  <a:spcPct val="0"/>
                </a:spcBef>
                <a:spcAft>
                  <a:spcPct val="0"/>
                </a:spcAft>
                <a:defRPr/>
              </a:pPr>
              <a:t>41</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lienbildplatzhalter 1"/>
          <p:cNvSpPr>
            <a:spLocks noGrp="1" noRot="1" noChangeAspec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a:normAutofit lnSpcReduction="10000"/>
          </a:bodyPr>
          <a:lstStyle/>
          <a:p>
            <a:pPr eaLnBrk="1" fontAlgn="auto" hangingPunct="1">
              <a:spcBef>
                <a:spcPts val="0"/>
              </a:spcBef>
              <a:spcAft>
                <a:spcPts val="0"/>
              </a:spcAft>
              <a:defRPr/>
            </a:pPr>
            <a:endParaRPr lang="de-DE" dirty="0"/>
          </a:p>
        </p:txBody>
      </p:sp>
      <p:sp>
        <p:nvSpPr>
          <p:cNvPr id="33795"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C170FD-21AF-47BD-B7F9-28B3147998B3}" type="slidenum">
              <a:rPr lang="de-DE"/>
              <a:pPr fontAlgn="base">
                <a:spcBef>
                  <a:spcPct val="0"/>
                </a:spcBef>
                <a:spcAft>
                  <a:spcPct val="0"/>
                </a:spcAft>
                <a:defRPr/>
              </a:pPr>
              <a:t>4</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Folienbildplatzhalter 1"/>
          <p:cNvSpPr>
            <a:spLocks noGrp="1" noRot="1" noChangeAspec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a:lstStyle/>
          <a:p>
            <a:pPr eaLnBrk="1" fontAlgn="auto" hangingPunct="1">
              <a:spcBef>
                <a:spcPts val="0"/>
              </a:spcBef>
              <a:spcAft>
                <a:spcPts val="0"/>
              </a:spcAft>
              <a:defRPr/>
            </a:pPr>
            <a:r>
              <a:rPr b="1" u="sng" dirty="0"/>
              <a:t>A radiograph is recommended based on forensic reasons:</a:t>
            </a:r>
            <a:br>
              <a:rPr b="1" u="sng" dirty="0"/>
            </a:br>
            <a:endParaRPr b="1" u="sng" dirty="0"/>
          </a:p>
          <a:p>
            <a:pPr eaLnBrk="1" fontAlgn="auto" hangingPunct="1">
              <a:spcBef>
                <a:spcPts val="0"/>
              </a:spcBef>
              <a:spcAft>
                <a:spcPts val="0"/>
              </a:spcAft>
              <a:defRPr/>
            </a:pPr>
            <a:endParaRPr lang="de-DE" dirty="0" smtClean="0"/>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GB" dirty="0" smtClean="0">
                <a:latin typeface="Arial" charset="0"/>
                <a:cs typeface="Arial" charset="0"/>
              </a:rPr>
              <a:t>With silver point after an ISO 10 hand instrument has reached the working length. The silver point has a higher radiographic opacity than a size 10 hand instrument.</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smtClean="0">
              <a:latin typeface="Arial" charset="0"/>
              <a:cs typeface="Arial" charset="0"/>
            </a:endParaRP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Radiograph of the master point after instrumentation</a:t>
            </a:r>
            <a:endParaRPr lang="en-GB" dirty="0" smtClean="0">
              <a:latin typeface="Arial" charset="0"/>
              <a:cs typeface="Arial" charset="0"/>
            </a:endParaRPr>
          </a:p>
          <a:p>
            <a:pPr marL="228600" indent="-228600" eaLnBrk="1" fontAlgn="auto" hangingPunct="1">
              <a:spcBef>
                <a:spcPts val="0"/>
              </a:spcBef>
              <a:spcAft>
                <a:spcPts val="0"/>
              </a:spcAft>
              <a:buFontTx/>
              <a:buAutoNum type="arabicPeriod"/>
              <a:defRPr/>
            </a:pPr>
            <a:endParaRPr lang="de-DE" dirty="0" smtClean="0"/>
          </a:p>
          <a:p>
            <a:pPr marL="228600" indent="-228600" eaLnBrk="1" fontAlgn="auto" hangingPunct="1">
              <a:spcBef>
                <a:spcPts val="0"/>
              </a:spcBef>
              <a:spcAft>
                <a:spcPts val="0"/>
              </a:spcAft>
              <a:buFontTx/>
              <a:buAutoNum type="arabicPeriod"/>
              <a:defRPr/>
            </a:pPr>
            <a:endParaRPr dirty="0"/>
          </a:p>
          <a:p>
            <a:pPr eaLnBrk="1" fontAlgn="auto" hangingPunct="1">
              <a:spcBef>
                <a:spcPts val="0"/>
              </a:spcBef>
              <a:spcAft>
                <a:spcPts val="0"/>
              </a:spcAft>
              <a:buFontTx/>
              <a:buChar char="-"/>
              <a:defRPr/>
            </a:pPr>
            <a:endParaRPr lang="de-DE" dirty="0" smtClean="0"/>
          </a:p>
        </p:txBody>
      </p:sp>
      <p:sp>
        <p:nvSpPr>
          <p:cNvPr id="91139"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3258EC-A223-4129-B383-55C872619B67}" type="slidenum">
              <a:rPr lang="de-DE"/>
              <a:pPr fontAlgn="base">
                <a:spcBef>
                  <a:spcPct val="0"/>
                </a:spcBef>
                <a:spcAft>
                  <a:spcPct val="0"/>
                </a:spcAft>
                <a:defRPr/>
              </a:pPr>
              <a:t>42</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Folienbildplatzhalter 1"/>
          <p:cNvSpPr>
            <a:spLocks noGrp="1" noRot="1" noChangeAspec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a:lstStyle/>
          <a:p>
            <a:pPr eaLnBrk="1" fontAlgn="auto" hangingPunct="1">
              <a:spcBef>
                <a:spcPts val="0"/>
              </a:spcBef>
              <a:spcAft>
                <a:spcPts val="0"/>
              </a:spcAft>
              <a:defRPr/>
            </a:pPr>
            <a:r>
              <a:rPr u="sng"/>
              <a:t>Reasons why the creation of a glide path is not necessary:</a:t>
            </a:r>
          </a:p>
          <a:p>
            <a:pPr marL="228600" indent="-228600" eaLnBrk="1" fontAlgn="auto" hangingPunct="1">
              <a:spcBef>
                <a:spcPts val="0"/>
              </a:spcBef>
              <a:spcAft>
                <a:spcPts val="0"/>
              </a:spcAft>
              <a:buFontTx/>
              <a:buAutoNum type="arabicPeriod"/>
              <a:defRPr/>
            </a:pPr>
            <a:r>
              <a:t>Instrument's centring ability based on reciprocation</a:t>
            </a:r>
          </a:p>
          <a:p>
            <a:pPr marL="228600" indent="-228600" eaLnBrk="1" fontAlgn="auto" hangingPunct="1">
              <a:spcBef>
                <a:spcPts val="0"/>
              </a:spcBef>
              <a:spcAft>
                <a:spcPts val="0"/>
              </a:spcAft>
              <a:buFontTx/>
              <a:buAutoNum type="arabicPeriod"/>
              <a:defRPr/>
            </a:pPr>
            <a:r>
              <a:t>Instrument design (instrument tip)</a:t>
            </a:r>
          </a:p>
          <a:p>
            <a:pPr marL="228600" indent="-228600" eaLnBrk="1" fontAlgn="auto" hangingPunct="1">
              <a:spcBef>
                <a:spcPts val="0"/>
              </a:spcBef>
              <a:spcAft>
                <a:spcPts val="0"/>
              </a:spcAft>
              <a:buFontTx/>
              <a:buAutoNum type="arabicPeriod"/>
              <a:defRPr/>
            </a:pPr>
            <a:r>
              <a:t>RECIPROC's cutting efficiency</a:t>
            </a:r>
          </a:p>
          <a:p>
            <a:pPr marL="228600" indent="-228600" eaLnBrk="1" fontAlgn="auto" hangingPunct="1">
              <a:spcBef>
                <a:spcPts val="0"/>
              </a:spcBef>
              <a:spcAft>
                <a:spcPts val="0"/>
              </a:spcAft>
              <a:buFontTx/>
              <a:buAutoNum type="arabicPeriod"/>
              <a:defRPr/>
            </a:pPr>
            <a:endParaRPr lang="de-DE" dirty="0" smtClean="0"/>
          </a:p>
          <a:p>
            <a:pPr eaLnBrk="1" fontAlgn="auto" hangingPunct="1">
              <a:spcBef>
                <a:spcPts val="0"/>
              </a:spcBef>
              <a:spcAft>
                <a:spcPts val="0"/>
              </a:spcAft>
              <a:defRPr/>
            </a:pPr>
            <a:r>
              <a:rPr u="sng"/>
              <a:t>Definition: gradual curvature</a:t>
            </a:r>
          </a:p>
          <a:p>
            <a:pPr eaLnBrk="1" fontAlgn="auto" hangingPunct="1">
              <a:spcBef>
                <a:spcPts val="0"/>
              </a:spcBef>
              <a:spcAft>
                <a:spcPts val="0"/>
              </a:spcAft>
              <a:defRPr/>
            </a:pPr>
            <a:r>
              <a:t>If a hand instrument size 10 goes to working length even in radiographically strongly curved root canals without </a:t>
            </a:r>
            <a:r>
              <a:rPr/>
              <a:t>being </a:t>
            </a:r>
            <a:r>
              <a:rPr smtClean="0"/>
              <a:t>pre-</a:t>
            </a:r>
            <a:r>
              <a:rPr lang="de-DE" dirty="0" err="1" smtClean="0"/>
              <a:t>curved</a:t>
            </a:r>
            <a:r>
              <a:rPr smtClean="0"/>
              <a:t>, </a:t>
            </a:r>
            <a:r>
              <a:t>the curvature is classified as gradual. </a:t>
            </a:r>
            <a:r>
              <a:rPr/>
              <a:t>The </a:t>
            </a:r>
            <a:r>
              <a:rPr smtClean="0"/>
              <a:t>radius </a:t>
            </a:r>
            <a:r>
              <a:t>of curvature can be easily managed with a hand instrument even in case of a strong </a:t>
            </a:r>
            <a:r>
              <a:rPr u="sng"/>
              <a:t>angle</a:t>
            </a:r>
            <a:r>
              <a:t> of curvature (see illustrations).</a:t>
            </a:r>
          </a:p>
          <a:p>
            <a:pPr eaLnBrk="1" fontAlgn="auto" hangingPunct="1">
              <a:spcBef>
                <a:spcPts val="0"/>
              </a:spcBef>
              <a:spcAft>
                <a:spcPts val="0"/>
              </a:spcAft>
              <a:defRPr/>
            </a:pPr>
            <a:endParaRPr lang="de-DE" dirty="0" smtClean="0"/>
          </a:p>
          <a:p>
            <a:pPr eaLnBrk="1" fontAlgn="auto" hangingPunct="1">
              <a:spcBef>
                <a:spcPts val="0"/>
              </a:spcBef>
              <a:spcAft>
                <a:spcPts val="0"/>
              </a:spcAft>
              <a:defRPr/>
            </a:pPr>
            <a:r>
              <a:rPr lang="de-DE" dirty="0" err="1" smtClean="0"/>
              <a:t>If</a:t>
            </a:r>
            <a:r>
              <a:rPr lang="de-DE" dirty="0" smtClean="0"/>
              <a:t> </a:t>
            </a:r>
            <a:r>
              <a:rPr lang="de-DE" dirty="0" err="1" smtClean="0"/>
              <a:t>the</a:t>
            </a:r>
            <a:r>
              <a:rPr lang="de-DE" dirty="0" smtClean="0"/>
              <a:t> </a:t>
            </a:r>
            <a:r>
              <a:rPr lang="de-DE" dirty="0" err="1" smtClean="0"/>
              <a:t>hand</a:t>
            </a:r>
            <a:r>
              <a:rPr smtClean="0"/>
              <a:t> </a:t>
            </a:r>
            <a:r>
              <a:rPr/>
              <a:t>instrument </a:t>
            </a:r>
            <a:r>
              <a:rPr smtClean="0"/>
              <a:t>need</a:t>
            </a:r>
            <a:r>
              <a:rPr lang="de-DE" dirty="0" smtClean="0"/>
              <a:t>s</a:t>
            </a:r>
            <a:r>
              <a:rPr smtClean="0"/>
              <a:t> </a:t>
            </a:r>
            <a:r>
              <a:t>to </a:t>
            </a:r>
            <a:r>
              <a:rPr/>
              <a:t>be </a:t>
            </a:r>
            <a:r>
              <a:rPr smtClean="0"/>
              <a:t>pre-</a:t>
            </a:r>
            <a:r>
              <a:rPr lang="de-DE" dirty="0" err="1" smtClean="0"/>
              <a:t>curved</a:t>
            </a:r>
            <a:r>
              <a:rPr lang="de-DE" dirty="0" smtClean="0"/>
              <a:t>, </a:t>
            </a:r>
            <a:r>
              <a:rPr lang="de-DE" dirty="0" err="1" smtClean="0"/>
              <a:t>this</a:t>
            </a:r>
            <a:r>
              <a:rPr lang="de-DE" dirty="0" smtClean="0"/>
              <a:t> </a:t>
            </a:r>
            <a:r>
              <a:rPr lang="de-DE" dirty="0" err="1" smtClean="0"/>
              <a:t>could</a:t>
            </a:r>
            <a:r>
              <a:rPr lang="de-DE" dirty="0" smtClean="0"/>
              <a:t> </a:t>
            </a:r>
            <a:r>
              <a:rPr lang="de-DE" dirty="0" err="1" smtClean="0"/>
              <a:t>be</a:t>
            </a:r>
            <a:r>
              <a:rPr lang="de-DE" dirty="0" smtClean="0"/>
              <a:t> an </a:t>
            </a:r>
            <a:r>
              <a:rPr lang="de-DE" dirty="0" err="1" smtClean="0"/>
              <a:t>indication</a:t>
            </a:r>
            <a:r>
              <a:rPr lang="de-DE" baseline="0" dirty="0" smtClean="0"/>
              <a:t> </a:t>
            </a:r>
            <a:r>
              <a:rPr lang="de-DE" baseline="0" dirty="0" err="1" smtClean="0"/>
              <a:t>that</a:t>
            </a:r>
            <a:r>
              <a:rPr lang="de-DE" baseline="0" dirty="0" smtClean="0"/>
              <a:t> </a:t>
            </a:r>
            <a:r>
              <a:rPr lang="de-DE" baseline="0" dirty="0" err="1" smtClean="0"/>
              <a:t>there</a:t>
            </a:r>
            <a:r>
              <a:rPr lang="de-DE" baseline="0" dirty="0" smtClean="0"/>
              <a:t> </a:t>
            </a:r>
            <a:r>
              <a:rPr lang="de-DE" baseline="0" dirty="0" err="1" smtClean="0"/>
              <a:t>is</a:t>
            </a:r>
            <a:r>
              <a:rPr lang="de-DE" baseline="0" dirty="0" smtClean="0"/>
              <a:t> </a:t>
            </a:r>
            <a:r>
              <a:rPr smtClean="0"/>
              <a:t>an </a:t>
            </a:r>
            <a:r>
              <a:t>abrupt curvature. The radius of curvature is so small that the hand instrument can only pass </a:t>
            </a:r>
            <a:r>
              <a:rPr/>
              <a:t>if </a:t>
            </a:r>
            <a:r>
              <a:rPr smtClean="0"/>
              <a:t>pre-</a:t>
            </a:r>
            <a:r>
              <a:rPr lang="de-DE" dirty="0" err="1" smtClean="0"/>
              <a:t>curved</a:t>
            </a:r>
            <a:r>
              <a:rPr smtClean="0"/>
              <a:t>.</a:t>
            </a:r>
            <a:endParaRPr lang="de-DE" dirty="0"/>
          </a:p>
        </p:txBody>
      </p:sp>
      <p:sp>
        <p:nvSpPr>
          <p:cNvPr id="93187"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72F01F-4F72-4AE3-A035-FBF2384CC5D9}" type="slidenum">
              <a:rPr lang="de-DE"/>
              <a:pPr fontAlgn="base">
                <a:spcBef>
                  <a:spcPct val="0"/>
                </a:spcBef>
                <a:spcAft>
                  <a:spcPct val="0"/>
                </a:spcAft>
                <a:defRPr/>
              </a:pPr>
              <a:t>43</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Folienbildplatzhalter 1"/>
          <p:cNvSpPr>
            <a:spLocks noGrp="1" noRot="1" noChangeAspect="1"/>
          </p:cNvSpPr>
          <p:nvPr>
            <p:ph type="sldImg"/>
          </p:nvPr>
        </p:nvSpPr>
        <p:spPr bwMode="auto">
          <a:noFill/>
          <a:ln>
            <a:solidFill>
              <a:srgbClr val="000000"/>
            </a:solidFill>
            <a:miter lim="800000"/>
            <a:headEnd/>
            <a:tailEnd/>
          </a:ln>
        </p:spPr>
      </p:sp>
      <p:sp>
        <p:nvSpPr>
          <p:cNvPr id="95234"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For creating a glide path, hand files ISO sizes 10 und 15 should be used to prepare the full working length.</a:t>
            </a:r>
          </a:p>
          <a:p>
            <a:pPr eaLnBrk="1" hangingPunct="1">
              <a:spcBef>
                <a:spcPct val="0"/>
              </a:spcBef>
            </a:pPr>
            <a:endParaRPr lang="de-DE" smtClean="0"/>
          </a:p>
        </p:txBody>
      </p:sp>
      <p:sp>
        <p:nvSpPr>
          <p:cNvPr id="95235"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D68ECD-DDCF-408B-95DD-A7894C0FA952}" type="slidenum">
              <a:rPr lang="de-DE"/>
              <a:pPr fontAlgn="base">
                <a:spcBef>
                  <a:spcPct val="0"/>
                </a:spcBef>
                <a:spcAft>
                  <a:spcPct val="0"/>
                </a:spcAft>
                <a:defRPr/>
              </a:pPr>
              <a:t>44</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Folienbildplatzhalter 1"/>
          <p:cNvSpPr>
            <a:spLocks noGrp="1" noRot="1" noChangeAspect="1"/>
          </p:cNvSpPr>
          <p:nvPr>
            <p:ph type="sldImg"/>
          </p:nvPr>
        </p:nvSpPr>
        <p:spPr bwMode="auto">
          <a:noFill/>
          <a:ln>
            <a:solidFill>
              <a:srgbClr val="000000"/>
            </a:solidFill>
            <a:miter lim="800000"/>
            <a:headEnd/>
            <a:tailEnd/>
          </a:ln>
        </p:spPr>
      </p:sp>
      <p:sp>
        <p:nvSpPr>
          <p:cNvPr id="97282"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t>The concept of root canal preparation without hand filing in the majority of cases is based on Dr. </a:t>
            </a:r>
            <a:r>
              <a:rPr lang="en-GB" noProof="0" dirty="0" err="1" smtClean="0"/>
              <a:t>Yared's</a:t>
            </a:r>
            <a:r>
              <a:rPr lang="en-GB" noProof="0" dirty="0" smtClean="0"/>
              <a:t> positive practical experience. It</a:t>
            </a:r>
            <a:r>
              <a:rPr lang="en-GB" baseline="0" noProof="0" dirty="0" smtClean="0"/>
              <a:t> is also based on his teaching experience and studies which show that many</a:t>
            </a:r>
            <a:r>
              <a:rPr lang="en-GB" noProof="0" dirty="0" smtClean="0"/>
              <a:t> during root canal preparation are caused by initial manual preparation.</a:t>
            </a:r>
          </a:p>
          <a:p>
            <a:pPr eaLnBrk="1" hangingPunct="1">
              <a:spcBef>
                <a:spcPct val="0"/>
              </a:spcBef>
            </a:pPr>
            <a:endParaRPr lang="en-GB" noProof="0" dirty="0" smtClean="0"/>
          </a:p>
          <a:p>
            <a:pPr eaLnBrk="1" hangingPunct="1">
              <a:spcBef>
                <a:spcPct val="0"/>
              </a:spcBef>
            </a:pPr>
            <a:r>
              <a:rPr lang="en-GB" noProof="0" dirty="0" smtClean="0"/>
              <a:t>If root canal preparation is possible without initial hand filing, why risk procedural errors by creating a glide path prior to instrumentation?</a:t>
            </a:r>
          </a:p>
          <a:p>
            <a:pPr eaLnBrk="1" hangingPunct="1">
              <a:spcBef>
                <a:spcPct val="0"/>
              </a:spcBef>
            </a:pPr>
            <a:endParaRPr lang="en-GB" noProof="0" dirty="0" smtClean="0"/>
          </a:p>
        </p:txBody>
      </p:sp>
      <p:sp>
        <p:nvSpPr>
          <p:cNvPr id="97283"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1C378F-7B9F-42C4-B4E1-E974166E0B6C}" type="slidenum">
              <a:rPr lang="de-DE"/>
              <a:pPr fontAlgn="base">
                <a:spcBef>
                  <a:spcPct val="0"/>
                </a:spcBef>
                <a:spcAft>
                  <a:spcPct val="0"/>
                </a:spcAft>
                <a:defRPr/>
              </a:pPr>
              <a:t>45</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Folienbildplatzhalter 1"/>
          <p:cNvSpPr>
            <a:spLocks noGrp="1" noRot="1" noChangeAspect="1"/>
          </p:cNvSpPr>
          <p:nvPr>
            <p:ph type="sldImg"/>
          </p:nvPr>
        </p:nvSpPr>
        <p:spPr bwMode="auto">
          <a:noFill/>
          <a:ln>
            <a:solidFill>
              <a:srgbClr val="000000"/>
            </a:solidFill>
            <a:miter lim="800000"/>
            <a:headEnd/>
            <a:tailEnd/>
          </a:ln>
        </p:spPr>
      </p:sp>
      <p:sp>
        <p:nvSpPr>
          <p:cNvPr id="99330"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t>If the ISO 15 hand instrument does not go to working length without being pre-curved, root canal preparation needs to be finished manually.</a:t>
            </a:r>
          </a:p>
          <a:p>
            <a:pPr eaLnBrk="1" hangingPunct="1">
              <a:spcBef>
                <a:spcPct val="0"/>
              </a:spcBef>
            </a:pPr>
            <a:endParaRPr lang="en-GB" noProof="0" dirty="0" smtClean="0"/>
          </a:p>
          <a:p>
            <a:pPr eaLnBrk="1" hangingPunct="1">
              <a:spcBef>
                <a:spcPct val="0"/>
              </a:spcBef>
            </a:pPr>
            <a:r>
              <a:rPr lang="en-GB" noProof="0" dirty="0" smtClean="0"/>
              <a:t>This limitation also applies to root canal preparation with rotary </a:t>
            </a:r>
            <a:r>
              <a:rPr lang="en-GB" noProof="0" dirty="0" err="1" smtClean="0"/>
              <a:t>NiTi</a:t>
            </a:r>
            <a:r>
              <a:rPr lang="en-GB" noProof="0" dirty="0" smtClean="0"/>
              <a:t> instruments!</a:t>
            </a:r>
          </a:p>
          <a:p>
            <a:pPr eaLnBrk="1" hangingPunct="1">
              <a:spcBef>
                <a:spcPct val="0"/>
              </a:spcBef>
            </a:pPr>
            <a:endParaRPr lang="en-GB" noProof="0" dirty="0" smtClean="0"/>
          </a:p>
        </p:txBody>
      </p:sp>
      <p:sp>
        <p:nvSpPr>
          <p:cNvPr id="99331"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A56F4E-2B4E-403C-8F53-50404E6CD935}" type="slidenum">
              <a:rPr lang="de-DE"/>
              <a:pPr fontAlgn="base">
                <a:spcBef>
                  <a:spcPct val="0"/>
                </a:spcBef>
                <a:spcAft>
                  <a:spcPct val="0"/>
                </a:spcAft>
                <a:defRPr/>
              </a:pPr>
              <a:t>46</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Folienbildplatzhalter 1"/>
          <p:cNvSpPr>
            <a:spLocks noGrp="1" noRot="1" noChangeAspect="1"/>
          </p:cNvSpPr>
          <p:nvPr>
            <p:ph type="sldImg"/>
          </p:nvPr>
        </p:nvSpPr>
        <p:spPr bwMode="auto">
          <a:noFill/>
          <a:ln>
            <a:solidFill>
              <a:srgbClr val="000000"/>
            </a:solidFill>
            <a:miter lim="800000"/>
            <a:headEnd/>
            <a:tailEnd/>
          </a:ln>
        </p:spPr>
      </p:sp>
      <p:sp>
        <p:nvSpPr>
          <p:cNvPr id="102402" name="Notizenplatzhalter 2"/>
          <p:cNvSpPr>
            <a:spLocks noGrp="1"/>
          </p:cNvSpPr>
          <p:nvPr>
            <p:ph type="body" idx="1"/>
          </p:nvPr>
        </p:nvSpPr>
        <p:spPr bwMode="auto">
          <a:noFill/>
        </p:spPr>
        <p:txBody>
          <a:bodyPr wrap="square" numCol="1" anchor="t" anchorCtr="0" compatLnSpc="1">
            <a:prstTxWarp prst="textNoShape">
              <a:avLst/>
            </a:prstTxWarp>
          </a:bodyPr>
          <a:lstStyle/>
          <a:p>
            <a:pPr eaLnBrk="1" fontAlgn="auto" hangingPunct="1">
              <a:spcBef>
                <a:spcPts val="0"/>
              </a:spcBef>
              <a:spcAft>
                <a:spcPts val="0"/>
              </a:spcAft>
              <a:defRPr/>
            </a:pPr>
            <a:r>
              <a:rPr lang="en-US" b="1" u="sng" dirty="0" smtClean="0"/>
              <a:t>A radiograph is recommended based on forensic reasons:</a:t>
            </a:r>
            <a:br>
              <a:rPr lang="en-US" b="1" u="sng" dirty="0" smtClean="0"/>
            </a:br>
            <a:endParaRPr lang="en-US" b="1" u="sng" dirty="0" smtClean="0"/>
          </a:p>
          <a:p>
            <a:pPr eaLnBrk="1" fontAlgn="auto" hangingPunct="1">
              <a:spcBef>
                <a:spcPts val="0"/>
              </a:spcBef>
              <a:spcAft>
                <a:spcPts val="0"/>
              </a:spcAft>
              <a:defRPr/>
            </a:pPr>
            <a:endParaRPr lang="en-US" dirty="0" smtClean="0"/>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latin typeface="Arial" charset="0"/>
                <a:cs typeface="Arial" charset="0"/>
              </a:rPr>
              <a:t>With silver point after an ISO 10 hand instrument has reached the working length. The silver point has a higher radiographic opacity than a size 10 hand instrument.</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latin typeface="Arial" charset="0"/>
              <a:cs typeface="Arial" charset="0"/>
            </a:endParaRP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Radiograph of the master point after instrumentation</a:t>
            </a:r>
            <a:endParaRPr lang="en-US" dirty="0" smtClean="0">
              <a:latin typeface="Arial" charset="0"/>
              <a:cs typeface="Arial" charset="0"/>
            </a:endParaRPr>
          </a:p>
        </p:txBody>
      </p:sp>
      <p:sp>
        <p:nvSpPr>
          <p:cNvPr id="102403"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50679C-7D15-4A1C-9B77-2A814ED35004}" type="slidenum">
              <a:rPr lang="de-DE"/>
              <a:pPr fontAlgn="base">
                <a:spcBef>
                  <a:spcPct val="0"/>
                </a:spcBef>
                <a:spcAft>
                  <a:spcPct val="0"/>
                </a:spcAft>
                <a:defRPr/>
              </a:pPr>
              <a:t>48</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Folienbildplatzhalter 1"/>
          <p:cNvSpPr>
            <a:spLocks noGrp="1" noRot="1" noChangeAspect="1"/>
          </p:cNvSpPr>
          <p:nvPr>
            <p:ph type="sldImg"/>
          </p:nvPr>
        </p:nvSpPr>
        <p:spPr bwMode="auto">
          <a:noFill/>
          <a:ln>
            <a:solidFill>
              <a:srgbClr val="000000"/>
            </a:solidFill>
            <a:miter lim="800000"/>
            <a:headEnd/>
            <a:tailEnd/>
          </a:ln>
        </p:spPr>
      </p:sp>
      <p:sp>
        <p:nvSpPr>
          <p:cNvPr id="106498"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
        <p:nvSpPr>
          <p:cNvPr id="106499"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01E55C-CE35-4D2E-BB22-A053EDC8288F}" type="slidenum">
              <a:rPr lang="de-DE"/>
              <a:pPr fontAlgn="base">
                <a:spcBef>
                  <a:spcPct val="0"/>
                </a:spcBef>
                <a:spcAft>
                  <a:spcPct val="0"/>
                </a:spcAft>
                <a:defRPr/>
              </a:pPr>
              <a:t>51</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Folienbildplatzhalter 1"/>
          <p:cNvSpPr>
            <a:spLocks noGrp="1" noRot="1" noChangeAspect="1"/>
          </p:cNvSpPr>
          <p:nvPr>
            <p:ph type="sldImg"/>
          </p:nvPr>
        </p:nvSpPr>
        <p:spPr bwMode="auto">
          <a:noFill/>
          <a:ln>
            <a:solidFill>
              <a:srgbClr val="000000"/>
            </a:solidFill>
            <a:miter lim="800000"/>
            <a:headEnd/>
            <a:tailEnd/>
          </a:ln>
        </p:spPr>
      </p:sp>
      <p:sp>
        <p:nvSpPr>
          <p:cNvPr id="108546"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t>Apical enlargement with</a:t>
            </a:r>
            <a:r>
              <a:rPr lang="en-GB" baseline="0" noProof="0" dirty="0" smtClean="0"/>
              <a:t> rotary instruments is possible but not recommended for a dentist (GP) as it would mean mastering both reciprocation and rotary systems.</a:t>
            </a:r>
          </a:p>
          <a:p>
            <a:pPr eaLnBrk="1" hangingPunct="1">
              <a:spcBef>
                <a:spcPct val="0"/>
              </a:spcBef>
            </a:pPr>
            <a:r>
              <a:rPr lang="en-GB" noProof="0" dirty="0" smtClean="0"/>
              <a:t>If</a:t>
            </a:r>
            <a:r>
              <a:rPr lang="en-GB" baseline="0" noProof="0" dirty="0" smtClean="0"/>
              <a:t> the apex is enlarged with rotary or manual instruments, RECIPROC gutta-percha points will no longer be suitable</a:t>
            </a:r>
            <a:endParaRPr lang="en-GB" noProof="0" dirty="0" smtClean="0"/>
          </a:p>
          <a:p>
            <a:pPr eaLnBrk="1" hangingPunct="1">
              <a:spcBef>
                <a:spcPct val="0"/>
              </a:spcBef>
            </a:pPr>
            <a:endParaRPr lang="en-GB" noProof="0" dirty="0" smtClean="0"/>
          </a:p>
          <a:p>
            <a:pPr eaLnBrk="1" hangingPunct="1">
              <a:spcBef>
                <a:spcPct val="0"/>
              </a:spcBef>
            </a:pPr>
            <a:endParaRPr lang="en-GB" noProof="0" dirty="0" smtClean="0"/>
          </a:p>
        </p:txBody>
      </p:sp>
      <p:sp>
        <p:nvSpPr>
          <p:cNvPr id="108547"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CDADDA-9466-4079-B684-8F47E5591738}" type="slidenum">
              <a:rPr lang="de-DE"/>
              <a:pPr fontAlgn="base">
                <a:spcBef>
                  <a:spcPct val="0"/>
                </a:spcBef>
                <a:spcAft>
                  <a:spcPct val="0"/>
                </a:spcAft>
                <a:defRPr/>
              </a:pPr>
              <a:t>52</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Folienbildplatzhalter 1"/>
          <p:cNvSpPr>
            <a:spLocks noGrp="1" noRot="1" noChangeAspect="1"/>
          </p:cNvSpPr>
          <p:nvPr>
            <p:ph type="sldImg"/>
          </p:nvPr>
        </p:nvSpPr>
        <p:spPr bwMode="auto">
          <a:noFill/>
          <a:ln>
            <a:solidFill>
              <a:srgbClr val="000000"/>
            </a:solidFill>
            <a:miter lim="800000"/>
            <a:headEnd/>
            <a:tailEnd/>
          </a:ln>
        </p:spPr>
      </p:sp>
      <p:sp>
        <p:nvSpPr>
          <p:cNvPr id="110594"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
        <p:nvSpPr>
          <p:cNvPr id="110595"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2F8858-3E6C-4483-B95B-2EDD7459B082}" type="slidenum">
              <a:rPr lang="de-DE"/>
              <a:pPr fontAlgn="base">
                <a:spcBef>
                  <a:spcPct val="0"/>
                </a:spcBef>
                <a:spcAft>
                  <a:spcPct val="0"/>
                </a:spcAft>
                <a:defRPr/>
              </a:pPr>
              <a:t>53</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E32B350-F5A4-47ED-ADDA-162182C8732B}" type="slidenum">
              <a:rPr lang="de-DE" smtClean="0"/>
              <a:pPr/>
              <a:t>55</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p:cNvSpPr>
          <p:nvPr>
            <p:ph type="sldImg"/>
          </p:nvPr>
        </p:nvSpPr>
        <p:spPr bwMode="auto">
          <a:noFill/>
          <a:ln>
            <a:solidFill>
              <a:srgbClr val="000000"/>
            </a:solidFill>
            <a:miter lim="800000"/>
            <a:headEnd/>
            <a:tailEnd/>
          </a:ln>
        </p:spPr>
      </p:sp>
      <p:sp>
        <p:nvSpPr>
          <p:cNvPr id="35842"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t>Dr. Yared has 12 years of clinical experience with reciprocation.</a:t>
            </a:r>
            <a:br>
              <a:rPr lang="en-GB" noProof="0" dirty="0" smtClean="0"/>
            </a:br>
            <a:endParaRPr lang="en-GB" noProof="0" dirty="0" smtClean="0"/>
          </a:p>
          <a:p>
            <a:pPr eaLnBrk="1" hangingPunct="1">
              <a:spcBef>
                <a:spcPct val="0"/>
              </a:spcBef>
            </a:pPr>
            <a:r>
              <a:rPr lang="en-GB" noProof="0" dirty="0" smtClean="0"/>
              <a:t>He invented the concept "single file reciprocation" and introduced it in 2008 in an article published in the JOE.</a:t>
            </a:r>
            <a:br>
              <a:rPr lang="en-GB" noProof="0" dirty="0" smtClean="0"/>
            </a:br>
            <a:endParaRPr lang="en-GB" noProof="0" dirty="0" smtClean="0"/>
          </a:p>
          <a:p>
            <a:pPr eaLnBrk="1" hangingPunct="1">
              <a:spcBef>
                <a:spcPct val="0"/>
              </a:spcBef>
            </a:pPr>
            <a:r>
              <a:rPr lang="en-GB" noProof="0" dirty="0" smtClean="0"/>
              <a:t>He developed the RECIPROC concept in cooperation with VDW and is considered the pioneer of reciprocation systems.  </a:t>
            </a:r>
          </a:p>
        </p:txBody>
      </p:sp>
      <p:sp>
        <p:nvSpPr>
          <p:cNvPr id="35843"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035840-796F-426C-AFB6-978BE37276A9}" type="slidenum">
              <a:rPr lang="de-DE"/>
              <a:pPr fontAlgn="base">
                <a:spcBef>
                  <a:spcPct val="0"/>
                </a:spcBef>
                <a:spcAft>
                  <a:spcPct val="0"/>
                </a:spcAft>
                <a:defRPr/>
              </a:pPr>
              <a:t>5</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E32B350-F5A4-47ED-ADDA-162182C8732B}" type="slidenum">
              <a:rPr lang="de-DE" smtClean="0"/>
              <a:pPr/>
              <a:t>56</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olienbildplatzhalter 1"/>
          <p:cNvSpPr>
            <a:spLocks noGrp="1" noRot="1" noChangeAspect="1"/>
          </p:cNvSpPr>
          <p:nvPr>
            <p:ph type="sldImg"/>
          </p:nvPr>
        </p:nvSpPr>
        <p:spPr bwMode="auto">
          <a:noFill/>
          <a:ln>
            <a:solidFill>
              <a:srgbClr val="000000"/>
            </a:solidFill>
            <a:miter lim="800000"/>
            <a:headEnd/>
            <a:tailEnd/>
          </a:ln>
        </p:spPr>
      </p:sp>
      <p:sp>
        <p:nvSpPr>
          <p:cNvPr id="37890"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dirty="0" smtClean="0"/>
              <a:t>Instrument </a:t>
            </a:r>
            <a:r>
              <a:rPr lang="de-DE" dirty="0" err="1" smtClean="0"/>
              <a:t>is</a:t>
            </a:r>
            <a:r>
              <a:rPr lang="de-DE" dirty="0" smtClean="0"/>
              <a:t> </a:t>
            </a:r>
            <a:r>
              <a:rPr lang="de-DE" dirty="0" err="1" smtClean="0"/>
              <a:t>first</a:t>
            </a:r>
            <a:r>
              <a:rPr lang="de-DE" dirty="0" smtClean="0"/>
              <a:t> </a:t>
            </a:r>
            <a:r>
              <a:rPr lang="de-DE" dirty="0" err="1" smtClean="0"/>
              <a:t>driven</a:t>
            </a:r>
            <a:r>
              <a:rPr lang="de-DE" dirty="0" smtClean="0"/>
              <a:t> in a </a:t>
            </a:r>
            <a:r>
              <a:rPr lang="de-DE" dirty="0" err="1" smtClean="0"/>
              <a:t>cutting</a:t>
            </a:r>
            <a:r>
              <a:rPr lang="de-DE" dirty="0" smtClean="0"/>
              <a:t> </a:t>
            </a:r>
            <a:r>
              <a:rPr lang="de-DE" dirty="0" err="1" smtClean="0"/>
              <a:t>direction</a:t>
            </a:r>
            <a:endParaRPr lang="de-DE" dirty="0" smtClean="0"/>
          </a:p>
          <a:p>
            <a:pPr eaLnBrk="1" hangingPunct="1">
              <a:spcBef>
                <a:spcPct val="0"/>
              </a:spcBef>
            </a:pPr>
            <a:endParaRPr lang="en-GB" dirty="0" smtClean="0"/>
          </a:p>
          <a:p>
            <a:pPr eaLnBrk="1" hangingPunct="1">
              <a:spcBef>
                <a:spcPct val="0"/>
              </a:spcBef>
            </a:pPr>
            <a:r>
              <a:rPr lang="de-DE" dirty="0" smtClean="0"/>
              <a:t>The subsequent </a:t>
            </a:r>
            <a:r>
              <a:rPr lang="de-DE" dirty="0" err="1" smtClean="0"/>
              <a:t>reverse</a:t>
            </a:r>
            <a:r>
              <a:rPr lang="de-DE" dirty="0" smtClean="0"/>
              <a:t> </a:t>
            </a:r>
            <a:r>
              <a:rPr lang="de-DE" dirty="0" err="1" smtClean="0"/>
              <a:t>rotation</a:t>
            </a:r>
            <a:r>
              <a:rPr lang="de-DE" dirty="0" smtClean="0"/>
              <a:t> </a:t>
            </a:r>
            <a:r>
              <a:rPr lang="de-DE" dirty="0" err="1" smtClean="0"/>
              <a:t>releases</a:t>
            </a:r>
            <a:r>
              <a:rPr lang="de-DE" dirty="0" smtClean="0"/>
              <a:t> </a:t>
            </a:r>
            <a:r>
              <a:rPr lang="de-DE" dirty="0" err="1" smtClean="0"/>
              <a:t>the</a:t>
            </a:r>
            <a:r>
              <a:rPr lang="de-DE" dirty="0" smtClean="0"/>
              <a:t> </a:t>
            </a:r>
            <a:r>
              <a:rPr lang="de-DE" dirty="0" err="1" smtClean="0"/>
              <a:t>instrument</a:t>
            </a:r>
            <a:endParaRPr lang="de-DE" dirty="0" smtClean="0"/>
          </a:p>
          <a:p>
            <a:pPr eaLnBrk="1" hangingPunct="1">
              <a:spcBef>
                <a:spcPct val="0"/>
              </a:spcBef>
            </a:pPr>
            <a:endParaRPr lang="en-GB" dirty="0" smtClean="0"/>
          </a:p>
          <a:p>
            <a:pPr eaLnBrk="1" hangingPunct="1">
              <a:spcBef>
                <a:spcPct val="0"/>
              </a:spcBef>
            </a:pPr>
            <a:r>
              <a:rPr lang="de-DE" dirty="0" err="1" smtClean="0"/>
              <a:t>This</a:t>
            </a:r>
            <a:r>
              <a:rPr lang="de-DE" dirty="0" smtClean="0"/>
              <a:t> </a:t>
            </a:r>
            <a:r>
              <a:rPr lang="de-DE" dirty="0" err="1" smtClean="0"/>
              <a:t>allows</a:t>
            </a:r>
            <a:r>
              <a:rPr lang="de-DE" dirty="0" smtClean="0"/>
              <a:t> </a:t>
            </a:r>
            <a:r>
              <a:rPr lang="de-DE" dirty="0" err="1" smtClean="0"/>
              <a:t>the</a:t>
            </a:r>
            <a:r>
              <a:rPr lang="de-DE" dirty="0" smtClean="0"/>
              <a:t> </a:t>
            </a:r>
            <a:r>
              <a:rPr lang="de-DE" dirty="0" err="1" smtClean="0"/>
              <a:t>instrument</a:t>
            </a:r>
            <a:r>
              <a:rPr lang="de-DE" dirty="0" smtClean="0"/>
              <a:t> </a:t>
            </a:r>
            <a:r>
              <a:rPr lang="de-DE" dirty="0" err="1" smtClean="0"/>
              <a:t>to</a:t>
            </a:r>
            <a:r>
              <a:rPr lang="de-DE" dirty="0" smtClean="0"/>
              <a:t> </a:t>
            </a:r>
            <a:r>
              <a:rPr lang="de-DE" dirty="0" err="1" smtClean="0"/>
              <a:t>advance</a:t>
            </a:r>
            <a:r>
              <a:rPr lang="de-DE" dirty="0" smtClean="0"/>
              <a:t> </a:t>
            </a:r>
            <a:r>
              <a:rPr lang="de-DE" dirty="0" err="1" smtClean="0"/>
              <a:t>automatically</a:t>
            </a:r>
            <a:r>
              <a:rPr lang="de-DE" dirty="0" smtClean="0"/>
              <a:t> </a:t>
            </a:r>
            <a:r>
              <a:rPr lang="de-DE" dirty="0" err="1" smtClean="0"/>
              <a:t>towards</a:t>
            </a:r>
            <a:r>
              <a:rPr lang="de-DE" dirty="0" smtClean="0"/>
              <a:t> </a:t>
            </a:r>
            <a:r>
              <a:rPr lang="de-DE" dirty="0" err="1" smtClean="0"/>
              <a:t>the</a:t>
            </a:r>
            <a:r>
              <a:rPr lang="de-DE" dirty="0" smtClean="0"/>
              <a:t> </a:t>
            </a:r>
            <a:r>
              <a:rPr lang="de-DE" dirty="0" err="1" smtClean="0"/>
              <a:t>apex</a:t>
            </a:r>
            <a:r>
              <a:rPr lang="de-DE" dirty="0" smtClean="0"/>
              <a:t>. 	</a:t>
            </a:r>
          </a:p>
          <a:p>
            <a:pPr eaLnBrk="1" hangingPunct="1">
              <a:spcBef>
                <a:spcPct val="0"/>
              </a:spcBef>
            </a:pPr>
            <a:endParaRPr lang="de-DE" dirty="0" smtClean="0"/>
          </a:p>
          <a:p>
            <a:pPr eaLnBrk="1" hangingPunct="1">
              <a:spcBef>
                <a:spcPct val="0"/>
              </a:spcBef>
            </a:pPr>
            <a:r>
              <a:rPr lang="de-DE" dirty="0" smtClean="0"/>
              <a:t>10 </a:t>
            </a:r>
            <a:r>
              <a:rPr lang="de-DE" dirty="0" err="1" smtClean="0"/>
              <a:t>reciprocation</a:t>
            </a:r>
            <a:r>
              <a:rPr lang="de-DE" dirty="0" smtClean="0"/>
              <a:t> </a:t>
            </a:r>
            <a:r>
              <a:rPr lang="de-DE" dirty="0" err="1" smtClean="0"/>
              <a:t>cycles</a:t>
            </a:r>
            <a:r>
              <a:rPr lang="de-DE" dirty="0" smtClean="0"/>
              <a:t> per </a:t>
            </a:r>
            <a:r>
              <a:rPr lang="en-GB" noProof="0" dirty="0" smtClean="0"/>
              <a:t>second</a:t>
            </a:r>
            <a:r>
              <a:rPr lang="de-DE" dirty="0" smtClean="0"/>
              <a:t> </a:t>
            </a:r>
            <a:r>
              <a:rPr lang="de-DE" dirty="0" err="1" smtClean="0"/>
              <a:t>correspond</a:t>
            </a:r>
            <a:r>
              <a:rPr lang="de-DE" dirty="0" smtClean="0"/>
              <a:t> </a:t>
            </a:r>
            <a:r>
              <a:rPr lang="de-DE" dirty="0" err="1" smtClean="0"/>
              <a:t>to</a:t>
            </a:r>
            <a:r>
              <a:rPr lang="de-DE" dirty="0" smtClean="0"/>
              <a:t> </a:t>
            </a:r>
            <a:r>
              <a:rPr lang="de-DE" dirty="0" err="1" smtClean="0"/>
              <a:t>approx</a:t>
            </a:r>
            <a:r>
              <a:rPr lang="de-DE" dirty="0" smtClean="0"/>
              <a:t>. 300 </a:t>
            </a:r>
            <a:r>
              <a:rPr lang="de-DE" dirty="0" err="1" smtClean="0"/>
              <a:t>rpm</a:t>
            </a:r>
            <a:r>
              <a:rPr lang="de-DE" dirty="0" smtClean="0"/>
              <a:t>. </a:t>
            </a:r>
            <a:r>
              <a:rPr lang="de-DE" dirty="0" err="1" smtClean="0"/>
              <a:t>One</a:t>
            </a:r>
            <a:r>
              <a:rPr lang="de-DE" dirty="0" smtClean="0"/>
              <a:t> </a:t>
            </a:r>
            <a:r>
              <a:rPr lang="de-DE" dirty="0" err="1" smtClean="0"/>
              <a:t>complete</a:t>
            </a:r>
            <a:r>
              <a:rPr lang="de-DE" dirty="0" smtClean="0"/>
              <a:t> </a:t>
            </a:r>
            <a:r>
              <a:rPr lang="de-DE" dirty="0" err="1" smtClean="0"/>
              <a:t>rotation</a:t>
            </a:r>
            <a:r>
              <a:rPr lang="de-DE" dirty="0" smtClean="0"/>
              <a:t> </a:t>
            </a:r>
            <a:r>
              <a:rPr lang="de-DE" dirty="0" err="1" smtClean="0"/>
              <a:t>of</a:t>
            </a:r>
            <a:r>
              <a:rPr lang="de-DE" dirty="0" smtClean="0"/>
              <a:t> 360° </a:t>
            </a:r>
            <a:r>
              <a:rPr lang="de-DE" dirty="0" err="1" smtClean="0"/>
              <a:t>is</a:t>
            </a:r>
            <a:r>
              <a:rPr lang="de-DE" dirty="0" smtClean="0"/>
              <a:t> </a:t>
            </a:r>
            <a:r>
              <a:rPr lang="de-DE" dirty="0" err="1" smtClean="0"/>
              <a:t>completed</a:t>
            </a:r>
            <a:r>
              <a:rPr lang="de-DE" dirty="0" smtClean="0"/>
              <a:t> in </a:t>
            </a:r>
            <a:r>
              <a:rPr lang="de-DE" dirty="0" err="1" smtClean="0"/>
              <a:t>three</a:t>
            </a:r>
            <a:r>
              <a:rPr lang="de-DE" dirty="0" smtClean="0"/>
              <a:t> </a:t>
            </a:r>
            <a:r>
              <a:rPr lang="de-DE" dirty="0" err="1" smtClean="0"/>
              <a:t>reciprocating</a:t>
            </a:r>
            <a:r>
              <a:rPr lang="de-DE" dirty="0" smtClean="0"/>
              <a:t> </a:t>
            </a:r>
            <a:r>
              <a:rPr lang="de-DE" dirty="0" err="1" smtClean="0"/>
              <a:t>movements</a:t>
            </a:r>
            <a:r>
              <a:rPr lang="de-DE" dirty="0" smtClean="0"/>
              <a:t>.</a:t>
            </a:r>
          </a:p>
          <a:p>
            <a:pPr eaLnBrk="1" hangingPunct="1">
              <a:spcBef>
                <a:spcPct val="0"/>
              </a:spcBef>
            </a:pPr>
            <a:endParaRPr lang="en-GB" dirty="0" smtClean="0"/>
          </a:p>
          <a:p>
            <a:pPr eaLnBrk="1" hangingPunct="1">
              <a:spcBef>
                <a:spcPct val="0"/>
              </a:spcBef>
            </a:pPr>
            <a:endParaRPr lang="en-GB" dirty="0" smtClean="0"/>
          </a:p>
          <a:p>
            <a:pPr marL="0" lvl="1" eaLnBrk="1" hangingPunct="1">
              <a:spcBef>
                <a:spcPct val="0"/>
              </a:spcBef>
            </a:pPr>
            <a:endParaRPr lang="de-DE" dirty="0" smtClean="0"/>
          </a:p>
        </p:txBody>
      </p:sp>
      <p:sp>
        <p:nvSpPr>
          <p:cNvPr id="37891"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03B9FD-BD52-41CA-AF08-95FC683F21DE}" type="slidenum">
              <a:rPr lang="de-DE"/>
              <a:pPr fontAlgn="base">
                <a:spcBef>
                  <a:spcPct val="0"/>
                </a:spcBef>
                <a:spcAft>
                  <a:spcPct val="0"/>
                </a:spcAft>
                <a:defRPr/>
              </a:pPr>
              <a:t>6</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olienbildplatzhalter 1"/>
          <p:cNvSpPr>
            <a:spLocks noGrp="1" noRot="1" noChangeAspect="1"/>
          </p:cNvSpPr>
          <p:nvPr>
            <p:ph type="sldImg"/>
          </p:nvPr>
        </p:nvSpPr>
        <p:spPr bwMode="auto">
          <a:noFill/>
          <a:ln>
            <a:solidFill>
              <a:srgbClr val="000000"/>
            </a:solidFill>
            <a:miter lim="800000"/>
            <a:headEnd/>
            <a:tailEnd/>
          </a:ln>
        </p:spPr>
      </p:sp>
      <p:sp>
        <p:nvSpPr>
          <p:cNvPr id="39938"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smtClean="0"/>
              <a:t>The instrument works within its elastic phase, and so,</a:t>
            </a:r>
            <a:r>
              <a:rPr lang="en-GB" baseline="0" noProof="0" dirty="0" smtClean="0"/>
              <a:t> </a:t>
            </a:r>
            <a:r>
              <a:rPr lang="en-GB" noProof="0" dirty="0" smtClean="0"/>
              <a:t>therefore, relatively stress-free</a:t>
            </a:r>
            <a:r>
              <a:rPr lang="en-GB" noProof="0" dirty="0" smtClean="0">
                <a:solidFill>
                  <a:srgbClr val="FF0000"/>
                </a:solidFill>
              </a:rPr>
              <a:t>. </a:t>
            </a:r>
            <a:r>
              <a:rPr lang="en-GB" noProof="0" dirty="0" smtClean="0"/>
              <a:t>Due to the fact that the angle</a:t>
            </a:r>
            <a:r>
              <a:rPr lang="en-GB" baseline="0" noProof="0" dirty="0" smtClean="0"/>
              <a:t> in the cutting direction is greater than the reverse angle, </a:t>
            </a:r>
            <a:r>
              <a:rPr lang="en-GB" noProof="0" dirty="0" smtClean="0"/>
              <a:t>the instrument progresses from apically almost automatically.</a:t>
            </a:r>
          </a:p>
          <a:p>
            <a:pPr eaLnBrk="1" hangingPunct="1">
              <a:spcBef>
                <a:spcPct val="0"/>
              </a:spcBef>
            </a:pPr>
            <a:endParaRPr lang="en-GB" noProof="0" dirty="0" smtClean="0"/>
          </a:p>
          <a:p>
            <a:pPr eaLnBrk="1" hangingPunct="1">
              <a:spcBef>
                <a:spcPct val="0"/>
              </a:spcBef>
            </a:pPr>
            <a:r>
              <a:rPr lang="en-GB" u="sng" noProof="0" dirty="0" smtClean="0"/>
              <a:t>Causes for instrument fractures are:</a:t>
            </a:r>
          </a:p>
          <a:p>
            <a:pPr eaLnBrk="1" hangingPunct="1">
              <a:spcBef>
                <a:spcPct val="0"/>
              </a:spcBef>
            </a:pPr>
            <a:r>
              <a:rPr lang="en-GB" noProof="0" dirty="0" err="1" smtClean="0"/>
              <a:t>Torsional</a:t>
            </a:r>
            <a:r>
              <a:rPr lang="en-GB" noProof="0" dirty="0" smtClean="0"/>
              <a:t> stress</a:t>
            </a:r>
          </a:p>
          <a:p>
            <a:pPr eaLnBrk="1" hangingPunct="1">
              <a:spcBef>
                <a:spcPct val="0"/>
              </a:spcBef>
            </a:pPr>
            <a:r>
              <a:rPr lang="en-GB" noProof="0" dirty="0" smtClean="0"/>
              <a:t>Cyclic fatigue caused by tension and compression</a:t>
            </a:r>
          </a:p>
          <a:p>
            <a:pPr eaLnBrk="1" hangingPunct="1">
              <a:spcBef>
                <a:spcPct val="0"/>
              </a:spcBef>
            </a:pPr>
            <a:endParaRPr lang="en-GB" noProof="0" dirty="0" smtClean="0"/>
          </a:p>
          <a:p>
            <a:pPr eaLnBrk="1" hangingPunct="1">
              <a:spcBef>
                <a:spcPct val="0"/>
              </a:spcBef>
            </a:pPr>
            <a:r>
              <a:rPr lang="en-GB" noProof="0" dirty="0" smtClean="0"/>
              <a:t>The angles of reciprocation are specific to the design of the RECIPROC® instrument so that the instrument does not rotate past its individual elastic limit.</a:t>
            </a:r>
          </a:p>
        </p:txBody>
      </p:sp>
      <p:sp>
        <p:nvSpPr>
          <p:cNvPr id="39939"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5A2AEB-3FD3-4B1A-905B-2F2B33DA22CD}" type="slidenum">
              <a:rPr lang="de-DE"/>
              <a:pPr fontAlgn="base">
                <a:spcBef>
                  <a:spcPct val="0"/>
                </a:spcBef>
                <a:spcAft>
                  <a:spcPct val="0"/>
                </a:spcAft>
                <a:defRPr/>
              </a:pPr>
              <a:t>7</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1986" name="Rectangle 2"/>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u="sng" dirty="0" smtClean="0">
                <a:latin typeface="Lucida Grande" charset="0"/>
                <a:ea typeface="Lucida Grande" charset="0"/>
                <a:cs typeface="Lucida Grande" charset="0"/>
                <a:sym typeface="Lucida Grande" charset="0"/>
              </a:rPr>
              <a:t>Explanation of the graph:</a:t>
            </a:r>
          </a:p>
          <a:p>
            <a:r>
              <a:rPr lang="en-US" sz="1200" dirty="0" smtClean="0">
                <a:latin typeface="Lucida Grande" charset="0"/>
                <a:ea typeface="Lucida Grande" charset="0"/>
                <a:cs typeface="Lucida Grande" charset="0"/>
                <a:sym typeface="Lucida Grande" charset="0"/>
              </a:rPr>
              <a:t>If an instrument binds</a:t>
            </a:r>
            <a:r>
              <a:rPr lang="en-US" sz="1200" baseline="0" dirty="0" smtClean="0">
                <a:latin typeface="Lucida Grande" charset="0"/>
                <a:ea typeface="Lucida Grande" charset="0"/>
                <a:cs typeface="Lucida Grande" charset="0"/>
                <a:sym typeface="Lucida Grande" charset="0"/>
              </a:rPr>
              <a:t> in the root canal and is further</a:t>
            </a:r>
            <a:r>
              <a:rPr lang="en-US" sz="1200" dirty="0" smtClean="0">
                <a:latin typeface="Lucida Grande" charset="0"/>
                <a:ea typeface="Lucida Grande" charset="0"/>
                <a:cs typeface="Lucida Grande" charset="0"/>
                <a:sym typeface="Lucida Grande" charset="0"/>
              </a:rPr>
              <a:t> rotated, it will be subjected to stress in torsion, torque. The structure of the metal will undergo changes. These changes can be reversible or irreversible depending on the amount of the rotation when the instrument is binding. In this example, any rotation between 0 and 400 degrees will not cause irreversible changes to the structure of the metal. Any rotation beyond 400 degrees when the instrument is binding will cause irreversible changes in the structure of the metal. In the end, the instrument in this example fractures at approximately 1100 degrees of rotation. This zone between 0 and 400 degrees where the changes are reversible is called the elastic phase. The zone from 400 degrees to the point of fracture at around 1100 degrees is to the plastic phase. The point of transition between the elastic phase and the plastic phase is called the elastic limit. In this example the elastic limit is at approximately 400 degrees. If a rotary instrument engages</a:t>
            </a:r>
            <a:r>
              <a:rPr lang="en-US" sz="1200" baseline="0" dirty="0" smtClean="0">
                <a:latin typeface="Lucida Grande" charset="0"/>
                <a:ea typeface="Lucida Grande" charset="0"/>
                <a:cs typeface="Lucida Grande" charset="0"/>
                <a:sym typeface="Lucida Grande" charset="0"/>
              </a:rPr>
              <a:t> dentine</a:t>
            </a:r>
            <a:r>
              <a:rPr lang="en-US" sz="1200" dirty="0" smtClean="0">
                <a:latin typeface="Lucida Grande" charset="0"/>
                <a:ea typeface="Lucida Grande" charset="0"/>
                <a:cs typeface="Lucida Grande" charset="0"/>
                <a:sym typeface="Lucida Grande" charset="0"/>
              </a:rPr>
              <a:t> and the motor keeps rotating it,</a:t>
            </a:r>
            <a:r>
              <a:rPr lang="en-US" sz="1200" baseline="0" dirty="0" smtClean="0">
                <a:latin typeface="Lucida Grande" charset="0"/>
                <a:ea typeface="Lucida Grande" charset="0"/>
                <a:cs typeface="Lucida Grande" charset="0"/>
                <a:sym typeface="Lucida Grande" charset="0"/>
              </a:rPr>
              <a:t> </a:t>
            </a:r>
            <a:r>
              <a:rPr lang="en-US" sz="1200" dirty="0" smtClean="0">
                <a:latin typeface="Lucida Grande" charset="0"/>
                <a:ea typeface="Lucida Grande" charset="0"/>
                <a:cs typeface="Lucida Grande" charset="0"/>
                <a:sym typeface="Lucida Grande" charset="0"/>
              </a:rPr>
              <a:t> the metal of the instrument will undergo irreversible changes. This</a:t>
            </a:r>
            <a:r>
              <a:rPr lang="en-US" sz="1200" baseline="0" dirty="0" smtClean="0">
                <a:latin typeface="Lucida Grande" charset="0"/>
                <a:ea typeface="Lucida Grande" charset="0"/>
                <a:cs typeface="Lucida Grande" charset="0"/>
                <a:sym typeface="Lucida Grande" charset="0"/>
              </a:rPr>
              <a:t> happens</a:t>
            </a:r>
            <a:r>
              <a:rPr lang="en-US" sz="1200" dirty="0" smtClean="0">
                <a:latin typeface="Lucida Grande" charset="0"/>
                <a:ea typeface="Lucida Grande" charset="0"/>
                <a:cs typeface="Lucida Grande" charset="0"/>
                <a:sym typeface="Lucida Grande" charset="0"/>
              </a:rPr>
              <a:t> a first time, a second time and a third time and so on... every time the metal will undergo irreversible changes which will cause </a:t>
            </a:r>
            <a:r>
              <a:rPr lang="en-US" sz="1200" dirty="0" err="1" smtClean="0">
                <a:latin typeface="Lucida Grande" charset="0"/>
                <a:ea typeface="Lucida Grande" charset="0"/>
                <a:cs typeface="Lucida Grande" charset="0"/>
                <a:sym typeface="Lucida Grande" charset="0"/>
              </a:rPr>
              <a:t>torsional</a:t>
            </a:r>
            <a:r>
              <a:rPr lang="en-US" sz="1200" dirty="0" smtClean="0">
                <a:latin typeface="Lucida Grande" charset="0"/>
                <a:ea typeface="Lucida Grande" charset="0"/>
                <a:cs typeface="Lucida Grande" charset="0"/>
                <a:sym typeface="Lucida Grande" charset="0"/>
              </a:rPr>
              <a:t> fatigue and eventually lead to fracture. In reciprocation, the clockwise and counterclockwise angles of rotation should preferably be set at a level lower than the elastic limit (at a level which will not subject the instrument to a torque / stress exceeding the elastic limit). The lower the angles of rotation the safer the procedure, as long as the instrument can still cut dentine, advance apically in the canal and remove the cutting debris in a coronal direction).</a:t>
            </a:r>
          </a:p>
          <a:p>
            <a:pPr eaLnBrk="1" hangingPunct="1">
              <a:spcBef>
                <a:spcPct val="0"/>
              </a:spcBef>
            </a:pPr>
            <a:endParaRPr lang="en-US" sz="2200" dirty="0" smtClean="0">
              <a:latin typeface="Lucida Grande"/>
              <a:ea typeface="Lucida Grande"/>
              <a:cs typeface="Lucida Grande"/>
              <a:sym typeface="Lucida Grande"/>
            </a:endParaRPr>
          </a:p>
          <a:p>
            <a:pPr eaLnBrk="1" hangingPunct="1">
              <a:spcBef>
                <a:spcPct val="0"/>
              </a:spcBef>
            </a:pPr>
            <a:endParaRPr lang="en-US" sz="2200" dirty="0" smtClean="0">
              <a:latin typeface="Lucida Grande"/>
              <a:ea typeface="Lucida Grande"/>
              <a:cs typeface="Lucida Grande"/>
              <a:sym typeface="Lucida Grand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lienbildplatzhalter 1"/>
          <p:cNvSpPr>
            <a:spLocks noGrp="1" noRot="1" noChangeAspect="1"/>
          </p:cNvSpPr>
          <p:nvPr>
            <p:ph type="sldImg"/>
          </p:nvPr>
        </p:nvSpPr>
        <p:spPr bwMode="auto">
          <a:noFill/>
          <a:ln>
            <a:solidFill>
              <a:srgbClr val="000000"/>
            </a:solidFill>
            <a:miter lim="800000"/>
            <a:headEnd/>
            <a:tailEnd/>
          </a:ln>
        </p:spPr>
      </p:sp>
      <p:sp>
        <p:nvSpPr>
          <p:cNvPr id="44034"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z="1000" dirty="0" smtClean="0"/>
              <a:t>RECIPROC was </a:t>
            </a:r>
            <a:r>
              <a:rPr lang="de-DE" sz="1000" dirty="0" err="1" smtClean="0"/>
              <a:t>measured</a:t>
            </a:r>
            <a:r>
              <a:rPr lang="de-DE" sz="1000" dirty="0" smtClean="0"/>
              <a:t> in </a:t>
            </a:r>
            <a:r>
              <a:rPr lang="de-DE" sz="1000" dirty="0" err="1" smtClean="0"/>
              <a:t>reciprocating</a:t>
            </a:r>
            <a:r>
              <a:rPr lang="de-DE" sz="1000" dirty="0" smtClean="0"/>
              <a:t> </a:t>
            </a:r>
            <a:r>
              <a:rPr lang="de-DE" sz="1000" dirty="0" err="1" smtClean="0"/>
              <a:t>mode</a:t>
            </a:r>
            <a:r>
              <a:rPr lang="de-DE" sz="1000" dirty="0" smtClean="0"/>
              <a:t>, </a:t>
            </a:r>
            <a:r>
              <a:rPr lang="de-DE" sz="1000" dirty="0" err="1" smtClean="0"/>
              <a:t>Mtwo</a:t>
            </a:r>
            <a:r>
              <a:rPr lang="de-DE" sz="1000" dirty="0" smtClean="0"/>
              <a:t> </a:t>
            </a:r>
            <a:r>
              <a:rPr lang="de-DE" sz="1000" dirty="0" err="1" smtClean="0"/>
              <a:t>and</a:t>
            </a:r>
            <a:r>
              <a:rPr lang="de-DE" sz="1000" dirty="0" smtClean="0"/>
              <a:t> </a:t>
            </a:r>
            <a:r>
              <a:rPr lang="de-DE" sz="1000" dirty="0" err="1" smtClean="0"/>
              <a:t>ProTaper</a:t>
            </a:r>
            <a:r>
              <a:rPr lang="de-DE" sz="1000" dirty="0" smtClean="0"/>
              <a:t> in </a:t>
            </a:r>
            <a:r>
              <a:rPr lang="de-DE" sz="1000" dirty="0" err="1" smtClean="0"/>
              <a:t>continuous</a:t>
            </a:r>
            <a:r>
              <a:rPr lang="de-DE" sz="1000" dirty="0" smtClean="0"/>
              <a:t> </a:t>
            </a:r>
            <a:r>
              <a:rPr lang="de-DE" sz="1000" dirty="0" err="1" smtClean="0"/>
              <a:t>rotary</a:t>
            </a:r>
            <a:r>
              <a:rPr lang="de-DE" sz="1000" dirty="0" smtClean="0"/>
              <a:t> </a:t>
            </a:r>
            <a:r>
              <a:rPr lang="de-DE" sz="1000" dirty="0" err="1" smtClean="0"/>
              <a:t>mode</a:t>
            </a:r>
            <a:endParaRPr lang="de-DE" sz="1000" dirty="0" smtClean="0"/>
          </a:p>
          <a:p>
            <a:pPr eaLnBrk="1" hangingPunct="1">
              <a:spcBef>
                <a:spcPct val="0"/>
              </a:spcBef>
            </a:pPr>
            <a:r>
              <a:rPr lang="de-DE" sz="1000" dirty="0" err="1" smtClean="0"/>
              <a:t>ProTaper</a:t>
            </a:r>
            <a:r>
              <a:rPr lang="de-DE" sz="1000" dirty="0" smtClean="0"/>
              <a:t> </a:t>
            </a:r>
            <a:r>
              <a:rPr lang="de-DE" sz="1000" dirty="0" err="1" smtClean="0"/>
              <a:t>and</a:t>
            </a:r>
            <a:r>
              <a:rPr lang="de-DE" sz="1000" dirty="0" smtClean="0"/>
              <a:t> </a:t>
            </a:r>
            <a:r>
              <a:rPr lang="de-DE" sz="1000" dirty="0" err="1" smtClean="0"/>
              <a:t>Mtwo</a:t>
            </a:r>
            <a:r>
              <a:rPr lang="de-DE" sz="1000" dirty="0" smtClean="0"/>
              <a:t> </a:t>
            </a:r>
            <a:r>
              <a:rPr lang="de-DE" sz="1000" dirty="0" err="1" smtClean="0"/>
              <a:t>are</a:t>
            </a:r>
            <a:r>
              <a:rPr lang="de-DE" sz="1000" dirty="0" smtClean="0"/>
              <a:t> </a:t>
            </a:r>
            <a:r>
              <a:rPr lang="de-DE" sz="1000" dirty="0" err="1" smtClean="0"/>
              <a:t>made</a:t>
            </a:r>
            <a:r>
              <a:rPr lang="de-DE" sz="1000" dirty="0" smtClean="0"/>
              <a:t> </a:t>
            </a:r>
            <a:r>
              <a:rPr lang="de-DE" sz="1000" dirty="0" err="1" smtClean="0"/>
              <a:t>of</a:t>
            </a:r>
            <a:r>
              <a:rPr lang="de-DE" sz="1000" dirty="0" smtClean="0"/>
              <a:t> traditional </a:t>
            </a:r>
            <a:r>
              <a:rPr lang="de-DE" sz="1000" dirty="0" err="1" smtClean="0"/>
              <a:t>NiTi</a:t>
            </a:r>
            <a:r>
              <a:rPr lang="de-DE" sz="1000" dirty="0" smtClean="0"/>
              <a:t> </a:t>
            </a:r>
            <a:r>
              <a:rPr lang="de-DE" sz="1000" dirty="0" err="1" smtClean="0"/>
              <a:t>alloy</a:t>
            </a:r>
            <a:r>
              <a:rPr lang="de-DE" sz="1000" dirty="0" smtClean="0"/>
              <a:t>, RECIPROC </a:t>
            </a:r>
            <a:r>
              <a:rPr lang="de-DE" sz="1000" dirty="0" err="1" smtClean="0"/>
              <a:t>of</a:t>
            </a:r>
            <a:r>
              <a:rPr lang="de-DE" sz="1000" dirty="0" smtClean="0"/>
              <a:t> M-</a:t>
            </a:r>
            <a:r>
              <a:rPr lang="de-DE" sz="1000" dirty="0" err="1" smtClean="0"/>
              <a:t>Wire</a:t>
            </a:r>
            <a:endParaRPr lang="de-DE" sz="1000" dirty="0" smtClean="0"/>
          </a:p>
          <a:p>
            <a:pPr eaLnBrk="1" hangingPunct="1">
              <a:spcBef>
                <a:spcPct val="0"/>
              </a:spcBef>
            </a:pPr>
            <a:endParaRPr lang="de-DE" sz="1000" dirty="0" smtClean="0"/>
          </a:p>
          <a:p>
            <a:pPr eaLnBrk="1" hangingPunct="1">
              <a:spcBef>
                <a:spcPct val="0"/>
              </a:spcBef>
            </a:pPr>
            <a:r>
              <a:rPr lang="de-DE" sz="1000" dirty="0" err="1" smtClean="0"/>
              <a:t>Result</a:t>
            </a:r>
            <a:r>
              <a:rPr lang="de-DE" sz="1000" dirty="0" smtClean="0"/>
              <a:t> </a:t>
            </a:r>
            <a:r>
              <a:rPr lang="de-DE" sz="1000" dirty="0" err="1" smtClean="0"/>
              <a:t>is</a:t>
            </a:r>
            <a:r>
              <a:rPr lang="de-DE" sz="1000" dirty="0" smtClean="0"/>
              <a:t> </a:t>
            </a:r>
            <a:r>
              <a:rPr lang="de-DE" sz="1000" dirty="0" err="1" smtClean="0"/>
              <a:t>significant</a:t>
            </a:r>
            <a:r>
              <a:rPr lang="de-DE" sz="1000" dirty="0" smtClean="0"/>
              <a:t> </a:t>
            </a:r>
            <a:r>
              <a:rPr lang="de-DE" sz="1000" dirty="0" err="1" smtClean="0"/>
              <a:t>compared</a:t>
            </a:r>
            <a:r>
              <a:rPr lang="de-DE" sz="1000" dirty="0" smtClean="0"/>
              <a:t> </a:t>
            </a:r>
            <a:r>
              <a:rPr lang="de-DE" sz="1000" dirty="0" err="1" smtClean="0"/>
              <a:t>to</a:t>
            </a:r>
            <a:r>
              <a:rPr lang="de-DE" sz="1000" dirty="0" smtClean="0"/>
              <a:t> </a:t>
            </a:r>
            <a:r>
              <a:rPr lang="de-DE" sz="1000" dirty="0" err="1" smtClean="0"/>
              <a:t>the</a:t>
            </a:r>
            <a:r>
              <a:rPr lang="de-DE" sz="1000" dirty="0" smtClean="0"/>
              <a:t> </a:t>
            </a:r>
            <a:r>
              <a:rPr lang="de-DE" sz="1000" dirty="0" err="1" smtClean="0"/>
              <a:t>two</a:t>
            </a:r>
            <a:r>
              <a:rPr lang="de-DE" sz="1000" dirty="0" smtClean="0"/>
              <a:t> </a:t>
            </a:r>
            <a:r>
              <a:rPr lang="de-DE" sz="1000" dirty="0" err="1" smtClean="0"/>
              <a:t>instruments</a:t>
            </a:r>
            <a:r>
              <a:rPr lang="de-DE" sz="1000" dirty="0" smtClean="0"/>
              <a:t> </a:t>
            </a:r>
            <a:r>
              <a:rPr lang="de-DE" sz="1000" dirty="0" err="1" smtClean="0"/>
              <a:t>Mtwo</a:t>
            </a:r>
            <a:r>
              <a:rPr lang="de-DE" sz="1000" dirty="0" smtClean="0"/>
              <a:t> </a:t>
            </a:r>
            <a:r>
              <a:rPr lang="de-DE" sz="1000" dirty="0" err="1" smtClean="0"/>
              <a:t>and</a:t>
            </a:r>
            <a:r>
              <a:rPr lang="de-DE" sz="1000" dirty="0" smtClean="0"/>
              <a:t> </a:t>
            </a:r>
            <a:r>
              <a:rPr lang="de-DE" sz="1000" dirty="0" err="1" smtClean="0"/>
              <a:t>ProTaper</a:t>
            </a:r>
            <a:endParaRPr lang="de-DE" sz="1000" dirty="0" smtClean="0"/>
          </a:p>
          <a:p>
            <a:pPr eaLnBrk="1" hangingPunct="1">
              <a:spcBef>
                <a:spcPct val="0"/>
              </a:spcBef>
            </a:pPr>
            <a:r>
              <a:rPr lang="de-DE" sz="1000" dirty="0" smtClean="0"/>
              <a:t>The </a:t>
            </a:r>
            <a:r>
              <a:rPr lang="de-DE" sz="1000" dirty="0" err="1" smtClean="0"/>
              <a:t>measurement</a:t>
            </a:r>
            <a:r>
              <a:rPr lang="de-DE" sz="1000" dirty="0" smtClean="0"/>
              <a:t> was </a:t>
            </a:r>
            <a:r>
              <a:rPr lang="de-DE" sz="1000" dirty="0" err="1" smtClean="0"/>
              <a:t>carried</a:t>
            </a:r>
            <a:r>
              <a:rPr lang="de-DE" sz="1000" dirty="0" smtClean="0"/>
              <a:t> out in a </a:t>
            </a:r>
            <a:r>
              <a:rPr lang="de-DE" sz="1000" dirty="0" err="1" smtClean="0"/>
              <a:t>curved</a:t>
            </a:r>
            <a:r>
              <a:rPr lang="de-DE" sz="1000" dirty="0" smtClean="0"/>
              <a:t> </a:t>
            </a:r>
            <a:r>
              <a:rPr lang="de-DE" sz="1000" dirty="0" err="1" smtClean="0"/>
              <a:t>metal</a:t>
            </a:r>
            <a:r>
              <a:rPr lang="de-DE" sz="1000" dirty="0" smtClean="0"/>
              <a:t> </a:t>
            </a:r>
            <a:r>
              <a:rPr lang="de-DE" sz="1000" dirty="0" err="1" smtClean="0"/>
              <a:t>pipe</a:t>
            </a:r>
            <a:endParaRPr lang="de-DE" sz="1000" dirty="0" smtClean="0"/>
          </a:p>
          <a:p>
            <a:pPr eaLnBrk="1" hangingPunct="1">
              <a:spcBef>
                <a:spcPct val="0"/>
              </a:spcBef>
            </a:pPr>
            <a:endParaRPr lang="de-DE" sz="1000" dirty="0" smtClean="0"/>
          </a:p>
          <a:p>
            <a:pPr eaLnBrk="1" hangingPunct="1">
              <a:spcBef>
                <a:spcPct val="0"/>
              </a:spcBef>
            </a:pPr>
            <a:r>
              <a:rPr lang="de-DE" sz="1000" u="sng" dirty="0" smtClean="0"/>
              <a:t>Abstract </a:t>
            </a:r>
            <a:r>
              <a:rPr lang="de-DE" sz="1000" u="sng" dirty="0" err="1" smtClean="0"/>
              <a:t>of</a:t>
            </a:r>
            <a:r>
              <a:rPr lang="de-DE" sz="1000" u="sng" dirty="0" smtClean="0"/>
              <a:t> Dr.</a:t>
            </a:r>
            <a:r>
              <a:rPr lang="de-DE" sz="1000" u="sng" baseline="0" dirty="0" smtClean="0"/>
              <a:t> </a:t>
            </a:r>
            <a:r>
              <a:rPr lang="de-DE" sz="1000" u="sng" dirty="0" smtClean="0"/>
              <a:t>Nicola </a:t>
            </a:r>
            <a:r>
              <a:rPr lang="de-DE" sz="1000" u="sng" dirty="0" err="1" smtClean="0"/>
              <a:t>Grande's</a:t>
            </a:r>
            <a:r>
              <a:rPr lang="de-DE" sz="1000" u="sng" dirty="0" smtClean="0"/>
              <a:t> </a:t>
            </a:r>
            <a:r>
              <a:rPr lang="de-DE" sz="1000" u="sng" dirty="0" err="1" smtClean="0"/>
              <a:t>lecture</a:t>
            </a:r>
            <a:r>
              <a:rPr lang="de-DE" sz="1000" u="sng" dirty="0" smtClean="0"/>
              <a:t> </a:t>
            </a:r>
            <a:r>
              <a:rPr lang="de-DE" sz="1000" u="sng" dirty="0" err="1" smtClean="0"/>
              <a:t>at</a:t>
            </a:r>
            <a:r>
              <a:rPr lang="de-DE" sz="1000" u="sng" dirty="0" smtClean="0"/>
              <a:t> </a:t>
            </a:r>
            <a:r>
              <a:rPr lang="de-DE" sz="1000" u="sng" dirty="0" err="1" smtClean="0"/>
              <a:t>the</a:t>
            </a:r>
            <a:r>
              <a:rPr lang="de-DE" sz="1000" u="sng" dirty="0" smtClean="0"/>
              <a:t> AAE in April 2011:</a:t>
            </a:r>
          </a:p>
          <a:p>
            <a:pPr eaLnBrk="1" hangingPunct="1">
              <a:spcBef>
                <a:spcPct val="0"/>
              </a:spcBef>
            </a:pPr>
            <a:r>
              <a:rPr lang="en-US" sz="1000" dirty="0" smtClean="0"/>
              <a:t>New reciprocating nickel-titanium instruments have been recently introduced in the market, designed to be used with a patented reciprocating motion (</a:t>
            </a:r>
            <a:r>
              <a:rPr lang="en-US" sz="1000" dirty="0" err="1" smtClean="0"/>
              <a:t>Reciproc</a:t>
            </a:r>
            <a:r>
              <a:rPr lang="en-US" sz="1000" baseline="30000" dirty="0" err="1" smtClean="0"/>
              <a:t>TM</a:t>
            </a:r>
            <a:r>
              <a:rPr lang="en-US" sz="1000" dirty="0" smtClean="0"/>
              <a:t>, VDW-GmbH), that makes 10 alternations per second (approx. 300 clockwise and 300 counterclockwise partial rotations per minute). This study aimed to compare the cyclic fatigue resistance of </a:t>
            </a:r>
            <a:r>
              <a:rPr lang="en-US" sz="1000" dirty="0" err="1" smtClean="0"/>
              <a:t>Reciproc</a:t>
            </a:r>
            <a:r>
              <a:rPr lang="en-US" sz="1000" dirty="0" smtClean="0"/>
              <a:t> files used with the patented  reciprocating motion with conventional nickel-titanium rotary files used in continuous rotation (300 rpm). The following groups were tested: </a:t>
            </a:r>
            <a:r>
              <a:rPr lang="en-US" sz="1000" dirty="0" err="1" smtClean="0"/>
              <a:t>Reciproc</a:t>
            </a:r>
            <a:r>
              <a:rPr lang="en-US" sz="1000" dirty="0" smtClean="0"/>
              <a:t> R25, tip size #25 and variable taper (.08 apical taper, decreasing  </a:t>
            </a:r>
            <a:r>
              <a:rPr lang="en-US" sz="1000" dirty="0" err="1" smtClean="0"/>
              <a:t>coronally</a:t>
            </a:r>
            <a:r>
              <a:rPr lang="en-US" sz="1000" dirty="0" smtClean="0"/>
              <a:t>), </a:t>
            </a:r>
            <a:r>
              <a:rPr lang="en-US" sz="1000" dirty="0" err="1" smtClean="0"/>
              <a:t>Mtwo</a:t>
            </a:r>
            <a:r>
              <a:rPr lang="en-US" sz="1000" baseline="30000" dirty="0" err="1" smtClean="0"/>
              <a:t>TM</a:t>
            </a:r>
            <a:r>
              <a:rPr lang="en-US" sz="1000" dirty="0" smtClean="0"/>
              <a:t> (VDW-GmbH) tip size #25 taper .07 and </a:t>
            </a:r>
            <a:r>
              <a:rPr lang="en-US" sz="1000" dirty="0" err="1" smtClean="0"/>
              <a:t>ProTaper</a:t>
            </a:r>
            <a:r>
              <a:rPr lang="en-US" sz="1000" baseline="30000" dirty="0" err="1" smtClean="0"/>
              <a:t>TM</a:t>
            </a:r>
            <a:r>
              <a:rPr lang="en-US" sz="1000" dirty="0" smtClean="0"/>
              <a:t> F2 (</a:t>
            </a:r>
            <a:r>
              <a:rPr lang="en-US" sz="1000" dirty="0" err="1" smtClean="0"/>
              <a:t>Dentsply-Maillefer</a:t>
            </a:r>
            <a:r>
              <a:rPr lang="en-US" sz="1000" dirty="0" smtClean="0"/>
              <a:t>). Ten instruments of each group were driven until fracture using a cyclic fatigue device with 60° degrees angle of curvature and a 5-mm radius. Time to fracture in seconds was registered. Mean values and standard deviations (SD) were calculated. Data were analyzed by one-way ANOVA and </a:t>
            </a:r>
            <a:r>
              <a:rPr lang="en-US" sz="1000" dirty="0" err="1" smtClean="0"/>
              <a:t>Tukey</a:t>
            </a:r>
            <a:r>
              <a:rPr lang="en-US" sz="1000" dirty="0" smtClean="0"/>
              <a:t> HSD test. </a:t>
            </a:r>
            <a:r>
              <a:rPr lang="en-US" sz="1000" dirty="0" err="1" smtClean="0"/>
              <a:t>Reciproc</a:t>
            </a:r>
            <a:r>
              <a:rPr lang="en-US" sz="1000" dirty="0" smtClean="0"/>
              <a:t> R25 fractured after a mean of 130 seconds (SD 15,7) while </a:t>
            </a:r>
            <a:r>
              <a:rPr lang="en-US" sz="1000" dirty="0" err="1" smtClean="0"/>
              <a:t>Mtwo</a:t>
            </a:r>
            <a:r>
              <a:rPr lang="en-US" sz="1000" dirty="0" smtClean="0"/>
              <a:t> after 101 sec. (SD 12,4) and </a:t>
            </a:r>
            <a:r>
              <a:rPr lang="en-US" sz="1000" dirty="0" err="1" smtClean="0"/>
              <a:t>ProTaper</a:t>
            </a:r>
            <a:r>
              <a:rPr lang="en-US" sz="1000" dirty="0" smtClean="0"/>
              <a:t> after 58 sec. (SD 11,2). There were statistical significant differences among all the groups (p&lt;0.05).  </a:t>
            </a:r>
            <a:r>
              <a:rPr lang="en-US" sz="1000" u="sng" dirty="0" smtClean="0"/>
              <a:t>Since </a:t>
            </a:r>
            <a:r>
              <a:rPr lang="en-US" sz="1000" u="sng" dirty="0" err="1" smtClean="0"/>
              <a:t>Reciproc</a:t>
            </a:r>
            <a:r>
              <a:rPr lang="en-US" sz="1000" u="sng" dirty="0" smtClean="0"/>
              <a:t> files are very similar in cross-sectional and flute design to </a:t>
            </a:r>
            <a:r>
              <a:rPr lang="en-US" sz="1000" u="sng" dirty="0" err="1" smtClean="0"/>
              <a:t>Mtwo</a:t>
            </a:r>
            <a:r>
              <a:rPr lang="en-US" sz="1000" u="sng" dirty="0" smtClean="0"/>
              <a:t>, and very similar in dimensions to </a:t>
            </a:r>
            <a:r>
              <a:rPr lang="en-US" sz="1000" u="sng" dirty="0" err="1" smtClean="0"/>
              <a:t>Protaper</a:t>
            </a:r>
            <a:r>
              <a:rPr lang="en-US" sz="1000" u="sng" dirty="0" smtClean="0"/>
              <a:t>, the influence of the reciprocating movement on cyclic fatigue resistance measured in seconds seems to be significant. This could be a relevant clinical issue, if time of instrumentation needed to complete root canal shaping by </a:t>
            </a:r>
            <a:r>
              <a:rPr lang="en-US" sz="1000" u="sng" dirty="0" err="1" smtClean="0"/>
              <a:t>Reciproc</a:t>
            </a:r>
            <a:r>
              <a:rPr lang="en-US" sz="1000" u="sng" dirty="0" smtClean="0"/>
              <a:t> is similar to those of conventional nickel-titanium instruments used in continuous rotation.</a:t>
            </a:r>
            <a:endParaRPr lang="de-DE" sz="1000" dirty="0" smtClean="0"/>
          </a:p>
        </p:txBody>
      </p:sp>
      <p:sp>
        <p:nvSpPr>
          <p:cNvPr id="44035"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3C8B9C-6660-4B58-8FCF-BD6DC0798FD9}" type="slidenum">
              <a:rPr lang="de-DE"/>
              <a:pPr fontAlgn="base">
                <a:spcBef>
                  <a:spcPct val="0"/>
                </a:spcBef>
                <a:spcAft>
                  <a:spcPct val="0"/>
                </a:spcAft>
                <a:defRPr/>
              </a:pPr>
              <a:t>9</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p:spPr>
      </p:sp>
      <p:sp>
        <p:nvSpPr>
          <p:cNvPr id="21506" name="Rectangle 2"/>
          <p:cNvSpPr>
            <a:spLocks noGrp="1" noChangeArrowheads="1"/>
          </p:cNvSpPr>
          <p:nvPr>
            <p:ph type="body" idx="1"/>
          </p:nvPr>
        </p:nvSpPr>
        <p:spPr bwMode="auto">
          <a:xfrm>
            <a:off x="679768" y="4715153"/>
            <a:ext cx="5438140" cy="4466987"/>
          </a:xfrm>
          <a:prstGeom prst="rect">
            <a:avLst/>
          </a:prstGeom>
          <a:noFill/>
          <a:ln>
            <a:miter lim="800000"/>
            <a:headEnd/>
            <a:tailEnd/>
          </a:ln>
        </p:spPr>
        <p:txBody>
          <a:bodyPr/>
          <a:lstStyle/>
          <a:p>
            <a:r>
              <a:rPr lang="en-US" sz="1200" dirty="0" smtClean="0">
                <a:latin typeface="Lucida Grande" charset="0"/>
                <a:ea typeface="Lucida Grande" charset="0"/>
                <a:cs typeface="Lucida Grande" charset="0"/>
                <a:sym typeface="Lucida Grande" charset="0"/>
              </a:rPr>
              <a:t>This graph illustrates what happens when an instrument binds in the canal</a:t>
            </a:r>
            <a:r>
              <a:rPr lang="en-US" sz="1200" baseline="0" dirty="0" smtClean="0">
                <a:latin typeface="Lucida Grande" charset="0"/>
                <a:ea typeface="Lucida Grande" charset="0"/>
                <a:cs typeface="Lucida Grande" charset="0"/>
                <a:sym typeface="Lucida Grande" charset="0"/>
              </a:rPr>
              <a:t> and t</a:t>
            </a:r>
            <a:r>
              <a:rPr lang="en-US" sz="1200" dirty="0" smtClean="0">
                <a:latin typeface="Lucida Grande" charset="0"/>
                <a:ea typeface="Lucida Grande" charset="0"/>
                <a:cs typeface="Lucida Grande" charset="0"/>
                <a:sym typeface="Lucida Grande" charset="0"/>
              </a:rPr>
              <a:t>he motor keeps rotating it until fracture. The x-axis shows the degree of rotation until fracture occurs... in this case at around 1100 (almost 3 full rotations). When the instrument is binding in the canal and is being rotated by the motor, it will be subjected to a force that we call torque. The motor continues rotating the instrument, and the torque will increase until the instrument fractures. The</a:t>
            </a:r>
            <a:r>
              <a:rPr lang="en-US" sz="1200" baseline="0" dirty="0" smtClean="0">
                <a:latin typeface="Lucida Grande" charset="0"/>
                <a:ea typeface="Lucida Grande" charset="0"/>
                <a:cs typeface="Lucida Grande" charset="0"/>
                <a:sym typeface="Lucida Grande" charset="0"/>
              </a:rPr>
              <a:t> instrument in this example</a:t>
            </a:r>
            <a:r>
              <a:rPr lang="en-US" sz="1200" dirty="0" smtClean="0">
                <a:latin typeface="Lucida Grande" charset="0"/>
                <a:ea typeface="Lucida Grande" charset="0"/>
                <a:cs typeface="Lucida Grande" charset="0"/>
                <a:sym typeface="Lucida Grande" charset="0"/>
              </a:rPr>
              <a:t> fractured at a force of almost 100 </a:t>
            </a:r>
            <a:r>
              <a:rPr lang="en-US" sz="1200" dirty="0" err="1" smtClean="0">
                <a:latin typeface="Lucida Grande" charset="0"/>
                <a:ea typeface="Lucida Grande" charset="0"/>
                <a:cs typeface="Lucida Grande" charset="0"/>
                <a:sym typeface="Lucida Grande" charset="0"/>
              </a:rPr>
              <a:t>gcm</a:t>
            </a:r>
            <a:r>
              <a:rPr lang="en-US" sz="1200" dirty="0" smtClean="0">
                <a:latin typeface="Lucida Grande" charset="0"/>
                <a:ea typeface="Lucida Grande" charset="0"/>
                <a:cs typeface="Lucida Grande" charset="0"/>
                <a:sym typeface="Lucida Grande" charset="0"/>
              </a:rPr>
              <a:t>. This is what we call the torque at fracture of the instrument. This instrument fractured after almost 3 rotations or 1100 degrees. This is what we call the angle at fracture of the instrument. The torque and the angle at fracture of an instrument are usually measured at the tip of the instrument, the most common area of instrument fracture. Each instrument has a specific torque and angle at fracture.</a:t>
            </a:r>
          </a:p>
          <a:p>
            <a:endParaRPr lang="de-DE" sz="1200" kern="1200" dirty="0">
              <a:solidFill>
                <a:schemeClr val="tx1"/>
              </a:solidFill>
              <a:latin typeface="+mn-lt"/>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85800" y="2130425"/>
            <a:ext cx="7772400" cy="1470025"/>
          </a:xfrm>
        </p:spPr>
        <p:txBody>
          <a:bodyPr/>
          <a:lstStyle>
            <a:lvl1pPr algn="ctr">
              <a:defRPr baseline="0"/>
            </a:lvl1pPr>
          </a:lstStyle>
          <a:p>
            <a:r>
              <a:rPr lang="en-GB" noProof="0" dirty="0" smtClean="0"/>
              <a:t>Title master</a:t>
            </a:r>
            <a:endParaRPr lang="en-GB" noProof="0" dirty="0"/>
          </a:p>
        </p:txBody>
      </p:sp>
      <p:sp>
        <p:nvSpPr>
          <p:cNvPr id="3" name="Untertitel 2"/>
          <p:cNvSpPr>
            <a:spLocks noGrp="1"/>
          </p:cNvSpPr>
          <p:nvPr>
            <p:ph type="subTitle" idx="1" hasCustomPrompt="1"/>
          </p:nvPr>
        </p:nvSpPr>
        <p:spPr>
          <a:xfrm>
            <a:off x="1371600" y="3886200"/>
            <a:ext cx="6400800" cy="1752600"/>
          </a:xfrm>
        </p:spPr>
        <p:txBody>
          <a:bodyPr/>
          <a:lstStyle>
            <a:lvl1pPr marL="0" indent="0" algn="ctr">
              <a:buNone/>
              <a:defRPr>
                <a:solidFill>
                  <a:srgbClr val="4D4D4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Sub-title master</a:t>
            </a:r>
            <a:endParaRPr lang="en-GB" noProof="0" dirty="0"/>
          </a:p>
        </p:txBody>
      </p:sp>
      <p:sp>
        <p:nvSpPr>
          <p:cNvPr id="6" name="Foliennummernplatzhalter 5"/>
          <p:cNvSpPr>
            <a:spLocks noGrp="1"/>
          </p:cNvSpPr>
          <p:nvPr>
            <p:ph type="sldNum" sz="quarter" idx="12"/>
          </p:nvPr>
        </p:nvSpPr>
        <p:spPr/>
        <p:txBody>
          <a:bodyPr/>
          <a:lstStyle/>
          <a:p>
            <a:fld id="{6C7D58AD-FE13-4207-92F0-29166692A8E4}"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pPr lvl="0"/>
            <a:r>
              <a:rPr lang="en-GB" noProof="0" dirty="0" smtClean="0"/>
              <a:t>Rework master text by clicking on the text</a:t>
            </a:r>
          </a:p>
        </p:txBody>
      </p:sp>
      <p:sp>
        <p:nvSpPr>
          <p:cNvPr id="3" name="Vertikaler Textplatzhalter 2"/>
          <p:cNvSpPr>
            <a:spLocks noGrp="1"/>
          </p:cNvSpPr>
          <p:nvPr>
            <p:ph type="body" orient="vert" idx="1" hasCustomPrompt="1"/>
          </p:nvPr>
        </p:nvSpPr>
        <p:spPr/>
        <p:txBody>
          <a:bodyPr vert="eaVert"/>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en-GB" noProof="0" dirty="0" smtClean="0"/>
              <a:t>Rework master text by clicking on the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4"/>
            <a:endParaRPr lang="en-GB" noProof="0" dirty="0"/>
          </a:p>
        </p:txBody>
      </p:sp>
      <p:sp>
        <p:nvSpPr>
          <p:cNvPr id="6" name="Foliennummernplatzhalter 5"/>
          <p:cNvSpPr>
            <a:spLocks noGrp="1"/>
          </p:cNvSpPr>
          <p:nvPr>
            <p:ph type="sldNum" sz="quarter" idx="12"/>
          </p:nvPr>
        </p:nvSpPr>
        <p:spPr/>
        <p:txBody>
          <a:bodyPr/>
          <a:lstStyle/>
          <a:p>
            <a:fld id="{6C7D58AD-FE13-4207-92F0-29166692A8E4}"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6629400" y="274638"/>
            <a:ext cx="2057400" cy="5851525"/>
          </a:xfrm>
        </p:spPr>
        <p:txBody>
          <a:bodyPr vert="eaVert"/>
          <a:lstStyle/>
          <a:p>
            <a:pPr lvl="0"/>
            <a:r>
              <a:rPr lang="en-GB" noProof="0" dirty="0" smtClean="0"/>
              <a:t>Rework master text by clicking on the text</a:t>
            </a:r>
          </a:p>
        </p:txBody>
      </p:sp>
      <p:sp>
        <p:nvSpPr>
          <p:cNvPr id="3" name="Vertikaler Textplatzhalter 2"/>
          <p:cNvSpPr>
            <a:spLocks noGrp="1"/>
          </p:cNvSpPr>
          <p:nvPr>
            <p:ph type="body" orient="vert" idx="1" hasCustomPrompt="1"/>
          </p:nvPr>
        </p:nvSpPr>
        <p:spPr>
          <a:xfrm>
            <a:off x="457200" y="274638"/>
            <a:ext cx="6019800" cy="5851525"/>
          </a:xfrm>
        </p:spPr>
        <p:txBody>
          <a:bodyPr vert="eaVert"/>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en-GB" noProof="0" dirty="0" smtClean="0"/>
              <a:t>Rework master text by clicking on </a:t>
            </a:r>
            <a:r>
              <a:rPr lang="en-GB" noProof="0" smtClean="0"/>
              <a:t>the text</a:t>
            </a:r>
          </a:p>
          <a:p>
            <a:pPr lvl="1"/>
            <a:r>
              <a:rPr lang="en-GB" noProof="0" smtClean="0"/>
              <a:t>Second </a:t>
            </a:r>
            <a:r>
              <a:rPr lang="en-GB" noProof="0" dirty="0" smtClean="0"/>
              <a:t>level</a:t>
            </a:r>
          </a:p>
          <a:p>
            <a:pPr lvl="2"/>
            <a:r>
              <a:rPr lang="en-GB" noProof="0" dirty="0" smtClean="0"/>
              <a:t>Third level</a:t>
            </a:r>
          </a:p>
          <a:p>
            <a:pPr lvl="3"/>
            <a:r>
              <a:rPr lang="en-GB" noProof="0" dirty="0" smtClean="0"/>
              <a:t>Fourth level</a:t>
            </a:r>
          </a:p>
          <a:p>
            <a:pPr lvl="4"/>
            <a:r>
              <a:rPr lang="en-GB" noProof="0" dirty="0" smtClean="0"/>
              <a:t>Fifth level</a:t>
            </a:r>
          </a:p>
          <a:p>
            <a:pPr lvl="4"/>
            <a:endParaRPr lang="en-GB" noProof="0" dirty="0"/>
          </a:p>
        </p:txBody>
      </p:sp>
      <p:sp>
        <p:nvSpPr>
          <p:cNvPr id="6" name="Foliennummernplatzhalter 5"/>
          <p:cNvSpPr>
            <a:spLocks noGrp="1"/>
          </p:cNvSpPr>
          <p:nvPr>
            <p:ph type="sldNum" sz="quarter" idx="12"/>
          </p:nvPr>
        </p:nvSpPr>
        <p:spPr/>
        <p:txBody>
          <a:bodyPr/>
          <a:lstStyle/>
          <a:p>
            <a:fld id="{6C7D58AD-FE13-4207-92F0-29166692A8E4}"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smtClean="0"/>
              <a:t>Title master</a:t>
            </a:r>
            <a:endParaRPr lang="en-GB" noProof="0" dirty="0"/>
          </a:p>
        </p:txBody>
      </p:sp>
      <p:sp>
        <p:nvSpPr>
          <p:cNvPr id="3" name="Inhaltsplatzhalter 2"/>
          <p:cNvSpPr>
            <a:spLocks noGrp="1"/>
          </p:cNvSpPr>
          <p:nvPr>
            <p:ph idx="1" hasCustomPrompt="1"/>
          </p:nvPr>
        </p:nvSpPr>
        <p:spPr/>
        <p:txBody>
          <a:bodyPr/>
          <a:lstStyle/>
          <a:p>
            <a:pPr lvl="0"/>
            <a:r>
              <a:rPr lang="en-GB" noProof="0" dirty="0" smtClean="0"/>
              <a:t>Rework master text by clicking on the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4"/>
            <a:endParaRPr lang="en-GB" noProof="0" dirty="0"/>
          </a:p>
        </p:txBody>
      </p:sp>
      <p:sp>
        <p:nvSpPr>
          <p:cNvPr id="6" name="Foliennummernplatzhalter 5"/>
          <p:cNvSpPr>
            <a:spLocks noGrp="1"/>
          </p:cNvSpPr>
          <p:nvPr>
            <p:ph type="sldNum" sz="quarter" idx="12"/>
          </p:nvPr>
        </p:nvSpPr>
        <p:spPr/>
        <p:txBody>
          <a:bodyPr/>
          <a:lstStyle/>
          <a:p>
            <a:fld id="{6C7D58AD-FE13-4207-92F0-29166692A8E4}"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2313" y="4406900"/>
            <a:ext cx="7772400" cy="1362075"/>
          </a:xfrm>
        </p:spPr>
        <p:txBody>
          <a:bodyPr anchor="t">
            <a:normAutofit/>
          </a:bodyPr>
          <a:lstStyle>
            <a:lvl1pPr algn="l">
              <a:defRPr sz="3000" b="1" cap="all"/>
            </a:lvl1pPr>
          </a:lstStyle>
          <a:p>
            <a:r>
              <a:rPr lang="en-GB" noProof="0" dirty="0" smtClean="0"/>
              <a:t>Reword master text by clicking on the text</a:t>
            </a:r>
            <a:endParaRPr lang="en-GB" noProof="0" dirty="0"/>
          </a:p>
        </p:txBody>
      </p:sp>
      <p:sp>
        <p:nvSpPr>
          <p:cNvPr id="3" name="Textplatzhalter 2"/>
          <p:cNvSpPr>
            <a:spLocks noGrp="1"/>
          </p:cNvSpPr>
          <p:nvPr>
            <p:ph type="body" idx="1" hasCustomPrompt="1"/>
          </p:nvPr>
        </p:nvSpPr>
        <p:spPr>
          <a:xfrm>
            <a:off x="722313" y="2906713"/>
            <a:ext cx="7772400" cy="1500187"/>
          </a:xfrm>
        </p:spPr>
        <p:txBody>
          <a:bodyPr anchor="b"/>
          <a:lstStyle>
            <a:lvl1pPr marL="0" indent="0">
              <a:buNone/>
              <a:defRPr sz="2000">
                <a:solidFill>
                  <a:srgbClr val="4D4D4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dirty="0" smtClean="0"/>
              <a:t>Rework master text by clicking on the text</a:t>
            </a:r>
          </a:p>
        </p:txBody>
      </p:sp>
      <p:sp>
        <p:nvSpPr>
          <p:cNvPr id="6" name="Foliennummernplatzhalter 5"/>
          <p:cNvSpPr>
            <a:spLocks noGrp="1"/>
          </p:cNvSpPr>
          <p:nvPr>
            <p:ph type="sldNum" sz="quarter" idx="12"/>
          </p:nvPr>
        </p:nvSpPr>
        <p:spPr/>
        <p:txBody>
          <a:bodyPr/>
          <a:lstStyle/>
          <a:p>
            <a:fld id="{6C7D58AD-FE13-4207-92F0-29166692A8E4}"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pPr lvl="0"/>
            <a:r>
              <a:rPr lang="en-GB" noProof="0" dirty="0" smtClean="0"/>
              <a:t>Rework master text by clicking on the text</a:t>
            </a:r>
          </a:p>
        </p:txBody>
      </p:sp>
      <p:sp>
        <p:nvSpPr>
          <p:cNvPr id="3" name="Inhaltsplatzhalter 2"/>
          <p:cNvSpPr>
            <a:spLocks noGrp="1"/>
          </p:cNvSpPr>
          <p:nvPr>
            <p:ph sz="half" idx="1" hasCustomPrompt="1"/>
          </p:nvPr>
        </p:nvSpPr>
        <p:spPr>
          <a:xfrm>
            <a:off x="457200" y="1600200"/>
            <a:ext cx="4038600" cy="4525963"/>
          </a:xfrm>
        </p:spPr>
        <p:txBody>
          <a:bodyPr>
            <a:normAutofit/>
          </a:bodyPr>
          <a:lstStyle>
            <a:lvl1pPr>
              <a:defRPr sz="2000">
                <a:solidFill>
                  <a:srgbClr val="4D4D4D"/>
                </a:solidFill>
              </a:defRPr>
            </a:lvl1pPr>
            <a:lvl2pPr>
              <a:defRPr sz="2000">
                <a:solidFill>
                  <a:srgbClr val="4D4D4D"/>
                </a:solidFill>
              </a:defRPr>
            </a:lvl2pPr>
            <a:lvl3pPr>
              <a:defRPr sz="2000">
                <a:solidFill>
                  <a:srgbClr val="4D4D4D"/>
                </a:solidFill>
              </a:defRPr>
            </a:lvl3pPr>
            <a:lvl4pPr>
              <a:defRPr sz="2000">
                <a:solidFill>
                  <a:srgbClr val="4D4D4D"/>
                </a:solidFill>
              </a:defRPr>
            </a:lvl4pPr>
            <a:lvl5pPr>
              <a:defRPr sz="2000">
                <a:solidFill>
                  <a:srgbClr val="4D4D4D"/>
                </a:solidFill>
              </a:defRPr>
            </a:lvl5pPr>
            <a:lvl6pPr>
              <a:defRPr sz="1800"/>
            </a:lvl6pPr>
            <a:lvl7pPr>
              <a:defRPr sz="1800"/>
            </a:lvl7pPr>
            <a:lvl8pPr>
              <a:defRPr sz="1800"/>
            </a:lvl8pPr>
            <a:lvl9pPr>
              <a:defRPr sz="1800"/>
            </a:lvl9pPr>
          </a:lstStyle>
          <a:p>
            <a:pPr lvl="0"/>
            <a:r>
              <a:rPr lang="en-GB" noProof="0" dirty="0" smtClean="0"/>
              <a:t>Rework master text by clicking on the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Inhaltsplatzhalter 3"/>
          <p:cNvSpPr>
            <a:spLocks noGrp="1"/>
          </p:cNvSpPr>
          <p:nvPr>
            <p:ph sz="half" idx="2" hasCustomPrompt="1"/>
          </p:nvPr>
        </p:nvSpPr>
        <p:spPr>
          <a:xfrm>
            <a:off x="4648200" y="1600200"/>
            <a:ext cx="4038600" cy="4525963"/>
          </a:xfrm>
        </p:spPr>
        <p:txBody>
          <a:bodyPr>
            <a:normAutofit/>
          </a:bodyPr>
          <a:lstStyle>
            <a:lvl1pPr>
              <a:defRPr sz="2000">
                <a:solidFill>
                  <a:srgbClr val="4D4D4D"/>
                </a:solidFill>
              </a:defRPr>
            </a:lvl1pPr>
            <a:lvl2pPr>
              <a:defRPr sz="2000">
                <a:solidFill>
                  <a:srgbClr val="4D4D4D"/>
                </a:solidFill>
              </a:defRPr>
            </a:lvl2pPr>
            <a:lvl3pPr>
              <a:defRPr sz="2000">
                <a:solidFill>
                  <a:srgbClr val="4D4D4D"/>
                </a:solidFill>
              </a:defRPr>
            </a:lvl3pPr>
            <a:lvl4pPr>
              <a:defRPr sz="2000">
                <a:solidFill>
                  <a:srgbClr val="4D4D4D"/>
                </a:solidFill>
              </a:defRPr>
            </a:lvl4pPr>
            <a:lvl5pPr>
              <a:defRPr sz="2000">
                <a:solidFill>
                  <a:srgbClr val="4D4D4D"/>
                </a:solidFill>
              </a:defRPr>
            </a:lvl5pPr>
            <a:lvl6pPr>
              <a:defRPr sz="1800"/>
            </a:lvl6pPr>
            <a:lvl7pPr>
              <a:defRPr sz="1800"/>
            </a:lvl7pPr>
            <a:lvl8pPr>
              <a:defRPr sz="1800"/>
            </a:lvl8pPr>
            <a:lvl9pPr>
              <a:defRPr sz="1800"/>
            </a:lvl9pPr>
          </a:lstStyle>
          <a:p>
            <a:pPr lvl="0"/>
            <a:r>
              <a:rPr lang="en-GB" noProof="0" dirty="0" smtClean="0"/>
              <a:t>Rework master text by clicking on the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Foliennummernplatzhalter 6"/>
          <p:cNvSpPr>
            <a:spLocks noGrp="1"/>
          </p:cNvSpPr>
          <p:nvPr>
            <p:ph type="sldNum" sz="quarter" idx="12"/>
          </p:nvPr>
        </p:nvSpPr>
        <p:spPr/>
        <p:txBody>
          <a:bodyPr/>
          <a:lstStyle/>
          <a:p>
            <a:fld id="{6C7D58AD-FE13-4207-92F0-29166692A8E4}"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pPr lvl="0"/>
            <a:r>
              <a:rPr lang="en-GB" noProof="0" dirty="0" smtClean="0"/>
              <a:t>Rework master text by clicking on the text</a:t>
            </a:r>
          </a:p>
        </p:txBody>
      </p:sp>
      <p:sp>
        <p:nvSpPr>
          <p:cNvPr id="3" name="Textplatzhalter 2"/>
          <p:cNvSpPr>
            <a:spLocks noGrp="1"/>
          </p:cNvSpPr>
          <p:nvPr>
            <p:ph type="body" idx="1" hasCustomPrompt="1"/>
          </p:nvPr>
        </p:nvSpPr>
        <p:spPr>
          <a:xfrm>
            <a:off x="457200" y="1535113"/>
            <a:ext cx="4040188" cy="639762"/>
          </a:xfrm>
        </p:spPr>
        <p:txBody>
          <a:bodyPr anchor="b">
            <a:noAutofit/>
          </a:bodyPr>
          <a:lstStyle>
            <a:lvl1pPr marL="0" indent="0">
              <a:buNone/>
              <a:defRPr sz="2000" b="1">
                <a:solidFill>
                  <a:srgbClr val="4D4D4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Rework master text by clicking on the text</a:t>
            </a:r>
          </a:p>
        </p:txBody>
      </p:sp>
      <p:sp>
        <p:nvSpPr>
          <p:cNvPr id="4" name="Inhaltsplatzhalter 3"/>
          <p:cNvSpPr>
            <a:spLocks noGrp="1"/>
          </p:cNvSpPr>
          <p:nvPr>
            <p:ph sz="half" idx="2" hasCustomPrompt="1"/>
          </p:nvPr>
        </p:nvSpPr>
        <p:spPr>
          <a:xfrm>
            <a:off x="457200" y="2174875"/>
            <a:ext cx="4040188" cy="3951288"/>
          </a:xfrm>
        </p:spPr>
        <p:txBody>
          <a:bodyPr>
            <a:normAutofit/>
          </a:bodyPr>
          <a:lstStyle>
            <a:lvl1pPr>
              <a:defRPr sz="2000">
                <a:solidFill>
                  <a:srgbClr val="4D4D4D"/>
                </a:solidFill>
              </a:defRPr>
            </a:lvl1pPr>
            <a:lvl2pPr>
              <a:defRPr sz="2000">
                <a:solidFill>
                  <a:srgbClr val="4D4D4D"/>
                </a:solidFill>
              </a:defRPr>
            </a:lvl2pPr>
            <a:lvl3pPr>
              <a:defRPr sz="2000">
                <a:solidFill>
                  <a:srgbClr val="4D4D4D"/>
                </a:solidFill>
              </a:defRPr>
            </a:lvl3pPr>
            <a:lvl4pPr>
              <a:defRPr sz="2000">
                <a:solidFill>
                  <a:srgbClr val="4D4D4D"/>
                </a:solidFill>
              </a:defRPr>
            </a:lvl4pPr>
            <a:lvl5pPr>
              <a:defRPr sz="2000">
                <a:solidFill>
                  <a:srgbClr val="4D4D4D"/>
                </a:solidFill>
              </a:defRPr>
            </a:lvl5pPr>
            <a:lvl6pPr>
              <a:defRPr sz="1600"/>
            </a:lvl6pPr>
            <a:lvl7pPr>
              <a:defRPr sz="1600"/>
            </a:lvl7pPr>
            <a:lvl8pPr>
              <a:defRPr sz="1600"/>
            </a:lvl8pPr>
            <a:lvl9pPr>
              <a:defRPr sz="1600"/>
            </a:lvl9pPr>
          </a:lstStyle>
          <a:p>
            <a:pPr lvl="0"/>
            <a:r>
              <a:rPr lang="en-GB" noProof="0" dirty="0" smtClean="0"/>
              <a:t>Rework master text by clicking on the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platzhalter 4"/>
          <p:cNvSpPr>
            <a:spLocks noGrp="1"/>
          </p:cNvSpPr>
          <p:nvPr>
            <p:ph type="body" sz="quarter" idx="3" hasCustomPrompt="1"/>
          </p:nvPr>
        </p:nvSpPr>
        <p:spPr>
          <a:xfrm>
            <a:off x="4645025" y="1535113"/>
            <a:ext cx="4041775" cy="639762"/>
          </a:xfrm>
        </p:spPr>
        <p:txBody>
          <a:bodyPr anchor="b">
            <a:noAutofit/>
          </a:bodyPr>
          <a:lstStyle>
            <a:lvl1pPr marL="0" indent="0">
              <a:buNone/>
              <a:defRPr sz="2000" b="1">
                <a:solidFill>
                  <a:srgbClr val="4D4D4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Rework master text by clicking on the text</a:t>
            </a:r>
          </a:p>
        </p:txBody>
      </p:sp>
      <p:sp>
        <p:nvSpPr>
          <p:cNvPr id="6" name="Inhaltsplatzhalter 5"/>
          <p:cNvSpPr>
            <a:spLocks noGrp="1"/>
          </p:cNvSpPr>
          <p:nvPr>
            <p:ph sz="quarter" idx="4" hasCustomPrompt="1"/>
          </p:nvPr>
        </p:nvSpPr>
        <p:spPr>
          <a:xfrm>
            <a:off x="4645025" y="2174875"/>
            <a:ext cx="4041775" cy="3951288"/>
          </a:xfrm>
        </p:spPr>
        <p:txBody>
          <a:bodyPr>
            <a:normAutofit/>
          </a:bodyPr>
          <a:lstStyle>
            <a:lvl1pPr>
              <a:defRPr sz="2000">
                <a:solidFill>
                  <a:srgbClr val="4D4D4D"/>
                </a:solidFill>
              </a:defRPr>
            </a:lvl1pPr>
            <a:lvl2pPr>
              <a:defRPr sz="2000">
                <a:solidFill>
                  <a:srgbClr val="4D4D4D"/>
                </a:solidFill>
              </a:defRPr>
            </a:lvl2pPr>
            <a:lvl3pPr>
              <a:defRPr sz="2000">
                <a:solidFill>
                  <a:srgbClr val="4D4D4D"/>
                </a:solidFill>
              </a:defRPr>
            </a:lvl3pPr>
            <a:lvl4pPr>
              <a:defRPr sz="2000">
                <a:solidFill>
                  <a:srgbClr val="4D4D4D"/>
                </a:solidFill>
              </a:defRPr>
            </a:lvl4pPr>
            <a:lvl5pPr>
              <a:defRPr sz="2000">
                <a:solidFill>
                  <a:srgbClr val="4D4D4D"/>
                </a:solidFill>
              </a:defRPr>
            </a:lvl5pPr>
            <a:lvl6pPr>
              <a:defRPr sz="1600"/>
            </a:lvl6pPr>
            <a:lvl7pPr>
              <a:defRPr sz="1600"/>
            </a:lvl7pPr>
            <a:lvl8pPr>
              <a:defRPr sz="1600"/>
            </a:lvl8pPr>
            <a:lvl9pPr>
              <a:defRPr sz="1600"/>
            </a:lvl9pPr>
          </a:lstStyle>
          <a:p>
            <a:pPr lvl="0"/>
            <a:r>
              <a:rPr lang="en-GB" noProof="0" dirty="0" smtClean="0"/>
              <a:t>Rework master text by clicking on the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Foliennummernplatzhalter 8"/>
          <p:cNvSpPr>
            <a:spLocks noGrp="1"/>
          </p:cNvSpPr>
          <p:nvPr>
            <p:ph type="sldNum" sz="quarter" idx="12"/>
          </p:nvPr>
        </p:nvSpPr>
        <p:spPr/>
        <p:txBody>
          <a:bodyPr/>
          <a:lstStyle/>
          <a:p>
            <a:fld id="{6C7D58AD-FE13-4207-92F0-29166692A8E4}"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357174"/>
            <a:ext cx="8229600" cy="1143000"/>
          </a:xfrm>
        </p:spPr>
        <p:txBody>
          <a:bodyPr/>
          <a:lstStyle/>
          <a:p>
            <a:pPr lvl="0"/>
            <a:r>
              <a:rPr lang="en-GB" noProof="0" dirty="0" smtClean="0"/>
              <a:t>Rework master text by clicking on the text</a:t>
            </a:r>
          </a:p>
        </p:txBody>
      </p:sp>
      <p:sp>
        <p:nvSpPr>
          <p:cNvPr id="5" name="Foliennummernplatzhalter 4"/>
          <p:cNvSpPr>
            <a:spLocks noGrp="1"/>
          </p:cNvSpPr>
          <p:nvPr>
            <p:ph type="sldNum" sz="quarter" idx="12"/>
          </p:nvPr>
        </p:nvSpPr>
        <p:spPr/>
        <p:txBody>
          <a:bodyPr/>
          <a:lstStyle/>
          <a:p>
            <a:fld id="{6C7D58AD-FE13-4207-92F0-29166692A8E4}"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6C7D58AD-FE13-4207-92F0-29166692A8E4}"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273050"/>
            <a:ext cx="3008313" cy="1162050"/>
          </a:xfrm>
        </p:spPr>
        <p:txBody>
          <a:bodyPr anchor="b"/>
          <a:lstStyle>
            <a:lvl1pPr algn="l">
              <a:defRPr sz="2000" b="1"/>
            </a:lvl1pPr>
          </a:lstStyle>
          <a:p>
            <a:pPr lvl="0"/>
            <a:r>
              <a:rPr lang="en-GB" noProof="0" dirty="0" smtClean="0"/>
              <a:t>Rework master text by clicking on the text</a:t>
            </a:r>
          </a:p>
        </p:txBody>
      </p:sp>
      <p:sp>
        <p:nvSpPr>
          <p:cNvPr id="3" name="Inhaltsplatzhalter 2"/>
          <p:cNvSpPr>
            <a:spLocks noGrp="1"/>
          </p:cNvSpPr>
          <p:nvPr>
            <p:ph idx="1" hasCustomPrompt="1"/>
          </p:nvPr>
        </p:nvSpPr>
        <p:spPr>
          <a:xfrm>
            <a:off x="3500430" y="285728"/>
            <a:ext cx="5111750" cy="5853113"/>
          </a:xfrm>
        </p:spPr>
        <p:txBody>
          <a:bodyPr>
            <a:normAutofit/>
          </a:bodyPr>
          <a:lstStyle>
            <a:lvl1pPr>
              <a:defRPr sz="2000">
                <a:solidFill>
                  <a:srgbClr val="4D4D4D"/>
                </a:solidFill>
              </a:defRPr>
            </a:lvl1pPr>
            <a:lvl2pPr>
              <a:defRPr sz="2000">
                <a:solidFill>
                  <a:srgbClr val="4D4D4D"/>
                </a:solidFill>
              </a:defRPr>
            </a:lvl2pPr>
            <a:lvl3pPr>
              <a:defRPr sz="2000">
                <a:solidFill>
                  <a:srgbClr val="4D4D4D"/>
                </a:solidFill>
              </a:defRPr>
            </a:lvl3pPr>
            <a:lvl4pPr>
              <a:defRPr sz="2000">
                <a:solidFill>
                  <a:srgbClr val="4D4D4D"/>
                </a:solidFill>
              </a:defRPr>
            </a:lvl4pPr>
            <a:lvl5pPr>
              <a:defRPr sz="2000">
                <a:solidFill>
                  <a:srgbClr val="4D4D4D"/>
                </a:solidFill>
              </a:defRPr>
            </a:lvl5pPr>
            <a:lvl6pPr>
              <a:defRPr sz="2000"/>
            </a:lvl6pPr>
            <a:lvl7pPr>
              <a:defRPr sz="2000"/>
            </a:lvl7pPr>
            <a:lvl8pPr>
              <a:defRPr sz="2000"/>
            </a:lvl8pPr>
            <a:lvl9pPr>
              <a:defRPr sz="2000"/>
            </a:lvl9pPr>
          </a:lstStyle>
          <a:p>
            <a:pPr lvl="0"/>
            <a:r>
              <a:rPr lang="en-GB" noProof="0" dirty="0" smtClean="0"/>
              <a:t>Rework master text by clicking on the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Textplatzhalter 3"/>
          <p:cNvSpPr>
            <a:spLocks noGrp="1"/>
          </p:cNvSpPr>
          <p:nvPr>
            <p:ph type="body" sz="half" idx="2" hasCustomPrompt="1"/>
          </p:nvPr>
        </p:nvSpPr>
        <p:spPr>
          <a:xfrm>
            <a:off x="428596" y="1357298"/>
            <a:ext cx="3008313" cy="4691063"/>
          </a:xfrm>
        </p:spPr>
        <p:txBody>
          <a:bodyPr>
            <a:normAutofit/>
          </a:bodyPr>
          <a:lstStyle>
            <a:lvl1pPr marL="0" indent="0">
              <a:buNone/>
              <a:defRPr sz="2000">
                <a:solidFill>
                  <a:srgbClr val="4D4D4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smtClean="0"/>
              <a:t>Rework master text by clicking on the text</a:t>
            </a:r>
          </a:p>
        </p:txBody>
      </p:sp>
      <p:sp>
        <p:nvSpPr>
          <p:cNvPr id="7" name="Foliennummernplatzhalter 6"/>
          <p:cNvSpPr>
            <a:spLocks noGrp="1"/>
          </p:cNvSpPr>
          <p:nvPr>
            <p:ph type="sldNum" sz="quarter" idx="12"/>
          </p:nvPr>
        </p:nvSpPr>
        <p:spPr/>
        <p:txBody>
          <a:bodyPr/>
          <a:lstStyle/>
          <a:p>
            <a:fld id="{6C7D58AD-FE13-4207-92F0-29166692A8E4}"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792288" y="4800600"/>
            <a:ext cx="5486400" cy="566738"/>
          </a:xfrm>
        </p:spPr>
        <p:txBody>
          <a:bodyPr anchor="b"/>
          <a:lstStyle>
            <a:lvl1pPr algn="l">
              <a:defRPr sz="2000" b="0"/>
            </a:lvl1pPr>
          </a:lstStyle>
          <a:p>
            <a:pPr lvl="0"/>
            <a:r>
              <a:rPr lang="en-GB" noProof="0" dirty="0" smtClean="0"/>
              <a:t>Rework master text by clicking on the text</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400">
                <a:solidFill>
                  <a:srgbClr val="4D4D4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smtClean="0"/>
              <a:t>Rework master text by clicking on the text</a:t>
            </a:r>
          </a:p>
        </p:txBody>
      </p:sp>
      <p:sp>
        <p:nvSpPr>
          <p:cNvPr id="7" name="Foliennummernplatzhalter 6"/>
          <p:cNvSpPr>
            <a:spLocks noGrp="1"/>
          </p:cNvSpPr>
          <p:nvPr>
            <p:ph type="sldNum" sz="quarter" idx="12"/>
          </p:nvPr>
        </p:nvSpPr>
        <p:spPr/>
        <p:txBody>
          <a:bodyPr/>
          <a:lstStyle/>
          <a:p>
            <a:fld id="{6C7D58AD-FE13-4207-92F0-29166692A8E4}"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AutoShape 8"/>
          <p:cNvSpPr>
            <a:spLocks noChangeArrowheads="1"/>
          </p:cNvSpPr>
          <p:nvPr userDrawn="1"/>
        </p:nvSpPr>
        <p:spPr bwMode="auto">
          <a:xfrm>
            <a:off x="-427442" y="6173788"/>
            <a:ext cx="4464050" cy="1368425"/>
          </a:xfrm>
          <a:prstGeom prst="roundRect">
            <a:avLst>
              <a:gd name="adj" fmla="val 16667"/>
            </a:avLst>
          </a:prstGeom>
          <a:solidFill>
            <a:srgbClr val="000000"/>
          </a:solidFill>
          <a:ln w="9525">
            <a:solidFill>
              <a:schemeClr val="tx1"/>
            </a:solidFill>
            <a:round/>
            <a:headEnd/>
            <a:tailEnd/>
          </a:ln>
          <a:effectLst/>
        </p:spPr>
        <p:txBody>
          <a:bodyPr wrap="none" anchor="ctr"/>
          <a:lstStyle/>
          <a:p>
            <a:endParaRPr lang="en-US"/>
          </a:p>
        </p:txBody>
      </p:sp>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noProof="0" smtClean="0"/>
              <a:t>Master Titel</a:t>
            </a:r>
            <a:endParaRPr lang="en-GB" noProof="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dirty="0" smtClean="0"/>
              <a:t>Rework master text by clicking on the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Foliennummernplatzhalter 5"/>
          <p:cNvSpPr>
            <a:spLocks noGrp="1"/>
          </p:cNvSpPr>
          <p:nvPr>
            <p:ph type="sldNum" sz="quarter" idx="4"/>
          </p:nvPr>
        </p:nvSpPr>
        <p:spPr>
          <a:xfrm>
            <a:off x="6553200" y="6143644"/>
            <a:ext cx="2133600" cy="365125"/>
          </a:xfrm>
          <a:prstGeom prst="rect">
            <a:avLst/>
          </a:prstGeom>
        </p:spPr>
        <p:txBody>
          <a:bodyPr vert="horz" lIns="91440" tIns="45720" rIns="91440" bIns="45720" rtlCol="0" anchor="ctr"/>
          <a:lstStyle>
            <a:lvl1pPr algn="r">
              <a:defRPr sz="1200">
                <a:solidFill>
                  <a:srgbClr val="777777"/>
                </a:solidFill>
                <a:latin typeface="Arial" pitchFamily="34" charset="0"/>
                <a:cs typeface="Arial" pitchFamily="34" charset="0"/>
              </a:defRPr>
            </a:lvl1pPr>
          </a:lstStyle>
          <a:p>
            <a:fld id="{6C7D58AD-FE13-4207-92F0-29166692A8E4}" type="slidenum">
              <a:rPr lang="de-DE" smtClean="0"/>
              <a:pPr/>
              <a:t>‹Nr.›</a:t>
            </a:fld>
            <a:endParaRPr lang="de-DE" dirty="0"/>
          </a:p>
        </p:txBody>
      </p:sp>
      <p:sp>
        <p:nvSpPr>
          <p:cNvPr id="7" name="Rectangle 7"/>
          <p:cNvSpPr>
            <a:spLocks noChangeArrowheads="1"/>
          </p:cNvSpPr>
          <p:nvPr userDrawn="1"/>
        </p:nvSpPr>
        <p:spPr bwMode="auto">
          <a:xfrm>
            <a:off x="4068000" y="6524625"/>
            <a:ext cx="5076000" cy="333375"/>
          </a:xfrm>
          <a:prstGeom prst="rect">
            <a:avLst/>
          </a:prstGeom>
          <a:solidFill>
            <a:srgbClr val="000000"/>
          </a:solidFill>
          <a:ln w="9525">
            <a:noFill/>
            <a:miter lim="800000"/>
            <a:headEnd/>
            <a:tailEnd/>
          </a:ln>
          <a:effectLst/>
        </p:spPr>
        <p:txBody>
          <a:bodyPr wrap="none" anchor="ctr"/>
          <a:lstStyle/>
          <a:p>
            <a:pPr algn="ctr">
              <a:spcBef>
                <a:spcPct val="0"/>
              </a:spcBef>
              <a:buFontTx/>
              <a:buNone/>
            </a:pPr>
            <a:r>
              <a:rPr lang="en-GB" sz="1400" b="1" noProof="0" dirty="0" smtClean="0">
                <a:solidFill>
                  <a:srgbClr val="FFC000"/>
                </a:solidFill>
                <a:latin typeface="Helvetica" pitchFamily="34" charset="0"/>
              </a:rPr>
              <a:t>E</a:t>
            </a:r>
            <a:r>
              <a:rPr lang="en-GB" sz="1400" b="1" noProof="0" dirty="0" smtClean="0">
                <a:solidFill>
                  <a:schemeClr val="bg1"/>
                </a:solidFill>
                <a:latin typeface="Helvetica" pitchFamily="34" charset="0"/>
              </a:rPr>
              <a:t>ndo</a:t>
            </a:r>
            <a:r>
              <a:rPr lang="en-GB" sz="1400" b="1" noProof="0" dirty="0" smtClean="0">
                <a:latin typeface="Helvetica" pitchFamily="34" charset="0"/>
              </a:rPr>
              <a:t> </a:t>
            </a:r>
            <a:r>
              <a:rPr lang="en-GB" sz="1400" b="1" noProof="0" dirty="0" smtClean="0">
                <a:solidFill>
                  <a:srgbClr val="FFC000"/>
                </a:solidFill>
                <a:latin typeface="Helvetica" pitchFamily="34" charset="0"/>
              </a:rPr>
              <a:t>E</a:t>
            </a:r>
            <a:r>
              <a:rPr lang="en-GB" sz="1400" b="1" noProof="0" dirty="0" smtClean="0">
                <a:solidFill>
                  <a:schemeClr val="bg1"/>
                </a:solidFill>
                <a:latin typeface="Helvetica" pitchFamily="34" charset="0"/>
              </a:rPr>
              <a:t>asy</a:t>
            </a:r>
            <a:r>
              <a:rPr lang="en-GB" sz="1400" b="1" noProof="0" dirty="0" smtClean="0">
                <a:latin typeface="Helvetica" pitchFamily="34" charset="0"/>
              </a:rPr>
              <a:t> </a:t>
            </a:r>
            <a:r>
              <a:rPr lang="en-GB" sz="1400" b="1" noProof="0" dirty="0" smtClean="0">
                <a:solidFill>
                  <a:srgbClr val="FFC000"/>
                </a:solidFill>
                <a:latin typeface="Helvetica" pitchFamily="34" charset="0"/>
              </a:rPr>
              <a:t>E</a:t>
            </a:r>
            <a:r>
              <a:rPr lang="en-GB" sz="1400" b="1" noProof="0" dirty="0" smtClean="0">
                <a:solidFill>
                  <a:schemeClr val="bg1"/>
                </a:solidFill>
                <a:latin typeface="Helvetica" pitchFamily="34" charset="0"/>
              </a:rPr>
              <a:t>fficient</a:t>
            </a:r>
            <a:r>
              <a:rPr lang="en-GB" sz="1400" b="1" baseline="30000" noProof="0" dirty="0" smtClean="0">
                <a:solidFill>
                  <a:schemeClr val="bg1"/>
                </a:solidFill>
                <a:latin typeface="Helvetica" pitchFamily="34" charset="0"/>
              </a:rPr>
              <a:t>®</a:t>
            </a:r>
            <a:endParaRPr lang="en-GB" sz="1400" b="1" baseline="30000" noProof="0" dirty="0">
              <a:latin typeface="Helvetica" pitchFamily="34" charset="0"/>
              <a:cs typeface="Arial" charset="0"/>
            </a:endParaRPr>
          </a:p>
        </p:txBody>
      </p:sp>
      <p:pic>
        <p:nvPicPr>
          <p:cNvPr id="9" name="Picture 18" descr="VDW-Logo"/>
          <p:cNvPicPr>
            <a:picLocks noChangeAspect="1" noChangeArrowheads="1"/>
          </p:cNvPicPr>
          <p:nvPr userDrawn="1"/>
        </p:nvPicPr>
        <p:blipFill>
          <a:blip r:embed="rId13" cstate="print"/>
          <a:srcRect/>
          <a:stretch>
            <a:fillRect/>
          </a:stretch>
        </p:blipFill>
        <p:spPr bwMode="auto">
          <a:xfrm>
            <a:off x="796521" y="6237288"/>
            <a:ext cx="1981200" cy="579437"/>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000" kern="1200" baseline="0">
          <a:solidFill>
            <a:srgbClr val="1B7BB2"/>
          </a:solidFill>
          <a:latin typeface="Arial Black" pitchFamily="34" charset="0"/>
          <a:ea typeface="+mj-ea"/>
          <a:cs typeface="+mj-cs"/>
        </a:defRPr>
      </a:lvl1pPr>
    </p:titleStyle>
    <p:bodyStyle>
      <a:lvl1pPr marL="342900" indent="-342900" algn="l" defTabSz="914400" rtl="0" eaLnBrk="1" latinLnBrk="0" hangingPunct="1">
        <a:spcBef>
          <a:spcPct val="20000"/>
        </a:spcBef>
        <a:buClr>
          <a:srgbClr val="1B7BB2"/>
        </a:buClr>
        <a:buFont typeface="Wingdings" pitchFamily="2" charset="2"/>
        <a:buChar char="q"/>
        <a:defRPr sz="2000" kern="1200" baseline="0">
          <a:solidFill>
            <a:srgbClr val="4D4D4D"/>
          </a:solidFill>
          <a:latin typeface="Arial" pitchFamily="34" charset="0"/>
          <a:ea typeface="+mn-ea"/>
          <a:cs typeface="Arial" pitchFamily="34" charset="0"/>
        </a:defRPr>
      </a:lvl1pPr>
      <a:lvl2pPr marL="742950" indent="-285750" algn="l" defTabSz="914400" rtl="0" eaLnBrk="1" latinLnBrk="0" hangingPunct="1">
        <a:spcBef>
          <a:spcPct val="20000"/>
        </a:spcBef>
        <a:buClr>
          <a:srgbClr val="1B7BB2"/>
        </a:buClr>
        <a:buFont typeface="Arial" pitchFamily="34" charset="0"/>
        <a:buChar char="–"/>
        <a:defRPr sz="2000" kern="1200" baseline="0">
          <a:solidFill>
            <a:srgbClr val="4D4D4D"/>
          </a:solidFill>
          <a:latin typeface="Arial" pitchFamily="34" charset="0"/>
          <a:ea typeface="+mn-ea"/>
          <a:cs typeface="Arial" pitchFamily="34" charset="0"/>
        </a:defRPr>
      </a:lvl2pPr>
      <a:lvl3pPr marL="1143000" indent="-228600" algn="l" defTabSz="914400" rtl="0" eaLnBrk="1" latinLnBrk="0" hangingPunct="1">
        <a:spcBef>
          <a:spcPct val="20000"/>
        </a:spcBef>
        <a:buClr>
          <a:srgbClr val="1B7BB2"/>
        </a:buClr>
        <a:buFont typeface="Wingdings" pitchFamily="2" charset="2"/>
        <a:buChar char="§"/>
        <a:defRPr sz="2000" kern="1200" baseline="0">
          <a:solidFill>
            <a:srgbClr val="4D4D4D"/>
          </a:solidFill>
          <a:latin typeface="Arial" pitchFamily="34" charset="0"/>
          <a:ea typeface="+mn-ea"/>
          <a:cs typeface="Arial" pitchFamily="34" charset="0"/>
        </a:defRPr>
      </a:lvl3pPr>
      <a:lvl4pPr marL="1600200" indent="-228600" algn="l" defTabSz="914400" rtl="0" eaLnBrk="1" latinLnBrk="0" hangingPunct="1">
        <a:spcBef>
          <a:spcPct val="20000"/>
        </a:spcBef>
        <a:buClr>
          <a:srgbClr val="1B7BB2"/>
        </a:buClr>
        <a:buFont typeface="Arial" pitchFamily="34" charset="0"/>
        <a:buChar char="–"/>
        <a:defRPr sz="2000" kern="1200" baseline="0">
          <a:solidFill>
            <a:srgbClr val="4D4D4D"/>
          </a:solidFill>
          <a:latin typeface="Arial" pitchFamily="34" charset="0"/>
          <a:ea typeface="+mn-ea"/>
          <a:cs typeface="Arial" pitchFamily="34" charset="0"/>
        </a:defRPr>
      </a:lvl4pPr>
      <a:lvl5pPr marL="2057400" indent="-228600" algn="l" defTabSz="914400" rtl="0" eaLnBrk="1" latinLnBrk="0" hangingPunct="1">
        <a:spcBef>
          <a:spcPct val="20000"/>
        </a:spcBef>
        <a:buClr>
          <a:srgbClr val="1B7BB2"/>
        </a:buClr>
        <a:buFont typeface="Wingdings" pitchFamily="2" charset="2"/>
        <a:buChar char="§"/>
        <a:defRPr sz="2000" kern="1200">
          <a:solidFill>
            <a:srgbClr val="4D4D4D"/>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file:///\\w0034fs01\Public\Marketing%20Information\02%20-%20Produkte\NiTi%20Feilen\RECIPROC\PP%20Pr&#228;si\OPL\OPL%20Presentation_en\shapingGBcorr_net.wmv"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hyperlink" Target="file:///\\w0034fs01\workgroups\Marketing%20&amp;%20Export%20Sales\02_Product%20Management\03_Produkte\04_NiTi%20Systeme\Reciproc\Pr&#228;sentationen\Schloss%20Elmau\2010-05-10_RECIPROC_Design_25-40-50%20+%20Mtwo.xlsx" TargetMode="External"/><Relationship Id="rId2" Type="http://schemas.openxmlformats.org/officeDocument/2006/relationships/notesSlide" Target="../notesSlides/notesSlide11.xml"/><Relationship Id="rId16" Type="http://schemas.openxmlformats.org/officeDocument/2006/relationships/hyperlink" Target="file:///\\w0034fs01\workgroups\Marketing%20&amp;%20Export%20Sales\02_Product%20Management\03_Produkte\04_NiTi%20Systeme\Reciproc\Pr&#228;sentationen\OPL%20Pr&#228;sentation\2010-05-10_RECIPROC_Design_25-40-50.xlsx" TargetMode="Externa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4.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video" Target="file:///\\w0034fs01\Public\Marketing%20Information\02%20-%20Produkte\NiTi%20Feilen\RECIPROC\PP%20Pr&#228;si\OPL\OPL%20Presentation_en\s-curved-canal-4.wmv"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file:///\\w0034fs01\Public\Marketing%20Information\02%20-%20Produkte\NiTi%20Feilen\RECIPROC\PP%20Pr&#228;si\OPL\OPL%20Presentation_en\AllTogetherGBcorr_net.wmv" TargetMode="Externa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w0034fs01\Public\Marketing%20Information\02%20-%20Produkte\NiTi%20Feilen\RECIPROC\PP%20Pr&#228;si\OPL\OPL%20Presentation_en\195%20CA%20POST000.mpg" TargetMode="External"/><Relationship Id="rId1" Type="http://schemas.openxmlformats.org/officeDocument/2006/relationships/video" Target="file:///\\w0034fs01\Public\Marketing%20Information\02%20-%20Produkte\NiTi%20Feilen\RECIPROC\PP%20Pr&#228;si\OPL\OPL%20Presentation_en\195%20CA000.mpg" TargetMode="Externa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file:///\\w0034fs01\workgroups\TRAINING\Trainingsunterlagen\Medizinprodukteberater\NiTi\Reciprocation_GB_net.wmv" TargetMode="Externa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4"/>
          <p:cNvSpPr>
            <a:spLocks noGrp="1"/>
          </p:cNvSpPr>
          <p:nvPr>
            <p:ph type="title"/>
          </p:nvPr>
        </p:nvSpPr>
        <p:spPr/>
        <p:txBody>
          <a:bodyPr/>
          <a:lstStyle/>
          <a:p>
            <a:r>
              <a:rPr lang="en-GB" dirty="0" smtClean="0"/>
              <a:t>New from VDW!!</a:t>
            </a:r>
            <a:endParaRPr lang="de-DE" dirty="0" smtClean="0"/>
          </a:p>
        </p:txBody>
      </p:sp>
      <p:pic>
        <p:nvPicPr>
          <p:cNvPr id="16386" name="Inhaltsplatzhalter 7" descr="Rec_WZ_Logo_Slogan.png"/>
          <p:cNvPicPr>
            <a:picLocks noGrp="1" noChangeAspect="1"/>
          </p:cNvPicPr>
          <p:nvPr>
            <p:ph idx="1"/>
          </p:nvPr>
        </p:nvPicPr>
        <p:blipFill>
          <a:blip r:embed="rId2" cstate="print"/>
          <a:srcRect/>
          <a:stretch>
            <a:fillRect/>
          </a:stretch>
        </p:blipFill>
        <p:spPr>
          <a:xfrm>
            <a:off x="1071563" y="1143000"/>
            <a:ext cx="6881812" cy="4822825"/>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p:cNvSpPr>
            <a:spLocks noGrp="1"/>
          </p:cNvSpPr>
          <p:nvPr>
            <p:ph type="title"/>
          </p:nvPr>
        </p:nvSpPr>
        <p:spPr/>
        <p:txBody>
          <a:bodyPr rtlCol="0">
            <a:normAutofit/>
          </a:bodyPr>
          <a:lstStyle/>
          <a:p>
            <a:pPr eaLnBrk="1" fontAlgn="auto" hangingPunct="1">
              <a:spcAft>
                <a:spcPts val="0"/>
              </a:spcAft>
              <a:defRPr/>
            </a:pPr>
            <a:r>
              <a:rPr/>
              <a:t>Test </a:t>
            </a:r>
            <a:r>
              <a:rPr lang="de-DE" dirty="0" err="1" smtClean="0"/>
              <a:t>equipment</a:t>
            </a:r>
            <a:r>
              <a:rPr smtClean="0"/>
              <a:t> </a:t>
            </a:r>
            <a:r>
              <a:t>to determine cyclic fatigue, Dr. Nicola Grande, Rome</a:t>
            </a:r>
            <a:endParaRPr lang="de-DE" dirty="0"/>
          </a:p>
        </p:txBody>
      </p:sp>
      <p:pic>
        <p:nvPicPr>
          <p:cNvPr id="45058" name="Picture 211"/>
          <p:cNvPicPr>
            <a:picLocks noGrp="1" noChangeAspect="1" noChangeArrowheads="1"/>
          </p:cNvPicPr>
          <p:nvPr>
            <p:ph sz="half" idx="1"/>
          </p:nvPr>
        </p:nvPicPr>
        <p:blipFill>
          <a:blip r:embed="rId2" cstate="print"/>
          <a:srcRect/>
          <a:stretch>
            <a:fillRect/>
          </a:stretch>
        </p:blipFill>
        <p:spPr>
          <a:xfrm>
            <a:off x="4716463" y="1428750"/>
            <a:ext cx="4032250" cy="2773363"/>
          </a:xfrm>
        </p:spPr>
      </p:pic>
      <p:sp>
        <p:nvSpPr>
          <p:cNvPr id="45059" name="Inhaltsplatzhalter 19"/>
          <p:cNvSpPr>
            <a:spLocks noGrp="1"/>
          </p:cNvSpPr>
          <p:nvPr>
            <p:ph sz="half" idx="2"/>
          </p:nvPr>
        </p:nvSpPr>
        <p:spPr>
          <a:xfrm>
            <a:off x="468313" y="1557338"/>
            <a:ext cx="4103687" cy="4525962"/>
          </a:xfrm>
        </p:spPr>
        <p:txBody>
          <a:bodyPr/>
          <a:lstStyle/>
          <a:p>
            <a:pPr eaLnBrk="1" hangingPunct="1"/>
            <a:endParaRPr lang="en-GB" dirty="0" smtClean="0">
              <a:latin typeface="Arial" charset="0"/>
              <a:cs typeface="Arial" charset="0"/>
            </a:endParaRPr>
          </a:p>
          <a:p>
            <a:pPr eaLnBrk="1" hangingPunct="1">
              <a:buFont typeface="Wingdings" pitchFamily="2" charset="2"/>
              <a:buNone/>
            </a:pPr>
            <a:r>
              <a:rPr lang="en-GB" u="sng" dirty="0" smtClean="0">
                <a:latin typeface="Arial" charset="0"/>
                <a:cs typeface="Arial" charset="0"/>
              </a:rPr>
              <a:t>Illustration above</a:t>
            </a:r>
          </a:p>
          <a:p>
            <a:pPr eaLnBrk="1" hangingPunct="1">
              <a:buFont typeface="Wingdings" pitchFamily="2" charset="2"/>
              <a:buNone/>
            </a:pPr>
            <a:r>
              <a:rPr lang="en-GB" sz="1800" dirty="0" smtClean="0">
                <a:latin typeface="Arial" charset="0"/>
                <a:cs typeface="Arial" charset="0"/>
              </a:rPr>
              <a:t>Test device to determine</a:t>
            </a:r>
          </a:p>
          <a:p>
            <a:pPr eaLnBrk="1" hangingPunct="1">
              <a:buFont typeface="Wingdings" pitchFamily="2" charset="2"/>
              <a:buNone/>
            </a:pPr>
            <a:r>
              <a:rPr lang="en-GB" sz="1800" dirty="0" smtClean="0">
                <a:latin typeface="Arial" charset="0"/>
                <a:cs typeface="Arial" charset="0"/>
              </a:rPr>
              <a:t>cyclic fatigue</a:t>
            </a:r>
          </a:p>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buFont typeface="Wingdings" pitchFamily="2" charset="2"/>
              <a:buNone/>
            </a:pPr>
            <a:r>
              <a:rPr lang="en-GB" u="sng" dirty="0" smtClean="0">
                <a:latin typeface="Arial" charset="0"/>
                <a:cs typeface="Arial" charset="0"/>
              </a:rPr>
              <a:t>Illustrations below:</a:t>
            </a:r>
          </a:p>
          <a:p>
            <a:pPr marL="0" indent="0" eaLnBrk="1" hangingPunct="1">
              <a:buFont typeface="Wingdings" pitchFamily="2" charset="2"/>
              <a:buNone/>
            </a:pPr>
            <a:r>
              <a:rPr lang="en-GB" sz="1800" dirty="0" smtClean="0">
                <a:latin typeface="Arial" charset="0"/>
                <a:cs typeface="Arial" charset="0"/>
              </a:rPr>
              <a:t>Steel plate with artificial root canals with diameter and taper corresponding to the instrument to be tested</a:t>
            </a:r>
          </a:p>
        </p:txBody>
      </p:sp>
      <p:pic>
        <p:nvPicPr>
          <p:cNvPr id="45060" name="Grafik 15"/>
          <p:cNvPicPr>
            <a:picLocks noChangeAspect="1" noChangeArrowheads="1"/>
          </p:cNvPicPr>
          <p:nvPr/>
        </p:nvPicPr>
        <p:blipFill>
          <a:blip r:embed="rId3" cstate="print"/>
          <a:srcRect/>
          <a:stretch>
            <a:fillRect/>
          </a:stretch>
        </p:blipFill>
        <p:spPr bwMode="auto">
          <a:xfrm>
            <a:off x="4716463" y="4365625"/>
            <a:ext cx="2879725" cy="2043113"/>
          </a:xfrm>
          <a:prstGeom prst="rect">
            <a:avLst/>
          </a:prstGeom>
          <a:noFill/>
          <a:ln w="9525">
            <a:noFill/>
            <a:miter lim="800000"/>
            <a:headEnd/>
            <a:tailEnd/>
          </a:ln>
        </p:spPr>
      </p:pic>
      <p:pic>
        <p:nvPicPr>
          <p:cNvPr id="45061" name="Grafik 17"/>
          <p:cNvPicPr>
            <a:picLocks noChangeAspect="1" noChangeArrowheads="1"/>
          </p:cNvPicPr>
          <p:nvPr/>
        </p:nvPicPr>
        <p:blipFill>
          <a:blip r:embed="rId4" cstate="print"/>
          <a:srcRect/>
          <a:stretch>
            <a:fillRect/>
          </a:stretch>
        </p:blipFill>
        <p:spPr bwMode="auto">
          <a:xfrm>
            <a:off x="7667625" y="4365625"/>
            <a:ext cx="1081088" cy="201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p:txBody>
          <a:bodyPr/>
          <a:lstStyle/>
          <a:p>
            <a:r>
              <a:rPr lang="en-GB" smtClean="0"/>
              <a:t>Reciprocation</a:t>
            </a:r>
            <a:r>
              <a:rPr lang="de-DE" smtClean="0"/>
              <a:t/>
            </a:r>
            <a:br>
              <a:rPr lang="de-DE" smtClean="0"/>
            </a:br>
            <a:r>
              <a:rPr lang="en-GB" sz="2000" smtClean="0"/>
              <a:t>in vitro with RECIPROC</a:t>
            </a:r>
            <a:r>
              <a:rPr lang="de-DE" sz="2000" baseline="30000" smtClean="0"/>
              <a:t>®</a:t>
            </a:r>
            <a:r>
              <a:rPr lang="de-DE" sz="2000" smtClean="0"/>
              <a:t> R25 </a:t>
            </a:r>
          </a:p>
        </p:txBody>
      </p:sp>
      <p:pic>
        <p:nvPicPr>
          <p:cNvPr id="27650" name="Picture 2"/>
          <p:cNvPicPr>
            <a:picLocks noChangeAspect="1" noChangeArrowheads="1"/>
          </p:cNvPicPr>
          <p:nvPr/>
        </p:nvPicPr>
        <p:blipFill>
          <a:blip r:embed="rId3" cstate="print"/>
          <a:srcRect/>
          <a:stretch>
            <a:fillRect/>
          </a:stretch>
        </p:blipFill>
        <p:spPr bwMode="auto">
          <a:xfrm>
            <a:off x="5449888" y="2286000"/>
            <a:ext cx="3479800" cy="2870200"/>
          </a:xfrm>
          <a:prstGeom prst="rect">
            <a:avLst/>
          </a:prstGeom>
          <a:noFill/>
          <a:ln w="9525">
            <a:noFill/>
            <a:miter lim="800000"/>
            <a:headEnd/>
            <a:tailEnd/>
          </a:ln>
        </p:spPr>
      </p:pic>
      <p:sp>
        <p:nvSpPr>
          <p:cNvPr id="27651" name="Textfeld 4"/>
          <p:cNvSpPr txBox="1">
            <a:spLocks noChangeArrowheads="1"/>
          </p:cNvSpPr>
          <p:nvPr/>
        </p:nvSpPr>
        <p:spPr bwMode="auto">
          <a:xfrm>
            <a:off x="3419872" y="5157192"/>
            <a:ext cx="2428875" cy="276999"/>
          </a:xfrm>
          <a:prstGeom prst="rect">
            <a:avLst/>
          </a:prstGeom>
          <a:noFill/>
          <a:ln w="9525">
            <a:noFill/>
            <a:miter lim="800000"/>
            <a:headEnd/>
            <a:tailEnd/>
          </a:ln>
        </p:spPr>
        <p:txBody>
          <a:bodyPr>
            <a:spAutoFit/>
          </a:bodyPr>
          <a:lstStyle/>
          <a:p>
            <a:r>
              <a:rPr lang="de-DE" sz="1200" dirty="0">
                <a:latin typeface="Arial" pitchFamily="34" charset="0"/>
                <a:cs typeface="Arial" pitchFamily="34" charset="0"/>
              </a:rPr>
              <a:t>Dr. Ghassan Yared, Canada</a:t>
            </a:r>
          </a:p>
        </p:txBody>
      </p:sp>
      <p:pic>
        <p:nvPicPr>
          <p:cNvPr id="7" name="shapingGBcorr_net.wmv">
            <a:hlinkClick r:id="" action="ppaction://media"/>
          </p:cNvPr>
          <p:cNvPicPr>
            <a:picLocks noGrp="1" noRot="1" noChangeAspect="1"/>
          </p:cNvPicPr>
          <p:nvPr>
            <p:ph idx="1"/>
            <a:videoFile r:link="rId1"/>
          </p:nvPr>
        </p:nvPicPr>
        <p:blipFill>
          <a:blip r:embed="rId4" cstate="print"/>
          <a:stretch>
            <a:fillRect/>
          </a:stretch>
        </p:blipFill>
        <p:spPr>
          <a:xfrm>
            <a:off x="899592" y="2276872"/>
            <a:ext cx="4512163" cy="284406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357290" y="1214422"/>
            <a:ext cx="5786478" cy="4973834"/>
            <a:chOff x="0" y="0"/>
            <a:chExt cx="5583" cy="4648"/>
          </a:xfrm>
        </p:grpSpPr>
        <p:pic>
          <p:nvPicPr>
            <p:cNvPr id="19458" name="Picture 2"/>
            <p:cNvPicPr>
              <a:picLocks noChangeAspect="1" noChangeArrowheads="1"/>
            </p:cNvPicPr>
            <p:nvPr/>
          </p:nvPicPr>
          <p:blipFill>
            <a:blip r:embed="rId3" cstate="print"/>
            <a:srcRect/>
            <a:stretch>
              <a:fillRect/>
            </a:stretch>
          </p:blipFill>
          <p:spPr bwMode="auto">
            <a:xfrm>
              <a:off x="0" y="0"/>
              <a:ext cx="5583" cy="4648"/>
            </a:xfrm>
            <a:prstGeom prst="rect">
              <a:avLst/>
            </a:prstGeom>
            <a:noFill/>
            <a:ln w="12700" cap="flat">
              <a:noFill/>
              <a:miter lim="800000"/>
              <a:headEnd/>
              <a:tailEnd/>
            </a:ln>
          </p:spPr>
        </p:pic>
        <p:sp>
          <p:nvSpPr>
            <p:cNvPr id="19459" name="Rectangle 3"/>
            <p:cNvSpPr>
              <a:spLocks/>
            </p:cNvSpPr>
            <p:nvPr/>
          </p:nvSpPr>
          <p:spPr bwMode="auto">
            <a:xfrm>
              <a:off x="1718" y="230"/>
              <a:ext cx="2132" cy="506"/>
            </a:xfrm>
            <a:prstGeom prst="rect">
              <a:avLst/>
            </a:prstGeom>
            <a:solidFill>
              <a:srgbClr val="FFFFFF"/>
            </a:solidFill>
            <a:ln w="12700" cap="flat">
              <a:noFill/>
              <a:miter lim="800000"/>
              <a:headEnd type="none" w="med" len="med"/>
              <a:tailEnd type="none" w="med" len="med"/>
            </a:ln>
          </p:spPr>
          <p:txBody>
            <a:bodyPr lIns="0" tIns="0" rIns="0" bIns="0"/>
            <a:lstStyle/>
            <a:p>
              <a:endParaRPr lang="de-DE"/>
            </a:p>
          </p:txBody>
        </p:sp>
      </p:grpSp>
      <p:sp>
        <p:nvSpPr>
          <p:cNvPr id="19460" name="Rectangle 4"/>
          <p:cNvSpPr>
            <a:spLocks/>
          </p:cNvSpPr>
          <p:nvPr/>
        </p:nvSpPr>
        <p:spPr bwMode="auto">
          <a:xfrm>
            <a:off x="250031" y="178594"/>
            <a:ext cx="8643938" cy="1714500"/>
          </a:xfrm>
          <a:prstGeom prst="rect">
            <a:avLst/>
          </a:prstGeom>
          <a:noFill/>
          <a:ln w="12700" cap="flat">
            <a:noFill/>
            <a:miter lim="800000"/>
            <a:headEnd type="none" w="med" len="med"/>
            <a:tailEnd type="none" w="med" len="med"/>
          </a:ln>
        </p:spPr>
        <p:txBody>
          <a:bodyPr lIns="0" tIns="0" rIns="0" bIns="0" anchor="ctr"/>
          <a:lstStyle/>
          <a:p>
            <a:endParaRPr lang="en-US" sz="3000" dirty="0">
              <a:latin typeface="Arial" pitchFamily="34" charset="0"/>
              <a:ea typeface="Gill Sans Light" charset="0"/>
              <a:cs typeface="Arial" pitchFamily="34" charset="0"/>
            </a:endParaRPr>
          </a:p>
        </p:txBody>
      </p:sp>
      <p:sp>
        <p:nvSpPr>
          <p:cNvPr id="6" name="Titel 5"/>
          <p:cNvSpPr>
            <a:spLocks noGrp="1"/>
          </p:cNvSpPr>
          <p:nvPr>
            <p:ph type="title"/>
          </p:nvPr>
        </p:nvSpPr>
        <p:spPr>
          <a:xfrm>
            <a:off x="428596" y="214290"/>
            <a:ext cx="8229600" cy="1143000"/>
          </a:xfrm>
        </p:spPr>
        <p:txBody>
          <a:bodyPr/>
          <a:lstStyle/>
          <a:p>
            <a:r>
              <a:rPr lang="en-US" b="1" dirty="0" smtClean="0">
                <a:ea typeface="Gill Sans Light" charset="0"/>
                <a:cs typeface="Arial" pitchFamily="34" charset="0"/>
              </a:rPr>
              <a:t>Nickel-Titanium instruments </a:t>
            </a:r>
            <a:br>
              <a:rPr lang="en-US" b="1" dirty="0" smtClean="0">
                <a:ea typeface="Gill Sans Light" charset="0"/>
                <a:cs typeface="Arial" pitchFamily="34" charset="0"/>
              </a:rPr>
            </a:br>
            <a:r>
              <a:rPr lang="en-US" sz="2000" b="1" dirty="0" smtClean="0">
                <a:ea typeface="Gill Sans Light" charset="0"/>
                <a:cs typeface="Arial" pitchFamily="34" charset="0"/>
              </a:rPr>
              <a:t>in continuous rotary </a:t>
            </a:r>
            <a:endParaRPr lang="de-DE" sz="2000" b="1" dirty="0"/>
          </a:p>
        </p:txBody>
      </p:sp>
      <p:sp>
        <p:nvSpPr>
          <p:cNvPr id="10" name="Textfeld 9"/>
          <p:cNvSpPr txBox="1"/>
          <p:nvPr/>
        </p:nvSpPr>
        <p:spPr>
          <a:xfrm>
            <a:off x="5000628" y="6143644"/>
            <a:ext cx="2500330" cy="276999"/>
          </a:xfrm>
          <a:prstGeom prst="rect">
            <a:avLst/>
          </a:prstGeom>
          <a:noFill/>
        </p:spPr>
        <p:txBody>
          <a:bodyPr wrap="square" rtlCol="0">
            <a:spAutoFit/>
          </a:bodyPr>
          <a:lstStyle/>
          <a:p>
            <a:r>
              <a:rPr lang="de-DE" sz="1200" dirty="0" smtClean="0">
                <a:latin typeface="Arial" pitchFamily="34" charset="0"/>
                <a:cs typeface="Arial" pitchFamily="34" charset="0"/>
              </a:rPr>
              <a:t>Dr. Ghassan Yared, Canada</a:t>
            </a:r>
            <a:endParaRPr lang="de-DE" sz="12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a:grpSpLocks/>
          </p:cNvGrpSpPr>
          <p:nvPr/>
        </p:nvGrpSpPr>
        <p:grpSpPr bwMode="auto">
          <a:xfrm>
            <a:off x="3357554" y="1500174"/>
            <a:ext cx="5576618" cy="4536291"/>
            <a:chOff x="0" y="0"/>
            <a:chExt cx="5182" cy="4280"/>
          </a:xfrm>
        </p:grpSpPr>
        <p:grpSp>
          <p:nvGrpSpPr>
            <p:cNvPr id="3" name="Group 2"/>
            <p:cNvGrpSpPr>
              <a:grpSpLocks/>
            </p:cNvGrpSpPr>
            <p:nvPr/>
          </p:nvGrpSpPr>
          <p:grpSpPr bwMode="auto">
            <a:xfrm>
              <a:off x="0" y="0"/>
              <a:ext cx="5182" cy="4280"/>
              <a:chOff x="0" y="0"/>
              <a:chExt cx="5182" cy="4280"/>
            </a:xfrm>
          </p:grpSpPr>
          <p:pic>
            <p:nvPicPr>
              <p:cNvPr id="22531" name="Picture 3"/>
              <p:cNvPicPr>
                <a:picLocks noChangeAspect="1" noChangeArrowheads="1"/>
              </p:cNvPicPr>
              <p:nvPr/>
            </p:nvPicPr>
            <p:blipFill>
              <a:blip r:embed="rId3" cstate="print"/>
              <a:srcRect/>
              <a:stretch>
                <a:fillRect/>
              </a:stretch>
            </p:blipFill>
            <p:spPr bwMode="auto">
              <a:xfrm>
                <a:off x="0" y="0"/>
                <a:ext cx="5182" cy="4280"/>
              </a:xfrm>
              <a:prstGeom prst="rect">
                <a:avLst/>
              </a:prstGeom>
              <a:noFill/>
              <a:ln w="12700" cap="flat">
                <a:noFill/>
                <a:miter lim="800000"/>
                <a:headEnd/>
                <a:tailEnd/>
              </a:ln>
            </p:spPr>
          </p:pic>
          <p:sp>
            <p:nvSpPr>
              <p:cNvPr id="22532" name="Rectangle 4"/>
              <p:cNvSpPr>
                <a:spLocks/>
              </p:cNvSpPr>
              <p:nvPr/>
            </p:nvSpPr>
            <p:spPr bwMode="auto">
              <a:xfrm>
                <a:off x="25" y="836"/>
                <a:ext cx="241" cy="3412"/>
              </a:xfrm>
              <a:prstGeom prst="rect">
                <a:avLst/>
              </a:prstGeom>
              <a:solidFill>
                <a:srgbClr val="FFFFFF"/>
              </a:solidFill>
              <a:ln w="12700" cap="flat">
                <a:noFill/>
                <a:miter lim="800000"/>
                <a:headEnd type="none" w="med" len="med"/>
                <a:tailEnd type="none" w="med" len="med"/>
              </a:ln>
            </p:spPr>
            <p:txBody>
              <a:bodyPr lIns="0" tIns="0" rIns="0" bIns="0"/>
              <a:lstStyle/>
              <a:p>
                <a:endParaRPr lang="de-DE"/>
              </a:p>
            </p:txBody>
          </p:sp>
        </p:grpSp>
        <p:sp>
          <p:nvSpPr>
            <p:cNvPr id="22533" name="Rectangle 5"/>
            <p:cNvSpPr>
              <a:spLocks/>
            </p:cNvSpPr>
            <p:nvPr/>
          </p:nvSpPr>
          <p:spPr bwMode="auto">
            <a:xfrm>
              <a:off x="43" y="40"/>
              <a:ext cx="216" cy="800"/>
            </a:xfrm>
            <a:prstGeom prst="rect">
              <a:avLst/>
            </a:prstGeom>
            <a:solidFill>
              <a:srgbClr val="FFFFFF"/>
            </a:solidFill>
            <a:ln w="12700" cap="flat">
              <a:noFill/>
              <a:miter lim="800000"/>
              <a:headEnd type="none" w="med" len="med"/>
              <a:tailEnd type="none" w="med" len="med"/>
            </a:ln>
          </p:spPr>
          <p:txBody>
            <a:bodyPr lIns="0" tIns="0" rIns="0" bIns="0"/>
            <a:lstStyle/>
            <a:p>
              <a:endParaRPr lang="de-DE"/>
            </a:p>
          </p:txBody>
        </p:sp>
      </p:grpSp>
      <p:grpSp>
        <p:nvGrpSpPr>
          <p:cNvPr id="4" name="Group 6"/>
          <p:cNvGrpSpPr>
            <a:grpSpLocks/>
          </p:cNvGrpSpPr>
          <p:nvPr/>
        </p:nvGrpSpPr>
        <p:grpSpPr bwMode="auto">
          <a:xfrm>
            <a:off x="347142" y="257845"/>
            <a:ext cx="4582046" cy="3812977"/>
            <a:chOff x="0" y="0"/>
            <a:chExt cx="4104" cy="3416"/>
          </a:xfrm>
        </p:grpSpPr>
        <p:pic>
          <p:nvPicPr>
            <p:cNvPr id="22535" name="Picture 7"/>
            <p:cNvPicPr>
              <a:picLocks noChangeAspect="1" noChangeArrowheads="1"/>
            </p:cNvPicPr>
            <p:nvPr/>
          </p:nvPicPr>
          <p:blipFill>
            <a:blip r:embed="rId4" cstate="print"/>
            <a:srcRect/>
            <a:stretch>
              <a:fillRect/>
            </a:stretch>
          </p:blipFill>
          <p:spPr bwMode="auto">
            <a:xfrm>
              <a:off x="0" y="0"/>
              <a:ext cx="4104" cy="3416"/>
            </a:xfrm>
            <a:prstGeom prst="rect">
              <a:avLst/>
            </a:prstGeom>
            <a:noFill/>
            <a:ln w="12700" cap="flat">
              <a:noFill/>
              <a:miter lim="800000"/>
              <a:headEnd/>
              <a:tailEnd/>
            </a:ln>
          </p:spPr>
        </p:pic>
        <p:sp>
          <p:nvSpPr>
            <p:cNvPr id="22536" name="Rectangle 8"/>
            <p:cNvSpPr>
              <a:spLocks/>
            </p:cNvSpPr>
            <p:nvPr/>
          </p:nvSpPr>
          <p:spPr bwMode="auto">
            <a:xfrm>
              <a:off x="1262" y="169"/>
              <a:ext cx="1567" cy="372"/>
            </a:xfrm>
            <a:prstGeom prst="rect">
              <a:avLst/>
            </a:prstGeom>
            <a:solidFill>
              <a:srgbClr val="FFFFFF"/>
            </a:solidFill>
            <a:ln w="12700" cap="flat">
              <a:noFill/>
              <a:miter lim="800000"/>
              <a:headEnd type="none" w="med" len="med"/>
              <a:tailEnd type="none" w="med" len="med"/>
            </a:ln>
          </p:spPr>
          <p:txBody>
            <a:bodyPr lIns="0" tIns="0" rIns="0" bIns="0"/>
            <a:lstStyle/>
            <a:p>
              <a:endParaRPr lang="de-DE"/>
            </a:p>
          </p:txBody>
        </p:sp>
      </p:grpSp>
      <p:sp>
        <p:nvSpPr>
          <p:cNvPr id="12" name="Textfeld 11"/>
          <p:cNvSpPr txBox="1"/>
          <p:nvPr/>
        </p:nvSpPr>
        <p:spPr>
          <a:xfrm>
            <a:off x="6715140" y="5929330"/>
            <a:ext cx="2214610" cy="276999"/>
          </a:xfrm>
          <a:prstGeom prst="rect">
            <a:avLst/>
          </a:prstGeom>
          <a:noFill/>
        </p:spPr>
        <p:txBody>
          <a:bodyPr wrap="square" rtlCol="0">
            <a:spAutoFit/>
          </a:bodyPr>
          <a:lstStyle/>
          <a:p>
            <a:r>
              <a:rPr lang="de-DE" sz="1200" dirty="0" smtClean="0">
                <a:latin typeface="Arial" pitchFamily="34" charset="0"/>
                <a:cs typeface="Arial" pitchFamily="34" charset="0"/>
              </a:rPr>
              <a:t>Dr. Ghassan Yared, Canada</a:t>
            </a:r>
            <a:endParaRPr lang="de-DE" sz="12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Grafik 7" descr="Instrument050.png"/>
          <p:cNvPicPr>
            <a:picLocks noChangeAspect="1"/>
          </p:cNvPicPr>
          <p:nvPr/>
        </p:nvPicPr>
        <p:blipFill>
          <a:blip r:embed="rId3" cstate="print"/>
          <a:srcRect/>
          <a:stretch>
            <a:fillRect/>
          </a:stretch>
        </p:blipFill>
        <p:spPr bwMode="auto">
          <a:xfrm>
            <a:off x="6500813" y="1711325"/>
            <a:ext cx="722312" cy="4360863"/>
          </a:xfrm>
          <a:prstGeom prst="rect">
            <a:avLst/>
          </a:prstGeom>
          <a:noFill/>
          <a:ln w="9525">
            <a:noFill/>
            <a:miter lim="800000"/>
            <a:headEnd/>
            <a:tailEnd/>
          </a:ln>
        </p:spPr>
      </p:pic>
      <p:pic>
        <p:nvPicPr>
          <p:cNvPr id="47106" name="Grafik 8" descr="Instrument025.png"/>
          <p:cNvPicPr>
            <a:picLocks noChangeAspect="1"/>
          </p:cNvPicPr>
          <p:nvPr/>
        </p:nvPicPr>
        <p:blipFill>
          <a:blip r:embed="rId4" cstate="print"/>
          <a:srcRect/>
          <a:stretch>
            <a:fillRect/>
          </a:stretch>
        </p:blipFill>
        <p:spPr bwMode="auto">
          <a:xfrm>
            <a:off x="1571625" y="1711325"/>
            <a:ext cx="722313" cy="4360863"/>
          </a:xfrm>
          <a:prstGeom prst="rect">
            <a:avLst/>
          </a:prstGeom>
          <a:noFill/>
          <a:ln w="9525">
            <a:noFill/>
            <a:miter lim="800000"/>
            <a:headEnd/>
            <a:tailEnd/>
          </a:ln>
        </p:spPr>
      </p:pic>
      <p:pic>
        <p:nvPicPr>
          <p:cNvPr id="47107" name="Grafik 9" descr="Instrument040.png"/>
          <p:cNvPicPr>
            <a:picLocks noChangeAspect="1"/>
          </p:cNvPicPr>
          <p:nvPr/>
        </p:nvPicPr>
        <p:blipFill>
          <a:blip r:embed="rId5" cstate="print"/>
          <a:srcRect/>
          <a:stretch>
            <a:fillRect/>
          </a:stretch>
        </p:blipFill>
        <p:spPr bwMode="auto">
          <a:xfrm>
            <a:off x="4143375" y="1711325"/>
            <a:ext cx="722313" cy="4360863"/>
          </a:xfrm>
          <a:prstGeom prst="rect">
            <a:avLst/>
          </a:prstGeom>
          <a:noFill/>
          <a:ln w="9525">
            <a:noFill/>
            <a:miter lim="800000"/>
            <a:headEnd/>
            <a:tailEnd/>
          </a:ln>
        </p:spPr>
      </p:pic>
      <p:pic>
        <p:nvPicPr>
          <p:cNvPr id="47108" name="Picture 4"/>
          <p:cNvPicPr>
            <a:picLocks noChangeAspect="1" noChangeArrowheads="1"/>
          </p:cNvPicPr>
          <p:nvPr/>
        </p:nvPicPr>
        <p:blipFill>
          <a:blip r:embed="rId6" cstate="print"/>
          <a:srcRect/>
          <a:stretch>
            <a:fillRect/>
          </a:stretch>
        </p:blipFill>
        <p:spPr bwMode="auto">
          <a:xfrm>
            <a:off x="1000125" y="2071688"/>
            <a:ext cx="612775" cy="428625"/>
          </a:xfrm>
          <a:prstGeom prst="rect">
            <a:avLst/>
          </a:prstGeom>
          <a:noFill/>
          <a:ln w="9525">
            <a:noFill/>
            <a:miter lim="800000"/>
            <a:headEnd/>
            <a:tailEnd/>
          </a:ln>
        </p:spPr>
      </p:pic>
      <p:pic>
        <p:nvPicPr>
          <p:cNvPr id="47109" name="Picture 6"/>
          <p:cNvPicPr>
            <a:picLocks noChangeAspect="1" noChangeArrowheads="1"/>
          </p:cNvPicPr>
          <p:nvPr/>
        </p:nvPicPr>
        <p:blipFill>
          <a:blip r:embed="rId7" cstate="print"/>
          <a:srcRect/>
          <a:stretch>
            <a:fillRect/>
          </a:stretch>
        </p:blipFill>
        <p:spPr bwMode="auto">
          <a:xfrm>
            <a:off x="866775" y="4000500"/>
            <a:ext cx="944563" cy="2000250"/>
          </a:xfrm>
          <a:prstGeom prst="rect">
            <a:avLst/>
          </a:prstGeom>
          <a:noFill/>
          <a:ln w="9525">
            <a:noFill/>
            <a:miter lim="800000"/>
            <a:headEnd/>
            <a:tailEnd/>
          </a:ln>
        </p:spPr>
      </p:pic>
      <p:pic>
        <p:nvPicPr>
          <p:cNvPr id="47110" name="Picture 6"/>
          <p:cNvPicPr>
            <a:picLocks noChangeAspect="1" noChangeArrowheads="1"/>
          </p:cNvPicPr>
          <p:nvPr/>
        </p:nvPicPr>
        <p:blipFill>
          <a:blip r:embed="rId7" cstate="print"/>
          <a:srcRect/>
          <a:stretch>
            <a:fillRect/>
          </a:stretch>
        </p:blipFill>
        <p:spPr bwMode="auto">
          <a:xfrm>
            <a:off x="3500438" y="4037013"/>
            <a:ext cx="928687" cy="1963737"/>
          </a:xfrm>
          <a:prstGeom prst="rect">
            <a:avLst/>
          </a:prstGeom>
          <a:noFill/>
          <a:ln w="9525">
            <a:noFill/>
            <a:miter lim="800000"/>
            <a:headEnd/>
            <a:tailEnd/>
          </a:ln>
        </p:spPr>
      </p:pic>
      <p:pic>
        <p:nvPicPr>
          <p:cNvPr id="47111" name="Picture 6"/>
          <p:cNvPicPr>
            <a:picLocks noChangeAspect="1" noChangeArrowheads="1"/>
          </p:cNvPicPr>
          <p:nvPr/>
        </p:nvPicPr>
        <p:blipFill>
          <a:blip r:embed="rId7" cstate="print"/>
          <a:srcRect/>
          <a:stretch>
            <a:fillRect/>
          </a:stretch>
        </p:blipFill>
        <p:spPr bwMode="auto">
          <a:xfrm>
            <a:off x="5786438" y="4000500"/>
            <a:ext cx="946150" cy="2000250"/>
          </a:xfrm>
          <a:prstGeom prst="rect">
            <a:avLst/>
          </a:prstGeom>
          <a:noFill/>
          <a:ln w="9525">
            <a:noFill/>
            <a:miter lim="800000"/>
            <a:headEnd/>
            <a:tailEnd/>
          </a:ln>
        </p:spPr>
      </p:pic>
      <p:pic>
        <p:nvPicPr>
          <p:cNvPr id="47112" name="Picture 7"/>
          <p:cNvPicPr>
            <a:picLocks noChangeAspect="1" noChangeArrowheads="1"/>
          </p:cNvPicPr>
          <p:nvPr/>
        </p:nvPicPr>
        <p:blipFill>
          <a:blip r:embed="rId8" cstate="print"/>
          <a:srcRect/>
          <a:stretch>
            <a:fillRect/>
          </a:stretch>
        </p:blipFill>
        <p:spPr bwMode="auto">
          <a:xfrm>
            <a:off x="2143125" y="5487988"/>
            <a:ext cx="500063" cy="536575"/>
          </a:xfrm>
          <a:prstGeom prst="rect">
            <a:avLst/>
          </a:prstGeom>
          <a:noFill/>
          <a:ln w="9525">
            <a:noFill/>
            <a:miter lim="800000"/>
            <a:headEnd/>
            <a:tailEnd/>
          </a:ln>
        </p:spPr>
      </p:pic>
      <p:pic>
        <p:nvPicPr>
          <p:cNvPr id="47113" name="Picture 8"/>
          <p:cNvPicPr>
            <a:picLocks noChangeAspect="1" noChangeArrowheads="1"/>
          </p:cNvPicPr>
          <p:nvPr/>
        </p:nvPicPr>
        <p:blipFill>
          <a:blip r:embed="rId9" cstate="print"/>
          <a:srcRect/>
          <a:stretch>
            <a:fillRect/>
          </a:stretch>
        </p:blipFill>
        <p:spPr bwMode="auto">
          <a:xfrm>
            <a:off x="4714875" y="5500688"/>
            <a:ext cx="504825" cy="538162"/>
          </a:xfrm>
          <a:prstGeom prst="rect">
            <a:avLst/>
          </a:prstGeom>
          <a:noFill/>
          <a:ln w="9525">
            <a:noFill/>
            <a:miter lim="800000"/>
            <a:headEnd/>
            <a:tailEnd/>
          </a:ln>
        </p:spPr>
      </p:pic>
      <p:pic>
        <p:nvPicPr>
          <p:cNvPr id="47114" name="Picture 9"/>
          <p:cNvPicPr>
            <a:picLocks noChangeAspect="1" noChangeArrowheads="1"/>
          </p:cNvPicPr>
          <p:nvPr/>
        </p:nvPicPr>
        <p:blipFill>
          <a:blip r:embed="rId10" cstate="print"/>
          <a:srcRect/>
          <a:stretch>
            <a:fillRect/>
          </a:stretch>
        </p:blipFill>
        <p:spPr bwMode="auto">
          <a:xfrm>
            <a:off x="7143750" y="5500688"/>
            <a:ext cx="500063" cy="520700"/>
          </a:xfrm>
          <a:prstGeom prst="rect">
            <a:avLst/>
          </a:prstGeom>
          <a:noFill/>
          <a:ln w="9525">
            <a:noFill/>
            <a:miter lim="800000"/>
            <a:headEnd/>
            <a:tailEnd/>
          </a:ln>
        </p:spPr>
      </p:pic>
      <p:pic>
        <p:nvPicPr>
          <p:cNvPr id="47115" name="Picture 10"/>
          <p:cNvPicPr>
            <a:picLocks noChangeAspect="1" noChangeArrowheads="1"/>
          </p:cNvPicPr>
          <p:nvPr/>
        </p:nvPicPr>
        <p:blipFill>
          <a:blip r:embed="rId11" cstate="print"/>
          <a:srcRect/>
          <a:stretch>
            <a:fillRect/>
          </a:stretch>
        </p:blipFill>
        <p:spPr bwMode="auto">
          <a:xfrm>
            <a:off x="7143750" y="3786188"/>
            <a:ext cx="531813" cy="376237"/>
          </a:xfrm>
          <a:prstGeom prst="rect">
            <a:avLst/>
          </a:prstGeom>
          <a:noFill/>
          <a:ln w="9525">
            <a:noFill/>
            <a:miter lim="800000"/>
            <a:headEnd/>
            <a:tailEnd/>
          </a:ln>
        </p:spPr>
      </p:pic>
      <p:pic>
        <p:nvPicPr>
          <p:cNvPr id="47116" name="Picture 11"/>
          <p:cNvPicPr>
            <a:picLocks noChangeAspect="1" noChangeArrowheads="1"/>
          </p:cNvPicPr>
          <p:nvPr/>
        </p:nvPicPr>
        <p:blipFill>
          <a:blip r:embed="rId12" cstate="print"/>
          <a:srcRect/>
          <a:stretch>
            <a:fillRect/>
          </a:stretch>
        </p:blipFill>
        <p:spPr bwMode="auto">
          <a:xfrm>
            <a:off x="4714875" y="3786188"/>
            <a:ext cx="500063" cy="393700"/>
          </a:xfrm>
          <a:prstGeom prst="rect">
            <a:avLst/>
          </a:prstGeom>
          <a:noFill/>
          <a:ln w="9525">
            <a:noFill/>
            <a:miter lim="800000"/>
            <a:headEnd/>
            <a:tailEnd/>
          </a:ln>
        </p:spPr>
      </p:pic>
      <p:pic>
        <p:nvPicPr>
          <p:cNvPr id="47117" name="Picture 12"/>
          <p:cNvPicPr>
            <a:picLocks noChangeAspect="1" noChangeArrowheads="1"/>
          </p:cNvPicPr>
          <p:nvPr/>
        </p:nvPicPr>
        <p:blipFill>
          <a:blip r:embed="rId13" cstate="print"/>
          <a:srcRect/>
          <a:stretch>
            <a:fillRect/>
          </a:stretch>
        </p:blipFill>
        <p:spPr bwMode="auto">
          <a:xfrm>
            <a:off x="2214563" y="3786188"/>
            <a:ext cx="484187" cy="357187"/>
          </a:xfrm>
          <a:prstGeom prst="rect">
            <a:avLst/>
          </a:prstGeom>
          <a:noFill/>
          <a:ln w="9525">
            <a:noFill/>
            <a:miter lim="800000"/>
            <a:headEnd/>
            <a:tailEnd/>
          </a:ln>
        </p:spPr>
      </p:pic>
      <p:pic>
        <p:nvPicPr>
          <p:cNvPr id="47118" name="Picture 13"/>
          <p:cNvPicPr>
            <a:picLocks noChangeAspect="1" noChangeArrowheads="1"/>
          </p:cNvPicPr>
          <p:nvPr/>
        </p:nvPicPr>
        <p:blipFill>
          <a:blip r:embed="rId14" cstate="print"/>
          <a:srcRect/>
          <a:stretch>
            <a:fillRect/>
          </a:stretch>
        </p:blipFill>
        <p:spPr bwMode="auto">
          <a:xfrm>
            <a:off x="3286125" y="2071688"/>
            <a:ext cx="608013" cy="414337"/>
          </a:xfrm>
          <a:prstGeom prst="rect">
            <a:avLst/>
          </a:prstGeom>
          <a:noFill/>
          <a:ln w="9525">
            <a:noFill/>
            <a:miter lim="800000"/>
            <a:headEnd/>
            <a:tailEnd/>
          </a:ln>
        </p:spPr>
      </p:pic>
      <p:pic>
        <p:nvPicPr>
          <p:cNvPr id="47119" name="Picture 14"/>
          <p:cNvPicPr>
            <a:picLocks noChangeAspect="1" noChangeArrowheads="1"/>
          </p:cNvPicPr>
          <p:nvPr/>
        </p:nvPicPr>
        <p:blipFill>
          <a:blip r:embed="rId15" cstate="print"/>
          <a:srcRect/>
          <a:stretch>
            <a:fillRect/>
          </a:stretch>
        </p:blipFill>
        <p:spPr bwMode="auto">
          <a:xfrm>
            <a:off x="5857875" y="2052638"/>
            <a:ext cx="571500" cy="419100"/>
          </a:xfrm>
          <a:prstGeom prst="rect">
            <a:avLst/>
          </a:prstGeom>
          <a:noFill/>
          <a:ln w="9525">
            <a:noFill/>
            <a:miter lim="800000"/>
            <a:headEnd/>
            <a:tailEnd/>
          </a:ln>
        </p:spPr>
      </p:pic>
      <p:sp>
        <p:nvSpPr>
          <p:cNvPr id="26" name="Textfeld 25"/>
          <p:cNvSpPr txBox="1"/>
          <p:nvPr/>
        </p:nvSpPr>
        <p:spPr>
          <a:xfrm>
            <a:off x="1115616" y="1412776"/>
            <a:ext cx="2003673" cy="338138"/>
          </a:xfrm>
          <a:prstGeom prst="rect">
            <a:avLst/>
          </a:prstGeom>
          <a:noFill/>
        </p:spPr>
        <p:txBody>
          <a:bodyPr wrap="square">
            <a:spAutoFit/>
          </a:bodyPr>
          <a:lstStyle/>
          <a:p>
            <a:pPr fontAlgn="auto">
              <a:spcBef>
                <a:spcPts val="0"/>
              </a:spcBef>
              <a:spcAft>
                <a:spcPts val="0"/>
              </a:spcAft>
              <a:defRPr/>
            </a:pPr>
            <a:r>
              <a:rPr sz="1600" b="1" dirty="0">
                <a:solidFill>
                  <a:schemeClr val="bg1">
                    <a:lumMod val="50000"/>
                  </a:schemeClr>
                </a:solidFill>
                <a:latin typeface="Arial"/>
                <a:cs typeface="Arial"/>
              </a:rPr>
              <a:t>Narrow canals</a:t>
            </a:r>
            <a:endParaRPr lang="de-DE" sz="1600" b="1" dirty="0">
              <a:solidFill>
                <a:schemeClr val="bg1">
                  <a:lumMod val="50000"/>
                </a:schemeClr>
              </a:solidFill>
              <a:latin typeface="Arial" pitchFamily="34" charset="0"/>
              <a:cs typeface="Arial" pitchFamily="34" charset="0"/>
            </a:endParaRPr>
          </a:p>
        </p:txBody>
      </p:sp>
      <p:sp>
        <p:nvSpPr>
          <p:cNvPr id="27" name="Textfeld 26"/>
          <p:cNvSpPr txBox="1"/>
          <p:nvPr/>
        </p:nvSpPr>
        <p:spPr>
          <a:xfrm>
            <a:off x="3714750" y="1428750"/>
            <a:ext cx="1714500" cy="338138"/>
          </a:xfrm>
          <a:prstGeom prst="rect">
            <a:avLst/>
          </a:prstGeom>
          <a:noFill/>
        </p:spPr>
        <p:txBody>
          <a:bodyPr>
            <a:spAutoFit/>
          </a:bodyPr>
          <a:lstStyle/>
          <a:p>
            <a:pPr fontAlgn="auto">
              <a:spcBef>
                <a:spcPts val="0"/>
              </a:spcBef>
              <a:spcAft>
                <a:spcPts val="0"/>
              </a:spcAft>
              <a:defRPr/>
            </a:pPr>
            <a:r>
              <a:rPr sz="1600" b="1">
                <a:solidFill>
                  <a:schemeClr val="bg1">
                    <a:lumMod val="50000"/>
                  </a:schemeClr>
                </a:solidFill>
                <a:latin typeface="Arial"/>
                <a:cs typeface="Arial"/>
              </a:rPr>
              <a:t>Medium canals</a:t>
            </a:r>
            <a:endParaRPr lang="de-DE" sz="1600" b="1" dirty="0">
              <a:solidFill>
                <a:schemeClr val="bg1">
                  <a:lumMod val="50000"/>
                </a:schemeClr>
              </a:solidFill>
              <a:latin typeface="Arial" pitchFamily="34" charset="0"/>
              <a:cs typeface="Arial" pitchFamily="34" charset="0"/>
            </a:endParaRPr>
          </a:p>
        </p:txBody>
      </p:sp>
      <p:sp>
        <p:nvSpPr>
          <p:cNvPr id="28" name="Textfeld 27"/>
          <p:cNvSpPr txBox="1"/>
          <p:nvPr/>
        </p:nvSpPr>
        <p:spPr>
          <a:xfrm>
            <a:off x="6286500" y="1428750"/>
            <a:ext cx="1571625" cy="338138"/>
          </a:xfrm>
          <a:prstGeom prst="rect">
            <a:avLst/>
          </a:prstGeom>
          <a:noFill/>
        </p:spPr>
        <p:txBody>
          <a:bodyPr>
            <a:spAutoFit/>
          </a:bodyPr>
          <a:lstStyle/>
          <a:p>
            <a:pPr fontAlgn="auto">
              <a:spcBef>
                <a:spcPts val="0"/>
              </a:spcBef>
              <a:spcAft>
                <a:spcPts val="0"/>
              </a:spcAft>
              <a:defRPr/>
            </a:pPr>
            <a:r>
              <a:rPr sz="1600" b="1">
                <a:solidFill>
                  <a:schemeClr val="bg1">
                    <a:lumMod val="50000"/>
                  </a:schemeClr>
                </a:solidFill>
                <a:latin typeface="Arial"/>
                <a:cs typeface="Arial"/>
              </a:rPr>
              <a:t>Large canals</a:t>
            </a:r>
            <a:endParaRPr lang="de-DE" sz="1600" b="1" dirty="0">
              <a:solidFill>
                <a:schemeClr val="bg1">
                  <a:lumMod val="50000"/>
                </a:schemeClr>
              </a:solidFill>
              <a:latin typeface="Arial" pitchFamily="34" charset="0"/>
              <a:cs typeface="Arial" pitchFamily="34" charset="0"/>
            </a:endParaRPr>
          </a:p>
        </p:txBody>
      </p:sp>
      <p:sp>
        <p:nvSpPr>
          <p:cNvPr id="47123" name="Titel 1"/>
          <p:cNvSpPr>
            <a:spLocks noGrp="1"/>
          </p:cNvSpPr>
          <p:nvPr>
            <p:ph type="title"/>
          </p:nvPr>
        </p:nvSpPr>
        <p:spPr/>
        <p:txBody>
          <a:bodyPr/>
          <a:lstStyle/>
          <a:p>
            <a:pPr eaLnBrk="1" hangingPunct="1"/>
            <a:r>
              <a:rPr lang="en-GB" smtClean="0"/>
              <a:t>The RECIPROC</a:t>
            </a:r>
            <a:r>
              <a:rPr lang="en-GB" baseline="30000" smtClean="0"/>
              <a:t>®</a:t>
            </a:r>
            <a:r>
              <a:rPr lang="en-GB" smtClean="0"/>
              <a:t> system</a:t>
            </a:r>
            <a:br>
              <a:rPr lang="en-GB" smtClean="0"/>
            </a:br>
            <a:r>
              <a:rPr lang="en-GB" sz="2000" smtClean="0"/>
              <a:t>Sizes and dimensions of instruments</a:t>
            </a:r>
          </a:p>
        </p:txBody>
      </p:sp>
      <p:sp>
        <p:nvSpPr>
          <p:cNvPr id="21" name="Interaktive Schaltfläche: Informationen 20">
            <a:hlinkClick r:id="rId16" action="ppaction://hlinkfile" highlightClick="1"/>
          </p:cNvPr>
          <p:cNvSpPr/>
          <p:nvPr/>
        </p:nvSpPr>
        <p:spPr>
          <a:xfrm>
            <a:off x="8388350" y="5876925"/>
            <a:ext cx="504825" cy="43180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22" name="Interaktive Schaltfläche: Informationen 21">
            <a:hlinkClick r:id="rId17" action="ppaction://hlinkfile" highlightClick="1"/>
          </p:cNvPr>
          <p:cNvSpPr/>
          <p:nvPr/>
        </p:nvSpPr>
        <p:spPr>
          <a:xfrm>
            <a:off x="7812088" y="5876925"/>
            <a:ext cx="504825" cy="43180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Inhaltsplatzhalter 5"/>
          <p:cNvSpPr>
            <a:spLocks noGrp="1"/>
          </p:cNvSpPr>
          <p:nvPr>
            <p:ph idx="1"/>
          </p:nvPr>
        </p:nvSpPr>
        <p:spPr/>
        <p:txBody>
          <a:bodyPr/>
          <a:lstStyle/>
          <a:p>
            <a:pPr eaLnBrk="1" hangingPunct="1"/>
            <a:r>
              <a:rPr lang="en-GB" smtClean="0">
                <a:latin typeface="Arial" charset="0"/>
                <a:cs typeface="Arial" charset="0"/>
              </a:rPr>
              <a:t>Regressive taper for a preparation without unnecessary loss of tooth substance </a:t>
            </a:r>
          </a:p>
          <a:p>
            <a:pPr lvl="1" eaLnBrk="1" hangingPunct="1"/>
            <a:r>
              <a:rPr lang="en-GB" smtClean="0">
                <a:latin typeface="Arial" charset="0"/>
                <a:cs typeface="Arial" charset="0"/>
              </a:rPr>
              <a:t>RECIPROC</a:t>
            </a:r>
            <a:r>
              <a:rPr lang="en-GB" baseline="30000" smtClean="0">
                <a:latin typeface="Arial" charset="0"/>
                <a:cs typeface="Arial" charset="0"/>
              </a:rPr>
              <a:t>® </a:t>
            </a:r>
            <a:r>
              <a:rPr lang="en-GB" smtClean="0">
                <a:latin typeface="Arial" charset="0"/>
                <a:cs typeface="Arial" charset="0"/>
              </a:rPr>
              <a:t>instruments have a smaller instrument diameter at the end of the working part than most other conical NiTi instruments of equal size at the tip e.g.: </a:t>
            </a:r>
            <a:br>
              <a:rPr lang="en-GB" smtClean="0">
                <a:latin typeface="Arial" charset="0"/>
                <a:cs typeface="Arial" charset="0"/>
              </a:rPr>
            </a:br>
            <a:r>
              <a:rPr lang="en-GB" smtClean="0">
                <a:latin typeface="Arial" charset="0"/>
                <a:cs typeface="Arial" charset="0"/>
              </a:rPr>
              <a:t/>
            </a:r>
            <a:br>
              <a:rPr lang="en-GB" smtClean="0">
                <a:latin typeface="Arial" charset="0"/>
                <a:cs typeface="Arial" charset="0"/>
              </a:rPr>
            </a:br>
            <a:endParaRPr lang="en-GB" smtClean="0">
              <a:latin typeface="Arial" charset="0"/>
              <a:cs typeface="Arial" charset="0"/>
            </a:endParaRPr>
          </a:p>
        </p:txBody>
      </p:sp>
      <p:sp>
        <p:nvSpPr>
          <p:cNvPr id="49154" name="Titel 1"/>
          <p:cNvSpPr>
            <a:spLocks noGrp="1"/>
          </p:cNvSpPr>
          <p:nvPr>
            <p:ph type="title"/>
          </p:nvPr>
        </p:nvSpPr>
        <p:spPr/>
        <p:txBody>
          <a:bodyPr/>
          <a:lstStyle/>
          <a:p>
            <a:pPr eaLnBrk="1" hangingPunct="1"/>
            <a:r>
              <a:rPr lang="en-GB" smtClean="0"/>
              <a:t>The RECIPROC</a:t>
            </a:r>
            <a:r>
              <a:rPr lang="en-GB" baseline="30000" smtClean="0"/>
              <a:t>®</a:t>
            </a:r>
            <a:r>
              <a:rPr lang="en-GB" smtClean="0"/>
              <a:t> system</a:t>
            </a:r>
            <a:br>
              <a:rPr lang="en-GB" smtClean="0"/>
            </a:br>
            <a:r>
              <a:rPr lang="en-GB" sz="2000" smtClean="0"/>
              <a:t>Sizes and dimensions of instruments</a:t>
            </a:r>
          </a:p>
        </p:txBody>
      </p:sp>
      <p:graphicFrame>
        <p:nvGraphicFramePr>
          <p:cNvPr id="8" name="Tabelle 7"/>
          <p:cNvGraphicFramePr>
            <a:graphicFrameLocks noGrp="1"/>
          </p:cNvGraphicFramePr>
          <p:nvPr/>
        </p:nvGraphicFramePr>
        <p:xfrm>
          <a:off x="1187450" y="3644900"/>
          <a:ext cx="6096000" cy="1651000"/>
        </p:xfrm>
        <a:graphic>
          <a:graphicData uri="http://schemas.openxmlformats.org/drawingml/2006/table">
            <a:tbl>
              <a:tblPr firstRow="1" bandRow="1">
                <a:tableStyleId>{5940675A-B579-460E-94D1-54222C63F5DA}</a:tableStyleId>
              </a:tblPr>
              <a:tblGrid>
                <a:gridCol w="2032000"/>
                <a:gridCol w="2032000"/>
                <a:gridCol w="2032000"/>
              </a:tblGrid>
              <a:tr h="370840">
                <a:tc>
                  <a:txBody>
                    <a:bodyPr/>
                    <a:lstStyle/>
                    <a:p>
                      <a:endParaRPr lang="de-DE" baseline="0" dirty="0">
                        <a:solidFill>
                          <a:schemeClr val="tx1"/>
                        </a:solidFill>
                        <a:latin typeface="Arial" pitchFamily="34" charset="0"/>
                      </a:endParaRPr>
                    </a:p>
                  </a:txBody>
                  <a:tcPr>
                    <a:solidFill>
                      <a:schemeClr val="bg1">
                        <a:lumMod val="75000"/>
                      </a:schemeClr>
                    </a:solidFill>
                  </a:tcPr>
                </a:tc>
                <a:tc>
                  <a:txBody>
                    <a:bodyPr/>
                    <a:lstStyle/>
                    <a:p>
                      <a:r>
                        <a:rPr b="1" baseline="0">
                          <a:solidFill>
                            <a:schemeClr val="tx1"/>
                          </a:solidFill>
                          <a:latin typeface="Arial"/>
                        </a:rPr>
                        <a:t>Mtwo</a:t>
                      </a:r>
                      <a:r>
                        <a:rPr b="1" baseline="30000">
                          <a:solidFill>
                            <a:schemeClr val="tx1"/>
                          </a:solidFill>
                          <a:latin typeface="Arial"/>
                        </a:rPr>
                        <a:t>®</a:t>
                      </a:r>
                      <a:endParaRPr lang="de-DE" b="1" baseline="30000" dirty="0">
                        <a:solidFill>
                          <a:schemeClr val="tx1"/>
                        </a:solidFill>
                        <a:latin typeface="Arial" pitchFamily="34" charset="0"/>
                      </a:endParaRPr>
                    </a:p>
                  </a:txBody>
                  <a:tcPr>
                    <a:solidFill>
                      <a:schemeClr val="bg1">
                        <a:lumMod val="75000"/>
                      </a:schemeClr>
                    </a:solidFill>
                  </a:tcPr>
                </a:tc>
                <a:tc>
                  <a:txBody>
                    <a:bodyPr/>
                    <a:lstStyle/>
                    <a:p>
                      <a:r>
                        <a:rPr b="1" baseline="0">
                          <a:solidFill>
                            <a:schemeClr val="tx1"/>
                          </a:solidFill>
                          <a:latin typeface="Arial"/>
                        </a:rPr>
                        <a:t>RECIPROC</a:t>
                      </a:r>
                      <a:r>
                        <a:rPr b="1" baseline="30000">
                          <a:solidFill>
                            <a:schemeClr val="tx1"/>
                          </a:solidFill>
                          <a:latin typeface="Arial"/>
                        </a:rPr>
                        <a:t>®</a:t>
                      </a:r>
                      <a:endParaRPr lang="de-DE" b="1" baseline="30000" dirty="0">
                        <a:solidFill>
                          <a:schemeClr val="tx1"/>
                        </a:solidFill>
                        <a:latin typeface="Arial" pitchFamily="34" charset="0"/>
                      </a:endParaRPr>
                    </a:p>
                  </a:txBody>
                  <a:tcPr>
                    <a:solidFill>
                      <a:schemeClr val="bg1">
                        <a:lumMod val="75000"/>
                      </a:schemeClr>
                    </a:solidFill>
                  </a:tcPr>
                </a:tc>
              </a:tr>
              <a:tr h="370840">
                <a:tc>
                  <a:txBody>
                    <a:bodyPr/>
                    <a:lstStyle/>
                    <a:p>
                      <a:pPr algn="ctr"/>
                      <a:r>
                        <a:rPr sz="1600" baseline="0">
                          <a:latin typeface="Arial"/>
                        </a:rPr>
                        <a:t>after 16 mm</a:t>
                      </a:r>
                      <a:endParaRPr lang="de-DE" sz="1600" baseline="0" dirty="0">
                        <a:latin typeface="Arial" pitchFamily="34" charset="0"/>
                      </a:endParaRPr>
                    </a:p>
                  </a:txBody>
                  <a:tcPr/>
                </a:tc>
                <a:tc>
                  <a:txBody>
                    <a:bodyPr/>
                    <a:lstStyle/>
                    <a:p>
                      <a:r>
                        <a:rPr b="1" baseline="0">
                          <a:latin typeface="Arial"/>
                          <a:cs typeface="Arial"/>
                        </a:rPr>
                        <a:t>25/.06 </a:t>
                      </a:r>
                      <a:br>
                        <a:rPr b="1" baseline="0">
                          <a:latin typeface="Arial"/>
                          <a:cs typeface="Arial"/>
                        </a:rPr>
                      </a:br>
                      <a:r>
                        <a:rPr b="1" baseline="0">
                          <a:latin typeface="Arial"/>
                          <a:cs typeface="Arial"/>
                        </a:rPr>
                        <a:t>Ø  1.21 mm</a:t>
                      </a:r>
                      <a:endParaRPr lang="de-DE" b="1" baseline="0" dirty="0">
                        <a:latin typeface="Arial" pitchFamily="34" charset="0"/>
                      </a:endParaRPr>
                    </a:p>
                  </a:txBody>
                  <a:tcPr/>
                </a:tc>
                <a:tc>
                  <a:txBody>
                    <a:bodyPr/>
                    <a:lstStyle/>
                    <a:p>
                      <a:r>
                        <a:rPr baseline="0">
                          <a:latin typeface="Arial"/>
                        </a:rPr>
                        <a:t>R25</a:t>
                      </a:r>
                    </a:p>
                    <a:p>
                      <a:pPr marL="0" marR="0" indent="0" algn="l" defTabSz="914400" rtl="0" eaLnBrk="1" fontAlgn="auto" latinLnBrk="0" hangingPunct="1">
                        <a:lnSpc>
                          <a:spcPct val="100000"/>
                        </a:lnSpc>
                        <a:spcBef>
                          <a:spcPts val="0"/>
                        </a:spcBef>
                        <a:spcAft>
                          <a:spcPts val="0"/>
                        </a:spcAft>
                        <a:buClrTx/>
                        <a:buSzTx/>
                        <a:buFontTx/>
                        <a:buNone/>
                        <a:tabLst/>
                        <a:defRPr/>
                      </a:pPr>
                      <a:r>
                        <a:rPr b="1" baseline="0">
                          <a:latin typeface="Arial"/>
                          <a:cs typeface="Arial"/>
                        </a:rPr>
                        <a:t>Ø  1.05 mm</a:t>
                      </a:r>
                      <a:endParaRPr lang="de-DE" b="1" baseline="0" dirty="0">
                        <a:latin typeface="Arial" pitchFamily="34"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sz="1600" baseline="0">
                          <a:latin typeface="Arial"/>
                        </a:rPr>
                        <a:t>after 16 mm</a:t>
                      </a:r>
                    </a:p>
                    <a:p>
                      <a:pPr algn="ctr"/>
                      <a:endParaRPr lang="de-DE" sz="1600" baseline="0" dirty="0">
                        <a:latin typeface="Arial" pitchFamily="34" charset="0"/>
                      </a:endParaRPr>
                    </a:p>
                  </a:txBody>
                  <a:tcPr/>
                </a:tc>
                <a:tc>
                  <a:txBody>
                    <a:bodyPr/>
                    <a:lstStyle/>
                    <a:p>
                      <a:r>
                        <a:rPr baseline="0">
                          <a:latin typeface="Arial"/>
                        </a:rPr>
                        <a:t>40/.06</a:t>
                      </a:r>
                    </a:p>
                    <a:p>
                      <a:r>
                        <a:rPr b="1" baseline="0">
                          <a:latin typeface="Arial"/>
                          <a:cs typeface="Arial"/>
                        </a:rPr>
                        <a:t>Ø  1.36 mm</a:t>
                      </a:r>
                      <a:endParaRPr lang="de-DE" b="1" baseline="0" dirty="0">
                        <a:latin typeface="Arial" pitchFamily="34" charset="0"/>
                      </a:endParaRPr>
                    </a:p>
                  </a:txBody>
                  <a:tcPr/>
                </a:tc>
                <a:tc>
                  <a:txBody>
                    <a:bodyPr/>
                    <a:lstStyle/>
                    <a:p>
                      <a:r>
                        <a:rPr baseline="0">
                          <a:latin typeface="Arial"/>
                        </a:rPr>
                        <a:t>R40</a:t>
                      </a:r>
                    </a:p>
                    <a:p>
                      <a:r>
                        <a:rPr b="1" baseline="0">
                          <a:latin typeface="Arial"/>
                          <a:cs typeface="Arial"/>
                        </a:rPr>
                        <a:t>Ø  1.10 mm</a:t>
                      </a:r>
                      <a:endParaRPr lang="de-DE" b="1" baseline="0" dirty="0">
                        <a:latin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el 1"/>
          <p:cNvSpPr>
            <a:spLocks noGrp="1"/>
          </p:cNvSpPr>
          <p:nvPr>
            <p:ph type="title"/>
          </p:nvPr>
        </p:nvSpPr>
        <p:spPr/>
        <p:txBody>
          <a:bodyPr/>
          <a:lstStyle/>
          <a:p>
            <a:pPr eaLnBrk="1" hangingPunct="1"/>
            <a:r>
              <a:rPr lang="en-GB" smtClean="0"/>
              <a:t>The RECIPROC</a:t>
            </a:r>
            <a:r>
              <a:rPr lang="en-GB" baseline="30000" smtClean="0"/>
              <a:t>®</a:t>
            </a:r>
            <a:r>
              <a:rPr lang="en-GB" smtClean="0"/>
              <a:t> system</a:t>
            </a:r>
            <a:br>
              <a:rPr lang="en-GB" smtClean="0"/>
            </a:br>
            <a:r>
              <a:rPr lang="en-GB" sz="2000" smtClean="0"/>
              <a:t>Instruments</a:t>
            </a:r>
          </a:p>
        </p:txBody>
      </p:sp>
      <p:sp>
        <p:nvSpPr>
          <p:cNvPr id="50178" name="Inhaltsplatzhalter 14"/>
          <p:cNvSpPr>
            <a:spLocks noGrp="1"/>
          </p:cNvSpPr>
          <p:nvPr>
            <p:ph sz="half" idx="1"/>
          </p:nvPr>
        </p:nvSpPr>
        <p:spPr>
          <a:xfrm>
            <a:off x="428625" y="1571625"/>
            <a:ext cx="4857750" cy="4525963"/>
          </a:xfrm>
        </p:spPr>
        <p:txBody>
          <a:bodyPr/>
          <a:lstStyle/>
          <a:p>
            <a:pPr eaLnBrk="1" hangingPunct="1"/>
            <a:endParaRPr lang="en-US" dirty="0" smtClean="0">
              <a:latin typeface="Arial" charset="0"/>
              <a:cs typeface="Arial" charset="0"/>
            </a:endParaRPr>
          </a:p>
          <a:p>
            <a:pPr eaLnBrk="1" hangingPunct="1"/>
            <a:endParaRPr lang="en-US" dirty="0" smtClean="0">
              <a:latin typeface="Arial" charset="0"/>
              <a:cs typeface="Arial" charset="0"/>
            </a:endParaRPr>
          </a:p>
          <a:p>
            <a:pPr eaLnBrk="1" hangingPunct="1"/>
            <a:endParaRPr lang="en-US" dirty="0" smtClean="0">
              <a:latin typeface="Arial" charset="0"/>
              <a:cs typeface="Arial" charset="0"/>
            </a:endParaRPr>
          </a:p>
          <a:p>
            <a:pPr eaLnBrk="1" hangingPunct="1"/>
            <a:endParaRPr lang="en-US" dirty="0" smtClean="0">
              <a:latin typeface="Arial" charset="0"/>
              <a:cs typeface="Arial" charset="0"/>
            </a:endParaRPr>
          </a:p>
          <a:p>
            <a:pPr eaLnBrk="1" hangingPunct="1"/>
            <a:endParaRPr lang="en-US" dirty="0" smtClean="0">
              <a:latin typeface="Arial" charset="0"/>
              <a:cs typeface="Arial" charset="0"/>
            </a:endParaRPr>
          </a:p>
          <a:p>
            <a:pPr eaLnBrk="1" hangingPunct="1"/>
            <a:r>
              <a:rPr lang="de-DE" dirty="0" err="1" smtClean="0">
                <a:latin typeface="Arial" charset="0"/>
                <a:cs typeface="Arial" charset="0"/>
              </a:rPr>
              <a:t>Benefits</a:t>
            </a:r>
            <a:r>
              <a:rPr lang="de-DE" dirty="0" smtClean="0">
                <a:latin typeface="Arial" charset="0"/>
                <a:cs typeface="Arial" charset="0"/>
              </a:rPr>
              <a:t>:</a:t>
            </a:r>
          </a:p>
          <a:p>
            <a:pPr lvl="2" eaLnBrk="1" hangingPunct="1"/>
            <a:r>
              <a:rPr lang="de-DE" dirty="0" smtClean="0">
                <a:latin typeface="Arial" charset="0"/>
                <a:cs typeface="Arial" charset="0"/>
              </a:rPr>
              <a:t>Higher </a:t>
            </a:r>
            <a:r>
              <a:rPr lang="de-DE" dirty="0" err="1" smtClean="0">
                <a:latin typeface="Arial" charset="0"/>
                <a:cs typeface="Arial" charset="0"/>
              </a:rPr>
              <a:t>flexibility</a:t>
            </a:r>
            <a:endParaRPr lang="de-DE" dirty="0" smtClean="0">
              <a:latin typeface="Arial" charset="0"/>
              <a:cs typeface="Arial" charset="0"/>
            </a:endParaRPr>
          </a:p>
          <a:p>
            <a:pPr lvl="2" eaLnBrk="1" hangingPunct="1"/>
            <a:r>
              <a:rPr lang="de-DE" dirty="0" err="1" smtClean="0">
                <a:latin typeface="Arial" charset="0"/>
                <a:cs typeface="Arial" charset="0"/>
              </a:rPr>
              <a:t>Reduced</a:t>
            </a:r>
            <a:r>
              <a:rPr lang="de-DE" dirty="0" smtClean="0">
                <a:latin typeface="Arial" charset="0"/>
                <a:cs typeface="Arial" charset="0"/>
              </a:rPr>
              <a:t> </a:t>
            </a:r>
            <a:r>
              <a:rPr lang="de-DE" dirty="0" err="1" smtClean="0">
                <a:latin typeface="Arial" charset="0"/>
                <a:cs typeface="Arial" charset="0"/>
              </a:rPr>
              <a:t>cyclic</a:t>
            </a:r>
            <a:r>
              <a:rPr lang="de-DE" dirty="0" smtClean="0">
                <a:latin typeface="Arial" charset="0"/>
                <a:cs typeface="Arial" charset="0"/>
              </a:rPr>
              <a:t> </a:t>
            </a:r>
            <a:r>
              <a:rPr lang="de-DE" dirty="0" err="1" smtClean="0">
                <a:latin typeface="Arial" charset="0"/>
                <a:cs typeface="Arial" charset="0"/>
              </a:rPr>
              <a:t>fatigue</a:t>
            </a:r>
            <a:r>
              <a:rPr lang="de-DE" dirty="0" smtClean="0">
                <a:latin typeface="Arial" charset="0"/>
                <a:cs typeface="Arial" charset="0"/>
              </a:rPr>
              <a:t/>
            </a:r>
            <a:br>
              <a:rPr lang="de-DE" dirty="0" smtClean="0">
                <a:latin typeface="Arial" charset="0"/>
                <a:cs typeface="Arial" charset="0"/>
              </a:rPr>
            </a:br>
            <a:r>
              <a:rPr lang="de-DE" dirty="0" smtClean="0">
                <a:latin typeface="Arial" charset="0"/>
                <a:cs typeface="Arial" charset="0"/>
              </a:rPr>
              <a:t/>
            </a:r>
            <a:br>
              <a:rPr lang="de-DE" dirty="0" smtClean="0">
                <a:latin typeface="Arial" charset="0"/>
                <a:cs typeface="Arial" charset="0"/>
              </a:rPr>
            </a:br>
            <a:r>
              <a:rPr lang="de-DE" dirty="0" smtClean="0">
                <a:latin typeface="Arial" charset="0"/>
                <a:cs typeface="Arial" charset="0"/>
              </a:rPr>
              <a:t/>
            </a:r>
            <a:br>
              <a:rPr lang="de-DE" dirty="0" smtClean="0">
                <a:latin typeface="Arial" charset="0"/>
                <a:cs typeface="Arial" charset="0"/>
              </a:rPr>
            </a:br>
            <a:endParaRPr lang="en-US" sz="1600" dirty="0" smtClean="0">
              <a:latin typeface="Arial" charset="0"/>
              <a:cs typeface="Arial" charset="0"/>
            </a:endParaRPr>
          </a:p>
          <a:p>
            <a:pPr eaLnBrk="1" hangingPunct="1"/>
            <a:endParaRPr lang="en-US" dirty="0" smtClean="0">
              <a:latin typeface="Arial" charset="0"/>
              <a:cs typeface="Arial" charset="0"/>
            </a:endParaRPr>
          </a:p>
        </p:txBody>
      </p:sp>
      <p:grpSp>
        <p:nvGrpSpPr>
          <p:cNvPr id="2" name="Gruppieren 9"/>
          <p:cNvGrpSpPr>
            <a:grpSpLocks/>
          </p:cNvGrpSpPr>
          <p:nvPr/>
        </p:nvGrpSpPr>
        <p:grpSpPr bwMode="auto">
          <a:xfrm>
            <a:off x="6286500" y="2500313"/>
            <a:ext cx="1566863" cy="3429000"/>
            <a:chOff x="6219157" y="2714620"/>
            <a:chExt cx="1567553" cy="3429024"/>
          </a:xfrm>
        </p:grpSpPr>
        <p:pic>
          <p:nvPicPr>
            <p:cNvPr id="50185" name="Grafik 10" descr="Instrument050.png"/>
            <p:cNvPicPr>
              <a:picLocks noChangeAspect="1"/>
            </p:cNvPicPr>
            <p:nvPr/>
          </p:nvPicPr>
          <p:blipFill>
            <a:blip r:embed="rId3" cstate="print"/>
            <a:srcRect/>
            <a:stretch>
              <a:fillRect/>
            </a:stretch>
          </p:blipFill>
          <p:spPr bwMode="auto">
            <a:xfrm flipH="1">
              <a:off x="7219289" y="2714620"/>
              <a:ext cx="567421" cy="3429024"/>
            </a:xfrm>
            <a:prstGeom prst="rect">
              <a:avLst/>
            </a:prstGeom>
            <a:noFill/>
            <a:ln w="9525">
              <a:noFill/>
              <a:miter lim="800000"/>
              <a:headEnd/>
              <a:tailEnd/>
            </a:ln>
          </p:spPr>
        </p:pic>
        <p:pic>
          <p:nvPicPr>
            <p:cNvPr id="50186" name="Grafik 11" descr="Instrument025.png"/>
            <p:cNvPicPr>
              <a:picLocks noChangeAspect="1"/>
            </p:cNvPicPr>
            <p:nvPr/>
          </p:nvPicPr>
          <p:blipFill>
            <a:blip r:embed="rId4" cstate="print"/>
            <a:srcRect/>
            <a:stretch>
              <a:fillRect/>
            </a:stretch>
          </p:blipFill>
          <p:spPr bwMode="auto">
            <a:xfrm flipH="1">
              <a:off x="6219157" y="2714620"/>
              <a:ext cx="567421" cy="3429024"/>
            </a:xfrm>
            <a:prstGeom prst="rect">
              <a:avLst/>
            </a:prstGeom>
            <a:noFill/>
            <a:ln w="9525">
              <a:noFill/>
              <a:miter lim="800000"/>
              <a:headEnd/>
              <a:tailEnd/>
            </a:ln>
          </p:spPr>
        </p:pic>
        <p:pic>
          <p:nvPicPr>
            <p:cNvPr id="50187" name="Grafik 12" descr="Instrument040.png"/>
            <p:cNvPicPr>
              <a:picLocks noChangeAspect="1"/>
            </p:cNvPicPr>
            <p:nvPr/>
          </p:nvPicPr>
          <p:blipFill>
            <a:blip r:embed="rId5" cstate="print"/>
            <a:srcRect/>
            <a:stretch>
              <a:fillRect/>
            </a:stretch>
          </p:blipFill>
          <p:spPr bwMode="auto">
            <a:xfrm flipH="1">
              <a:off x="6719223" y="2714620"/>
              <a:ext cx="567421" cy="3429024"/>
            </a:xfrm>
            <a:prstGeom prst="rect">
              <a:avLst/>
            </a:prstGeom>
            <a:noFill/>
            <a:ln w="9525">
              <a:noFill/>
              <a:miter lim="800000"/>
              <a:headEnd/>
              <a:tailEnd/>
            </a:ln>
          </p:spPr>
        </p:pic>
      </p:grpSp>
      <p:grpSp>
        <p:nvGrpSpPr>
          <p:cNvPr id="3" name="Gruppieren 8"/>
          <p:cNvGrpSpPr>
            <a:grpSpLocks/>
          </p:cNvGrpSpPr>
          <p:nvPr/>
        </p:nvGrpSpPr>
        <p:grpSpPr bwMode="auto">
          <a:xfrm>
            <a:off x="6286500" y="2071688"/>
            <a:ext cx="1681163" cy="404812"/>
            <a:chOff x="6286512" y="1857364"/>
            <a:chExt cx="1681170" cy="405317"/>
          </a:xfrm>
        </p:grpSpPr>
        <p:pic>
          <p:nvPicPr>
            <p:cNvPr id="50182" name="Picture 2"/>
            <p:cNvPicPr>
              <a:picLocks noChangeAspect="1" noChangeArrowheads="1"/>
            </p:cNvPicPr>
            <p:nvPr/>
          </p:nvPicPr>
          <p:blipFill>
            <a:blip r:embed="rId6" cstate="print"/>
            <a:srcRect/>
            <a:stretch>
              <a:fillRect/>
            </a:stretch>
          </p:blipFill>
          <p:spPr bwMode="auto">
            <a:xfrm>
              <a:off x="6286512" y="1857364"/>
              <a:ext cx="500066" cy="405317"/>
            </a:xfrm>
            <a:prstGeom prst="rect">
              <a:avLst/>
            </a:prstGeom>
            <a:noFill/>
            <a:ln w="9525">
              <a:noFill/>
              <a:miter lim="800000"/>
              <a:headEnd/>
              <a:tailEnd/>
            </a:ln>
          </p:spPr>
        </p:pic>
        <p:pic>
          <p:nvPicPr>
            <p:cNvPr id="50183" name="Picture 3"/>
            <p:cNvPicPr>
              <a:picLocks noChangeAspect="1" noChangeArrowheads="1"/>
            </p:cNvPicPr>
            <p:nvPr/>
          </p:nvPicPr>
          <p:blipFill>
            <a:blip r:embed="rId7" cstate="print"/>
            <a:srcRect/>
            <a:stretch>
              <a:fillRect/>
            </a:stretch>
          </p:blipFill>
          <p:spPr bwMode="auto">
            <a:xfrm>
              <a:off x="6858016" y="1857364"/>
              <a:ext cx="533400" cy="381000"/>
            </a:xfrm>
            <a:prstGeom prst="rect">
              <a:avLst/>
            </a:prstGeom>
            <a:noFill/>
            <a:ln w="9525">
              <a:noFill/>
              <a:miter lim="800000"/>
              <a:headEnd/>
              <a:tailEnd/>
            </a:ln>
          </p:spPr>
        </p:pic>
        <p:pic>
          <p:nvPicPr>
            <p:cNvPr id="50184" name="Picture 4"/>
            <p:cNvPicPr>
              <a:picLocks noChangeAspect="1" noChangeArrowheads="1"/>
            </p:cNvPicPr>
            <p:nvPr/>
          </p:nvPicPr>
          <p:blipFill>
            <a:blip r:embed="rId8" cstate="print"/>
            <a:srcRect/>
            <a:stretch>
              <a:fillRect/>
            </a:stretch>
          </p:blipFill>
          <p:spPr bwMode="auto">
            <a:xfrm>
              <a:off x="7429520" y="1857364"/>
              <a:ext cx="538162" cy="381000"/>
            </a:xfrm>
            <a:prstGeom prst="rect">
              <a:avLst/>
            </a:prstGeom>
            <a:noFill/>
            <a:ln w="9525">
              <a:noFill/>
              <a:miter lim="800000"/>
              <a:headEnd/>
              <a:tailEnd/>
            </a:ln>
          </p:spPr>
        </p:pic>
      </p:grpSp>
      <p:pic>
        <p:nvPicPr>
          <p:cNvPr id="50181" name="Picture 2"/>
          <p:cNvPicPr>
            <a:picLocks noChangeAspect="1" noChangeArrowheads="1"/>
          </p:cNvPicPr>
          <p:nvPr/>
        </p:nvPicPr>
        <p:blipFill>
          <a:blip r:embed="rId9" cstate="print"/>
          <a:srcRect/>
          <a:stretch>
            <a:fillRect/>
          </a:stretch>
        </p:blipFill>
        <p:spPr bwMode="auto">
          <a:xfrm>
            <a:off x="1692275" y="1773238"/>
            <a:ext cx="1724025" cy="113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e-DE" smtClean="0"/>
              <a:t>The RECIPROC</a:t>
            </a:r>
            <a:r>
              <a:rPr lang="de-DE" baseline="30000" smtClean="0"/>
              <a:t>®</a:t>
            </a:r>
            <a:r>
              <a:rPr lang="de-DE" smtClean="0"/>
              <a:t> system</a:t>
            </a:r>
            <a:br>
              <a:rPr lang="de-DE" smtClean="0"/>
            </a:br>
            <a:r>
              <a:rPr lang="de-DE" sz="2000" smtClean="0"/>
              <a:t>Design</a:t>
            </a:r>
          </a:p>
        </p:txBody>
      </p:sp>
      <p:sp>
        <p:nvSpPr>
          <p:cNvPr id="36869" name="Textfeld 7"/>
          <p:cNvSpPr txBox="1">
            <a:spLocks noChangeArrowheads="1"/>
          </p:cNvSpPr>
          <p:nvPr/>
        </p:nvSpPr>
        <p:spPr bwMode="auto">
          <a:xfrm>
            <a:off x="2699792" y="5715000"/>
            <a:ext cx="3456384" cy="276999"/>
          </a:xfrm>
          <a:prstGeom prst="rect">
            <a:avLst/>
          </a:prstGeom>
          <a:noFill/>
          <a:ln w="9525">
            <a:noFill/>
            <a:miter lim="800000"/>
            <a:headEnd/>
            <a:tailEnd/>
          </a:ln>
        </p:spPr>
        <p:txBody>
          <a:bodyPr wrap="square">
            <a:spAutoFit/>
          </a:bodyPr>
          <a:lstStyle/>
          <a:p>
            <a:r>
              <a:rPr lang="de-DE" sz="1200" dirty="0">
                <a:latin typeface="Arial" pitchFamily="34" charset="0"/>
                <a:cs typeface="Arial" pitchFamily="34" charset="0"/>
              </a:rPr>
              <a:t>Dr. David Sonntag, </a:t>
            </a:r>
            <a:r>
              <a:rPr lang="de-DE" sz="1200" dirty="0" smtClean="0">
                <a:latin typeface="Arial" pitchFamily="34" charset="0"/>
                <a:cs typeface="Arial" pitchFamily="34" charset="0"/>
              </a:rPr>
              <a:t>University </a:t>
            </a:r>
            <a:r>
              <a:rPr lang="de-DE" sz="1200" dirty="0" err="1" smtClean="0">
                <a:latin typeface="Arial" pitchFamily="34" charset="0"/>
                <a:cs typeface="Arial" pitchFamily="34" charset="0"/>
              </a:rPr>
              <a:t>of</a:t>
            </a:r>
            <a:r>
              <a:rPr lang="de-DE" sz="1200" dirty="0" smtClean="0">
                <a:latin typeface="Arial" pitchFamily="34" charset="0"/>
                <a:cs typeface="Arial" pitchFamily="34" charset="0"/>
              </a:rPr>
              <a:t> Düsseldorf</a:t>
            </a:r>
            <a:endParaRPr lang="de-DE" sz="1200" dirty="0">
              <a:latin typeface="Arial" pitchFamily="34" charset="0"/>
              <a:cs typeface="Arial" pitchFamily="34" charset="0"/>
            </a:endParaRPr>
          </a:p>
        </p:txBody>
      </p:sp>
      <p:pic>
        <p:nvPicPr>
          <p:cNvPr id="36871" name="Picture 7"/>
          <p:cNvPicPr>
            <a:picLocks noChangeAspect="1" noChangeArrowheads="1"/>
          </p:cNvPicPr>
          <p:nvPr/>
        </p:nvPicPr>
        <p:blipFill>
          <a:blip r:embed="rId2" cstate="print"/>
          <a:srcRect/>
          <a:stretch>
            <a:fillRect/>
          </a:stretch>
        </p:blipFill>
        <p:spPr bwMode="auto">
          <a:xfrm>
            <a:off x="857223" y="2143116"/>
            <a:ext cx="3087882" cy="3509966"/>
          </a:xfrm>
          <a:prstGeom prst="rect">
            <a:avLst/>
          </a:prstGeom>
          <a:noFill/>
          <a:ln w="9525">
            <a:noFill/>
            <a:miter lim="800000"/>
            <a:headEnd/>
            <a:tailEnd/>
          </a:ln>
          <a:effectLst/>
        </p:spPr>
      </p:pic>
      <p:pic>
        <p:nvPicPr>
          <p:cNvPr id="36872" name="Picture 8"/>
          <p:cNvPicPr>
            <a:picLocks noChangeAspect="1" noChangeArrowheads="1"/>
          </p:cNvPicPr>
          <p:nvPr/>
        </p:nvPicPr>
        <p:blipFill>
          <a:blip r:embed="rId3" cstate="print"/>
          <a:srcRect/>
          <a:stretch>
            <a:fillRect/>
          </a:stretch>
        </p:blipFill>
        <p:spPr bwMode="auto">
          <a:xfrm>
            <a:off x="4786314" y="2143116"/>
            <a:ext cx="2977523" cy="35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el 1"/>
          <p:cNvSpPr>
            <a:spLocks noGrp="1"/>
          </p:cNvSpPr>
          <p:nvPr>
            <p:ph type="title"/>
          </p:nvPr>
        </p:nvSpPr>
        <p:spPr/>
        <p:txBody>
          <a:bodyPr/>
          <a:lstStyle/>
          <a:p>
            <a:pPr eaLnBrk="1" hangingPunct="1"/>
            <a:r>
              <a:rPr lang="en-GB" smtClean="0"/>
              <a:t>The RECIPROC</a:t>
            </a:r>
            <a:r>
              <a:rPr lang="en-GB" baseline="30000" smtClean="0"/>
              <a:t>®</a:t>
            </a:r>
            <a:r>
              <a:rPr lang="en-GB" smtClean="0"/>
              <a:t> system</a:t>
            </a:r>
            <a:br>
              <a:rPr lang="en-GB" smtClean="0"/>
            </a:br>
            <a:r>
              <a:rPr lang="en-GB" sz="2000" smtClean="0"/>
              <a:t>Why a "mirrored" design?  </a:t>
            </a:r>
          </a:p>
        </p:txBody>
      </p:sp>
      <p:sp>
        <p:nvSpPr>
          <p:cNvPr id="52226" name="Inhaltsplatzhalter 2"/>
          <p:cNvSpPr>
            <a:spLocks noGrp="1"/>
          </p:cNvSpPr>
          <p:nvPr>
            <p:ph idx="1"/>
          </p:nvPr>
        </p:nvSpPr>
        <p:spPr/>
        <p:txBody>
          <a:bodyPr/>
          <a:lstStyle/>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r>
              <a:rPr lang="de-DE" dirty="0" smtClean="0">
                <a:latin typeface="Arial" charset="0"/>
                <a:cs typeface="Arial" charset="0"/>
              </a:rPr>
              <a:t>RECIPROC</a:t>
            </a:r>
            <a:r>
              <a:rPr lang="de-DE" baseline="30000" dirty="0" smtClean="0">
                <a:latin typeface="Arial" charset="0"/>
                <a:cs typeface="Arial" charset="0"/>
              </a:rPr>
              <a:t>®</a:t>
            </a:r>
            <a:r>
              <a:rPr lang="de-DE" dirty="0" smtClean="0">
                <a:latin typeface="Arial" charset="0"/>
                <a:cs typeface="Arial" charset="0"/>
              </a:rPr>
              <a:t> </a:t>
            </a:r>
            <a:r>
              <a:rPr lang="de-DE" dirty="0" err="1" smtClean="0">
                <a:latin typeface="Arial" charset="0"/>
                <a:cs typeface="Arial" charset="0"/>
              </a:rPr>
              <a:t>cuts</a:t>
            </a:r>
            <a:r>
              <a:rPr lang="de-DE" dirty="0" smtClean="0">
                <a:latin typeface="Arial" charset="0"/>
                <a:cs typeface="Arial" charset="0"/>
              </a:rPr>
              <a:t> in a </a:t>
            </a:r>
            <a:r>
              <a:rPr lang="de-DE" dirty="0" err="1" smtClean="0">
                <a:latin typeface="Arial" charset="0"/>
                <a:cs typeface="Arial" charset="0"/>
              </a:rPr>
              <a:t>counter-clockwise</a:t>
            </a:r>
            <a:r>
              <a:rPr lang="de-DE" dirty="0" smtClean="0">
                <a:latin typeface="Arial" charset="0"/>
                <a:cs typeface="Arial" charset="0"/>
              </a:rPr>
              <a:t> </a:t>
            </a:r>
            <a:r>
              <a:rPr lang="de-DE" dirty="0" err="1" smtClean="0">
                <a:latin typeface="Arial" charset="0"/>
                <a:cs typeface="Arial" charset="0"/>
              </a:rPr>
              <a:t>direction</a:t>
            </a:r>
            <a:endParaRPr lang="en-GB" dirty="0" smtClean="0">
              <a:latin typeface="Arial" charset="0"/>
              <a:cs typeface="Arial" charset="0"/>
            </a:endParaRPr>
          </a:p>
          <a:p>
            <a:pPr lvl="1" eaLnBrk="1" hangingPunct="1"/>
            <a:r>
              <a:rPr lang="de-DE" dirty="0" err="1" smtClean="0">
                <a:latin typeface="Arial" charset="0"/>
                <a:cs typeface="Arial" charset="0"/>
              </a:rPr>
              <a:t>Safety</a:t>
            </a:r>
            <a:r>
              <a:rPr lang="de-DE" dirty="0" smtClean="0">
                <a:latin typeface="Arial" charset="0"/>
                <a:cs typeface="Arial" charset="0"/>
              </a:rPr>
              <a:t> </a:t>
            </a:r>
            <a:r>
              <a:rPr lang="de-DE" dirty="0" err="1" smtClean="0">
                <a:latin typeface="Arial" charset="0"/>
                <a:cs typeface="Arial" charset="0"/>
              </a:rPr>
              <a:t>aspect</a:t>
            </a:r>
            <a:endParaRPr lang="en-GB" dirty="0" smtClean="0">
              <a:latin typeface="Arial" charset="0"/>
              <a:cs typeface="Arial" charset="0"/>
            </a:endParaRPr>
          </a:p>
          <a:p>
            <a:pPr lvl="1" eaLnBrk="1" hangingPunct="1"/>
            <a:r>
              <a:rPr lang="de-DE" dirty="0" err="1" smtClean="0">
                <a:latin typeface="Arial" charset="0"/>
                <a:cs typeface="Arial" charset="0"/>
              </a:rPr>
              <a:t>Certification</a:t>
            </a:r>
            <a:r>
              <a:rPr lang="de-DE" dirty="0" smtClean="0">
                <a:latin typeface="Arial" charset="0"/>
                <a:cs typeface="Arial" charset="0"/>
              </a:rPr>
              <a:t> </a:t>
            </a:r>
            <a:r>
              <a:rPr lang="de-DE" dirty="0" err="1" smtClean="0">
                <a:latin typeface="Arial" charset="0"/>
                <a:cs typeface="Arial" charset="0"/>
              </a:rPr>
              <a:t>of</a:t>
            </a:r>
            <a:r>
              <a:rPr lang="de-DE" dirty="0" smtClean="0">
                <a:latin typeface="Arial" charset="0"/>
                <a:cs typeface="Arial" charset="0"/>
              </a:rPr>
              <a:t> </a:t>
            </a:r>
            <a:r>
              <a:rPr lang="de-DE" dirty="0" err="1" smtClean="0">
                <a:latin typeface="Arial" charset="0"/>
                <a:cs typeface="Arial" charset="0"/>
              </a:rPr>
              <a:t>instrument</a:t>
            </a:r>
            <a:r>
              <a:rPr lang="de-DE" dirty="0" smtClean="0">
                <a:latin typeface="Arial" charset="0"/>
                <a:cs typeface="Arial" charset="0"/>
              </a:rPr>
              <a:t> </a:t>
            </a:r>
            <a:r>
              <a:rPr lang="de-DE" dirty="0" err="1" smtClean="0">
                <a:latin typeface="Arial" charset="0"/>
                <a:cs typeface="Arial" charset="0"/>
              </a:rPr>
              <a:t>for</a:t>
            </a:r>
            <a:r>
              <a:rPr lang="de-DE" dirty="0" smtClean="0">
                <a:latin typeface="Arial" charset="0"/>
                <a:cs typeface="Arial" charset="0"/>
              </a:rPr>
              <a:t> </a:t>
            </a:r>
            <a:r>
              <a:rPr lang="de-DE" dirty="0" err="1" smtClean="0">
                <a:latin typeface="Arial" charset="0"/>
                <a:cs typeface="Arial" charset="0"/>
              </a:rPr>
              <a:t>use</a:t>
            </a:r>
            <a:r>
              <a:rPr lang="de-DE" dirty="0" smtClean="0">
                <a:latin typeface="Arial" charset="0"/>
                <a:cs typeface="Arial" charset="0"/>
              </a:rPr>
              <a:t> </a:t>
            </a:r>
            <a:br>
              <a:rPr lang="de-DE" dirty="0" smtClean="0">
                <a:latin typeface="Arial" charset="0"/>
                <a:cs typeface="Arial" charset="0"/>
              </a:rPr>
            </a:br>
            <a:r>
              <a:rPr lang="de-DE" dirty="0" smtClean="0">
                <a:latin typeface="Arial" charset="0"/>
                <a:cs typeface="Arial" charset="0"/>
              </a:rPr>
              <a:t>in </a:t>
            </a:r>
            <a:r>
              <a:rPr lang="de-DE" dirty="0" err="1" smtClean="0">
                <a:latin typeface="Arial" charset="0"/>
                <a:cs typeface="Arial" charset="0"/>
              </a:rPr>
              <a:t>reciprocation</a:t>
            </a:r>
            <a:r>
              <a:rPr lang="de-DE" dirty="0" smtClean="0">
                <a:latin typeface="Arial" charset="0"/>
                <a:cs typeface="Arial" charset="0"/>
              </a:rPr>
              <a:t> </a:t>
            </a:r>
            <a:r>
              <a:rPr lang="de-DE" dirty="0" err="1" smtClean="0">
                <a:latin typeface="Arial" charset="0"/>
                <a:cs typeface="Arial" charset="0"/>
              </a:rPr>
              <a:t>with</a:t>
            </a:r>
            <a:r>
              <a:rPr lang="de-DE" dirty="0" smtClean="0">
                <a:latin typeface="Arial" charset="0"/>
                <a:cs typeface="Arial" charset="0"/>
              </a:rPr>
              <a:t> VDW </a:t>
            </a:r>
            <a:r>
              <a:rPr lang="de-DE" dirty="0" err="1" smtClean="0">
                <a:latin typeface="Arial" charset="0"/>
                <a:cs typeface="Arial" charset="0"/>
              </a:rPr>
              <a:t>motors</a:t>
            </a:r>
            <a:r>
              <a:rPr lang="de-DE" dirty="0" smtClean="0">
                <a:latin typeface="Arial" charset="0"/>
                <a:cs typeface="Arial" charset="0"/>
              </a:rPr>
              <a:t> </a:t>
            </a:r>
            <a:br>
              <a:rPr lang="de-DE" dirty="0" smtClean="0">
                <a:latin typeface="Arial" charset="0"/>
                <a:cs typeface="Arial" charset="0"/>
              </a:rPr>
            </a:br>
            <a:r>
              <a:rPr lang="de-DE" dirty="0" smtClean="0">
                <a:latin typeface="Arial" charset="0"/>
                <a:cs typeface="Arial" charset="0"/>
              </a:rPr>
              <a:t>e.g. VDW.SILVER</a:t>
            </a:r>
            <a:r>
              <a:rPr lang="de-DE" baseline="30000" dirty="0" smtClean="0">
                <a:latin typeface="Arial" charset="0"/>
                <a:cs typeface="Arial" charset="0"/>
              </a:rPr>
              <a:t>® </a:t>
            </a:r>
            <a:r>
              <a:rPr lang="de-DE" dirty="0" smtClean="0">
                <a:latin typeface="Arial" charset="0"/>
                <a:cs typeface="Arial" charset="0"/>
              </a:rPr>
              <a:t>RECIPROC</a:t>
            </a:r>
            <a:r>
              <a:rPr lang="de-DE" baseline="30000" dirty="0" smtClean="0">
                <a:latin typeface="Arial" charset="0"/>
                <a:cs typeface="Arial" charset="0"/>
              </a:rPr>
              <a:t>®</a:t>
            </a:r>
            <a:endParaRPr lang="en-GB" dirty="0" smtClean="0">
              <a:latin typeface="Arial" charset="0"/>
              <a:cs typeface="Arial" charset="0"/>
            </a:endParaRPr>
          </a:p>
          <a:p>
            <a:pPr lvl="1" eaLnBrk="1" hangingPunct="1"/>
            <a:endParaRPr lang="en-GB" dirty="0" smtClean="0">
              <a:latin typeface="Arial" charset="0"/>
              <a:cs typeface="Arial" charset="0"/>
            </a:endParaRPr>
          </a:p>
        </p:txBody>
      </p:sp>
      <p:pic>
        <p:nvPicPr>
          <p:cNvPr id="52227" name="Picture 2"/>
          <p:cNvPicPr>
            <a:picLocks noChangeAspect="1" noChangeArrowheads="1"/>
          </p:cNvPicPr>
          <p:nvPr/>
        </p:nvPicPr>
        <p:blipFill>
          <a:blip r:embed="rId3" cstate="print"/>
          <a:srcRect/>
          <a:stretch>
            <a:fillRect/>
          </a:stretch>
        </p:blipFill>
        <p:spPr bwMode="auto">
          <a:xfrm>
            <a:off x="5845175" y="3068960"/>
            <a:ext cx="3298825" cy="272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el 1"/>
          <p:cNvSpPr>
            <a:spLocks noGrp="1"/>
          </p:cNvSpPr>
          <p:nvPr>
            <p:ph type="title"/>
          </p:nvPr>
        </p:nvSpPr>
        <p:spPr/>
        <p:txBody>
          <a:bodyPr/>
          <a:lstStyle/>
          <a:p>
            <a:pPr eaLnBrk="1" hangingPunct="1"/>
            <a:r>
              <a:rPr lang="de-DE" dirty="0" smtClean="0"/>
              <a:t>The RECIPROC</a:t>
            </a:r>
            <a:r>
              <a:rPr lang="de-DE" baseline="30000" dirty="0" smtClean="0"/>
              <a:t>®</a:t>
            </a:r>
            <a:r>
              <a:rPr lang="de-DE" dirty="0" smtClean="0"/>
              <a:t> </a:t>
            </a:r>
            <a:r>
              <a:rPr lang="de-DE" dirty="0" err="1" smtClean="0"/>
              <a:t>system</a:t>
            </a:r>
            <a:r>
              <a:rPr lang="de-DE" dirty="0" smtClean="0"/>
              <a:t/>
            </a:r>
            <a:br>
              <a:rPr lang="de-DE" dirty="0" smtClean="0"/>
            </a:br>
            <a:r>
              <a:rPr lang="de-DE" sz="2000" dirty="0" smtClean="0"/>
              <a:t>Development</a:t>
            </a:r>
            <a:endParaRPr lang="en-GB" sz="2000" dirty="0" smtClean="0"/>
          </a:p>
        </p:txBody>
      </p:sp>
      <p:graphicFrame>
        <p:nvGraphicFramePr>
          <p:cNvPr id="8" name="Inhaltsplatzhalter 7"/>
          <p:cNvGraphicFramePr>
            <a:graphicFrameLocks noGrp="1"/>
          </p:cNvGraphicFramePr>
          <p:nvPr>
            <p:ph idx="1"/>
          </p:nvPr>
        </p:nvGraphicFramePr>
        <p:xfrm>
          <a:off x="323528" y="692696"/>
          <a:ext cx="8229600" cy="3777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ieren 8"/>
          <p:cNvGrpSpPr>
            <a:grpSpLocks/>
          </p:cNvGrpSpPr>
          <p:nvPr/>
        </p:nvGrpSpPr>
        <p:grpSpPr bwMode="auto">
          <a:xfrm>
            <a:off x="3059832" y="4149080"/>
            <a:ext cx="2304256" cy="2101850"/>
            <a:chOff x="2823838" y="1793816"/>
            <a:chExt cx="2242692" cy="1492073"/>
          </a:xfrm>
        </p:grpSpPr>
        <p:sp>
          <p:nvSpPr>
            <p:cNvPr id="10" name="Abgerundetes Rechteck 9"/>
            <p:cNvSpPr/>
            <p:nvPr/>
          </p:nvSpPr>
          <p:spPr>
            <a:xfrm>
              <a:off x="2823838" y="1844934"/>
              <a:ext cx="2242692" cy="1277936"/>
            </a:xfrm>
            <a:prstGeom prst="roundRect">
              <a:avLst>
                <a:gd name="adj" fmla="val 10000"/>
              </a:avLst>
            </a:prstGeom>
            <a:solidFill>
              <a:schemeClr val="bg1">
                <a:lumMod val="85000"/>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Abgerundetes Rechteck 4"/>
            <p:cNvSpPr/>
            <p:nvPr/>
          </p:nvSpPr>
          <p:spPr>
            <a:xfrm>
              <a:off x="2823838" y="1793816"/>
              <a:ext cx="2150760" cy="14920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85344" tIns="85344" rIns="85344" bIns="85344" spcCol="1270" anchor="ctr"/>
            <a:lstStyle/>
            <a:p>
              <a:pPr marL="114300" lvl="1" indent="-114300" defTabSz="533400" fontAlgn="auto">
                <a:lnSpc>
                  <a:spcPct val="90000"/>
                </a:lnSpc>
                <a:spcAft>
                  <a:spcPct val="15000"/>
                </a:spcAft>
                <a:buFontTx/>
                <a:buChar char="••"/>
                <a:defRPr/>
              </a:pPr>
              <a:r>
                <a:rPr sz="1200" dirty="0">
                  <a:latin typeface="Arial"/>
                </a:rPr>
                <a:t>Tests with existing rotary systems</a:t>
              </a:r>
              <a:br>
                <a:rPr sz="1200" dirty="0">
                  <a:latin typeface="Arial"/>
                </a:rPr>
              </a:br>
              <a:r>
                <a:rPr sz="1200" dirty="0">
                  <a:latin typeface="Arial"/>
                </a:rPr>
                <a:t/>
              </a:r>
              <a:br>
                <a:rPr sz="1200" dirty="0">
                  <a:latin typeface="Arial"/>
                </a:rPr>
              </a:br>
              <a:r>
                <a:rPr sz="1200" dirty="0">
                  <a:latin typeface="Arial"/>
                </a:rPr>
                <a:t>Conclusion:</a:t>
              </a:r>
              <a:br>
                <a:rPr sz="1200" dirty="0">
                  <a:latin typeface="Arial"/>
                </a:rPr>
              </a:br>
              <a:r>
                <a:rPr sz="1200" dirty="0">
                  <a:latin typeface="Arial"/>
                </a:rPr>
                <a:t>None </a:t>
              </a:r>
              <a:r>
                <a:rPr sz="1200">
                  <a:latin typeface="Arial"/>
                </a:rPr>
                <a:t>of </a:t>
              </a:r>
              <a:r>
                <a:rPr sz="1200" smtClean="0">
                  <a:latin typeface="Arial"/>
                </a:rPr>
                <a:t>the</a:t>
              </a:r>
              <a:r>
                <a:rPr lang="de-DE" sz="1200" dirty="0" smtClean="0">
                  <a:latin typeface="Arial"/>
                </a:rPr>
                <a:t> </a:t>
              </a:r>
              <a:r>
                <a:rPr lang="de-DE" sz="1200" dirty="0" err="1" smtClean="0">
                  <a:latin typeface="Arial"/>
                </a:rPr>
                <a:t>continuous</a:t>
              </a:r>
              <a:r>
                <a:rPr lang="de-DE" sz="1200" dirty="0" smtClean="0">
                  <a:latin typeface="Arial"/>
                </a:rPr>
                <a:t> </a:t>
              </a:r>
              <a:r>
                <a:rPr lang="de-DE" sz="1200" dirty="0" err="1" smtClean="0">
                  <a:latin typeface="Arial"/>
                </a:rPr>
                <a:t>rotary</a:t>
              </a:r>
              <a:r>
                <a:rPr sz="1200" smtClean="0">
                  <a:latin typeface="Arial"/>
                </a:rPr>
                <a:t> </a:t>
              </a:r>
              <a:r>
                <a:rPr sz="1200" dirty="0">
                  <a:latin typeface="Arial"/>
                </a:rPr>
                <a:t>instruments on the market allow for safe and reproducible single-file preparation in reciprocation</a:t>
              </a:r>
              <a:endParaRPr lang="de-DE" sz="1200" dirty="0">
                <a:latin typeface="Arial" pitchFamily="34" charset="0"/>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el 1"/>
          <p:cNvSpPr>
            <a:spLocks noGrp="1"/>
          </p:cNvSpPr>
          <p:nvPr>
            <p:ph type="title"/>
          </p:nvPr>
        </p:nvSpPr>
        <p:spPr/>
        <p:txBody>
          <a:bodyPr/>
          <a:lstStyle/>
          <a:p>
            <a:pPr eaLnBrk="1" hangingPunct="1"/>
            <a:r>
              <a:rPr lang="en-GB" smtClean="0"/>
              <a:t>RECIPROC</a:t>
            </a:r>
            <a:r>
              <a:rPr lang="en-GB" baseline="30000" smtClean="0"/>
              <a:t>®</a:t>
            </a:r>
            <a:r>
              <a:rPr lang="en-GB" smtClean="0"/>
              <a:t> one file endo </a:t>
            </a:r>
            <a:br>
              <a:rPr lang="en-GB" smtClean="0"/>
            </a:br>
            <a:r>
              <a:rPr lang="en-GB" sz="2000" smtClean="0"/>
              <a:t>A Brand New Concept of Root Canal Preparation</a:t>
            </a:r>
          </a:p>
        </p:txBody>
      </p:sp>
      <p:sp>
        <p:nvSpPr>
          <p:cNvPr id="28674" name="Inhaltsplatzhalter 2"/>
          <p:cNvSpPr>
            <a:spLocks noGrp="1"/>
          </p:cNvSpPr>
          <p:nvPr>
            <p:ph idx="1"/>
          </p:nvPr>
        </p:nvSpPr>
        <p:spPr/>
        <p:txBody>
          <a:bodyPr/>
          <a:lstStyle/>
          <a:p>
            <a:pPr eaLnBrk="1" hangingPunct="1"/>
            <a:endParaRPr lang="de-DE" dirty="0" smtClean="0">
              <a:latin typeface="Arial" charset="0"/>
              <a:cs typeface="Arial" charset="0"/>
            </a:endParaRPr>
          </a:p>
          <a:p>
            <a:pPr eaLnBrk="1" hangingPunct="1"/>
            <a:endParaRPr lang="de-DE" dirty="0" smtClean="0">
              <a:latin typeface="Arial" charset="0"/>
              <a:cs typeface="Arial" charset="0"/>
            </a:endParaRPr>
          </a:p>
          <a:p>
            <a:pPr eaLnBrk="1" hangingPunct="1"/>
            <a:r>
              <a:rPr lang="de-DE" dirty="0" err="1" smtClean="0">
                <a:latin typeface="Arial" charset="0"/>
                <a:cs typeface="Arial" charset="0"/>
              </a:rPr>
              <a:t>With</a:t>
            </a:r>
            <a:r>
              <a:rPr lang="de-DE" dirty="0" smtClean="0">
                <a:latin typeface="Arial" charset="0"/>
                <a:cs typeface="Arial" charset="0"/>
              </a:rPr>
              <a:t> </a:t>
            </a:r>
            <a:r>
              <a:rPr lang="de-DE" dirty="0" err="1" smtClean="0">
                <a:latin typeface="Arial" charset="0"/>
                <a:cs typeface="Arial" charset="0"/>
              </a:rPr>
              <a:t>one</a:t>
            </a:r>
            <a:r>
              <a:rPr lang="de-DE" dirty="0" smtClean="0">
                <a:latin typeface="Arial" charset="0"/>
                <a:cs typeface="Arial" charset="0"/>
              </a:rPr>
              <a:t> </a:t>
            </a:r>
            <a:r>
              <a:rPr lang="de-DE" dirty="0" err="1" smtClean="0">
                <a:latin typeface="Arial" charset="0"/>
                <a:cs typeface="Arial" charset="0"/>
              </a:rPr>
              <a:t>file</a:t>
            </a:r>
            <a:r>
              <a:rPr lang="de-DE" dirty="0" smtClean="0">
                <a:latin typeface="Arial" charset="0"/>
                <a:cs typeface="Arial" charset="0"/>
              </a:rPr>
              <a:t> </a:t>
            </a:r>
            <a:r>
              <a:rPr lang="de-DE" dirty="0" err="1" smtClean="0">
                <a:latin typeface="Arial" charset="0"/>
                <a:cs typeface="Arial" charset="0"/>
              </a:rPr>
              <a:t>only</a:t>
            </a:r>
            <a:endParaRPr lang="de-DE" dirty="0" smtClean="0">
              <a:latin typeface="Arial" charset="0"/>
              <a:cs typeface="Arial" charset="0"/>
            </a:endParaRPr>
          </a:p>
          <a:p>
            <a:pPr eaLnBrk="1" hangingPunct="1"/>
            <a:r>
              <a:rPr lang="de-DE" dirty="0" smtClean="0">
                <a:latin typeface="Arial" charset="0"/>
                <a:cs typeface="Arial" charset="0"/>
              </a:rPr>
              <a:t>In </a:t>
            </a:r>
            <a:r>
              <a:rPr lang="de-DE" dirty="0" err="1" smtClean="0">
                <a:latin typeface="Arial" charset="0"/>
                <a:cs typeface="Arial" charset="0"/>
              </a:rPr>
              <a:t>reciprocation</a:t>
            </a:r>
            <a:endParaRPr lang="de-DE" dirty="0" smtClean="0">
              <a:latin typeface="Arial" charset="0"/>
              <a:cs typeface="Arial" charset="0"/>
            </a:endParaRPr>
          </a:p>
          <a:p>
            <a:pPr eaLnBrk="1" hangingPunct="1"/>
            <a:r>
              <a:rPr lang="de-DE" dirty="0" err="1" smtClean="0">
                <a:latin typeface="Arial" charset="0"/>
                <a:cs typeface="Arial" charset="0"/>
              </a:rPr>
              <a:t>No</a:t>
            </a:r>
            <a:r>
              <a:rPr lang="de-DE" dirty="0" smtClean="0">
                <a:latin typeface="Arial" charset="0"/>
                <a:cs typeface="Arial" charset="0"/>
              </a:rPr>
              <a:t> </a:t>
            </a:r>
            <a:r>
              <a:rPr lang="de-DE" dirty="0" err="1" smtClean="0">
                <a:latin typeface="Arial" charset="0"/>
                <a:cs typeface="Arial" charset="0"/>
              </a:rPr>
              <a:t>hand</a:t>
            </a:r>
            <a:r>
              <a:rPr lang="de-DE" dirty="0" smtClean="0">
                <a:latin typeface="Arial" charset="0"/>
                <a:cs typeface="Arial" charset="0"/>
              </a:rPr>
              <a:t> </a:t>
            </a:r>
            <a:r>
              <a:rPr lang="de-DE" dirty="0" err="1" smtClean="0">
                <a:latin typeface="Arial" charset="0"/>
                <a:cs typeface="Arial" charset="0"/>
              </a:rPr>
              <a:t>filing</a:t>
            </a:r>
            <a:r>
              <a:rPr lang="de-DE" dirty="0" smtClean="0">
                <a:latin typeface="Arial" charset="0"/>
                <a:cs typeface="Arial" charset="0"/>
              </a:rPr>
              <a:t> in </a:t>
            </a:r>
            <a:r>
              <a:rPr lang="de-DE" dirty="0" err="1" smtClean="0">
                <a:latin typeface="Arial" charset="0"/>
                <a:cs typeface="Arial" charset="0"/>
              </a:rPr>
              <a:t>the</a:t>
            </a:r>
            <a:r>
              <a:rPr lang="de-DE" dirty="0" smtClean="0">
                <a:latin typeface="Arial" charset="0"/>
                <a:cs typeface="Arial" charset="0"/>
              </a:rPr>
              <a:t> </a:t>
            </a:r>
            <a:r>
              <a:rPr lang="de-DE" dirty="0" err="1" smtClean="0">
                <a:latin typeface="Arial" charset="0"/>
                <a:cs typeface="Arial" charset="0"/>
              </a:rPr>
              <a:t>majority</a:t>
            </a:r>
            <a:r>
              <a:rPr lang="de-DE" dirty="0" smtClean="0">
                <a:latin typeface="Arial" charset="0"/>
                <a:cs typeface="Arial" charset="0"/>
              </a:rPr>
              <a:t> </a:t>
            </a:r>
            <a:r>
              <a:rPr lang="de-DE" dirty="0" err="1" smtClean="0">
                <a:latin typeface="Arial" charset="0"/>
                <a:cs typeface="Arial" charset="0"/>
              </a:rPr>
              <a:t>of</a:t>
            </a:r>
            <a:r>
              <a:rPr lang="de-DE" dirty="0" smtClean="0">
                <a:latin typeface="Arial" charset="0"/>
                <a:cs typeface="Arial" charset="0"/>
              </a:rPr>
              <a:t> </a:t>
            </a:r>
            <a:r>
              <a:rPr lang="de-DE" dirty="0" err="1" smtClean="0">
                <a:latin typeface="Arial" charset="0"/>
                <a:cs typeface="Arial" charset="0"/>
              </a:rPr>
              <a:t>cases</a:t>
            </a:r>
            <a:endParaRPr lang="de-DE" dirty="0" smtClean="0">
              <a:latin typeface="Arial" charset="0"/>
              <a:cs typeface="Arial" charset="0"/>
            </a:endParaRPr>
          </a:p>
        </p:txBody>
      </p:sp>
      <p:pic>
        <p:nvPicPr>
          <p:cNvPr id="28675" name="Picture 2"/>
          <p:cNvPicPr>
            <a:picLocks noChangeAspect="1" noChangeArrowheads="1"/>
          </p:cNvPicPr>
          <p:nvPr/>
        </p:nvPicPr>
        <p:blipFill>
          <a:blip r:embed="rId3" cstate="print"/>
          <a:srcRect/>
          <a:stretch>
            <a:fillRect/>
          </a:stretch>
        </p:blipFill>
        <p:spPr bwMode="auto">
          <a:xfrm>
            <a:off x="5651500" y="1916113"/>
            <a:ext cx="2952750" cy="3182937"/>
          </a:xfrm>
          <a:prstGeom prst="rect">
            <a:avLst/>
          </a:prstGeom>
          <a:noFill/>
          <a:ln w="9525">
            <a:noFill/>
            <a:miter lim="800000"/>
            <a:headEnd/>
            <a:tailEnd/>
          </a:ln>
        </p:spPr>
      </p:pic>
      <p:sp>
        <p:nvSpPr>
          <p:cNvPr id="28676" name="Textfeld 4"/>
          <p:cNvSpPr txBox="1">
            <a:spLocks noChangeArrowheads="1"/>
          </p:cNvSpPr>
          <p:nvPr/>
        </p:nvSpPr>
        <p:spPr bwMode="auto">
          <a:xfrm>
            <a:off x="5724128" y="5229200"/>
            <a:ext cx="3096344" cy="461665"/>
          </a:xfrm>
          <a:prstGeom prst="rect">
            <a:avLst/>
          </a:prstGeom>
          <a:noFill/>
          <a:ln w="9525">
            <a:noFill/>
            <a:miter lim="800000"/>
            <a:headEnd/>
            <a:tailEnd/>
          </a:ln>
        </p:spPr>
        <p:txBody>
          <a:bodyPr wrap="square">
            <a:spAutoFit/>
          </a:bodyPr>
          <a:lstStyle/>
          <a:p>
            <a:r>
              <a:rPr lang="de-DE" sz="1200" dirty="0" err="1">
                <a:latin typeface="Arial" pitchFamily="34" charset="0"/>
                <a:cs typeface="Arial" pitchFamily="34" charset="0"/>
              </a:rPr>
              <a:t>Tooth</a:t>
            </a:r>
            <a:r>
              <a:rPr lang="de-DE" sz="1200" dirty="0">
                <a:latin typeface="Arial" pitchFamily="34" charset="0"/>
                <a:cs typeface="Arial" pitchFamily="34" charset="0"/>
              </a:rPr>
              <a:t> 25 </a:t>
            </a:r>
            <a:r>
              <a:rPr lang="de-DE" sz="1200" dirty="0" err="1">
                <a:latin typeface="Arial" pitchFamily="34" charset="0"/>
                <a:cs typeface="Arial" pitchFamily="34" charset="0"/>
              </a:rPr>
              <a:t>without</a:t>
            </a:r>
            <a:r>
              <a:rPr lang="de-DE" sz="1200" dirty="0">
                <a:latin typeface="Arial" pitchFamily="34" charset="0"/>
                <a:cs typeface="Arial" pitchFamily="34" charset="0"/>
              </a:rPr>
              <a:t> </a:t>
            </a:r>
            <a:r>
              <a:rPr lang="de-DE" sz="1200" dirty="0" err="1">
                <a:latin typeface="Arial" pitchFamily="34" charset="0"/>
                <a:cs typeface="Arial" pitchFamily="34" charset="0"/>
              </a:rPr>
              <a:t>manual</a:t>
            </a:r>
            <a:r>
              <a:rPr lang="de-DE" sz="1200" dirty="0">
                <a:latin typeface="Arial" pitchFamily="34" charset="0"/>
                <a:cs typeface="Arial" pitchFamily="34" charset="0"/>
              </a:rPr>
              <a:t> </a:t>
            </a:r>
            <a:r>
              <a:rPr lang="de-DE" sz="1200" dirty="0" err="1">
                <a:latin typeface="Arial" pitchFamily="34" charset="0"/>
                <a:cs typeface="Arial" pitchFamily="34" charset="0"/>
              </a:rPr>
              <a:t>instrumentation</a:t>
            </a:r>
            <a:r>
              <a:rPr lang="de-DE" sz="1200" dirty="0">
                <a:latin typeface="Arial" pitchFamily="34" charset="0"/>
                <a:cs typeface="Arial" pitchFamily="34" charset="0"/>
              </a:rPr>
              <a:t>, </a:t>
            </a:r>
            <a:br>
              <a:rPr lang="de-DE" sz="1200" dirty="0">
                <a:latin typeface="Arial" pitchFamily="34" charset="0"/>
                <a:cs typeface="Arial" pitchFamily="34" charset="0"/>
              </a:rPr>
            </a:br>
            <a:r>
              <a:rPr lang="de-DE" sz="1200" dirty="0">
                <a:latin typeface="Arial" pitchFamily="34" charset="0"/>
                <a:cs typeface="Arial" pitchFamily="34" charset="0"/>
              </a:rPr>
              <a:t>Dr. Ghassan Yared, Canada</a:t>
            </a:r>
          </a:p>
        </p:txBody>
      </p:sp>
      <p:sp>
        <p:nvSpPr>
          <p:cNvPr id="6" name="Textfeld 5"/>
          <p:cNvSpPr txBox="1"/>
          <p:nvPr/>
        </p:nvSpPr>
        <p:spPr>
          <a:xfrm>
            <a:off x="539750" y="4724400"/>
            <a:ext cx="3960813" cy="923330"/>
          </a:xfrm>
          <a:prstGeom prst="rect">
            <a:avLst/>
          </a:prstGeom>
          <a:noFill/>
          <a:ln w="25400">
            <a:solidFill>
              <a:srgbClr val="E85429"/>
            </a:solidFill>
          </a:ln>
        </p:spPr>
        <p:txBody>
          <a:bodyPr>
            <a:spAutoFit/>
          </a:bodyPr>
          <a:lstStyle/>
          <a:p>
            <a:pPr fontAlgn="auto">
              <a:spcBef>
                <a:spcPts val="0"/>
              </a:spcBef>
              <a:spcAft>
                <a:spcPts val="0"/>
              </a:spcAft>
              <a:defRPr/>
            </a:pPr>
            <a:r>
              <a:rPr b="1">
                <a:solidFill>
                  <a:schemeClr val="tx1">
                    <a:lumMod val="65000"/>
                    <a:lumOff val="35000"/>
                  </a:schemeClr>
                </a:solidFill>
                <a:latin typeface="Arial"/>
                <a:cs typeface="Arial"/>
              </a:rPr>
              <a:t>RECIPROC® - </a:t>
            </a:r>
          </a:p>
          <a:p>
            <a:pPr fontAlgn="auto">
              <a:spcBef>
                <a:spcPts val="0"/>
              </a:spcBef>
              <a:spcAft>
                <a:spcPts val="0"/>
              </a:spcAft>
              <a:defRPr/>
            </a:pPr>
            <a:r>
              <a:rPr>
                <a:solidFill>
                  <a:schemeClr val="tx1">
                    <a:lumMod val="65000"/>
                    <a:lumOff val="35000"/>
                  </a:schemeClr>
                </a:solidFill>
                <a:latin typeface="Arial"/>
                <a:cs typeface="Arial"/>
              </a:rPr>
              <a:t>An innovation </a:t>
            </a:r>
            <a:r>
              <a:rPr smtClean="0">
                <a:solidFill>
                  <a:schemeClr val="tx1">
                    <a:lumMod val="65000"/>
                    <a:lumOff val="35000"/>
                  </a:schemeClr>
                </a:solidFill>
                <a:latin typeface="Arial"/>
                <a:cs typeface="Arial"/>
              </a:rPr>
              <a:t>in </a:t>
            </a:r>
            <a:r>
              <a:rPr>
                <a:solidFill>
                  <a:schemeClr val="tx1">
                    <a:lumMod val="65000"/>
                    <a:lumOff val="35000"/>
                  </a:schemeClr>
                </a:solidFill>
                <a:latin typeface="Arial"/>
                <a:cs typeface="Arial"/>
              </a:rPr>
              <a:t>drive systems and clinical procedures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el 1"/>
          <p:cNvSpPr>
            <a:spLocks noGrp="1"/>
          </p:cNvSpPr>
          <p:nvPr>
            <p:ph type="title"/>
          </p:nvPr>
        </p:nvSpPr>
        <p:spPr/>
        <p:txBody>
          <a:bodyPr/>
          <a:lstStyle/>
          <a:p>
            <a:pPr eaLnBrk="1" hangingPunct="1"/>
            <a:r>
              <a:rPr lang="en-GB" smtClean="0"/>
              <a:t>The RECIPROC</a:t>
            </a:r>
            <a:r>
              <a:rPr lang="en-GB" baseline="30000" smtClean="0"/>
              <a:t>®</a:t>
            </a:r>
            <a:r>
              <a:rPr lang="en-GB" smtClean="0"/>
              <a:t> system</a:t>
            </a:r>
            <a:br>
              <a:rPr lang="en-GB" smtClean="0"/>
            </a:br>
            <a:r>
              <a:rPr lang="en-GB" sz="2000" smtClean="0"/>
              <a:t>Obturation products</a:t>
            </a:r>
          </a:p>
        </p:txBody>
      </p:sp>
      <p:sp>
        <p:nvSpPr>
          <p:cNvPr id="56322" name="Inhaltsplatzhalter 2"/>
          <p:cNvSpPr>
            <a:spLocks noGrp="1"/>
          </p:cNvSpPr>
          <p:nvPr>
            <p:ph sz="half" idx="1"/>
          </p:nvPr>
        </p:nvSpPr>
        <p:spPr>
          <a:xfrm>
            <a:off x="457200" y="1600200"/>
            <a:ext cx="4614863" cy="4525963"/>
          </a:xfrm>
        </p:spPr>
        <p:txBody>
          <a:bodyPr/>
          <a:lstStyle/>
          <a:p>
            <a:pPr eaLnBrk="1" hangingPunct="1"/>
            <a:r>
              <a:rPr lang="en-GB" smtClean="0">
                <a:latin typeface="Arial" charset="0"/>
                <a:cs typeface="Arial" charset="0"/>
              </a:rPr>
              <a:t>RECIPROC</a:t>
            </a:r>
            <a:r>
              <a:rPr lang="en-GB" baseline="30000" smtClean="0">
                <a:latin typeface="Arial" charset="0"/>
                <a:cs typeface="Arial" charset="0"/>
              </a:rPr>
              <a:t>®</a:t>
            </a:r>
            <a:r>
              <a:rPr lang="en-GB" smtClean="0">
                <a:latin typeface="Arial" charset="0"/>
                <a:cs typeface="Arial" charset="0"/>
              </a:rPr>
              <a:t> Paper Points, sterile</a:t>
            </a:r>
          </a:p>
          <a:p>
            <a:pPr eaLnBrk="1" hangingPunct="1"/>
            <a:r>
              <a:rPr lang="en-GB" smtClean="0">
                <a:latin typeface="Arial" charset="0"/>
                <a:cs typeface="Arial" charset="0"/>
              </a:rPr>
              <a:t>RECIPROC</a:t>
            </a:r>
            <a:r>
              <a:rPr lang="en-GB" baseline="30000" smtClean="0">
                <a:latin typeface="Arial" charset="0"/>
                <a:cs typeface="Arial" charset="0"/>
              </a:rPr>
              <a:t>®</a:t>
            </a:r>
            <a:r>
              <a:rPr lang="en-GB" smtClean="0">
                <a:latin typeface="Arial" charset="0"/>
                <a:cs typeface="Arial" charset="0"/>
              </a:rPr>
              <a:t> Gutta-Percha</a:t>
            </a:r>
          </a:p>
          <a:p>
            <a:pPr lvl="1" eaLnBrk="1" hangingPunct="1"/>
            <a:r>
              <a:rPr lang="en-GB" smtClean="0">
                <a:latin typeface="Arial" charset="0"/>
                <a:cs typeface="Arial" charset="0"/>
              </a:rPr>
              <a:t>Alpha-phase - suitable for:</a:t>
            </a:r>
          </a:p>
          <a:p>
            <a:pPr lvl="2" eaLnBrk="1" hangingPunct="1"/>
            <a:r>
              <a:rPr lang="en-GB" smtClean="0">
                <a:latin typeface="Arial" charset="0"/>
                <a:cs typeface="Arial" charset="0"/>
              </a:rPr>
              <a:t>Single cone technique</a:t>
            </a:r>
          </a:p>
          <a:p>
            <a:pPr lvl="2" eaLnBrk="1" hangingPunct="1"/>
            <a:r>
              <a:rPr lang="en-GB" smtClean="0">
                <a:latin typeface="Arial" charset="0"/>
                <a:cs typeface="Arial" charset="0"/>
              </a:rPr>
              <a:t>Vertical compaction</a:t>
            </a:r>
          </a:p>
        </p:txBody>
      </p:sp>
      <p:pic>
        <p:nvPicPr>
          <p:cNvPr id="56323" name="Inhaltsplatzhalter 4" descr="R25_Collage_gerade.jpg"/>
          <p:cNvPicPr>
            <a:picLocks noGrp="1" noChangeAspect="1"/>
          </p:cNvPicPr>
          <p:nvPr>
            <p:ph sz="half" idx="2"/>
          </p:nvPr>
        </p:nvPicPr>
        <p:blipFill>
          <a:blip r:embed="rId3" cstate="print"/>
          <a:srcRect/>
          <a:stretch>
            <a:fillRect/>
          </a:stretch>
        </p:blipFill>
        <p:spPr>
          <a:xfrm>
            <a:off x="5643563" y="1571625"/>
            <a:ext cx="1422400" cy="3197225"/>
          </a:xfrm>
        </p:spPr>
      </p:pic>
      <p:pic>
        <p:nvPicPr>
          <p:cNvPr id="56324" name="Picture 5" descr="P:\Marketing Information\02 - Produkte\NiTi Feilen\RECIPROC\Bilder\GP\Packaging\Reciproc_Guttapercha Box_ebenen_4_1_1.jpg"/>
          <p:cNvPicPr>
            <a:picLocks noChangeAspect="1" noChangeArrowheads="1"/>
          </p:cNvPicPr>
          <p:nvPr/>
        </p:nvPicPr>
        <p:blipFill>
          <a:blip r:embed="rId4" cstate="print"/>
          <a:srcRect/>
          <a:stretch>
            <a:fillRect/>
          </a:stretch>
        </p:blipFill>
        <p:spPr bwMode="auto">
          <a:xfrm rot="945402">
            <a:off x="6470650" y="4537075"/>
            <a:ext cx="2071688" cy="1638300"/>
          </a:xfrm>
          <a:prstGeom prst="rect">
            <a:avLst/>
          </a:prstGeom>
          <a:noFill/>
          <a:ln w="9525">
            <a:noFill/>
            <a:miter lim="800000"/>
            <a:headEnd/>
            <a:tailEnd/>
          </a:ln>
        </p:spPr>
      </p:pic>
      <p:pic>
        <p:nvPicPr>
          <p:cNvPr id="56325" name="Picture 2"/>
          <p:cNvPicPr>
            <a:picLocks noChangeAspect="1" noChangeArrowheads="1"/>
          </p:cNvPicPr>
          <p:nvPr/>
        </p:nvPicPr>
        <p:blipFill>
          <a:blip r:embed="rId5" cstate="print"/>
          <a:srcRect/>
          <a:stretch>
            <a:fillRect/>
          </a:stretch>
        </p:blipFill>
        <p:spPr bwMode="auto">
          <a:xfrm rot="-1677082">
            <a:off x="5110163" y="990600"/>
            <a:ext cx="969962" cy="635000"/>
          </a:xfrm>
          <a:prstGeom prst="rect">
            <a:avLst/>
          </a:prstGeom>
          <a:noFill/>
          <a:ln w="9525">
            <a:noFill/>
            <a:miter lim="800000"/>
            <a:headEnd/>
            <a:tailEnd/>
          </a:ln>
        </p:spPr>
      </p:pic>
      <p:pic>
        <p:nvPicPr>
          <p:cNvPr id="56326" name="Picture 2" descr="P:\Marketing Information\02 - Produkte\NiTi Feilen\RECIPROC\Bilder\PP\Packaging\Reciproc-Papierspitzen_Schachtel_251110.jpg"/>
          <p:cNvPicPr>
            <a:picLocks noChangeAspect="1" noChangeArrowheads="1"/>
          </p:cNvPicPr>
          <p:nvPr/>
        </p:nvPicPr>
        <p:blipFill>
          <a:blip r:embed="rId6" cstate="print"/>
          <a:srcRect/>
          <a:stretch>
            <a:fillRect/>
          </a:stretch>
        </p:blipFill>
        <p:spPr bwMode="auto">
          <a:xfrm>
            <a:off x="3071813" y="4572000"/>
            <a:ext cx="3001962" cy="142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nhaltsplatzhalter 5" descr="VDW.SILVER reciproc r.jpg"/>
          <p:cNvPicPr>
            <a:picLocks noChangeAspect="1"/>
          </p:cNvPicPr>
          <p:nvPr/>
        </p:nvPicPr>
        <p:blipFill>
          <a:blip r:embed="rId3" cstate="print"/>
          <a:srcRect/>
          <a:stretch>
            <a:fillRect/>
          </a:stretch>
        </p:blipFill>
        <p:spPr bwMode="auto">
          <a:xfrm>
            <a:off x="5214938" y="2500313"/>
            <a:ext cx="4141787" cy="3500437"/>
          </a:xfrm>
          <a:prstGeom prst="rect">
            <a:avLst/>
          </a:prstGeom>
          <a:noFill/>
          <a:ln w="9525">
            <a:noFill/>
            <a:miter lim="800000"/>
            <a:headEnd/>
            <a:tailEnd/>
          </a:ln>
        </p:spPr>
      </p:pic>
      <p:sp>
        <p:nvSpPr>
          <p:cNvPr id="41986" name="Titel 1"/>
          <p:cNvSpPr>
            <a:spLocks noGrp="1"/>
          </p:cNvSpPr>
          <p:nvPr>
            <p:ph type="title"/>
          </p:nvPr>
        </p:nvSpPr>
        <p:spPr/>
        <p:txBody>
          <a:bodyPr/>
          <a:lstStyle/>
          <a:p>
            <a:r>
              <a:rPr lang="de-DE" dirty="0" smtClean="0"/>
              <a:t>The RECIPROC</a:t>
            </a:r>
            <a:r>
              <a:rPr lang="de-DE" baseline="30000" dirty="0" smtClean="0"/>
              <a:t>®</a:t>
            </a:r>
            <a:r>
              <a:rPr lang="de-DE" dirty="0" smtClean="0"/>
              <a:t> </a:t>
            </a:r>
            <a:r>
              <a:rPr lang="de-DE" dirty="0" err="1" smtClean="0"/>
              <a:t>system</a:t>
            </a:r>
            <a:r>
              <a:rPr lang="de-DE" dirty="0" smtClean="0"/>
              <a:t/>
            </a:r>
            <a:br>
              <a:rPr lang="de-DE" dirty="0" smtClean="0"/>
            </a:br>
            <a:r>
              <a:rPr lang="de-DE" sz="2000" dirty="0" smtClean="0"/>
              <a:t>VDW.SILVER</a:t>
            </a:r>
            <a:r>
              <a:rPr lang="de-DE" sz="2000" baseline="30000" dirty="0" smtClean="0"/>
              <a:t>®</a:t>
            </a:r>
            <a:r>
              <a:rPr lang="de-DE" sz="2000" dirty="0" smtClean="0"/>
              <a:t> RECIPROC</a:t>
            </a:r>
            <a:r>
              <a:rPr lang="de-DE" sz="2000" baseline="30000" dirty="0" smtClean="0"/>
              <a:t>® </a:t>
            </a:r>
            <a:r>
              <a:rPr lang="de-DE" sz="2000" dirty="0" err="1" smtClean="0"/>
              <a:t>motorC</a:t>
            </a:r>
            <a:endParaRPr lang="de-DE" sz="2000" dirty="0" smtClean="0"/>
          </a:p>
        </p:txBody>
      </p:sp>
      <p:sp>
        <p:nvSpPr>
          <p:cNvPr id="41987" name="Inhaltsplatzhalter 7"/>
          <p:cNvSpPr>
            <a:spLocks noGrp="1"/>
          </p:cNvSpPr>
          <p:nvPr>
            <p:ph idx="1"/>
          </p:nvPr>
        </p:nvSpPr>
        <p:spPr/>
        <p:txBody>
          <a:bodyPr/>
          <a:lstStyle/>
          <a:p>
            <a:r>
              <a:rPr lang="en-GB" dirty="0" smtClean="0">
                <a:latin typeface="Arial" charset="0"/>
                <a:cs typeface="Arial" charset="0"/>
              </a:rPr>
              <a:t>New </a:t>
            </a:r>
            <a:r>
              <a:rPr lang="en-GB" dirty="0" err="1" smtClean="0">
                <a:latin typeface="Arial" charset="0"/>
                <a:cs typeface="Arial" charset="0"/>
              </a:rPr>
              <a:t>endo</a:t>
            </a:r>
            <a:r>
              <a:rPr lang="en-GB" dirty="0" smtClean="0">
                <a:latin typeface="Arial" charset="0"/>
                <a:cs typeface="Arial" charset="0"/>
              </a:rPr>
              <a:t> motor for reciprocating and continuous rotary </a:t>
            </a:r>
            <a:r>
              <a:rPr lang="en-GB" dirty="0" err="1" smtClean="0">
                <a:latin typeface="Arial" charset="0"/>
                <a:cs typeface="Arial" charset="0"/>
              </a:rPr>
              <a:t>NiTi</a:t>
            </a:r>
            <a:r>
              <a:rPr lang="en-GB" dirty="0" smtClean="0">
                <a:latin typeface="Arial" charset="0"/>
                <a:cs typeface="Arial" charset="0"/>
              </a:rPr>
              <a:t> systems</a:t>
            </a:r>
            <a:r>
              <a:rPr lang="de-DE" dirty="0" smtClean="0">
                <a:latin typeface="Arial" charset="0"/>
                <a:cs typeface="Arial" charset="0"/>
              </a:rPr>
              <a:t/>
            </a:r>
            <a:br>
              <a:rPr lang="de-DE" dirty="0" smtClean="0">
                <a:latin typeface="Arial" charset="0"/>
                <a:cs typeface="Arial" charset="0"/>
              </a:rPr>
            </a:br>
            <a:endParaRPr lang="de-DE" dirty="0" smtClean="0">
              <a:latin typeface="Arial" charset="0"/>
              <a:cs typeface="Arial" charset="0"/>
            </a:endParaRPr>
          </a:p>
          <a:p>
            <a:r>
              <a:rPr lang="en-GB" dirty="0" smtClean="0">
                <a:latin typeface="Arial" charset="0"/>
                <a:cs typeface="Arial" charset="0"/>
              </a:rPr>
              <a:t>File library</a:t>
            </a:r>
            <a:r>
              <a:rPr lang="de-DE" dirty="0" smtClean="0">
                <a:latin typeface="Arial" charset="0"/>
                <a:cs typeface="Arial" charset="0"/>
              </a:rPr>
              <a:t>:</a:t>
            </a:r>
          </a:p>
          <a:p>
            <a:pPr lvl="1"/>
            <a:r>
              <a:rPr lang="en-GB" dirty="0" smtClean="0">
                <a:latin typeface="Arial" charset="0"/>
                <a:cs typeface="Arial" charset="0"/>
              </a:rPr>
              <a:t>Reciprocating systems</a:t>
            </a:r>
            <a:endParaRPr lang="de-DE" dirty="0" smtClean="0">
              <a:latin typeface="Arial" charset="0"/>
              <a:cs typeface="Arial" charset="0"/>
            </a:endParaRPr>
          </a:p>
          <a:p>
            <a:pPr lvl="2"/>
            <a:r>
              <a:rPr lang="de-DE" dirty="0" smtClean="0">
                <a:latin typeface="Arial" charset="0"/>
                <a:cs typeface="Arial" charset="0"/>
              </a:rPr>
              <a:t>RECIPROC</a:t>
            </a:r>
            <a:r>
              <a:rPr lang="de-DE" baseline="30000" dirty="0" smtClean="0">
                <a:latin typeface="Arial" charset="0"/>
                <a:cs typeface="Arial" charset="0"/>
              </a:rPr>
              <a:t>®</a:t>
            </a:r>
            <a:r>
              <a:rPr lang="de-DE" dirty="0" smtClean="0">
                <a:latin typeface="Arial" charset="0"/>
                <a:cs typeface="Arial" charset="0"/>
              </a:rPr>
              <a:t>, </a:t>
            </a:r>
            <a:r>
              <a:rPr lang="de-DE" dirty="0" err="1" smtClean="0">
                <a:latin typeface="Arial" charset="0"/>
                <a:cs typeface="Arial" charset="0"/>
              </a:rPr>
              <a:t>WaveOne</a:t>
            </a:r>
            <a:r>
              <a:rPr lang="de-DE" baseline="30000" dirty="0" err="1" smtClean="0">
                <a:latin typeface="Arial" charset="0"/>
                <a:cs typeface="Arial" charset="0"/>
              </a:rPr>
              <a:t>TM</a:t>
            </a:r>
            <a:r>
              <a:rPr lang="de-DE" dirty="0" smtClean="0">
                <a:latin typeface="Arial" charset="0"/>
                <a:cs typeface="Arial" charset="0"/>
              </a:rPr>
              <a:t> </a:t>
            </a:r>
          </a:p>
          <a:p>
            <a:pPr lvl="1"/>
            <a:r>
              <a:rPr lang="en-GB" dirty="0" smtClean="0">
                <a:latin typeface="Arial" charset="0"/>
                <a:cs typeface="Arial" charset="0"/>
              </a:rPr>
              <a:t>Rotary systems</a:t>
            </a:r>
            <a:endParaRPr lang="de-DE" dirty="0" smtClean="0">
              <a:latin typeface="Arial" charset="0"/>
              <a:cs typeface="Arial" charset="0"/>
            </a:endParaRPr>
          </a:p>
          <a:p>
            <a:pPr lvl="2"/>
            <a:r>
              <a:rPr lang="de-DE" dirty="0" err="1" smtClean="0">
                <a:latin typeface="Arial" charset="0"/>
                <a:cs typeface="Arial" charset="0"/>
              </a:rPr>
              <a:t>Mtwo</a:t>
            </a:r>
            <a:r>
              <a:rPr lang="de-DE" baseline="30000" dirty="0" smtClean="0">
                <a:latin typeface="Arial" charset="0"/>
                <a:cs typeface="Arial" charset="0"/>
              </a:rPr>
              <a:t>®</a:t>
            </a:r>
            <a:r>
              <a:rPr lang="de-DE" dirty="0" smtClean="0">
                <a:latin typeface="Arial" charset="0"/>
                <a:cs typeface="Arial" charset="0"/>
              </a:rPr>
              <a:t>, </a:t>
            </a:r>
            <a:r>
              <a:rPr lang="de-DE" dirty="0" err="1" smtClean="0">
                <a:latin typeface="Arial" charset="0"/>
                <a:cs typeface="Arial" charset="0"/>
              </a:rPr>
              <a:t>FlexMaster</a:t>
            </a:r>
            <a:r>
              <a:rPr lang="de-DE" baseline="30000" dirty="0" smtClean="0">
                <a:latin typeface="Arial" charset="0"/>
                <a:cs typeface="Arial" charset="0"/>
              </a:rPr>
              <a:t>®</a:t>
            </a:r>
            <a:r>
              <a:rPr lang="de-DE" dirty="0" smtClean="0">
                <a:latin typeface="Arial" charset="0"/>
                <a:cs typeface="Arial" charset="0"/>
              </a:rPr>
              <a:t>, </a:t>
            </a:r>
            <a:r>
              <a:rPr lang="de-DE" dirty="0" err="1" smtClean="0">
                <a:latin typeface="Arial" charset="0"/>
                <a:cs typeface="Arial" charset="0"/>
              </a:rPr>
              <a:t>ProTaper</a:t>
            </a:r>
            <a:r>
              <a:rPr lang="de-DE" baseline="30000" dirty="0" smtClean="0">
                <a:latin typeface="Arial" charset="0"/>
                <a:cs typeface="Arial" charset="0"/>
              </a:rPr>
              <a:t>®</a:t>
            </a:r>
            <a:r>
              <a:rPr lang="de-DE" dirty="0" smtClean="0">
                <a:latin typeface="Arial" charset="0"/>
                <a:cs typeface="Arial" charset="0"/>
              </a:rPr>
              <a:t>, </a:t>
            </a:r>
            <a:br>
              <a:rPr lang="de-DE" dirty="0" smtClean="0">
                <a:latin typeface="Arial" charset="0"/>
                <a:cs typeface="Arial" charset="0"/>
              </a:rPr>
            </a:br>
            <a:r>
              <a:rPr lang="de-DE" dirty="0" smtClean="0">
                <a:latin typeface="Arial" charset="0"/>
                <a:cs typeface="Arial" charset="0"/>
              </a:rPr>
              <a:t>K3</a:t>
            </a:r>
            <a:r>
              <a:rPr lang="de-DE" baseline="30000" dirty="0" smtClean="0">
                <a:latin typeface="Arial" charset="0"/>
                <a:cs typeface="Arial" charset="0"/>
              </a:rPr>
              <a:t>TM</a:t>
            </a:r>
            <a:r>
              <a:rPr lang="de-DE" dirty="0" smtClean="0">
                <a:latin typeface="Arial" charset="0"/>
                <a:cs typeface="Arial" charset="0"/>
              </a:rPr>
              <a:t>, Gates, </a:t>
            </a:r>
            <a:r>
              <a:rPr lang="de-DE" dirty="0" err="1" smtClean="0">
                <a:latin typeface="Arial" charset="0"/>
                <a:cs typeface="Arial" charset="0"/>
              </a:rPr>
              <a:t>Dr.`s</a:t>
            </a:r>
            <a:r>
              <a:rPr lang="de-DE" dirty="0" smtClean="0">
                <a:latin typeface="Arial" charset="0"/>
                <a:cs typeface="Arial" charset="0"/>
              </a:rPr>
              <a:t> Choice</a:t>
            </a:r>
            <a:br>
              <a:rPr lang="de-DE" dirty="0" smtClean="0">
                <a:latin typeface="Arial" charset="0"/>
                <a:cs typeface="Arial" charset="0"/>
              </a:rPr>
            </a:br>
            <a:r>
              <a:rPr lang="de-DE" dirty="0" smtClean="0">
                <a:latin typeface="Arial" charset="0"/>
                <a:cs typeface="Arial" charset="0"/>
              </a:rPr>
              <a:t> </a:t>
            </a:r>
          </a:p>
          <a:p>
            <a:pPr lvl="1"/>
            <a:endParaRPr lang="de-DE"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428736"/>
            <a:ext cx="8401080" cy="4697427"/>
          </a:xfrm>
        </p:spPr>
        <p:txBody>
          <a:bodyPr rtlCol="0">
            <a:normAutofit/>
          </a:bodyPr>
          <a:lstStyle/>
          <a:p>
            <a:pPr fontAlgn="auto">
              <a:spcAft>
                <a:spcPts val="0"/>
              </a:spcAft>
              <a:defRPr/>
            </a:pPr>
            <a:r>
              <a:rPr lang="de-DE" dirty="0" smtClean="0"/>
              <a:t>Root </a:t>
            </a:r>
            <a:r>
              <a:rPr lang="de-DE" dirty="0" err="1" smtClean="0"/>
              <a:t>canal</a:t>
            </a:r>
            <a:r>
              <a:rPr lang="de-DE" dirty="0" smtClean="0"/>
              <a:t> </a:t>
            </a:r>
            <a:r>
              <a:rPr lang="de-DE" dirty="0" err="1" smtClean="0"/>
              <a:t>can</a:t>
            </a:r>
            <a:r>
              <a:rPr lang="de-DE" dirty="0" smtClean="0"/>
              <a:t> </a:t>
            </a:r>
            <a:r>
              <a:rPr lang="de-DE" dirty="0" err="1" smtClean="0"/>
              <a:t>be</a:t>
            </a:r>
            <a:r>
              <a:rPr lang="de-DE" dirty="0" smtClean="0"/>
              <a:t> </a:t>
            </a:r>
            <a:r>
              <a:rPr lang="de-DE" dirty="0" err="1" smtClean="0"/>
              <a:t>prepared</a:t>
            </a:r>
            <a:r>
              <a:rPr lang="de-DE" dirty="0" smtClean="0"/>
              <a:t> </a:t>
            </a:r>
            <a:r>
              <a:rPr lang="de-DE" dirty="0" err="1" smtClean="0"/>
              <a:t>with</a:t>
            </a:r>
            <a:r>
              <a:rPr lang="de-DE" dirty="0" smtClean="0"/>
              <a:t> </a:t>
            </a:r>
            <a:r>
              <a:rPr lang="de-DE" b="1" dirty="0" err="1" smtClean="0"/>
              <a:t>only</a:t>
            </a:r>
            <a:r>
              <a:rPr lang="de-DE" b="1" dirty="0" smtClean="0"/>
              <a:t> </a:t>
            </a:r>
            <a:r>
              <a:rPr lang="de-DE" b="1" dirty="0" err="1" smtClean="0"/>
              <a:t>one</a:t>
            </a:r>
            <a:r>
              <a:rPr lang="de-DE" b="1" dirty="0" smtClean="0"/>
              <a:t> </a:t>
            </a:r>
            <a:r>
              <a:rPr lang="de-DE" b="1" dirty="0" err="1" smtClean="0"/>
              <a:t>instrument</a:t>
            </a:r>
            <a:endParaRPr lang="de-DE" b="1" dirty="0" smtClean="0"/>
          </a:p>
          <a:p>
            <a:pPr fontAlgn="auto">
              <a:spcAft>
                <a:spcPts val="0"/>
              </a:spcAft>
              <a:defRPr/>
            </a:pPr>
            <a:r>
              <a:rPr lang="de-DE" b="1" dirty="0" smtClean="0"/>
              <a:t>Time-</a:t>
            </a:r>
            <a:r>
              <a:rPr lang="de-DE" b="1" dirty="0" err="1" smtClean="0"/>
              <a:t>saving</a:t>
            </a:r>
            <a:r>
              <a:rPr lang="de-DE" b="1" dirty="0" smtClean="0"/>
              <a:t> </a:t>
            </a:r>
            <a:r>
              <a:rPr lang="de-DE" dirty="0" smtClean="0"/>
              <a:t>due </a:t>
            </a:r>
            <a:r>
              <a:rPr lang="de-DE" dirty="0" err="1" smtClean="0"/>
              <a:t>to</a:t>
            </a:r>
            <a:r>
              <a:rPr lang="de-DE" dirty="0" smtClean="0"/>
              <a:t> </a:t>
            </a:r>
            <a:r>
              <a:rPr lang="de-DE" dirty="0" err="1" smtClean="0"/>
              <a:t>less</a:t>
            </a:r>
            <a:r>
              <a:rPr lang="de-DE" dirty="0" smtClean="0"/>
              <a:t> </a:t>
            </a:r>
            <a:r>
              <a:rPr lang="de-DE" dirty="0" err="1" smtClean="0"/>
              <a:t>work</a:t>
            </a:r>
            <a:r>
              <a:rPr lang="de-DE" dirty="0" smtClean="0"/>
              <a:t> </a:t>
            </a:r>
            <a:r>
              <a:rPr lang="de-DE" dirty="0" err="1" smtClean="0"/>
              <a:t>steps</a:t>
            </a:r>
            <a:endParaRPr lang="de-DE" dirty="0" smtClean="0"/>
          </a:p>
          <a:p>
            <a:pPr fontAlgn="auto">
              <a:spcAft>
                <a:spcPts val="0"/>
              </a:spcAft>
              <a:defRPr/>
            </a:pPr>
            <a:endParaRPr lang="de-DE" dirty="0" smtClean="0"/>
          </a:p>
          <a:p>
            <a:pPr fontAlgn="auto">
              <a:spcAft>
                <a:spcPts val="0"/>
              </a:spcAft>
              <a:defRPr/>
            </a:pPr>
            <a:endParaRPr lang="de-DE" dirty="0" smtClean="0"/>
          </a:p>
          <a:p>
            <a:pPr fontAlgn="auto">
              <a:spcAft>
                <a:spcPts val="0"/>
              </a:spcAft>
              <a:defRPr/>
            </a:pPr>
            <a:endParaRPr lang="de-DE" dirty="0" smtClean="0"/>
          </a:p>
          <a:p>
            <a:pPr fontAlgn="auto">
              <a:spcAft>
                <a:spcPts val="0"/>
              </a:spcAft>
              <a:defRPr/>
            </a:pPr>
            <a:endParaRPr lang="de-DE" dirty="0" smtClean="0"/>
          </a:p>
          <a:p>
            <a:pPr fontAlgn="auto">
              <a:spcAft>
                <a:spcPts val="0"/>
              </a:spcAft>
              <a:defRPr/>
            </a:pPr>
            <a:endParaRPr lang="de-DE" dirty="0" smtClean="0"/>
          </a:p>
          <a:p>
            <a:pPr fontAlgn="auto">
              <a:spcAft>
                <a:spcPts val="0"/>
              </a:spcAft>
              <a:defRPr/>
            </a:pPr>
            <a:endParaRPr lang="de-DE" dirty="0" smtClean="0"/>
          </a:p>
          <a:p>
            <a:pPr fontAlgn="auto">
              <a:spcAft>
                <a:spcPts val="0"/>
              </a:spcAft>
              <a:defRPr/>
            </a:pPr>
            <a:endParaRPr lang="de-DE" dirty="0" smtClean="0"/>
          </a:p>
          <a:p>
            <a:pPr lvl="7">
              <a:buFont typeface="Arial" pitchFamily="34" charset="0"/>
              <a:buNone/>
              <a:defRPr/>
            </a:pPr>
            <a:r>
              <a:rPr lang="de-DE" sz="1200" dirty="0" smtClean="0">
                <a:latin typeface="Arial" pitchFamily="34" charset="0"/>
                <a:cs typeface="Arial" pitchFamily="34" charset="0"/>
              </a:rPr>
              <a:t>                                *</a:t>
            </a:r>
            <a:r>
              <a:rPr lang="en-GB" sz="1200" dirty="0">
                <a:latin typeface="Arial" pitchFamily="34" charset="0"/>
                <a:cs typeface="Arial" pitchFamily="34" charset="0"/>
              </a:rPr>
              <a:t>Checking patency, rinsing canal, </a:t>
            </a:r>
            <a:r>
              <a:rPr lang="en-GB" sz="1200" dirty="0" smtClean="0">
                <a:latin typeface="Arial" pitchFamily="34" charset="0"/>
                <a:cs typeface="Arial" pitchFamily="34" charset="0"/>
              </a:rPr>
              <a:t>changing</a:t>
            </a:r>
            <a:br>
              <a:rPr lang="en-GB" sz="1200" dirty="0" smtClean="0">
                <a:latin typeface="Arial" pitchFamily="34" charset="0"/>
                <a:cs typeface="Arial" pitchFamily="34" charset="0"/>
              </a:rPr>
            </a:br>
            <a:r>
              <a:rPr lang="en-GB" sz="1200" dirty="0" smtClean="0">
                <a:latin typeface="Arial" pitchFamily="34" charset="0"/>
                <a:cs typeface="Arial" pitchFamily="34" charset="0"/>
              </a:rPr>
              <a:t>                             instrument </a:t>
            </a:r>
            <a:r>
              <a:rPr lang="en-GB" sz="1200" dirty="0">
                <a:latin typeface="Arial" pitchFamily="34" charset="0"/>
                <a:cs typeface="Arial" pitchFamily="34" charset="0"/>
              </a:rPr>
              <a:t>and preparing root </a:t>
            </a:r>
            <a:r>
              <a:rPr lang="en-GB" sz="1200" dirty="0" smtClean="0">
                <a:latin typeface="Arial" pitchFamily="34" charset="0"/>
                <a:cs typeface="Arial" pitchFamily="34" charset="0"/>
              </a:rPr>
              <a:t>canal</a:t>
            </a:r>
            <a:endParaRPr lang="de-DE" sz="1200" dirty="0">
              <a:latin typeface="Arial" pitchFamily="34" charset="0"/>
              <a:cs typeface="Arial" pitchFamily="34" charset="0"/>
            </a:endParaRPr>
          </a:p>
        </p:txBody>
      </p:sp>
      <p:sp>
        <p:nvSpPr>
          <p:cNvPr id="50180" name="Textfeld 6"/>
          <p:cNvSpPr txBox="1">
            <a:spLocks noChangeArrowheads="1"/>
          </p:cNvSpPr>
          <p:nvPr/>
        </p:nvSpPr>
        <p:spPr bwMode="auto">
          <a:xfrm>
            <a:off x="1643063" y="2714625"/>
            <a:ext cx="3071812" cy="307777"/>
          </a:xfrm>
          <a:prstGeom prst="rect">
            <a:avLst/>
          </a:prstGeom>
          <a:noFill/>
          <a:ln w="9525">
            <a:noFill/>
            <a:miter lim="800000"/>
            <a:headEnd/>
            <a:tailEnd/>
          </a:ln>
        </p:spPr>
        <p:txBody>
          <a:bodyPr>
            <a:spAutoFit/>
          </a:bodyPr>
          <a:lstStyle/>
          <a:p>
            <a:r>
              <a:rPr lang="en-GB" sz="1400" b="1" dirty="0">
                <a:latin typeface="Arial" pitchFamily="34" charset="0"/>
                <a:cs typeface="Arial" pitchFamily="34" charset="0"/>
              </a:rPr>
              <a:t>Total </a:t>
            </a:r>
            <a:r>
              <a:rPr lang="en-GB" sz="1400" b="1" dirty="0" smtClean="0">
                <a:latin typeface="Arial" pitchFamily="34" charset="0"/>
                <a:cs typeface="Arial" pitchFamily="34" charset="0"/>
              </a:rPr>
              <a:t>working time</a:t>
            </a:r>
            <a:r>
              <a:rPr lang="de-DE" sz="1400" b="1" dirty="0" smtClean="0">
                <a:latin typeface="Arial" pitchFamily="34" charset="0"/>
                <a:cs typeface="Arial" pitchFamily="34" charset="0"/>
              </a:rPr>
              <a:t>*</a:t>
            </a:r>
            <a:endParaRPr lang="de-DE" sz="1400" b="1" dirty="0">
              <a:latin typeface="Arial" pitchFamily="34" charset="0"/>
              <a:cs typeface="Arial" pitchFamily="34" charset="0"/>
            </a:endParaRPr>
          </a:p>
        </p:txBody>
      </p:sp>
      <p:sp>
        <p:nvSpPr>
          <p:cNvPr id="50181" name="Textfeld 7"/>
          <p:cNvSpPr txBox="1">
            <a:spLocks noChangeArrowheads="1"/>
          </p:cNvSpPr>
          <p:nvPr/>
        </p:nvSpPr>
        <p:spPr bwMode="auto">
          <a:xfrm>
            <a:off x="1214414" y="4143380"/>
            <a:ext cx="1785938" cy="584200"/>
          </a:xfrm>
          <a:prstGeom prst="rect">
            <a:avLst/>
          </a:prstGeom>
          <a:noFill/>
          <a:ln w="9525">
            <a:noFill/>
            <a:miter lim="800000"/>
            <a:headEnd/>
            <a:tailEnd/>
          </a:ln>
        </p:spPr>
        <p:txBody>
          <a:bodyPr>
            <a:spAutoFit/>
          </a:bodyPr>
          <a:lstStyle/>
          <a:p>
            <a:pPr algn="ctr"/>
            <a:r>
              <a:rPr lang="en-GB" sz="1600" b="1" dirty="0">
                <a:solidFill>
                  <a:srgbClr val="EC5329"/>
                </a:solidFill>
                <a:latin typeface="Arial Black" pitchFamily="34" charset="0"/>
                <a:cs typeface="Arial" charset="0"/>
              </a:rPr>
              <a:t>Time saved: </a:t>
            </a:r>
            <a:r>
              <a:rPr lang="de-DE" sz="1600" b="1" dirty="0">
                <a:solidFill>
                  <a:srgbClr val="EC5329"/>
                </a:solidFill>
                <a:latin typeface="Arial Black" pitchFamily="34" charset="0"/>
                <a:cs typeface="Arial" charset="0"/>
              </a:rPr>
              <a:t>75%</a:t>
            </a:r>
          </a:p>
        </p:txBody>
      </p:sp>
      <p:sp>
        <p:nvSpPr>
          <p:cNvPr id="7" name="Textfeld 6"/>
          <p:cNvSpPr txBox="1"/>
          <p:nvPr/>
        </p:nvSpPr>
        <p:spPr>
          <a:xfrm>
            <a:off x="4067944" y="6021288"/>
            <a:ext cx="2952328" cy="276999"/>
          </a:xfrm>
          <a:prstGeom prst="rect">
            <a:avLst/>
          </a:prstGeom>
          <a:noFill/>
        </p:spPr>
        <p:txBody>
          <a:bodyPr wrap="square" rtlCol="0">
            <a:spAutoFit/>
          </a:bodyPr>
          <a:lstStyle/>
          <a:p>
            <a:r>
              <a:rPr lang="de-DE" sz="1200" dirty="0" smtClean="0">
                <a:latin typeface="Arial" pitchFamily="34" charset="0"/>
                <a:cs typeface="Arial" pitchFamily="34" charset="0"/>
              </a:rPr>
              <a:t>Internal </a:t>
            </a:r>
            <a:r>
              <a:rPr lang="de-DE" sz="1200" dirty="0" err="1" smtClean="0">
                <a:latin typeface="Arial" pitchFamily="34" charset="0"/>
                <a:cs typeface="Arial" pitchFamily="34" charset="0"/>
              </a:rPr>
              <a:t>studies</a:t>
            </a:r>
            <a:r>
              <a:rPr lang="de-DE" sz="1200" dirty="0" smtClean="0">
                <a:latin typeface="Arial" pitchFamily="34" charset="0"/>
                <a:cs typeface="Arial" pitchFamily="34" charset="0"/>
              </a:rPr>
              <a:t> VDW </a:t>
            </a:r>
            <a:r>
              <a:rPr lang="de-DE" sz="1200" dirty="0" err="1" smtClean="0">
                <a:latin typeface="Arial" pitchFamily="34" charset="0"/>
                <a:cs typeface="Arial" pitchFamily="34" charset="0"/>
              </a:rPr>
              <a:t>Munich</a:t>
            </a:r>
            <a:r>
              <a:rPr lang="de-DE" sz="1200" dirty="0" smtClean="0">
                <a:latin typeface="Arial" pitchFamily="34" charset="0"/>
                <a:cs typeface="Arial" pitchFamily="34" charset="0"/>
              </a:rPr>
              <a:t>, 2010</a:t>
            </a:r>
            <a:endParaRPr lang="de-DE" sz="1200" dirty="0">
              <a:latin typeface="Arial" pitchFamily="34" charset="0"/>
              <a:cs typeface="Arial" pitchFamily="34" charset="0"/>
            </a:endParaRPr>
          </a:p>
        </p:txBody>
      </p:sp>
      <p:graphicFrame>
        <p:nvGraphicFramePr>
          <p:cNvPr id="8" name="Diagramm 7"/>
          <p:cNvGraphicFramePr/>
          <p:nvPr/>
        </p:nvGraphicFramePr>
        <p:xfrm>
          <a:off x="714348" y="3071810"/>
          <a:ext cx="4286280" cy="302895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el 1"/>
          <p:cNvSpPr>
            <a:spLocks noGrp="1"/>
          </p:cNvSpPr>
          <p:nvPr>
            <p:ph type="title"/>
          </p:nvPr>
        </p:nvSpPr>
        <p:spPr/>
        <p:txBody>
          <a:bodyPr/>
          <a:lstStyle/>
          <a:p>
            <a:r>
              <a:rPr lang="de-DE" dirty="0" smtClean="0"/>
              <a:t>The RECIPROC</a:t>
            </a:r>
            <a:r>
              <a:rPr lang="de-DE" baseline="30000" dirty="0" smtClean="0"/>
              <a:t>®</a:t>
            </a:r>
            <a:r>
              <a:rPr lang="de-DE" dirty="0" smtClean="0"/>
              <a:t> </a:t>
            </a:r>
            <a:r>
              <a:rPr lang="de-DE" dirty="0" err="1" smtClean="0"/>
              <a:t>system</a:t>
            </a:r>
            <a:r>
              <a:rPr lang="de-DE" dirty="0" smtClean="0"/>
              <a:t/>
            </a:r>
            <a:br>
              <a:rPr lang="de-DE" dirty="0" smtClean="0"/>
            </a:br>
            <a:r>
              <a:rPr lang="de-DE" sz="2000" dirty="0" err="1" smtClean="0"/>
              <a:t>Benefits</a:t>
            </a:r>
            <a:endParaRPr lang="de-DE" sz="20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Inhaltsplatzhalter 2"/>
          <p:cNvSpPr>
            <a:spLocks noGrp="1"/>
          </p:cNvSpPr>
          <p:nvPr>
            <p:ph idx="1"/>
          </p:nvPr>
        </p:nvSpPr>
        <p:spPr/>
        <p:txBody>
          <a:bodyPr/>
          <a:lstStyle/>
          <a:p>
            <a:r>
              <a:rPr lang="en-GB" b="1" dirty="0" smtClean="0">
                <a:latin typeface="Arial" charset="0"/>
                <a:cs typeface="Arial" charset="0"/>
              </a:rPr>
              <a:t>Easy</a:t>
            </a:r>
            <a:r>
              <a:rPr lang="en-GB" dirty="0" smtClean="0">
                <a:latin typeface="Arial" charset="0"/>
                <a:cs typeface="Arial" charset="0"/>
              </a:rPr>
              <a:t> to learn</a:t>
            </a:r>
            <a:endParaRPr lang="de-DE" dirty="0" smtClean="0">
              <a:latin typeface="Arial" charset="0"/>
              <a:cs typeface="Arial" charset="0"/>
            </a:endParaRPr>
          </a:p>
          <a:p>
            <a:r>
              <a:rPr lang="en-GB" b="1" dirty="0" smtClean="0">
                <a:latin typeface="Arial" charset="0"/>
                <a:cs typeface="Arial" charset="0"/>
              </a:rPr>
              <a:t>Less procedural errors </a:t>
            </a:r>
            <a:r>
              <a:rPr lang="en-GB" dirty="0" smtClean="0">
                <a:latin typeface="Arial" charset="0"/>
                <a:cs typeface="Arial" charset="0"/>
              </a:rPr>
              <a:t>for less experienced practitioners</a:t>
            </a:r>
            <a:endParaRPr lang="de-DE" dirty="0" smtClean="0">
              <a:latin typeface="Arial" charset="0"/>
              <a:cs typeface="Arial" charset="0"/>
            </a:endParaRPr>
          </a:p>
        </p:txBody>
      </p:sp>
      <p:sp>
        <p:nvSpPr>
          <p:cNvPr id="52227" name="Textfeld 21"/>
          <p:cNvSpPr txBox="1">
            <a:spLocks noChangeArrowheads="1"/>
          </p:cNvSpPr>
          <p:nvPr/>
        </p:nvSpPr>
        <p:spPr bwMode="auto">
          <a:xfrm>
            <a:off x="2500313" y="2928938"/>
            <a:ext cx="3857625" cy="646331"/>
          </a:xfrm>
          <a:prstGeom prst="rect">
            <a:avLst/>
          </a:prstGeom>
          <a:noFill/>
          <a:ln w="9525">
            <a:noFill/>
            <a:miter lim="800000"/>
            <a:headEnd/>
            <a:tailEnd/>
          </a:ln>
        </p:spPr>
        <p:txBody>
          <a:bodyPr>
            <a:spAutoFit/>
          </a:bodyPr>
          <a:lstStyle/>
          <a:p>
            <a:r>
              <a:rPr lang="en-GB" sz="1200" dirty="0">
                <a:latin typeface="Arial" pitchFamily="34" charset="0"/>
                <a:cs typeface="Arial" pitchFamily="34" charset="0"/>
              </a:rPr>
              <a:t>Percentage of users who, after a short training period, managed to prepare three consecutive canals under standard conditions without procedural errors</a:t>
            </a:r>
            <a:endParaRPr lang="de-DE" sz="1200" b="1" dirty="0">
              <a:latin typeface="Arial" pitchFamily="34" charset="0"/>
              <a:cs typeface="Arial" pitchFamily="34" charset="0"/>
            </a:endParaRPr>
          </a:p>
        </p:txBody>
      </p:sp>
      <p:graphicFrame>
        <p:nvGraphicFramePr>
          <p:cNvPr id="8" name="Diagramm 7"/>
          <p:cNvGraphicFramePr/>
          <p:nvPr/>
        </p:nvGraphicFramePr>
        <p:xfrm>
          <a:off x="2357422" y="3500438"/>
          <a:ext cx="3929090" cy="257176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feld 5"/>
          <p:cNvSpPr txBox="1"/>
          <p:nvPr/>
        </p:nvSpPr>
        <p:spPr>
          <a:xfrm>
            <a:off x="4355976" y="6093296"/>
            <a:ext cx="2808312" cy="276999"/>
          </a:xfrm>
          <a:prstGeom prst="rect">
            <a:avLst/>
          </a:prstGeom>
          <a:noFill/>
        </p:spPr>
        <p:txBody>
          <a:bodyPr wrap="square" rtlCol="0">
            <a:spAutoFit/>
          </a:bodyPr>
          <a:lstStyle/>
          <a:p>
            <a:r>
              <a:rPr lang="de-DE" sz="1200" dirty="0" smtClean="0">
                <a:latin typeface="Arial" pitchFamily="34" charset="0"/>
                <a:cs typeface="Arial" pitchFamily="34" charset="0"/>
              </a:rPr>
              <a:t>Internal </a:t>
            </a:r>
            <a:r>
              <a:rPr lang="de-DE" sz="1200" dirty="0" err="1" smtClean="0">
                <a:latin typeface="Arial" pitchFamily="34" charset="0"/>
                <a:cs typeface="Arial" pitchFamily="34" charset="0"/>
              </a:rPr>
              <a:t>studies</a:t>
            </a:r>
            <a:r>
              <a:rPr lang="de-DE" sz="1200" dirty="0" smtClean="0">
                <a:latin typeface="Arial" pitchFamily="34" charset="0"/>
                <a:cs typeface="Arial" pitchFamily="34" charset="0"/>
              </a:rPr>
              <a:t> , VDW </a:t>
            </a:r>
            <a:r>
              <a:rPr lang="de-DE" sz="1200" dirty="0" err="1" smtClean="0">
                <a:latin typeface="Arial" pitchFamily="34" charset="0"/>
                <a:cs typeface="Arial" pitchFamily="34" charset="0"/>
              </a:rPr>
              <a:t>Munich</a:t>
            </a:r>
            <a:r>
              <a:rPr lang="de-DE" sz="1200" dirty="0" smtClean="0">
                <a:latin typeface="Arial" pitchFamily="34" charset="0"/>
                <a:cs typeface="Arial" pitchFamily="34" charset="0"/>
              </a:rPr>
              <a:t>, 2010</a:t>
            </a:r>
            <a:endParaRPr lang="de-DE" sz="1200" dirty="0">
              <a:latin typeface="Arial" pitchFamily="34" charset="0"/>
              <a:cs typeface="Arial" pitchFamily="34" charset="0"/>
            </a:endParaRPr>
          </a:p>
        </p:txBody>
      </p:sp>
      <p:sp>
        <p:nvSpPr>
          <p:cNvPr id="9" name="Titel 1"/>
          <p:cNvSpPr>
            <a:spLocks noGrp="1"/>
          </p:cNvSpPr>
          <p:nvPr>
            <p:ph type="title"/>
          </p:nvPr>
        </p:nvSpPr>
        <p:spPr/>
        <p:txBody>
          <a:bodyPr/>
          <a:lstStyle/>
          <a:p>
            <a:r>
              <a:rPr lang="de-DE" dirty="0" smtClean="0"/>
              <a:t>The RECIPROC</a:t>
            </a:r>
            <a:r>
              <a:rPr lang="de-DE" baseline="30000" dirty="0" smtClean="0"/>
              <a:t>®</a:t>
            </a:r>
            <a:r>
              <a:rPr lang="de-DE" dirty="0" smtClean="0"/>
              <a:t> </a:t>
            </a:r>
            <a:r>
              <a:rPr lang="de-DE" dirty="0" err="1" smtClean="0"/>
              <a:t>system</a:t>
            </a:r>
            <a:r>
              <a:rPr lang="de-DE" dirty="0" smtClean="0"/>
              <a:t/>
            </a:r>
            <a:br>
              <a:rPr lang="de-DE" dirty="0" smtClean="0"/>
            </a:br>
            <a:r>
              <a:rPr lang="de-DE" sz="2000" dirty="0" err="1" smtClean="0"/>
              <a:t>Benefits</a:t>
            </a:r>
            <a:endParaRPr lang="de-DE" sz="20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Inhaltsplatzhalter 2"/>
          <p:cNvSpPr>
            <a:spLocks noGrp="1"/>
          </p:cNvSpPr>
          <p:nvPr>
            <p:ph idx="1"/>
          </p:nvPr>
        </p:nvSpPr>
        <p:spPr/>
        <p:txBody>
          <a:bodyPr/>
          <a:lstStyle/>
          <a:p>
            <a:r>
              <a:rPr lang="en-GB" b="1" dirty="0" smtClean="0">
                <a:latin typeface="Arial" charset="0"/>
                <a:cs typeface="Arial" charset="0"/>
              </a:rPr>
              <a:t>Safe preparation </a:t>
            </a:r>
            <a:r>
              <a:rPr lang="en-GB" dirty="0" smtClean="0">
                <a:latin typeface="Arial" charset="0"/>
                <a:cs typeface="Arial" charset="0"/>
              </a:rPr>
              <a:t>thanks to</a:t>
            </a:r>
            <a:r>
              <a:rPr lang="de-DE" dirty="0" smtClean="0">
                <a:latin typeface="Arial" charset="0"/>
                <a:cs typeface="Arial" charset="0"/>
              </a:rPr>
              <a:t>:</a:t>
            </a:r>
          </a:p>
          <a:p>
            <a:pPr lvl="1"/>
            <a:r>
              <a:rPr lang="en-GB" b="1" dirty="0" smtClean="0">
                <a:latin typeface="Arial" charset="0"/>
                <a:cs typeface="Arial" charset="0"/>
              </a:rPr>
              <a:t>Minimised risk of instrument fracture</a:t>
            </a:r>
            <a:r>
              <a:rPr lang="en-GB" dirty="0" smtClean="0">
                <a:latin typeface="Arial" charset="0"/>
                <a:cs typeface="Arial" charset="0"/>
              </a:rPr>
              <a:t> due to precise angles of reciprocation specific to the instrument design</a:t>
            </a:r>
            <a:endParaRPr lang="de-DE" dirty="0" smtClean="0">
              <a:latin typeface="Arial" charset="0"/>
              <a:cs typeface="Arial" charset="0"/>
            </a:endParaRPr>
          </a:p>
          <a:p>
            <a:pPr lvl="1"/>
            <a:r>
              <a:rPr lang="en-GB" dirty="0" smtClean="0">
                <a:latin typeface="Arial" charset="0"/>
                <a:cs typeface="Arial" charset="0"/>
              </a:rPr>
              <a:t>Cyclic fatigue resistance thanks to single-use</a:t>
            </a:r>
          </a:p>
          <a:p>
            <a:pPr lvl="1"/>
            <a:endParaRPr lang="de-DE" dirty="0" smtClean="0">
              <a:latin typeface="Arial" charset="0"/>
              <a:cs typeface="Arial" charset="0"/>
            </a:endParaRPr>
          </a:p>
          <a:p>
            <a:r>
              <a:rPr lang="en-GB" b="1" dirty="0" smtClean="0">
                <a:latin typeface="Arial" charset="0"/>
                <a:cs typeface="Arial" charset="0"/>
              </a:rPr>
              <a:t>No hand filing </a:t>
            </a:r>
            <a:r>
              <a:rPr lang="en-GB" dirty="0" smtClean="0">
                <a:latin typeface="Arial" charset="0"/>
                <a:cs typeface="Arial" charset="0"/>
              </a:rPr>
              <a:t>in the majority of cases</a:t>
            </a:r>
            <a:endParaRPr lang="de-DE" dirty="0" smtClean="0">
              <a:latin typeface="Arial" charset="0"/>
              <a:cs typeface="Arial" charset="0"/>
            </a:endParaRPr>
          </a:p>
          <a:p>
            <a:pPr lvl="1"/>
            <a:r>
              <a:rPr lang="en-GB" sz="1800" dirty="0" smtClean="0">
                <a:latin typeface="Arial" charset="0"/>
                <a:cs typeface="Arial" charset="0"/>
              </a:rPr>
              <a:t>"The reciprocation technique’s centring ability together with the design of the RECIPROC® instrument and its increased  cutting ability render establishing a glide path unnecessary."</a:t>
            </a:r>
            <a:r>
              <a:rPr lang="de-DE" sz="1800" dirty="0" smtClean="0">
                <a:latin typeface="Arial" charset="0"/>
                <a:cs typeface="Arial" charset="0"/>
              </a:rPr>
              <a:t>  Dr. Ghassan Yared, Ontario</a:t>
            </a:r>
          </a:p>
          <a:p>
            <a:endParaRPr lang="de-DE" dirty="0" smtClean="0">
              <a:latin typeface="Arial" charset="0"/>
              <a:cs typeface="Arial" charset="0"/>
            </a:endParaRPr>
          </a:p>
        </p:txBody>
      </p:sp>
      <p:sp>
        <p:nvSpPr>
          <p:cNvPr id="5" name="Titel 1"/>
          <p:cNvSpPr>
            <a:spLocks noGrp="1"/>
          </p:cNvSpPr>
          <p:nvPr>
            <p:ph type="title"/>
          </p:nvPr>
        </p:nvSpPr>
        <p:spPr/>
        <p:txBody>
          <a:bodyPr/>
          <a:lstStyle/>
          <a:p>
            <a:r>
              <a:rPr lang="de-DE" dirty="0" smtClean="0"/>
              <a:t>The RECIPROC</a:t>
            </a:r>
            <a:r>
              <a:rPr lang="de-DE" baseline="30000" dirty="0" smtClean="0"/>
              <a:t>®</a:t>
            </a:r>
            <a:r>
              <a:rPr lang="de-DE" dirty="0" smtClean="0"/>
              <a:t> </a:t>
            </a:r>
            <a:r>
              <a:rPr lang="de-DE" dirty="0" err="1" smtClean="0"/>
              <a:t>system</a:t>
            </a:r>
            <a:r>
              <a:rPr lang="de-DE" dirty="0" smtClean="0"/>
              <a:t/>
            </a:r>
            <a:br>
              <a:rPr lang="de-DE" dirty="0" smtClean="0"/>
            </a:br>
            <a:r>
              <a:rPr lang="de-DE" sz="2000" dirty="0" err="1" smtClean="0"/>
              <a:t>Benefits</a:t>
            </a:r>
            <a:endParaRPr lang="de-DE" sz="20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r>
              <a:rPr lang="en-GB" b="1" dirty="0" smtClean="0">
                <a:latin typeface="Arial" charset="0"/>
                <a:cs typeface="Arial" charset="0"/>
              </a:rPr>
              <a:t>Preparation of narrow and severely</a:t>
            </a:r>
            <a:br>
              <a:rPr lang="en-GB" b="1" dirty="0" smtClean="0">
                <a:latin typeface="Arial" charset="0"/>
                <a:cs typeface="Arial" charset="0"/>
              </a:rPr>
            </a:br>
            <a:r>
              <a:rPr lang="en-GB" b="1" dirty="0" smtClean="0">
                <a:latin typeface="Arial" charset="0"/>
                <a:cs typeface="Arial" charset="0"/>
              </a:rPr>
              <a:t>curved canals </a:t>
            </a:r>
            <a:r>
              <a:rPr lang="en-GB" dirty="0" smtClean="0">
                <a:latin typeface="Arial" charset="0"/>
                <a:cs typeface="Arial" charset="0"/>
              </a:rPr>
              <a:t>due to the centring ability </a:t>
            </a:r>
            <a:br>
              <a:rPr lang="en-GB" dirty="0" smtClean="0">
                <a:latin typeface="Arial" charset="0"/>
                <a:cs typeface="Arial" charset="0"/>
              </a:rPr>
            </a:br>
            <a:r>
              <a:rPr lang="en-GB" dirty="0" smtClean="0">
                <a:latin typeface="Arial" charset="0"/>
                <a:cs typeface="Arial" charset="0"/>
              </a:rPr>
              <a:t>of the instrument</a:t>
            </a:r>
            <a:br>
              <a:rPr lang="en-GB" dirty="0" smtClean="0">
                <a:latin typeface="Arial" charset="0"/>
                <a:cs typeface="Arial" charset="0"/>
              </a:rPr>
            </a:br>
            <a:r>
              <a:rPr lang="en-GB" dirty="0" smtClean="0">
                <a:latin typeface="Arial" charset="0"/>
                <a:cs typeface="Arial" charset="0"/>
              </a:rPr>
              <a:t/>
            </a:r>
            <a:br>
              <a:rPr lang="en-GB" dirty="0" smtClean="0">
                <a:latin typeface="Arial" charset="0"/>
                <a:cs typeface="Arial" charset="0"/>
              </a:rPr>
            </a:br>
            <a:r>
              <a:rPr lang="en-GB" dirty="0" smtClean="0">
                <a:latin typeface="Arial" charset="0"/>
                <a:cs typeface="Arial" charset="0"/>
              </a:rPr>
              <a:t/>
            </a:r>
            <a:br>
              <a:rPr lang="en-GB" dirty="0" smtClean="0">
                <a:latin typeface="Arial" charset="0"/>
                <a:cs typeface="Arial" charset="0"/>
              </a:rPr>
            </a:br>
            <a:endParaRPr lang="de-DE" dirty="0" smtClean="0">
              <a:latin typeface="Arial" charset="0"/>
              <a:cs typeface="Arial" charset="0"/>
            </a:endParaRPr>
          </a:p>
          <a:p>
            <a:endParaRPr lang="de-DE" dirty="0" smtClean="0"/>
          </a:p>
          <a:p>
            <a:r>
              <a:rPr lang="de-DE" dirty="0" smtClean="0"/>
              <a:t>The </a:t>
            </a:r>
            <a:r>
              <a:rPr lang="de-DE" dirty="0" err="1" smtClean="0"/>
              <a:t>shape</a:t>
            </a:r>
            <a:r>
              <a:rPr lang="de-DE" dirty="0" smtClean="0"/>
              <a:t> </a:t>
            </a:r>
            <a:r>
              <a:rPr lang="de-DE" dirty="0" err="1" smtClean="0"/>
              <a:t>obtained</a:t>
            </a:r>
            <a:r>
              <a:rPr lang="de-DE" dirty="0" smtClean="0"/>
              <a:t> </a:t>
            </a:r>
            <a:r>
              <a:rPr lang="de-DE" dirty="0" err="1" smtClean="0"/>
              <a:t>by</a:t>
            </a:r>
            <a:r>
              <a:rPr lang="de-DE" dirty="0" smtClean="0"/>
              <a:t> RECIPROC</a:t>
            </a:r>
            <a:r>
              <a:rPr lang="de-DE" baseline="30000" dirty="0" smtClean="0"/>
              <a:t>® </a:t>
            </a:r>
            <a:br>
              <a:rPr lang="de-DE" baseline="30000" dirty="0" smtClean="0"/>
            </a:br>
            <a:r>
              <a:rPr lang="de-DE" dirty="0" err="1" smtClean="0"/>
              <a:t>enables</a:t>
            </a:r>
            <a:r>
              <a:rPr lang="de-DE" dirty="0" smtClean="0"/>
              <a:t> </a:t>
            </a:r>
            <a:r>
              <a:rPr lang="de-DE" b="1" dirty="0" err="1" smtClean="0"/>
              <a:t>cold</a:t>
            </a:r>
            <a:r>
              <a:rPr lang="de-DE" b="1" dirty="0" smtClean="0"/>
              <a:t> </a:t>
            </a:r>
            <a:r>
              <a:rPr lang="de-DE" b="1" dirty="0" err="1" smtClean="0"/>
              <a:t>and</a:t>
            </a:r>
            <a:r>
              <a:rPr lang="de-DE" b="1" dirty="0" smtClean="0"/>
              <a:t> warm </a:t>
            </a:r>
            <a:r>
              <a:rPr lang="de-DE" b="1" dirty="0" err="1" smtClean="0"/>
              <a:t>obturation</a:t>
            </a:r>
            <a:r>
              <a:rPr lang="de-DE" b="1" dirty="0" smtClean="0"/>
              <a:t/>
            </a:r>
            <a:br>
              <a:rPr lang="de-DE" b="1" dirty="0" smtClean="0"/>
            </a:br>
            <a:r>
              <a:rPr lang="de-DE" b="1" dirty="0" err="1" smtClean="0"/>
              <a:t>techniques</a:t>
            </a:r>
            <a:endParaRPr lang="de-DE" dirty="0"/>
          </a:p>
        </p:txBody>
      </p:sp>
      <p:sp>
        <p:nvSpPr>
          <p:cNvPr id="8" name="Titel 1"/>
          <p:cNvSpPr>
            <a:spLocks noGrp="1"/>
          </p:cNvSpPr>
          <p:nvPr>
            <p:ph type="title"/>
          </p:nvPr>
        </p:nvSpPr>
        <p:spPr/>
        <p:txBody>
          <a:bodyPr/>
          <a:lstStyle/>
          <a:p>
            <a:r>
              <a:rPr lang="de-DE" dirty="0" smtClean="0"/>
              <a:t>The RECIPROC</a:t>
            </a:r>
            <a:r>
              <a:rPr lang="de-DE" baseline="30000" dirty="0" smtClean="0"/>
              <a:t>®</a:t>
            </a:r>
            <a:r>
              <a:rPr lang="de-DE" dirty="0" smtClean="0"/>
              <a:t> </a:t>
            </a:r>
            <a:r>
              <a:rPr lang="de-DE" dirty="0" err="1" smtClean="0"/>
              <a:t>system</a:t>
            </a:r>
            <a:r>
              <a:rPr lang="de-DE" dirty="0" smtClean="0"/>
              <a:t/>
            </a:r>
            <a:br>
              <a:rPr lang="de-DE" dirty="0" smtClean="0"/>
            </a:br>
            <a:r>
              <a:rPr lang="de-DE" sz="2000" dirty="0" err="1" smtClean="0"/>
              <a:t>Benefits</a:t>
            </a:r>
            <a:endParaRPr lang="de-DE" sz="2000" dirty="0" smtClean="0"/>
          </a:p>
        </p:txBody>
      </p:sp>
      <p:grpSp>
        <p:nvGrpSpPr>
          <p:cNvPr id="9" name="Gruppieren 8"/>
          <p:cNvGrpSpPr/>
          <p:nvPr/>
        </p:nvGrpSpPr>
        <p:grpSpPr>
          <a:xfrm>
            <a:off x="5580112" y="1412776"/>
            <a:ext cx="3051301" cy="1899303"/>
            <a:chOff x="6092699" y="1242830"/>
            <a:chExt cx="3051301" cy="1899303"/>
          </a:xfrm>
        </p:grpSpPr>
        <p:pic>
          <p:nvPicPr>
            <p:cNvPr id="10" name="Picture 5"/>
            <p:cNvPicPr>
              <a:picLocks noChangeAspect="1" noChangeArrowheads="1"/>
            </p:cNvPicPr>
            <p:nvPr/>
          </p:nvPicPr>
          <p:blipFill>
            <a:blip r:embed="rId2" cstate="print"/>
            <a:srcRect/>
            <a:stretch>
              <a:fillRect/>
            </a:stretch>
          </p:blipFill>
          <p:spPr bwMode="auto">
            <a:xfrm>
              <a:off x="6574671" y="1484784"/>
              <a:ext cx="2569329" cy="1657349"/>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rot="1118096">
              <a:off x="6092699" y="1242830"/>
              <a:ext cx="1459692" cy="1644990"/>
            </a:xfrm>
            <a:prstGeom prst="rect">
              <a:avLst/>
            </a:prstGeom>
            <a:noFill/>
            <a:ln w="9525">
              <a:noFill/>
              <a:miter lim="800000"/>
              <a:headEnd/>
              <a:tailEnd/>
            </a:ln>
            <a:effectLst/>
          </p:spPr>
        </p:pic>
      </p:grpSp>
      <p:sp>
        <p:nvSpPr>
          <p:cNvPr id="12" name="Textfeld 11"/>
          <p:cNvSpPr txBox="1"/>
          <p:nvPr/>
        </p:nvSpPr>
        <p:spPr>
          <a:xfrm>
            <a:off x="6084168" y="3573016"/>
            <a:ext cx="2500330" cy="461665"/>
          </a:xfrm>
          <a:prstGeom prst="rect">
            <a:avLst/>
          </a:prstGeom>
          <a:noFill/>
        </p:spPr>
        <p:txBody>
          <a:bodyPr wrap="square" rtlCol="0">
            <a:spAutoFit/>
          </a:bodyPr>
          <a:lstStyle/>
          <a:p>
            <a:r>
              <a:rPr lang="de-DE" sz="1200" dirty="0" smtClean="0">
                <a:latin typeface="Arial" pitchFamily="34" charset="0"/>
                <a:cs typeface="Arial" pitchFamily="34" charset="0"/>
              </a:rPr>
              <a:t>Dr. Ghassan Yared, Kanada, </a:t>
            </a:r>
            <a:r>
              <a:rPr lang="de-DE" sz="1200" dirty="0" err="1" smtClean="0">
                <a:latin typeface="Arial" pitchFamily="34" charset="0"/>
                <a:cs typeface="Arial" pitchFamily="34" charset="0"/>
              </a:rPr>
              <a:t>Teeth</a:t>
            </a:r>
            <a:r>
              <a:rPr lang="de-DE" sz="1200" dirty="0" smtClean="0">
                <a:latin typeface="Arial" pitchFamily="34" charset="0"/>
                <a:cs typeface="Arial" pitchFamily="34" charset="0"/>
              </a:rPr>
              <a:t> 25 (</a:t>
            </a:r>
            <a:r>
              <a:rPr lang="de-DE" sz="1200" dirty="0" err="1" smtClean="0">
                <a:latin typeface="Arial" pitchFamily="34" charset="0"/>
                <a:cs typeface="Arial" pitchFamily="34" charset="0"/>
              </a:rPr>
              <a:t>left</a:t>
            </a:r>
            <a:r>
              <a:rPr lang="de-DE" sz="1200" dirty="0" smtClean="0">
                <a:latin typeface="Arial" pitchFamily="34" charset="0"/>
                <a:cs typeface="Arial" pitchFamily="34" charset="0"/>
              </a:rPr>
              <a:t>), </a:t>
            </a:r>
            <a:r>
              <a:rPr lang="de-DE" sz="1200" dirty="0" err="1" smtClean="0">
                <a:latin typeface="Arial" pitchFamily="34" charset="0"/>
                <a:cs typeface="Arial" pitchFamily="34" charset="0"/>
              </a:rPr>
              <a:t>Teeth</a:t>
            </a:r>
            <a:r>
              <a:rPr lang="de-DE" sz="1200" dirty="0" smtClean="0">
                <a:latin typeface="Arial" pitchFamily="34" charset="0"/>
                <a:cs typeface="Arial" pitchFamily="34" charset="0"/>
              </a:rPr>
              <a:t> 37 (</a:t>
            </a:r>
            <a:r>
              <a:rPr lang="de-DE" sz="1200" dirty="0" err="1" smtClean="0">
                <a:latin typeface="Arial" pitchFamily="34" charset="0"/>
                <a:cs typeface="Arial" pitchFamily="34" charset="0"/>
              </a:rPr>
              <a:t>right</a:t>
            </a:r>
            <a:r>
              <a:rPr lang="de-DE" sz="1200" dirty="0" smtClean="0">
                <a:latin typeface="Arial" pitchFamily="34" charset="0"/>
                <a:cs typeface="Arial" pitchFamily="34" charset="0"/>
              </a:rPr>
              <a:t>) </a:t>
            </a:r>
            <a:endParaRPr lang="de-DE"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Inhaltsplatzhalter 2"/>
          <p:cNvSpPr>
            <a:spLocks noGrp="1"/>
          </p:cNvSpPr>
          <p:nvPr>
            <p:ph sz="half" idx="1"/>
          </p:nvPr>
        </p:nvSpPr>
        <p:spPr>
          <a:xfrm>
            <a:off x="457200" y="1600200"/>
            <a:ext cx="4906963" cy="4525963"/>
          </a:xfrm>
        </p:spPr>
        <p:txBody>
          <a:bodyPr/>
          <a:lstStyle/>
          <a:p>
            <a:pPr eaLnBrk="1" hangingPunct="1"/>
            <a:r>
              <a:rPr lang="de-DE" dirty="0" smtClean="0">
                <a:latin typeface="Arial" charset="0"/>
                <a:cs typeface="Arial" charset="0"/>
              </a:rPr>
              <a:t>Sterile </a:t>
            </a:r>
            <a:r>
              <a:rPr lang="de-DE" dirty="0" err="1" smtClean="0">
                <a:latin typeface="Arial" charset="0"/>
                <a:cs typeface="Arial" charset="0"/>
              </a:rPr>
              <a:t>instruments</a:t>
            </a:r>
            <a:endParaRPr lang="de-DE" dirty="0" smtClean="0">
              <a:latin typeface="Arial" charset="0"/>
              <a:cs typeface="Arial" charset="0"/>
            </a:endParaRPr>
          </a:p>
          <a:p>
            <a:pPr eaLnBrk="1" hangingPunct="1"/>
            <a:endParaRPr lang="de-DE" dirty="0" smtClean="0">
              <a:latin typeface="Arial" charset="0"/>
              <a:cs typeface="Arial" charset="0"/>
            </a:endParaRPr>
          </a:p>
          <a:p>
            <a:pPr eaLnBrk="1" hangingPunct="1"/>
            <a:r>
              <a:rPr lang="de-DE" dirty="0" smtClean="0">
                <a:latin typeface="Arial" charset="0"/>
                <a:cs typeface="Arial" charset="0"/>
              </a:rPr>
              <a:t>Single </a:t>
            </a:r>
            <a:r>
              <a:rPr lang="de-DE" dirty="0" err="1" smtClean="0">
                <a:latin typeface="Arial" charset="0"/>
                <a:cs typeface="Arial" charset="0"/>
              </a:rPr>
              <a:t>use</a:t>
            </a:r>
            <a:r>
              <a:rPr lang="de-DE" dirty="0" smtClean="0">
                <a:latin typeface="Arial" charset="0"/>
                <a:cs typeface="Arial" charset="0"/>
              </a:rPr>
              <a:t>:</a:t>
            </a:r>
          </a:p>
          <a:p>
            <a:pPr lvl="1" eaLnBrk="1" hangingPunct="1"/>
            <a:r>
              <a:rPr lang="de-DE" dirty="0" err="1" smtClean="0">
                <a:latin typeface="Arial" charset="0"/>
                <a:cs typeface="Arial" charset="0"/>
              </a:rPr>
              <a:t>Subject</a:t>
            </a:r>
            <a:r>
              <a:rPr lang="de-DE" dirty="0" smtClean="0">
                <a:latin typeface="Arial" charset="0"/>
                <a:cs typeface="Arial" charset="0"/>
              </a:rPr>
              <a:t> </a:t>
            </a:r>
            <a:r>
              <a:rPr lang="de-DE" dirty="0" err="1" smtClean="0">
                <a:latin typeface="Arial" charset="0"/>
                <a:cs typeface="Arial" charset="0"/>
              </a:rPr>
              <a:t>to</a:t>
            </a:r>
            <a:r>
              <a:rPr lang="de-DE" dirty="0" smtClean="0">
                <a:latin typeface="Arial" charset="0"/>
                <a:cs typeface="Arial" charset="0"/>
              </a:rPr>
              <a:t> </a:t>
            </a:r>
            <a:r>
              <a:rPr lang="de-DE" dirty="0" err="1" smtClean="0">
                <a:latin typeface="Arial" charset="0"/>
                <a:cs typeface="Arial" charset="0"/>
              </a:rPr>
              <a:t>higher</a:t>
            </a:r>
            <a:r>
              <a:rPr lang="de-DE" dirty="0" smtClean="0">
                <a:latin typeface="Arial" charset="0"/>
                <a:cs typeface="Arial" charset="0"/>
              </a:rPr>
              <a:t> stress </a:t>
            </a:r>
            <a:r>
              <a:rPr lang="de-DE" dirty="0" err="1" smtClean="0">
                <a:latin typeface="Arial" charset="0"/>
                <a:cs typeface="Arial" charset="0"/>
              </a:rPr>
              <a:t>compared</a:t>
            </a:r>
            <a:r>
              <a:rPr lang="de-DE" dirty="0" smtClean="0">
                <a:latin typeface="Arial" charset="0"/>
                <a:cs typeface="Arial" charset="0"/>
              </a:rPr>
              <a:t> </a:t>
            </a:r>
            <a:r>
              <a:rPr lang="de-DE" dirty="0" err="1" smtClean="0">
                <a:latin typeface="Arial" charset="0"/>
                <a:cs typeface="Arial" charset="0"/>
              </a:rPr>
              <a:t>to</a:t>
            </a:r>
            <a:r>
              <a:rPr lang="de-DE" dirty="0" smtClean="0">
                <a:latin typeface="Arial" charset="0"/>
                <a:cs typeface="Arial" charset="0"/>
              </a:rPr>
              <a:t> </a:t>
            </a:r>
            <a:r>
              <a:rPr lang="de-DE" dirty="0" err="1" smtClean="0">
                <a:latin typeface="Arial" charset="0"/>
                <a:cs typeface="Arial" charset="0"/>
              </a:rPr>
              <a:t>rotary</a:t>
            </a:r>
            <a:r>
              <a:rPr lang="de-DE" dirty="0" smtClean="0">
                <a:latin typeface="Arial" charset="0"/>
                <a:cs typeface="Arial" charset="0"/>
              </a:rPr>
              <a:t> </a:t>
            </a:r>
            <a:r>
              <a:rPr lang="de-DE" dirty="0" err="1" smtClean="0">
                <a:latin typeface="Arial" charset="0"/>
                <a:cs typeface="Arial" charset="0"/>
              </a:rPr>
              <a:t>systems</a:t>
            </a:r>
            <a:r>
              <a:rPr lang="de-DE" dirty="0" smtClean="0">
                <a:latin typeface="Arial" charset="0"/>
                <a:cs typeface="Arial" charset="0"/>
              </a:rPr>
              <a:t/>
            </a:r>
            <a:br>
              <a:rPr lang="de-DE" dirty="0" smtClean="0">
                <a:latin typeface="Arial" charset="0"/>
                <a:cs typeface="Arial" charset="0"/>
              </a:rPr>
            </a:br>
            <a:r>
              <a:rPr lang="de-DE" dirty="0" smtClean="0">
                <a:latin typeface="Arial" charset="0"/>
                <a:cs typeface="Arial" charset="0"/>
              </a:rPr>
              <a:t>1 </a:t>
            </a:r>
            <a:r>
              <a:rPr lang="de-DE" dirty="0" err="1" smtClean="0">
                <a:latin typeface="Arial" charset="0"/>
                <a:cs typeface="Arial" charset="0"/>
              </a:rPr>
              <a:t>instrument</a:t>
            </a:r>
            <a:r>
              <a:rPr lang="de-DE" dirty="0" smtClean="0">
                <a:latin typeface="Arial" charset="0"/>
                <a:cs typeface="Arial" charset="0"/>
              </a:rPr>
              <a:t> </a:t>
            </a:r>
            <a:r>
              <a:rPr lang="de-DE" dirty="0" err="1" smtClean="0">
                <a:latin typeface="Arial" charset="0"/>
                <a:cs typeface="Arial" charset="0"/>
              </a:rPr>
              <a:t>instead</a:t>
            </a:r>
            <a:r>
              <a:rPr lang="de-DE" dirty="0" smtClean="0">
                <a:latin typeface="Arial" charset="0"/>
                <a:cs typeface="Arial" charset="0"/>
              </a:rPr>
              <a:t> </a:t>
            </a:r>
            <a:r>
              <a:rPr lang="de-DE" dirty="0" err="1" smtClean="0">
                <a:latin typeface="Arial" charset="0"/>
                <a:cs typeface="Arial" charset="0"/>
              </a:rPr>
              <a:t>of</a:t>
            </a:r>
            <a:r>
              <a:rPr lang="de-DE" dirty="0" smtClean="0">
                <a:latin typeface="Arial" charset="0"/>
                <a:cs typeface="Arial" charset="0"/>
              </a:rPr>
              <a:t> 4-5 </a:t>
            </a:r>
            <a:r>
              <a:rPr lang="de-DE" dirty="0" err="1" smtClean="0">
                <a:latin typeface="Arial" charset="0"/>
                <a:cs typeface="Arial" charset="0"/>
              </a:rPr>
              <a:t>instruments</a:t>
            </a:r>
            <a:endParaRPr lang="de-DE" dirty="0" smtClean="0">
              <a:latin typeface="Arial" charset="0"/>
              <a:cs typeface="Arial" charset="0"/>
            </a:endParaRPr>
          </a:p>
          <a:p>
            <a:pPr lvl="1" eaLnBrk="1" hangingPunct="1"/>
            <a:r>
              <a:rPr lang="de-DE" dirty="0" smtClean="0">
                <a:latin typeface="Arial" charset="0"/>
                <a:cs typeface="Arial" charset="0"/>
              </a:rPr>
              <a:t>Max. </a:t>
            </a:r>
            <a:r>
              <a:rPr lang="de-DE" dirty="0" err="1" smtClean="0">
                <a:latin typeface="Arial" charset="0"/>
                <a:cs typeface="Arial" charset="0"/>
              </a:rPr>
              <a:t>one</a:t>
            </a:r>
            <a:r>
              <a:rPr lang="de-DE" dirty="0" smtClean="0">
                <a:latin typeface="Arial" charset="0"/>
                <a:cs typeface="Arial" charset="0"/>
              </a:rPr>
              <a:t> </a:t>
            </a:r>
            <a:r>
              <a:rPr lang="de-DE" dirty="0" err="1" smtClean="0">
                <a:latin typeface="Arial" charset="0"/>
                <a:cs typeface="Arial" charset="0"/>
              </a:rPr>
              <a:t>treatment</a:t>
            </a:r>
            <a:endParaRPr lang="en-US" dirty="0" smtClean="0">
              <a:latin typeface="Arial" charset="0"/>
              <a:cs typeface="Arial" charset="0"/>
            </a:endParaRPr>
          </a:p>
          <a:p>
            <a:pPr lvl="1" eaLnBrk="1" hangingPunct="1"/>
            <a:r>
              <a:rPr lang="de-DE" dirty="0" smtClean="0">
                <a:latin typeface="Arial" charset="0"/>
                <a:cs typeface="Arial" charset="0"/>
              </a:rPr>
              <a:t>Max. </a:t>
            </a:r>
            <a:r>
              <a:rPr lang="de-DE" dirty="0" err="1" smtClean="0">
                <a:latin typeface="Arial" charset="0"/>
                <a:cs typeface="Arial" charset="0"/>
              </a:rPr>
              <a:t>one</a:t>
            </a:r>
            <a:r>
              <a:rPr lang="de-DE" dirty="0" smtClean="0">
                <a:latin typeface="Arial" charset="0"/>
                <a:cs typeface="Arial" charset="0"/>
              </a:rPr>
              <a:t> molar</a:t>
            </a:r>
            <a:endParaRPr lang="en-US" dirty="0" smtClean="0">
              <a:latin typeface="Arial" charset="0"/>
              <a:cs typeface="Arial" charset="0"/>
            </a:endParaRPr>
          </a:p>
          <a:p>
            <a:pPr eaLnBrk="1" hangingPunct="1"/>
            <a:r>
              <a:rPr lang="de-DE" dirty="0" err="1" smtClean="0">
                <a:latin typeface="Arial" charset="0"/>
                <a:cs typeface="Arial" charset="0"/>
              </a:rPr>
              <a:t>Cannot</a:t>
            </a:r>
            <a:r>
              <a:rPr lang="de-DE" dirty="0" smtClean="0">
                <a:latin typeface="Arial" charset="0"/>
                <a:cs typeface="Arial" charset="0"/>
              </a:rPr>
              <a:t> </a:t>
            </a:r>
            <a:r>
              <a:rPr lang="de-DE" dirty="0" err="1" smtClean="0">
                <a:latin typeface="Arial" charset="0"/>
                <a:cs typeface="Arial" charset="0"/>
              </a:rPr>
              <a:t>be</a:t>
            </a:r>
            <a:r>
              <a:rPr lang="de-DE" dirty="0" smtClean="0">
                <a:latin typeface="Arial" charset="0"/>
                <a:cs typeface="Arial" charset="0"/>
              </a:rPr>
              <a:t> </a:t>
            </a:r>
            <a:r>
              <a:rPr lang="de-DE" dirty="0" err="1" smtClean="0">
                <a:latin typeface="Arial" charset="0"/>
                <a:cs typeface="Arial" charset="0"/>
              </a:rPr>
              <a:t>autoclaved</a:t>
            </a:r>
            <a:r>
              <a:rPr lang="de-DE" dirty="0" smtClean="0">
                <a:latin typeface="Arial" charset="0"/>
                <a:cs typeface="Arial" charset="0"/>
              </a:rPr>
              <a:t>!</a:t>
            </a:r>
            <a:endParaRPr lang="en-US" dirty="0" smtClean="0">
              <a:latin typeface="Arial" charset="0"/>
              <a:cs typeface="Arial" charset="0"/>
            </a:endParaRPr>
          </a:p>
        </p:txBody>
      </p:sp>
      <p:sp>
        <p:nvSpPr>
          <p:cNvPr id="61442" name="Titel 1"/>
          <p:cNvSpPr>
            <a:spLocks noGrp="1"/>
          </p:cNvSpPr>
          <p:nvPr>
            <p:ph type="title"/>
          </p:nvPr>
        </p:nvSpPr>
        <p:spPr/>
        <p:txBody>
          <a:bodyPr/>
          <a:lstStyle/>
          <a:p>
            <a:pPr eaLnBrk="1" hangingPunct="1"/>
            <a:r>
              <a:rPr lang="en-GB" smtClean="0"/>
              <a:t>The RECIPROC</a:t>
            </a:r>
            <a:r>
              <a:rPr lang="en-GB" baseline="30000" smtClean="0"/>
              <a:t>®</a:t>
            </a:r>
            <a:r>
              <a:rPr lang="en-GB" smtClean="0"/>
              <a:t> system</a:t>
            </a:r>
            <a:br>
              <a:rPr lang="en-GB" smtClean="0"/>
            </a:br>
            <a:r>
              <a:rPr lang="en-GB" sz="2000" smtClean="0"/>
              <a:t>Specifics</a:t>
            </a:r>
          </a:p>
        </p:txBody>
      </p:sp>
      <p:pic>
        <p:nvPicPr>
          <p:cNvPr id="61443" name="Picture 3"/>
          <p:cNvPicPr>
            <a:picLocks noGrp="1" noChangeAspect="1" noChangeArrowheads="1"/>
          </p:cNvPicPr>
          <p:nvPr>
            <p:ph sz="half" idx="2"/>
          </p:nvPr>
        </p:nvPicPr>
        <p:blipFill>
          <a:blip r:embed="rId3" cstate="print"/>
          <a:srcRect/>
          <a:stretch>
            <a:fillRect/>
          </a:stretch>
        </p:blipFill>
        <p:spPr>
          <a:xfrm>
            <a:off x="6011863" y="1844675"/>
            <a:ext cx="1055687" cy="4038600"/>
          </a:xfrm>
        </p:spPr>
      </p:pic>
      <p:cxnSp>
        <p:nvCxnSpPr>
          <p:cNvPr id="12" name="Gerade Verbindung mit Pfeil 11"/>
          <p:cNvCxnSpPr/>
          <p:nvPr/>
        </p:nvCxnSpPr>
        <p:spPr>
          <a:xfrm flipV="1">
            <a:off x="4716463" y="3213100"/>
            <a:ext cx="1511300" cy="1152525"/>
          </a:xfrm>
          <a:prstGeom prst="straightConnector1">
            <a:avLst/>
          </a:prstGeom>
          <a:ln w="25400" cap="rnd" cmpd="sng">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pic>
        <p:nvPicPr>
          <p:cNvPr id="6" name="Grafik 5" descr="SterilPunkt.PNG"/>
          <p:cNvPicPr>
            <a:picLocks noChangeAspect="1"/>
          </p:cNvPicPr>
          <p:nvPr/>
        </p:nvPicPr>
        <p:blipFill>
          <a:blip r:embed="rId4" cstate="print"/>
          <a:stretch>
            <a:fillRect/>
          </a:stretch>
        </p:blipFill>
        <p:spPr>
          <a:xfrm>
            <a:off x="3131840" y="1556792"/>
            <a:ext cx="557990" cy="5224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46" name="Picture 2"/>
          <p:cNvPicPr>
            <a:picLocks noChangeAspect="1" noChangeArrowheads="1"/>
          </p:cNvPicPr>
          <p:nvPr/>
        </p:nvPicPr>
        <p:blipFill>
          <a:blip r:embed="rId5" cstate="print"/>
          <a:srcRect/>
          <a:stretch>
            <a:fillRect/>
          </a:stretch>
        </p:blipFill>
        <p:spPr bwMode="auto">
          <a:xfrm>
            <a:off x="2195736" y="2348880"/>
            <a:ext cx="541338" cy="404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el 1"/>
          <p:cNvSpPr>
            <a:spLocks noGrp="1"/>
          </p:cNvSpPr>
          <p:nvPr>
            <p:ph type="title"/>
          </p:nvPr>
        </p:nvSpPr>
        <p:spPr/>
        <p:txBody>
          <a:bodyPr/>
          <a:lstStyle/>
          <a:p>
            <a:r>
              <a:rPr lang="en-GB" dirty="0" smtClean="0"/>
              <a:t>Trend towards single-use</a:t>
            </a:r>
            <a:endParaRPr lang="de-DE" dirty="0" smtClean="0"/>
          </a:p>
        </p:txBody>
      </p:sp>
      <p:sp>
        <p:nvSpPr>
          <p:cNvPr id="58370" name="Inhaltsplatzhalter 2"/>
          <p:cNvSpPr>
            <a:spLocks noGrp="1"/>
          </p:cNvSpPr>
          <p:nvPr>
            <p:ph idx="1"/>
          </p:nvPr>
        </p:nvSpPr>
        <p:spPr/>
        <p:txBody>
          <a:bodyPr/>
          <a:lstStyle/>
          <a:p>
            <a:r>
              <a:rPr lang="en-GB" dirty="0" smtClean="0">
                <a:latin typeface="Arial" charset="0"/>
                <a:cs typeface="Arial" charset="0"/>
              </a:rPr>
              <a:t>Requirements regarding root canal preparation with rotary instruments (class B critical) are increasing.</a:t>
            </a:r>
            <a:endParaRPr lang="de-DE" dirty="0" smtClean="0">
              <a:latin typeface="Arial" charset="0"/>
              <a:cs typeface="Arial" charset="0"/>
            </a:endParaRPr>
          </a:p>
          <a:p>
            <a:r>
              <a:rPr lang="en-GB" dirty="0" smtClean="0">
                <a:latin typeface="Arial" charset="0"/>
                <a:cs typeface="Arial" charset="0"/>
              </a:rPr>
              <a:t>Studies have shown that current cleaning and decontamination procedures could not completely remove remnants of tissue adhering to instruments (Dr. David Sonntag, 2009).</a:t>
            </a:r>
            <a:endParaRPr lang="de-DE" dirty="0" smtClean="0">
              <a:latin typeface="Arial" charset="0"/>
              <a:cs typeface="Arial" charset="0"/>
            </a:endParaRPr>
          </a:p>
        </p:txBody>
      </p:sp>
      <p:pic>
        <p:nvPicPr>
          <p:cNvPr id="58372" name="Picture 3"/>
          <p:cNvPicPr>
            <a:picLocks noChangeAspect="1" noChangeArrowheads="1"/>
          </p:cNvPicPr>
          <p:nvPr/>
        </p:nvPicPr>
        <p:blipFill>
          <a:blip r:embed="rId2" cstate="print"/>
          <a:srcRect/>
          <a:stretch>
            <a:fillRect/>
          </a:stretch>
        </p:blipFill>
        <p:spPr bwMode="auto">
          <a:xfrm>
            <a:off x="1548273" y="3789040"/>
            <a:ext cx="5226997" cy="21402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el 1"/>
          <p:cNvSpPr>
            <a:spLocks noGrp="1"/>
          </p:cNvSpPr>
          <p:nvPr>
            <p:ph type="title"/>
          </p:nvPr>
        </p:nvSpPr>
        <p:spPr/>
        <p:txBody>
          <a:bodyPr/>
          <a:lstStyle/>
          <a:p>
            <a:pPr eaLnBrk="1" hangingPunct="1"/>
            <a:r>
              <a:rPr lang="en-GB" smtClean="0"/>
              <a:t>Remnants of tissue after cleaning and sterilisation</a:t>
            </a:r>
          </a:p>
        </p:txBody>
      </p:sp>
      <p:pic>
        <p:nvPicPr>
          <p:cNvPr id="64514" name="Picture 2"/>
          <p:cNvPicPr>
            <a:picLocks noGrp="1" noChangeAspect="1" noChangeArrowheads="1"/>
          </p:cNvPicPr>
          <p:nvPr>
            <p:ph idx="1"/>
          </p:nvPr>
        </p:nvPicPr>
        <p:blipFill>
          <a:blip r:embed="rId3" cstate="print"/>
          <a:srcRect/>
          <a:stretch>
            <a:fillRect/>
          </a:stretch>
        </p:blipFill>
        <p:spPr>
          <a:xfrm>
            <a:off x="928688" y="2428875"/>
            <a:ext cx="3041650" cy="2571750"/>
          </a:xfrm>
        </p:spPr>
      </p:pic>
      <p:pic>
        <p:nvPicPr>
          <p:cNvPr id="64515" name="Picture 3"/>
          <p:cNvPicPr>
            <a:picLocks noChangeAspect="1" noChangeArrowheads="1"/>
          </p:cNvPicPr>
          <p:nvPr/>
        </p:nvPicPr>
        <p:blipFill>
          <a:blip r:embed="rId4" cstate="print"/>
          <a:srcRect/>
          <a:stretch>
            <a:fillRect/>
          </a:stretch>
        </p:blipFill>
        <p:spPr bwMode="auto">
          <a:xfrm>
            <a:off x="5429250" y="2357438"/>
            <a:ext cx="2571750" cy="2717800"/>
          </a:xfrm>
          <a:prstGeom prst="rect">
            <a:avLst/>
          </a:prstGeom>
          <a:noFill/>
          <a:ln w="9525">
            <a:noFill/>
            <a:miter lim="800000"/>
            <a:headEnd/>
            <a:tailEnd/>
          </a:ln>
        </p:spPr>
      </p:pic>
      <p:sp>
        <p:nvSpPr>
          <p:cNvPr id="64516" name="Textfeld 8"/>
          <p:cNvSpPr txBox="1">
            <a:spLocks noChangeArrowheads="1"/>
          </p:cNvSpPr>
          <p:nvPr/>
        </p:nvSpPr>
        <p:spPr bwMode="auto">
          <a:xfrm>
            <a:off x="2857500" y="5661248"/>
            <a:ext cx="3586708" cy="276999"/>
          </a:xfrm>
          <a:prstGeom prst="rect">
            <a:avLst/>
          </a:prstGeom>
          <a:noFill/>
          <a:ln w="9525">
            <a:noFill/>
            <a:miter lim="800000"/>
            <a:headEnd/>
            <a:tailEnd/>
          </a:ln>
        </p:spPr>
        <p:txBody>
          <a:bodyPr wrap="square">
            <a:spAutoFit/>
          </a:bodyPr>
          <a:lstStyle/>
          <a:p>
            <a:r>
              <a:rPr lang="de-DE" sz="1200" dirty="0">
                <a:latin typeface="Arial" pitchFamily="34" charset="0"/>
                <a:cs typeface="Arial" pitchFamily="34" charset="0"/>
              </a:rPr>
              <a:t>Dr. David Sonntag, University </a:t>
            </a:r>
            <a:r>
              <a:rPr lang="de-DE" sz="1200" dirty="0" err="1">
                <a:latin typeface="Arial" pitchFamily="34" charset="0"/>
                <a:cs typeface="Arial" pitchFamily="34" charset="0"/>
              </a:rPr>
              <a:t>of</a:t>
            </a:r>
            <a:r>
              <a:rPr lang="de-DE" sz="1200" dirty="0">
                <a:latin typeface="Arial" pitchFamily="34" charset="0"/>
                <a:cs typeface="Arial" pitchFamily="34" charset="0"/>
              </a:rPr>
              <a:t> Düsseldorf</a:t>
            </a:r>
          </a:p>
        </p:txBody>
      </p:sp>
      <p:sp>
        <p:nvSpPr>
          <p:cNvPr id="10" name="Abgerundetes Rechteck 9"/>
          <p:cNvSpPr/>
          <p:nvPr/>
        </p:nvSpPr>
        <p:spPr>
          <a:xfrm>
            <a:off x="642938" y="2214563"/>
            <a:ext cx="3571875" cy="3000375"/>
          </a:xfrm>
          <a:prstGeom prst="round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1" name="Abgerundetes Rechteck 10"/>
          <p:cNvSpPr/>
          <p:nvPr/>
        </p:nvSpPr>
        <p:spPr>
          <a:xfrm>
            <a:off x="5143500" y="2214563"/>
            <a:ext cx="3143250" cy="3000375"/>
          </a:xfrm>
          <a:prstGeom prst="roundRect">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Zielscheibe_SST_NiTi_PP.JPG"/>
          <p:cNvPicPr>
            <a:picLocks noChangeAspect="1"/>
          </p:cNvPicPr>
          <p:nvPr/>
        </p:nvPicPr>
        <p:blipFill>
          <a:blip r:embed="rId3" cstate="print"/>
          <a:stretch>
            <a:fillRect/>
          </a:stretch>
        </p:blipFill>
        <p:spPr>
          <a:xfrm>
            <a:off x="1907704" y="1547805"/>
            <a:ext cx="5472608" cy="4185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el 5"/>
          <p:cNvSpPr txBox="1">
            <a:spLocks/>
          </p:cNvSpPr>
          <p:nvPr/>
        </p:nvSpPr>
        <p:spPr>
          <a:xfrm>
            <a:off x="0" y="260350"/>
            <a:ext cx="9144000" cy="1470025"/>
          </a:xfrm>
          <a:prstGeom prst="rect">
            <a:avLst/>
          </a:prstGeom>
        </p:spPr>
        <p:txBody>
          <a:bodyPr/>
          <a:lstStyle/>
          <a:p>
            <a:pPr algn="ctr" fontAlgn="auto">
              <a:spcAft>
                <a:spcPts val="0"/>
              </a:spcAft>
              <a:defRPr/>
            </a:pPr>
            <a:r>
              <a:rPr sz="3000">
                <a:solidFill>
                  <a:srgbClr val="0061A0"/>
                </a:solidFill>
                <a:latin typeface="Arial Black"/>
                <a:ea typeface="+mj-ea"/>
                <a:cs typeface="+mj-cs"/>
              </a:rPr>
              <a:t>Industrially cleaned and gamma-sterilised endodontic instruments by VDW</a:t>
            </a:r>
            <a:endParaRPr lang="en-US" sz="3000" dirty="0">
              <a:solidFill>
                <a:srgbClr val="0061A0"/>
              </a:solidFill>
              <a:latin typeface="Arial Black" pitchFamily="34" charset="0"/>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Inhaltsplatzhalter 2"/>
          <p:cNvSpPr>
            <a:spLocks noGrp="1"/>
          </p:cNvSpPr>
          <p:nvPr>
            <p:ph idx="1"/>
          </p:nvPr>
        </p:nvSpPr>
        <p:spPr/>
        <p:txBody>
          <a:bodyPr/>
          <a:lstStyle/>
          <a:p>
            <a:pPr eaLnBrk="1" hangingPunct="1"/>
            <a:r>
              <a:rPr lang="en-GB" b="1" dirty="0" smtClean="0">
                <a:latin typeface="Arial" charset="0"/>
                <a:cs typeface="Arial" charset="0"/>
              </a:rPr>
              <a:t>Simplicity</a:t>
            </a:r>
          </a:p>
          <a:p>
            <a:pPr lvl="1" eaLnBrk="1" hangingPunct="1"/>
            <a:r>
              <a:rPr lang="en-GB" dirty="0" smtClean="0">
                <a:latin typeface="Arial" charset="0"/>
                <a:cs typeface="Arial" charset="0"/>
              </a:rPr>
              <a:t>No need to change instruments</a:t>
            </a:r>
          </a:p>
          <a:p>
            <a:pPr lvl="1" eaLnBrk="1" hangingPunct="1"/>
            <a:r>
              <a:rPr lang="en-GB" dirty="0" smtClean="0">
                <a:latin typeface="Arial" charset="0"/>
                <a:cs typeface="Arial" charset="0"/>
              </a:rPr>
              <a:t>Ready to use, sterile single-use instruments</a:t>
            </a:r>
          </a:p>
          <a:p>
            <a:pPr lvl="1" eaLnBrk="1" hangingPunct="1"/>
            <a:r>
              <a:rPr lang="en-GB" dirty="0" smtClean="0">
                <a:latin typeface="Arial" charset="0"/>
                <a:cs typeface="Arial" charset="0"/>
              </a:rPr>
              <a:t>No hand filing in the majority of cases</a:t>
            </a:r>
          </a:p>
          <a:p>
            <a:pPr lvl="1" eaLnBrk="1" hangingPunct="1"/>
            <a:endParaRPr lang="en-GB" dirty="0" smtClean="0">
              <a:latin typeface="Arial" charset="0"/>
              <a:cs typeface="Arial" charset="0"/>
            </a:endParaRPr>
          </a:p>
          <a:p>
            <a:pPr lvl="1" eaLnBrk="1" hangingPunct="1"/>
            <a:endParaRPr lang="en-GB" dirty="0" smtClean="0">
              <a:latin typeface="Arial" charset="0"/>
              <a:cs typeface="Arial" charset="0"/>
            </a:endParaRPr>
          </a:p>
          <a:p>
            <a:pPr eaLnBrk="1" hangingPunct="1"/>
            <a:r>
              <a:rPr lang="en-GB" b="1" dirty="0" smtClean="0">
                <a:latin typeface="Arial" charset="0"/>
                <a:cs typeface="Arial" charset="0"/>
              </a:rPr>
              <a:t>Safety:</a:t>
            </a:r>
          </a:p>
          <a:p>
            <a:pPr lvl="1" eaLnBrk="1" hangingPunct="1"/>
            <a:r>
              <a:rPr lang="en-GB" dirty="0" smtClean="0">
                <a:latin typeface="Arial" charset="0"/>
                <a:cs typeface="Arial" charset="0"/>
              </a:rPr>
              <a:t>Reduced risk of instrument fracture</a:t>
            </a:r>
          </a:p>
          <a:p>
            <a:pPr lvl="1" eaLnBrk="1" hangingPunct="1"/>
            <a:r>
              <a:rPr lang="en-GB" dirty="0" smtClean="0">
                <a:latin typeface="Arial" charset="0"/>
                <a:cs typeface="Arial" charset="0"/>
              </a:rPr>
              <a:t>Minimised risk of contamination</a:t>
            </a:r>
          </a:p>
        </p:txBody>
      </p:sp>
      <p:sp>
        <p:nvSpPr>
          <p:cNvPr id="5" name="Titel 1"/>
          <p:cNvSpPr>
            <a:spLocks noGrp="1"/>
          </p:cNvSpPr>
          <p:nvPr>
            <p:ph type="title"/>
          </p:nvPr>
        </p:nvSpPr>
        <p:spPr/>
        <p:txBody>
          <a:bodyPr/>
          <a:lstStyle/>
          <a:p>
            <a:r>
              <a:rPr lang="en-GB" dirty="0" smtClean="0"/>
              <a:t>Benefits of the RECIPROC</a:t>
            </a:r>
            <a:r>
              <a:rPr lang="en-GB" baseline="30000" dirty="0" smtClean="0"/>
              <a:t>®</a:t>
            </a:r>
            <a:r>
              <a:rPr lang="en-GB" dirty="0" smtClean="0"/>
              <a:t> concept</a:t>
            </a:r>
            <a:endParaRPr lang="de-DE"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a:bodyPr>
          <a:lstStyle/>
          <a:p>
            <a:pPr eaLnBrk="1" fontAlgn="auto" hangingPunct="1">
              <a:spcAft>
                <a:spcPts val="0"/>
              </a:spcAft>
              <a:defRPr/>
            </a:pPr>
            <a:r>
              <a:rPr>
                <a:solidFill>
                  <a:srgbClr val="0061A0"/>
                </a:solidFill>
              </a:rPr>
              <a:t>Validated processes and TÜV certified quality management at VDW</a:t>
            </a:r>
            <a:endParaRPr lang="de-DE" dirty="0">
              <a:solidFill>
                <a:srgbClr val="0061A0"/>
              </a:solidFill>
            </a:endParaRPr>
          </a:p>
        </p:txBody>
      </p:sp>
      <p:sp>
        <p:nvSpPr>
          <p:cNvPr id="10" name="Inhaltsplatzhalter 2"/>
          <p:cNvSpPr>
            <a:spLocks noGrp="1"/>
          </p:cNvSpPr>
          <p:nvPr>
            <p:ph idx="1"/>
          </p:nvPr>
        </p:nvSpPr>
        <p:spPr>
          <a:xfrm>
            <a:off x="457200" y="1600200"/>
            <a:ext cx="8229600" cy="4421188"/>
          </a:xfrm>
        </p:spPr>
        <p:txBody>
          <a:bodyPr rtlCol="0">
            <a:normAutofit/>
          </a:bodyPr>
          <a:lstStyle/>
          <a:p>
            <a:pPr marL="457200" indent="-457200" eaLnBrk="1" fontAlgn="auto" hangingPunct="1">
              <a:spcAft>
                <a:spcPts val="0"/>
              </a:spcAft>
              <a:buClr>
                <a:srgbClr val="0061A0"/>
              </a:buClr>
              <a:defRPr/>
            </a:pPr>
            <a:r>
              <a:rPr dirty="0"/>
              <a:t>VDW is a certified manufacturer of medical devices in accordance with </a:t>
            </a:r>
            <a:r>
              <a:rPr b="1" dirty="0"/>
              <a:t>ISO </a:t>
            </a:r>
            <a:r>
              <a:rPr b="1"/>
              <a:t>13485</a:t>
            </a:r>
            <a:r>
              <a:rPr/>
              <a:t> </a:t>
            </a:r>
            <a:r>
              <a:rPr smtClean="0"/>
              <a:t>medical </a:t>
            </a:r>
            <a:r>
              <a:rPr dirty="0"/>
              <a:t>devices - quality management systems</a:t>
            </a:r>
          </a:p>
          <a:p>
            <a:pPr marL="457200" indent="-457200" eaLnBrk="1" fontAlgn="auto" hangingPunct="1">
              <a:spcAft>
                <a:spcPts val="0"/>
              </a:spcAft>
              <a:buClr>
                <a:srgbClr val="0061A0"/>
              </a:buClr>
              <a:defRPr/>
            </a:pPr>
            <a:endParaRPr lang="de-DE" dirty="0" smtClean="0"/>
          </a:p>
          <a:p>
            <a:pPr marL="457200" indent="-457200" eaLnBrk="1" fontAlgn="auto" hangingPunct="1">
              <a:spcAft>
                <a:spcPts val="0"/>
              </a:spcAft>
              <a:buClr>
                <a:srgbClr val="0061A0"/>
              </a:buClr>
              <a:defRPr/>
            </a:pPr>
            <a:r>
              <a:rPr dirty="0"/>
              <a:t>VDW strictly adheres to the regulations of DIN EN </a:t>
            </a:r>
            <a:r>
              <a:rPr dirty="0" smtClean="0"/>
              <a:t>ISO</a:t>
            </a:r>
            <a:r>
              <a:rPr lang="de-DE" dirty="0" smtClean="0"/>
              <a:t>:</a:t>
            </a:r>
            <a:endParaRPr dirty="0"/>
          </a:p>
          <a:p>
            <a:pPr marL="857250" lvl="1" indent="-457200" eaLnBrk="1" fontAlgn="auto" hangingPunct="1">
              <a:spcAft>
                <a:spcPts val="0"/>
              </a:spcAft>
              <a:buClr>
                <a:srgbClr val="0061A0"/>
              </a:buClr>
              <a:buFont typeface="Arial" pitchFamily="34" charset="0"/>
              <a:buChar char="–"/>
              <a:defRPr/>
            </a:pPr>
            <a:r>
              <a:rPr b="1" dirty="0"/>
              <a:t>[EN ISO 11607-1]</a:t>
            </a:r>
            <a:r>
              <a:rPr dirty="0"/>
              <a:t> Packaging </a:t>
            </a:r>
            <a:r>
              <a:rPr/>
              <a:t>of </a:t>
            </a:r>
            <a:r>
              <a:rPr smtClean="0"/>
              <a:t>medical devices</a:t>
            </a:r>
            <a:r>
              <a:rPr lang="de-DE" dirty="0" smtClean="0"/>
              <a:t> </a:t>
            </a:r>
            <a:r>
              <a:rPr lang="en-GB" dirty="0" smtClean="0"/>
              <a:t>for</a:t>
            </a:r>
            <a:r>
              <a:rPr lang="de-DE" dirty="0" smtClean="0"/>
              <a:t> </a:t>
            </a:r>
            <a:r>
              <a:rPr lang="en-GB" dirty="0" smtClean="0"/>
              <a:t>sterilisation</a:t>
            </a:r>
            <a:r>
              <a:rPr smtClean="0"/>
              <a:t>, </a:t>
            </a:r>
            <a:r>
              <a:rPr lang="de-DE" dirty="0" smtClean="0"/>
              <a:t>r</a:t>
            </a:r>
            <a:r>
              <a:rPr smtClean="0"/>
              <a:t>equirements </a:t>
            </a:r>
            <a:r>
              <a:rPr dirty="0"/>
              <a:t>for materials, sterile barrier systems and packaging systems</a:t>
            </a:r>
          </a:p>
          <a:p>
            <a:pPr marL="857250" lvl="1" indent="-457200" eaLnBrk="1" fontAlgn="auto" hangingPunct="1">
              <a:spcAft>
                <a:spcPts val="0"/>
              </a:spcAft>
              <a:buClr>
                <a:srgbClr val="0061A0"/>
              </a:buClr>
              <a:buFont typeface="Arial" pitchFamily="34" charset="0"/>
              <a:buChar char="–"/>
              <a:defRPr/>
            </a:pPr>
            <a:r>
              <a:rPr b="1" dirty="0"/>
              <a:t>[EN ISO 11137-1]</a:t>
            </a:r>
            <a:r>
              <a:rPr dirty="0"/>
              <a:t> </a:t>
            </a:r>
            <a:r>
              <a:rPr dirty="0" err="1"/>
              <a:t>Sterilisation</a:t>
            </a:r>
            <a:r>
              <a:rPr dirty="0"/>
              <a:t> of health care products </a:t>
            </a:r>
            <a:r>
              <a:rPr/>
              <a:t>- </a:t>
            </a:r>
            <a:r>
              <a:rPr lang="de-DE" dirty="0" smtClean="0"/>
              <a:t>r</a:t>
            </a:r>
            <a:r>
              <a:rPr smtClean="0"/>
              <a:t>adiation </a:t>
            </a:r>
            <a:r>
              <a:rPr/>
              <a:t>- </a:t>
            </a:r>
            <a:r>
              <a:rPr lang="de-DE" dirty="0" smtClean="0"/>
              <a:t>r</a:t>
            </a:r>
            <a:r>
              <a:rPr smtClean="0"/>
              <a:t>equirements </a:t>
            </a:r>
            <a:r>
              <a:rPr dirty="0"/>
              <a:t>for development, validation and routine control of a </a:t>
            </a:r>
            <a:r>
              <a:rPr dirty="0" err="1"/>
              <a:t>sterilisation</a:t>
            </a:r>
            <a:r>
              <a:rPr dirty="0"/>
              <a:t> process for medical devices</a:t>
            </a:r>
          </a:p>
          <a:p>
            <a:pPr marL="857250" lvl="1" indent="-457200" eaLnBrk="1" fontAlgn="auto" hangingPunct="1">
              <a:spcAft>
                <a:spcPts val="0"/>
              </a:spcAft>
              <a:buClr>
                <a:srgbClr val="0061A0"/>
              </a:buClr>
              <a:buFont typeface="Arial" pitchFamily="34" charset="0"/>
              <a:buChar char="–"/>
              <a:defRPr/>
            </a:pPr>
            <a:endParaRPr lang="en-GB" dirty="0" smtClean="0"/>
          </a:p>
          <a:p>
            <a:pPr marL="857250" lvl="1" indent="-457200" eaLnBrk="1" fontAlgn="auto" hangingPunct="1">
              <a:spcAft>
                <a:spcPts val="0"/>
              </a:spcAft>
              <a:buClr>
                <a:srgbClr val="0061A0"/>
              </a:buClr>
              <a:buFont typeface="Arial" pitchFamily="34" charset="0"/>
              <a:buChar char="–"/>
              <a:defRPr/>
            </a:pPr>
            <a:endParaRPr lang="de-DE" dirty="0" smtClean="0"/>
          </a:p>
          <a:p>
            <a:pPr marL="457200" indent="-457200" eaLnBrk="1" fontAlgn="auto" hangingPunct="1">
              <a:spcAft>
                <a:spcPts val="0"/>
              </a:spcAft>
              <a:buFont typeface="+mj-lt"/>
              <a:buAutoNum type="arabicPeriod"/>
              <a:defRPr/>
            </a:pPr>
            <a:endParaRPr lang="de-DE" dirty="0" smtClean="0"/>
          </a:p>
          <a:p>
            <a:pPr marL="457200" indent="-457200" eaLnBrk="1" fontAlgn="auto" hangingPunct="1">
              <a:spcAft>
                <a:spcPts val="0"/>
              </a:spcAft>
              <a:buFont typeface="+mj-lt"/>
              <a:buAutoNum type="arabicPeriod"/>
              <a:defRPr/>
            </a:pPr>
            <a:endParaRPr lang="de-DE" dirty="0" smtClean="0"/>
          </a:p>
          <a:p>
            <a:pPr marL="457200" indent="-457200" eaLnBrk="1" fontAlgn="auto" hangingPunct="1">
              <a:spcAft>
                <a:spcPts val="0"/>
              </a:spcAft>
              <a:buFont typeface="+mj-lt"/>
              <a:buAutoNum type="arabicPeriod"/>
              <a:defRPr/>
            </a:pPr>
            <a:endParaRPr lang="de-DE" dirty="0" smtClean="0"/>
          </a:p>
          <a:p>
            <a:pPr eaLnBrk="1" fontAlgn="auto" hangingPunct="1">
              <a:spcAft>
                <a:spcPts val="0"/>
              </a:spcAft>
              <a:defRPr/>
            </a:pPr>
            <a:endParaRPr lang="de-DE" dirty="0"/>
          </a:p>
        </p:txBody>
      </p:sp>
      <p:pic>
        <p:nvPicPr>
          <p:cNvPr id="7" name="Grafik 6" descr="SterilPunkt.PNG"/>
          <p:cNvPicPr>
            <a:picLocks noChangeAspect="1"/>
          </p:cNvPicPr>
          <p:nvPr/>
        </p:nvPicPr>
        <p:blipFill>
          <a:blip r:embed="rId3" cstate="print"/>
          <a:stretch>
            <a:fillRect/>
          </a:stretch>
        </p:blipFill>
        <p:spPr>
          <a:xfrm>
            <a:off x="7668344" y="5229200"/>
            <a:ext cx="1153666"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ScreenSterile_B3.png"/>
          <p:cNvPicPr>
            <a:picLocks noChangeAspect="1"/>
          </p:cNvPicPr>
          <p:nvPr/>
        </p:nvPicPr>
        <p:blipFill>
          <a:blip r:embed="rId3" cstate="print"/>
          <a:stretch>
            <a:fillRect/>
          </a:stretch>
        </p:blipFill>
        <p:spPr>
          <a:xfrm>
            <a:off x="755650" y="2492375"/>
            <a:ext cx="1944688" cy="1095375"/>
          </a:xfrm>
          <a:prstGeom prst="rect">
            <a:avLst/>
          </a:prstGeom>
          <a:ln>
            <a:noFill/>
          </a:ln>
          <a:effectLst>
            <a:outerShdw blurRad="292100" dist="139700" dir="2700000" algn="tl" rotWithShape="0">
              <a:srgbClr val="333333">
                <a:alpha val="65000"/>
              </a:srgbClr>
            </a:outerShdw>
          </a:effectLst>
        </p:spPr>
      </p:pic>
      <p:pic>
        <p:nvPicPr>
          <p:cNvPr id="9" name="Grafik 8" descr="ScreenSterile_B4.png"/>
          <p:cNvPicPr>
            <a:picLocks noChangeAspect="1"/>
          </p:cNvPicPr>
          <p:nvPr/>
        </p:nvPicPr>
        <p:blipFill>
          <a:blip r:embed="rId4" cstate="print"/>
          <a:stretch>
            <a:fillRect/>
          </a:stretch>
        </p:blipFill>
        <p:spPr>
          <a:xfrm>
            <a:off x="2339975" y="3213100"/>
            <a:ext cx="2087563" cy="1174750"/>
          </a:xfrm>
          <a:prstGeom prst="rect">
            <a:avLst/>
          </a:prstGeom>
          <a:ln>
            <a:noFill/>
          </a:ln>
          <a:effectLst>
            <a:outerShdw blurRad="292100" dist="139700" dir="2700000" algn="tl" rotWithShape="0">
              <a:srgbClr val="333333">
                <a:alpha val="65000"/>
              </a:srgbClr>
            </a:outerShdw>
          </a:effectLst>
        </p:spPr>
      </p:pic>
      <p:pic>
        <p:nvPicPr>
          <p:cNvPr id="13" name="Grafik 12" descr="ScreenSterile_B12.png"/>
          <p:cNvPicPr>
            <a:picLocks noChangeAspect="1"/>
          </p:cNvPicPr>
          <p:nvPr/>
        </p:nvPicPr>
        <p:blipFill>
          <a:blip r:embed="rId5" cstate="print"/>
          <a:stretch>
            <a:fillRect/>
          </a:stretch>
        </p:blipFill>
        <p:spPr>
          <a:xfrm>
            <a:off x="4284663" y="4076700"/>
            <a:ext cx="1943100" cy="1093788"/>
          </a:xfrm>
          <a:prstGeom prst="rect">
            <a:avLst/>
          </a:prstGeom>
          <a:ln>
            <a:noFill/>
          </a:ln>
          <a:effectLst>
            <a:outerShdw blurRad="292100" dist="139700" dir="2700000" algn="tl" rotWithShape="0">
              <a:srgbClr val="333333">
                <a:alpha val="65000"/>
              </a:srgbClr>
            </a:outerShdw>
          </a:effectLst>
        </p:spPr>
      </p:pic>
      <p:pic>
        <p:nvPicPr>
          <p:cNvPr id="11" name="Grafik 10" descr="ScreenSterile_B14.png"/>
          <p:cNvPicPr>
            <a:picLocks noChangeAspect="1"/>
          </p:cNvPicPr>
          <p:nvPr/>
        </p:nvPicPr>
        <p:blipFill>
          <a:blip r:embed="rId6" cstate="print"/>
          <a:stretch>
            <a:fillRect/>
          </a:stretch>
        </p:blipFill>
        <p:spPr>
          <a:xfrm>
            <a:off x="6084888" y="4868863"/>
            <a:ext cx="2016125" cy="1135062"/>
          </a:xfrm>
          <a:prstGeom prst="rect">
            <a:avLst/>
          </a:prstGeom>
          <a:ln>
            <a:noFill/>
          </a:ln>
          <a:effectLst>
            <a:outerShdw blurRad="292100" dist="139700" dir="2700000" algn="tl" rotWithShape="0">
              <a:srgbClr val="333333">
                <a:alpha val="65000"/>
              </a:srgbClr>
            </a:outerShdw>
          </a:effectLst>
        </p:spPr>
      </p:pic>
      <p:sp>
        <p:nvSpPr>
          <p:cNvPr id="69637" name="Textfeld 17"/>
          <p:cNvSpPr txBox="1">
            <a:spLocks noChangeArrowheads="1"/>
          </p:cNvSpPr>
          <p:nvPr/>
        </p:nvSpPr>
        <p:spPr bwMode="auto">
          <a:xfrm>
            <a:off x="683568" y="3645024"/>
            <a:ext cx="1657350" cy="646331"/>
          </a:xfrm>
          <a:prstGeom prst="rect">
            <a:avLst/>
          </a:prstGeom>
          <a:noFill/>
          <a:ln w="9525">
            <a:noFill/>
            <a:miter lim="800000"/>
            <a:headEnd/>
            <a:tailEnd/>
          </a:ln>
        </p:spPr>
        <p:txBody>
          <a:bodyPr>
            <a:spAutoFit/>
          </a:bodyPr>
          <a:lstStyle/>
          <a:p>
            <a:r>
              <a:rPr lang="de-DE" sz="1200" dirty="0" err="1">
                <a:latin typeface="Arial" pitchFamily="34" charset="0"/>
                <a:cs typeface="Arial" pitchFamily="34" charset="0"/>
              </a:rPr>
              <a:t>Washing</a:t>
            </a:r>
            <a:r>
              <a:rPr lang="de-DE" sz="1200" dirty="0">
                <a:latin typeface="Arial" pitchFamily="34" charset="0"/>
                <a:cs typeface="Arial" pitchFamily="34" charset="0"/>
              </a:rPr>
              <a:t> </a:t>
            </a:r>
            <a:r>
              <a:rPr lang="de-DE" sz="1200" dirty="0" err="1">
                <a:latin typeface="Arial" pitchFamily="34" charset="0"/>
                <a:cs typeface="Arial" pitchFamily="34" charset="0"/>
              </a:rPr>
              <a:t>machine</a:t>
            </a:r>
            <a:r>
              <a:rPr lang="de-DE" sz="1200" dirty="0">
                <a:latin typeface="Arial" pitchFamily="34" charset="0"/>
                <a:cs typeface="Arial" pitchFamily="34" charset="0"/>
              </a:rPr>
              <a:t> </a:t>
            </a:r>
            <a:r>
              <a:rPr lang="de-DE" sz="1200" dirty="0" err="1">
                <a:latin typeface="Arial" pitchFamily="34" charset="0"/>
                <a:cs typeface="Arial" pitchFamily="34" charset="0"/>
              </a:rPr>
              <a:t>for</a:t>
            </a:r>
            <a:r>
              <a:rPr lang="de-DE" sz="1200" dirty="0">
                <a:latin typeface="Arial" pitchFamily="34" charset="0"/>
                <a:cs typeface="Arial" pitchFamily="34" charset="0"/>
              </a:rPr>
              <a:t> </a:t>
            </a:r>
            <a:r>
              <a:rPr lang="de-DE" sz="1200" dirty="0" err="1">
                <a:latin typeface="Arial" pitchFamily="34" charset="0"/>
                <a:cs typeface="Arial" pitchFamily="34" charset="0"/>
              </a:rPr>
              <a:t>endodontic</a:t>
            </a:r>
            <a:r>
              <a:rPr lang="de-DE" sz="1200" dirty="0">
                <a:latin typeface="Arial" pitchFamily="34" charset="0"/>
                <a:cs typeface="Arial" pitchFamily="34" charset="0"/>
              </a:rPr>
              <a:t> </a:t>
            </a:r>
            <a:r>
              <a:rPr lang="de-DE" sz="1200" dirty="0" err="1">
                <a:latin typeface="Arial" pitchFamily="34" charset="0"/>
                <a:cs typeface="Arial" pitchFamily="34" charset="0"/>
              </a:rPr>
              <a:t>instruments</a:t>
            </a:r>
            <a:endParaRPr lang="de-DE" sz="1200" dirty="0">
              <a:latin typeface="Arial" pitchFamily="34" charset="0"/>
              <a:cs typeface="Arial" pitchFamily="34" charset="0"/>
            </a:endParaRPr>
          </a:p>
        </p:txBody>
      </p:sp>
      <p:sp>
        <p:nvSpPr>
          <p:cNvPr id="69638" name="Textfeld 18"/>
          <p:cNvSpPr txBox="1">
            <a:spLocks noChangeArrowheads="1"/>
          </p:cNvSpPr>
          <p:nvPr/>
        </p:nvSpPr>
        <p:spPr bwMode="auto">
          <a:xfrm>
            <a:off x="2483768" y="4437112"/>
            <a:ext cx="1655762" cy="1015663"/>
          </a:xfrm>
          <a:prstGeom prst="rect">
            <a:avLst/>
          </a:prstGeom>
          <a:noFill/>
          <a:ln w="9525">
            <a:noFill/>
            <a:miter lim="800000"/>
            <a:headEnd/>
            <a:tailEnd/>
          </a:ln>
        </p:spPr>
        <p:txBody>
          <a:bodyPr>
            <a:spAutoFit/>
          </a:bodyPr>
          <a:lstStyle/>
          <a:p>
            <a:r>
              <a:rPr lang="en-GB" sz="1200" dirty="0" smtClean="0">
                <a:latin typeface="Arial" pitchFamily="34" charset="0"/>
                <a:cs typeface="Arial" pitchFamily="34" charset="0"/>
              </a:rPr>
              <a:t>Cleaned endodontic instruments are transported through a double door system into the clean room</a:t>
            </a:r>
            <a:endParaRPr lang="en-GB" sz="1200" dirty="0">
              <a:latin typeface="Arial" pitchFamily="34" charset="0"/>
              <a:cs typeface="Arial" pitchFamily="34" charset="0"/>
            </a:endParaRPr>
          </a:p>
        </p:txBody>
      </p:sp>
      <p:sp>
        <p:nvSpPr>
          <p:cNvPr id="69639" name="Textfeld 19"/>
          <p:cNvSpPr txBox="1">
            <a:spLocks noChangeArrowheads="1"/>
          </p:cNvSpPr>
          <p:nvPr/>
        </p:nvSpPr>
        <p:spPr bwMode="auto">
          <a:xfrm>
            <a:off x="4355976" y="5229200"/>
            <a:ext cx="1657350" cy="830997"/>
          </a:xfrm>
          <a:prstGeom prst="rect">
            <a:avLst/>
          </a:prstGeom>
          <a:noFill/>
          <a:ln w="9525">
            <a:noFill/>
            <a:miter lim="800000"/>
            <a:headEnd/>
            <a:tailEnd/>
          </a:ln>
        </p:spPr>
        <p:txBody>
          <a:bodyPr>
            <a:spAutoFit/>
          </a:bodyPr>
          <a:lstStyle/>
          <a:p>
            <a:r>
              <a:rPr lang="en-GB" sz="1200" dirty="0" smtClean="0">
                <a:latin typeface="Arial" pitchFamily="34" charset="0"/>
                <a:cs typeface="Arial" pitchFamily="34" charset="0"/>
              </a:rPr>
              <a:t>Instruments are inserted mechanically into blister packaging and sealed</a:t>
            </a:r>
            <a:endParaRPr lang="en-GB" sz="1200" dirty="0">
              <a:latin typeface="Arial" pitchFamily="34" charset="0"/>
              <a:cs typeface="Arial" pitchFamily="34" charset="0"/>
            </a:endParaRPr>
          </a:p>
        </p:txBody>
      </p:sp>
      <p:sp>
        <p:nvSpPr>
          <p:cNvPr id="69640" name="Textfeld 20"/>
          <p:cNvSpPr txBox="1">
            <a:spLocks noChangeArrowheads="1"/>
          </p:cNvSpPr>
          <p:nvPr/>
        </p:nvSpPr>
        <p:spPr bwMode="auto">
          <a:xfrm>
            <a:off x="6156176" y="6021288"/>
            <a:ext cx="1881187" cy="461665"/>
          </a:xfrm>
          <a:prstGeom prst="rect">
            <a:avLst/>
          </a:prstGeom>
          <a:noFill/>
          <a:ln w="9525">
            <a:noFill/>
            <a:miter lim="800000"/>
            <a:headEnd/>
            <a:tailEnd/>
          </a:ln>
        </p:spPr>
        <p:txBody>
          <a:bodyPr>
            <a:spAutoFit/>
          </a:bodyPr>
          <a:lstStyle/>
          <a:p>
            <a:r>
              <a:rPr lang="en-GB" sz="1200" dirty="0" smtClean="0">
                <a:latin typeface="Arial" pitchFamily="34" charset="0"/>
                <a:cs typeface="Arial" pitchFamily="34" charset="0"/>
              </a:rPr>
              <a:t>Blister packaged instruments</a:t>
            </a:r>
            <a:endParaRPr lang="en-GB" sz="1200" dirty="0">
              <a:latin typeface="Arial" pitchFamily="34" charset="0"/>
              <a:cs typeface="Arial" pitchFamily="34" charset="0"/>
            </a:endParaRPr>
          </a:p>
        </p:txBody>
      </p:sp>
      <p:sp>
        <p:nvSpPr>
          <p:cNvPr id="69641" name="Textfeld 21"/>
          <p:cNvSpPr txBox="1">
            <a:spLocks noChangeArrowheads="1"/>
          </p:cNvSpPr>
          <p:nvPr/>
        </p:nvSpPr>
        <p:spPr bwMode="auto">
          <a:xfrm>
            <a:off x="6526213" y="3573463"/>
            <a:ext cx="2509837" cy="646112"/>
          </a:xfrm>
          <a:prstGeom prst="rect">
            <a:avLst/>
          </a:prstGeom>
          <a:noFill/>
          <a:ln w="9525">
            <a:noFill/>
            <a:miter lim="800000"/>
            <a:headEnd/>
            <a:tailEnd/>
          </a:ln>
        </p:spPr>
        <p:txBody>
          <a:bodyPr>
            <a:spAutoFit/>
          </a:bodyPr>
          <a:lstStyle/>
          <a:p>
            <a:r>
              <a:rPr lang="en-GB" sz="1200" dirty="0" smtClean="0">
                <a:latin typeface="Arial" pitchFamily="34" charset="0"/>
                <a:cs typeface="Arial" pitchFamily="34" charset="0"/>
              </a:rPr>
              <a:t>Cleaned, blister packed and gamma-sterilised end product, e.g. RECIPROC</a:t>
            </a:r>
            <a:r>
              <a:rPr lang="en-GB" sz="1200" baseline="30000" dirty="0" smtClean="0">
                <a:latin typeface="Arial" pitchFamily="34" charset="0"/>
                <a:cs typeface="Arial" pitchFamily="34" charset="0"/>
              </a:rPr>
              <a:t>®</a:t>
            </a:r>
            <a:r>
              <a:rPr lang="en-GB" sz="1200" dirty="0" smtClean="0">
                <a:latin typeface="Arial" pitchFamily="34" charset="0"/>
                <a:cs typeface="Arial" pitchFamily="34" charset="0"/>
              </a:rPr>
              <a:t> </a:t>
            </a:r>
            <a:endParaRPr lang="en-GB" sz="1200" dirty="0">
              <a:latin typeface="Arial" pitchFamily="34" charset="0"/>
              <a:cs typeface="Arial" pitchFamily="34" charset="0"/>
            </a:endParaRPr>
          </a:p>
        </p:txBody>
      </p:sp>
      <p:grpSp>
        <p:nvGrpSpPr>
          <p:cNvPr id="2" name="Gruppieren 25"/>
          <p:cNvGrpSpPr>
            <a:grpSpLocks/>
          </p:cNvGrpSpPr>
          <p:nvPr/>
        </p:nvGrpSpPr>
        <p:grpSpPr bwMode="auto">
          <a:xfrm>
            <a:off x="6516688" y="1268413"/>
            <a:ext cx="2232025" cy="2376487"/>
            <a:chOff x="6516216" y="1700808"/>
            <a:chExt cx="2231848" cy="2376264"/>
          </a:xfrm>
        </p:grpSpPr>
        <p:pic>
          <p:nvPicPr>
            <p:cNvPr id="69644" name="Grafik 23" descr="Reciproc_Blister_6_25.png"/>
            <p:cNvPicPr>
              <a:picLocks noChangeAspect="1"/>
            </p:cNvPicPr>
            <p:nvPr/>
          </p:nvPicPr>
          <p:blipFill>
            <a:blip r:embed="rId7" cstate="print"/>
            <a:srcRect/>
            <a:stretch>
              <a:fillRect/>
            </a:stretch>
          </p:blipFill>
          <p:spPr bwMode="auto">
            <a:xfrm rot="694822">
              <a:off x="6876256" y="1700808"/>
              <a:ext cx="1871808" cy="1551587"/>
            </a:xfrm>
            <a:prstGeom prst="rect">
              <a:avLst/>
            </a:prstGeom>
            <a:noFill/>
            <a:ln w="9525">
              <a:noFill/>
              <a:miter lim="800000"/>
              <a:headEnd/>
              <a:tailEnd/>
            </a:ln>
          </p:spPr>
        </p:pic>
        <p:pic>
          <p:nvPicPr>
            <p:cNvPr id="69645" name="Grafik 24" descr="Reciproc_4er_Blister_R25_25mm.png"/>
            <p:cNvPicPr>
              <a:picLocks noChangeAspect="1"/>
            </p:cNvPicPr>
            <p:nvPr/>
          </p:nvPicPr>
          <p:blipFill>
            <a:blip r:embed="rId8" cstate="print"/>
            <a:srcRect/>
            <a:stretch>
              <a:fillRect/>
            </a:stretch>
          </p:blipFill>
          <p:spPr bwMode="auto">
            <a:xfrm>
              <a:off x="6516216" y="2708920"/>
              <a:ext cx="1731568" cy="1368152"/>
            </a:xfrm>
            <a:prstGeom prst="rect">
              <a:avLst/>
            </a:prstGeom>
            <a:noFill/>
            <a:ln w="9525">
              <a:noFill/>
              <a:miter lim="800000"/>
              <a:headEnd/>
              <a:tailEnd/>
            </a:ln>
          </p:spPr>
        </p:pic>
      </p:grpSp>
      <p:sp>
        <p:nvSpPr>
          <p:cNvPr id="27" name="Titel 1"/>
          <p:cNvSpPr txBox="1">
            <a:spLocks/>
          </p:cNvSpPr>
          <p:nvPr/>
        </p:nvSpPr>
        <p:spPr>
          <a:xfrm>
            <a:off x="457200" y="274638"/>
            <a:ext cx="8229600" cy="1143000"/>
          </a:xfrm>
          <a:prstGeom prst="rect">
            <a:avLst/>
          </a:prstGeom>
        </p:spPr>
        <p:txBody>
          <a:bodyPr>
            <a:normAutofit fontScale="97500"/>
          </a:bodyPr>
          <a:lstStyle/>
          <a:p>
            <a:pPr fontAlgn="auto">
              <a:spcAft>
                <a:spcPts val="0"/>
              </a:spcAft>
              <a:defRPr/>
            </a:pPr>
            <a:r>
              <a:rPr sz="3000">
                <a:solidFill>
                  <a:srgbClr val="0061A0"/>
                </a:solidFill>
                <a:latin typeface="Arial Black"/>
                <a:ea typeface="+mj-ea"/>
                <a:cs typeface="+mj-cs"/>
              </a:rPr>
              <a:t>Validated processes and TÜV certified quality management at VDW</a:t>
            </a:r>
            <a:endParaRPr lang="de-DE" sz="3000" dirty="0">
              <a:solidFill>
                <a:srgbClr val="0061A0"/>
              </a:solidFill>
              <a:latin typeface="Arial Black" pitchFamily="34" charset="0"/>
              <a:ea typeface="+mj-ea"/>
              <a:cs typeface="+mj-cs"/>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el 1"/>
          <p:cNvSpPr>
            <a:spLocks noGrp="1"/>
          </p:cNvSpPr>
          <p:nvPr>
            <p:ph type="title"/>
          </p:nvPr>
        </p:nvSpPr>
        <p:spPr/>
        <p:txBody>
          <a:bodyPr>
            <a:normAutofit/>
          </a:bodyPr>
          <a:lstStyle/>
          <a:p>
            <a:pPr eaLnBrk="1" hangingPunct="1"/>
            <a:r>
              <a:rPr lang="de-DE" smtClean="0">
                <a:solidFill>
                  <a:srgbClr val="0061A0"/>
                </a:solidFill>
              </a:rPr>
              <a:t>Enhanced safety for patients, practitioners and practice personnel</a:t>
            </a:r>
          </a:p>
        </p:txBody>
      </p:sp>
      <p:sp>
        <p:nvSpPr>
          <p:cNvPr id="71682" name="Inhaltsplatzhalter 10"/>
          <p:cNvSpPr>
            <a:spLocks noGrp="1"/>
          </p:cNvSpPr>
          <p:nvPr>
            <p:ph idx="1"/>
          </p:nvPr>
        </p:nvSpPr>
        <p:spPr/>
        <p:txBody>
          <a:bodyPr/>
          <a:lstStyle/>
          <a:p>
            <a:pPr eaLnBrk="1" hangingPunct="1"/>
            <a:r>
              <a:rPr lang="en-GB" smtClean="0">
                <a:latin typeface="Arial" charset="0"/>
                <a:cs typeface="Arial" charset="0"/>
              </a:rPr>
              <a:t>No sterilisation prior to first use</a:t>
            </a:r>
          </a:p>
          <a:p>
            <a:pPr eaLnBrk="1" hangingPunct="1"/>
            <a:r>
              <a:rPr lang="en-GB" smtClean="0">
                <a:latin typeface="Arial" charset="0"/>
                <a:cs typeface="Arial" charset="0"/>
              </a:rPr>
              <a:t>Ready to use instruments, individually packed</a:t>
            </a:r>
          </a:p>
          <a:p>
            <a:pPr eaLnBrk="1" hangingPunct="1"/>
            <a:r>
              <a:rPr lang="en-GB" smtClean="0">
                <a:latin typeface="Arial" charset="0"/>
                <a:cs typeface="Arial" charset="0"/>
              </a:rPr>
              <a:t>Sterile assortment: stainless steel instruments, rotary and reciprocating NiTi instruments, obturation accessories</a:t>
            </a:r>
          </a:p>
        </p:txBody>
      </p:sp>
      <p:pic>
        <p:nvPicPr>
          <p:cNvPr id="12" name="Grafik 11" descr="SterilPunkt.PNG"/>
          <p:cNvPicPr>
            <a:picLocks noChangeAspect="1"/>
          </p:cNvPicPr>
          <p:nvPr/>
        </p:nvPicPr>
        <p:blipFill>
          <a:blip r:embed="rId3" cstate="print"/>
          <a:stretch>
            <a:fillRect/>
          </a:stretch>
        </p:blipFill>
        <p:spPr>
          <a:xfrm>
            <a:off x="7668344" y="5229200"/>
            <a:ext cx="1153666"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1"/>
          <p:cNvSpPr>
            <a:spLocks noGrp="1"/>
          </p:cNvSpPr>
          <p:nvPr>
            <p:ph type="title"/>
          </p:nvPr>
        </p:nvSpPr>
        <p:spPr/>
        <p:txBody>
          <a:bodyPr>
            <a:normAutofit/>
          </a:bodyPr>
          <a:lstStyle/>
          <a:p>
            <a:pPr eaLnBrk="1" hangingPunct="1"/>
            <a:r>
              <a:rPr lang="de-DE" smtClean="0">
                <a:solidFill>
                  <a:srgbClr val="0061A0"/>
                </a:solidFill>
              </a:rPr>
              <a:t>Enhanced safety for patients, practitioners and practice personnel</a:t>
            </a:r>
          </a:p>
        </p:txBody>
      </p:sp>
      <p:sp>
        <p:nvSpPr>
          <p:cNvPr id="6" name="Textfeld 5"/>
          <p:cNvSpPr txBox="1"/>
          <p:nvPr/>
        </p:nvSpPr>
        <p:spPr>
          <a:xfrm>
            <a:off x="683568" y="1700808"/>
            <a:ext cx="7920880" cy="3416320"/>
          </a:xfrm>
          <a:prstGeom prst="rect">
            <a:avLst/>
          </a:prstGeom>
          <a:noFill/>
          <a:ln w="63500">
            <a:gradFill flip="none" rotWithShape="1">
              <a:gsLst>
                <a:gs pos="0">
                  <a:srgbClr val="C00000"/>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tileRect/>
            </a:gradFill>
          </a:ln>
        </p:spPr>
        <p:txBody>
          <a:bodyPr>
            <a:spAutoFit/>
          </a:bodyPr>
          <a:lstStyle/>
          <a:p>
            <a:pPr>
              <a:buFont typeface="Wingdings" pitchFamily="2" charset="2"/>
              <a:buChar char="þ"/>
              <a:defRPr/>
            </a:pPr>
            <a:r>
              <a:rPr lang="en-GB" dirty="0" smtClean="0">
                <a:cs typeface="Arial" charset="0"/>
              </a:rPr>
              <a:t>Sterile endodontic instruments will support compliance with infection control regulations in your dental practice.</a:t>
            </a:r>
          </a:p>
          <a:p>
            <a:pPr>
              <a:defRPr/>
            </a:pPr>
            <a:endParaRPr lang="en-GB" dirty="0" smtClean="0">
              <a:cs typeface="Arial" charset="0"/>
            </a:endParaRPr>
          </a:p>
          <a:p>
            <a:pPr>
              <a:buFont typeface="Wingdings" pitchFamily="2" charset="2"/>
              <a:buChar char="þ"/>
              <a:defRPr/>
            </a:pPr>
            <a:r>
              <a:rPr lang="en-GB" dirty="0" smtClean="0">
                <a:cs typeface="Arial" charset="0"/>
              </a:rPr>
              <a:t>The sterilisation procedure applied to VDW endodontic instruments </a:t>
            </a:r>
          </a:p>
          <a:p>
            <a:pPr>
              <a:defRPr/>
            </a:pPr>
            <a:r>
              <a:rPr lang="en-GB" dirty="0" smtClean="0">
                <a:cs typeface="Arial" charset="0"/>
              </a:rPr>
              <a:t>has been developed and validated for sterilisation in accordance</a:t>
            </a:r>
          </a:p>
          <a:p>
            <a:pPr>
              <a:defRPr/>
            </a:pPr>
            <a:r>
              <a:rPr lang="en-GB" dirty="0" smtClean="0">
                <a:cs typeface="Arial" charset="0"/>
              </a:rPr>
              <a:t>with [EN  ISO 11137-1]. Sterile endodontic instruments </a:t>
            </a:r>
          </a:p>
          <a:p>
            <a:pPr>
              <a:defRPr/>
            </a:pPr>
            <a:r>
              <a:rPr lang="en-GB" dirty="0" smtClean="0">
                <a:cs typeface="Arial" charset="0"/>
              </a:rPr>
              <a:t>are furthermore labelled with the symbol </a:t>
            </a:r>
            <a:r>
              <a:rPr lang="de-DE" dirty="0" smtClean="0">
                <a:latin typeface="Arial" pitchFamily="34" charset="0"/>
                <a:cs typeface="Arial" pitchFamily="34" charset="0"/>
              </a:rPr>
              <a:t> </a:t>
            </a:r>
            <a:r>
              <a:rPr lang="de-DE" sz="1400" b="1" dirty="0" smtClean="0">
                <a:latin typeface="Arial" pitchFamily="34" charset="0"/>
                <a:cs typeface="Arial" pitchFamily="34" charset="0"/>
              </a:rPr>
              <a:t>STERILE  R</a:t>
            </a:r>
            <a:r>
              <a:rPr lang="de-DE" sz="1200" dirty="0" smtClean="0">
                <a:latin typeface="Arial" pitchFamily="34" charset="0"/>
                <a:cs typeface="Arial" pitchFamily="34" charset="0"/>
              </a:rPr>
              <a:t>    </a:t>
            </a:r>
            <a:r>
              <a:rPr lang="en-GB" dirty="0" smtClean="0">
                <a:cs typeface="Arial" charset="0"/>
              </a:rPr>
              <a:t>to indicate</a:t>
            </a:r>
          </a:p>
          <a:p>
            <a:pPr>
              <a:defRPr/>
            </a:pPr>
            <a:r>
              <a:rPr lang="en-GB" dirty="0" smtClean="0">
                <a:cs typeface="Arial" charset="0"/>
              </a:rPr>
              <a:t>their sterilisation with gamma radiation.</a:t>
            </a:r>
          </a:p>
          <a:p>
            <a:pPr>
              <a:defRPr/>
            </a:pPr>
            <a:endParaRPr lang="en-GB" dirty="0" smtClean="0">
              <a:cs typeface="Arial" charset="0"/>
            </a:endParaRPr>
          </a:p>
          <a:p>
            <a:pPr>
              <a:buFont typeface="Wingdings" pitchFamily="2" charset="2"/>
              <a:buChar char="þ"/>
              <a:defRPr/>
            </a:pPr>
            <a:r>
              <a:rPr lang="en-GB" dirty="0" smtClean="0">
                <a:cs typeface="Arial" charset="0"/>
              </a:rPr>
              <a:t>The red dot        on each instrument package further helps </a:t>
            </a:r>
          </a:p>
          <a:p>
            <a:pPr>
              <a:defRPr/>
            </a:pPr>
            <a:r>
              <a:rPr lang="en-GB" dirty="0" smtClean="0">
                <a:cs typeface="Arial" charset="0"/>
              </a:rPr>
              <a:t>differentiation between sterile and non-sterile </a:t>
            </a:r>
          </a:p>
          <a:p>
            <a:pPr>
              <a:defRPr/>
            </a:pPr>
            <a:r>
              <a:rPr lang="en-GB" dirty="0" smtClean="0">
                <a:cs typeface="Arial" charset="0"/>
              </a:rPr>
              <a:t>instruments. </a:t>
            </a:r>
            <a:endParaRPr lang="en-GB" dirty="0">
              <a:cs typeface="Arial" charset="0"/>
            </a:endParaRPr>
          </a:p>
        </p:txBody>
      </p:sp>
      <p:pic>
        <p:nvPicPr>
          <p:cNvPr id="7" name="Grafik 6" descr="SterilPunkt.PNG"/>
          <p:cNvPicPr>
            <a:picLocks noChangeAspect="1"/>
          </p:cNvPicPr>
          <p:nvPr/>
        </p:nvPicPr>
        <p:blipFill>
          <a:blip r:embed="rId3" cstate="print"/>
          <a:stretch>
            <a:fillRect/>
          </a:stretch>
        </p:blipFill>
        <p:spPr>
          <a:xfrm>
            <a:off x="2071670" y="4153842"/>
            <a:ext cx="361578" cy="338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uppieren 9"/>
          <p:cNvGrpSpPr>
            <a:grpSpLocks/>
          </p:cNvGrpSpPr>
          <p:nvPr/>
        </p:nvGrpSpPr>
        <p:grpSpPr bwMode="auto">
          <a:xfrm>
            <a:off x="4635458" y="3429000"/>
            <a:ext cx="1150988" cy="285752"/>
            <a:chOff x="4067944" y="4725144"/>
            <a:chExt cx="1080120" cy="216024"/>
          </a:xfrm>
        </p:grpSpPr>
        <p:sp>
          <p:nvSpPr>
            <p:cNvPr id="8" name="Rechteck 7"/>
            <p:cNvSpPr/>
            <p:nvPr/>
          </p:nvSpPr>
          <p:spPr>
            <a:xfrm>
              <a:off x="4067944" y="4725144"/>
              <a:ext cx="864550" cy="216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400"/>
            </a:p>
          </p:txBody>
        </p:sp>
        <p:sp>
          <p:nvSpPr>
            <p:cNvPr id="9" name="Rechteck 8"/>
            <p:cNvSpPr/>
            <p:nvPr/>
          </p:nvSpPr>
          <p:spPr>
            <a:xfrm>
              <a:off x="4932494" y="4725144"/>
              <a:ext cx="215570" cy="216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400"/>
            </a:p>
          </p:txBody>
        </p:sp>
      </p:grpSp>
      <p:pic>
        <p:nvPicPr>
          <p:cNvPr id="73735" name="Grafik 13" descr="C-PILOT_Schachtel_006-010_25mm_040368025210.png"/>
          <p:cNvPicPr>
            <a:picLocks noChangeAspect="1"/>
          </p:cNvPicPr>
          <p:nvPr/>
        </p:nvPicPr>
        <p:blipFill>
          <a:blip r:embed="rId4" cstate="print"/>
          <a:srcRect/>
          <a:stretch>
            <a:fillRect/>
          </a:stretch>
        </p:blipFill>
        <p:spPr bwMode="auto">
          <a:xfrm>
            <a:off x="6329363" y="4221163"/>
            <a:ext cx="2646362"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Marketing Information\02 - Produkte\Stahl\VDW STERILE_V04\Bilder\Werbemotive_Logos\Logo\JPG_RGB_300dpi\Englisch_Steril_Punkt_VDW_ohneRaute_RGB.jpg"/>
          <p:cNvPicPr>
            <a:picLocks noChangeAspect="1" noChangeArrowheads="1"/>
          </p:cNvPicPr>
          <p:nvPr/>
        </p:nvPicPr>
        <p:blipFill>
          <a:blip r:embed="rId3" cstate="print"/>
          <a:srcRect/>
          <a:stretch>
            <a:fillRect/>
          </a:stretch>
        </p:blipFill>
        <p:spPr bwMode="auto">
          <a:xfrm>
            <a:off x="539551" y="1844824"/>
            <a:ext cx="8500385" cy="2093332"/>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el 1"/>
          <p:cNvSpPr>
            <a:spLocks noGrp="1"/>
          </p:cNvSpPr>
          <p:nvPr>
            <p:ph type="title"/>
          </p:nvPr>
        </p:nvSpPr>
        <p:spPr/>
        <p:txBody>
          <a:bodyPr/>
          <a:lstStyle/>
          <a:p>
            <a:pPr eaLnBrk="1" hangingPunct="1"/>
            <a:r>
              <a:rPr lang="de-DE" smtClean="0"/>
              <a:t>Single-use convenience</a:t>
            </a:r>
          </a:p>
        </p:txBody>
      </p:sp>
      <p:sp>
        <p:nvSpPr>
          <p:cNvPr id="77826" name="Inhaltsplatzhalter 2"/>
          <p:cNvSpPr>
            <a:spLocks noGrp="1"/>
          </p:cNvSpPr>
          <p:nvPr>
            <p:ph idx="1"/>
          </p:nvPr>
        </p:nvSpPr>
        <p:spPr/>
        <p:txBody>
          <a:bodyPr/>
          <a:lstStyle/>
          <a:p>
            <a:pPr eaLnBrk="1" hangingPunct="1"/>
            <a:r>
              <a:rPr lang="en-GB" smtClean="0">
                <a:latin typeface="Arial" charset="0"/>
                <a:cs typeface="Arial" charset="0"/>
              </a:rPr>
              <a:t>Easy and safe</a:t>
            </a:r>
          </a:p>
          <a:p>
            <a:pPr eaLnBrk="1" hangingPunct="1"/>
            <a:r>
              <a:rPr lang="en-GB" smtClean="0">
                <a:latin typeface="Arial" charset="0"/>
                <a:cs typeface="Arial" charset="0"/>
              </a:rPr>
              <a:t>No change of instrument characteristics due to material wear</a:t>
            </a:r>
          </a:p>
          <a:p>
            <a:pPr eaLnBrk="1" hangingPunct="1"/>
            <a:r>
              <a:rPr lang="en-GB" smtClean="0">
                <a:latin typeface="Arial" charset="0"/>
                <a:cs typeface="Arial" charset="0"/>
              </a:rPr>
              <a:t>Elimination of cross-contamination</a:t>
            </a:r>
          </a:p>
          <a:p>
            <a:pPr eaLnBrk="1" hangingPunct="1"/>
            <a:r>
              <a:rPr lang="en-GB" smtClean="0">
                <a:latin typeface="Arial" charset="0"/>
                <a:cs typeface="Arial" charset="0"/>
              </a:rPr>
              <a:t>Avoidance of fatigue fractures</a:t>
            </a:r>
          </a:p>
          <a:p>
            <a:pPr eaLnBrk="1" hangingPunct="1"/>
            <a:r>
              <a:rPr lang="en-GB" smtClean="0">
                <a:latin typeface="Arial" charset="0"/>
                <a:cs typeface="Arial" charset="0"/>
              </a:rPr>
              <a:t>Time- and cost-efficiency due to the fact that root canal instruments do not need to be cleaned and sterilised</a:t>
            </a:r>
          </a:p>
          <a:p>
            <a:pPr eaLnBrk="1" hangingPunct="1"/>
            <a:r>
              <a:rPr lang="en-GB" smtClean="0">
                <a:latin typeface="Arial" charset="0"/>
                <a:cs typeface="Arial" charset="0"/>
              </a:rPr>
              <a:t>No need to document frequency of use</a:t>
            </a:r>
          </a:p>
          <a:p>
            <a:pPr eaLnBrk="1" hangingPunct="1"/>
            <a:r>
              <a:rPr lang="en-GB" smtClean="0">
                <a:latin typeface="Arial" charset="0"/>
                <a:cs typeface="Arial" charset="0"/>
              </a:rPr>
              <a:t>No need for endo boxes</a:t>
            </a:r>
          </a:p>
          <a:p>
            <a:pPr eaLnBrk="1" hangingPunct="1"/>
            <a:endParaRPr lang="en-GB"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el 1"/>
          <p:cNvSpPr>
            <a:spLocks noGrp="1"/>
          </p:cNvSpPr>
          <p:nvPr>
            <p:ph type="title"/>
          </p:nvPr>
        </p:nvSpPr>
        <p:spPr/>
        <p:txBody>
          <a:bodyPr/>
          <a:lstStyle/>
          <a:p>
            <a:pPr eaLnBrk="1" hangingPunct="1"/>
            <a:r>
              <a:rPr lang="de-DE" smtClean="0"/>
              <a:t>Costs of single-use</a:t>
            </a:r>
            <a:br>
              <a:rPr lang="de-DE" smtClean="0"/>
            </a:br>
            <a:endParaRPr lang="de-DE" smtClean="0"/>
          </a:p>
        </p:txBody>
      </p:sp>
      <p:sp>
        <p:nvSpPr>
          <p:cNvPr id="79874" name="Inhaltsplatzhalter 2"/>
          <p:cNvSpPr>
            <a:spLocks noGrp="1"/>
          </p:cNvSpPr>
          <p:nvPr>
            <p:ph idx="1"/>
          </p:nvPr>
        </p:nvSpPr>
        <p:spPr/>
        <p:txBody>
          <a:bodyPr/>
          <a:lstStyle/>
          <a:p>
            <a:pPr eaLnBrk="1" hangingPunct="1"/>
            <a:r>
              <a:rPr lang="en-GB" dirty="0" smtClean="0">
                <a:latin typeface="Arial" charset="0"/>
                <a:cs typeface="Arial" charset="0"/>
              </a:rPr>
              <a:t>Single-use of rotary </a:t>
            </a:r>
            <a:r>
              <a:rPr lang="en-GB" dirty="0" err="1" smtClean="0">
                <a:latin typeface="Arial" charset="0"/>
                <a:cs typeface="Arial" charset="0"/>
              </a:rPr>
              <a:t>NiTi</a:t>
            </a:r>
            <a:r>
              <a:rPr lang="en-GB" dirty="0" smtClean="0">
                <a:latin typeface="Arial" charset="0"/>
                <a:cs typeface="Arial" charset="0"/>
              </a:rPr>
              <a:t> instruments is expensive: </a:t>
            </a:r>
            <a:br>
              <a:rPr lang="en-GB" dirty="0" smtClean="0">
                <a:latin typeface="Arial" charset="0"/>
                <a:cs typeface="Arial" charset="0"/>
              </a:rPr>
            </a:br>
            <a:r>
              <a:rPr lang="en-GB" dirty="0" smtClean="0">
                <a:latin typeface="Arial" charset="0"/>
                <a:cs typeface="Arial" charset="0"/>
              </a:rPr>
              <a:t>generally min. 5 instruments à € 6.50 (Ø value) equals € 32,50</a:t>
            </a:r>
          </a:p>
          <a:p>
            <a:pPr eaLnBrk="1" hangingPunct="1"/>
            <a:endParaRPr lang="en-GB" dirty="0" smtClean="0">
              <a:latin typeface="Arial" charset="0"/>
              <a:cs typeface="Arial" charset="0"/>
            </a:endParaRPr>
          </a:p>
          <a:p>
            <a:pPr eaLnBrk="1" hangingPunct="1"/>
            <a:r>
              <a:rPr lang="en-GB" dirty="0" smtClean="0">
                <a:latin typeface="Arial" charset="0"/>
                <a:cs typeface="Arial" charset="0"/>
              </a:rPr>
              <a:t>In comparison, root canal preparation with a RECIPROC</a:t>
            </a:r>
            <a:r>
              <a:rPr lang="en-GB" baseline="30000" dirty="0" smtClean="0">
                <a:latin typeface="Arial" charset="0"/>
                <a:cs typeface="Arial" charset="0"/>
              </a:rPr>
              <a:t>®</a:t>
            </a:r>
            <a:r>
              <a:rPr lang="en-GB" dirty="0" smtClean="0">
                <a:latin typeface="Arial" charset="0"/>
                <a:cs typeface="Arial" charset="0"/>
              </a:rPr>
              <a:t> instrument costs only € 13.00 </a:t>
            </a:r>
          </a:p>
          <a:p>
            <a:pPr eaLnBrk="1" hangingPunct="1"/>
            <a:endParaRPr lang="en-GB" dirty="0" smtClean="0">
              <a:latin typeface="Arial" charset="0"/>
              <a:cs typeface="Arial" charset="0"/>
            </a:endParaRPr>
          </a:p>
          <a:p>
            <a:pPr eaLnBrk="1" hangingPunct="1"/>
            <a:r>
              <a:rPr lang="en-GB" u="sng" dirty="0" smtClean="0">
                <a:solidFill>
                  <a:srgbClr val="E85429"/>
                </a:solidFill>
                <a:latin typeface="Arial" charset="0"/>
                <a:cs typeface="Arial" charset="0"/>
              </a:rPr>
              <a:t>Saving per tooth € 19.50</a:t>
            </a:r>
          </a:p>
          <a:p>
            <a:pPr eaLnBrk="1" hangingPunct="1"/>
            <a:endParaRPr lang="en-GB" u="sng" dirty="0" smtClean="0">
              <a:solidFill>
                <a:srgbClr val="E85429"/>
              </a:solidFill>
              <a:latin typeface="Arial" charset="0"/>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el 1"/>
          <p:cNvSpPr>
            <a:spLocks noGrp="1"/>
          </p:cNvSpPr>
          <p:nvPr>
            <p:ph type="title"/>
          </p:nvPr>
        </p:nvSpPr>
        <p:spPr/>
        <p:txBody>
          <a:bodyPr/>
          <a:lstStyle/>
          <a:p>
            <a:pPr eaLnBrk="1" hangingPunct="1"/>
            <a:r>
              <a:rPr lang="de-DE" dirty="0" err="1" smtClean="0"/>
              <a:t>Affordable</a:t>
            </a:r>
            <a:r>
              <a:rPr lang="de-DE" dirty="0" smtClean="0"/>
              <a:t> </a:t>
            </a:r>
            <a:r>
              <a:rPr lang="de-DE" dirty="0" err="1" smtClean="0"/>
              <a:t>single-use</a:t>
            </a:r>
            <a:endParaRPr lang="de-DE" sz="2000" dirty="0" smtClean="0"/>
          </a:p>
        </p:txBody>
      </p:sp>
      <p:pic>
        <p:nvPicPr>
          <p:cNvPr id="80899" name="Picture 2" descr="P:\Marketing Information\02 - Produkte\NiTi Feilen\RECIPROC\Bilder\Faltschachtel\Reciproc_Faltschachtel_mit_R25.png"/>
          <p:cNvPicPr>
            <a:picLocks noChangeAspect="1" noChangeArrowheads="1"/>
          </p:cNvPicPr>
          <p:nvPr/>
        </p:nvPicPr>
        <p:blipFill>
          <a:blip r:embed="rId3" cstate="print"/>
          <a:srcRect/>
          <a:stretch>
            <a:fillRect/>
          </a:stretch>
        </p:blipFill>
        <p:spPr bwMode="auto">
          <a:xfrm>
            <a:off x="539750" y="2349500"/>
            <a:ext cx="2309813" cy="2135188"/>
          </a:xfrm>
          <a:prstGeom prst="rect">
            <a:avLst/>
          </a:prstGeom>
          <a:noFill/>
          <a:ln w="9525">
            <a:noFill/>
            <a:miter lim="800000"/>
            <a:headEnd/>
            <a:tailEnd/>
          </a:ln>
        </p:spPr>
      </p:pic>
      <p:pic>
        <p:nvPicPr>
          <p:cNvPr id="80900" name="Picture 5" descr="P:\Marketing Information\02 - Produkte\NiTi Feilen\RECIPROC\Bilder\Blisterpackung\Reciproc_6er_Blister_R25_25mm.jpg"/>
          <p:cNvPicPr>
            <a:picLocks noChangeAspect="1" noChangeArrowheads="1"/>
          </p:cNvPicPr>
          <p:nvPr/>
        </p:nvPicPr>
        <p:blipFill>
          <a:blip r:embed="rId4" cstate="print"/>
          <a:srcRect/>
          <a:stretch>
            <a:fillRect/>
          </a:stretch>
        </p:blipFill>
        <p:spPr bwMode="auto">
          <a:xfrm>
            <a:off x="755650" y="4351338"/>
            <a:ext cx="1728788" cy="1411287"/>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3769202" y="1124745"/>
            <a:ext cx="5123277"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el 4"/>
          <p:cNvSpPr>
            <a:spLocks noGrp="1"/>
          </p:cNvSpPr>
          <p:nvPr>
            <p:ph type="title"/>
          </p:nvPr>
        </p:nvSpPr>
        <p:spPr/>
        <p:txBody>
          <a:bodyPr/>
          <a:lstStyle/>
          <a:p>
            <a:r>
              <a:rPr lang="de-DE" dirty="0" smtClean="0"/>
              <a:t>RECIPROC</a:t>
            </a:r>
            <a:r>
              <a:rPr lang="de-DE" baseline="30000" dirty="0" smtClean="0"/>
              <a:t>® </a:t>
            </a:r>
            <a:r>
              <a:rPr lang="de-DE" dirty="0" err="1" smtClean="0"/>
              <a:t>clinical</a:t>
            </a:r>
            <a:r>
              <a:rPr lang="de-DE" dirty="0" smtClean="0"/>
              <a:t> </a:t>
            </a:r>
            <a:r>
              <a:rPr lang="de-DE" dirty="0" err="1" smtClean="0"/>
              <a:t>procedure</a:t>
            </a:r>
            <a:endParaRPr lang="de-DE" baseline="30000" dirty="0" smtClean="0"/>
          </a:p>
        </p:txBody>
      </p:sp>
      <p:sp>
        <p:nvSpPr>
          <p:cNvPr id="83970" name="Inhaltsplatzhalter 5"/>
          <p:cNvSpPr>
            <a:spLocks noGrp="1"/>
          </p:cNvSpPr>
          <p:nvPr>
            <p:ph idx="1"/>
          </p:nvPr>
        </p:nvSpPr>
        <p:spPr>
          <a:xfrm>
            <a:off x="457200" y="1600200"/>
            <a:ext cx="8507413" cy="4525963"/>
          </a:xfrm>
        </p:spPr>
        <p:txBody>
          <a:bodyPr/>
          <a:lstStyle/>
          <a:p>
            <a:pPr eaLnBrk="1" hangingPunct="1"/>
            <a:r>
              <a:rPr lang="en-GB" dirty="0" smtClean="0">
                <a:latin typeface="Arial" charset="0"/>
                <a:cs typeface="Arial" charset="0"/>
              </a:rPr>
              <a:t>Procedure remains unchanged in comparison with traditional rotary systems:</a:t>
            </a:r>
          </a:p>
          <a:p>
            <a:pPr lvl="1" eaLnBrk="1" hangingPunct="1"/>
            <a:r>
              <a:rPr lang="en-GB" dirty="0" smtClean="0">
                <a:latin typeface="Arial" charset="0"/>
                <a:cs typeface="Arial" charset="0"/>
              </a:rPr>
              <a:t>Pre-operative radiograph</a:t>
            </a:r>
          </a:p>
          <a:p>
            <a:pPr lvl="1" eaLnBrk="1" hangingPunct="1"/>
            <a:r>
              <a:rPr lang="en-GB" dirty="0" smtClean="0">
                <a:latin typeface="Arial" charset="0"/>
                <a:cs typeface="Arial" charset="0"/>
              </a:rPr>
              <a:t>Straight canal access</a:t>
            </a:r>
          </a:p>
          <a:p>
            <a:pPr lvl="1" eaLnBrk="1" hangingPunct="1"/>
            <a:r>
              <a:rPr lang="en-GB" dirty="0" smtClean="0">
                <a:latin typeface="Arial" charset="0"/>
                <a:cs typeface="Arial" charset="0"/>
              </a:rPr>
              <a:t>During root canal preparation, make sure the canal is free with a hand instrument</a:t>
            </a:r>
          </a:p>
          <a:p>
            <a:pPr lvl="1" eaLnBrk="1" hangingPunct="1"/>
            <a:r>
              <a:rPr lang="en-GB" dirty="0" smtClean="0">
                <a:latin typeface="Arial" charset="0"/>
                <a:cs typeface="Arial" charset="0"/>
              </a:rPr>
              <a:t>Irrigation protocol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1000100" y="1428736"/>
            <a:ext cx="7072330" cy="1542472"/>
          </a:xfrm>
          <a:prstGeom prst="rect">
            <a:avLst/>
          </a:prstGeom>
          <a:noFill/>
          <a:ln w="9525">
            <a:noFill/>
            <a:miter lim="800000"/>
            <a:headEnd/>
            <a:tailEnd/>
          </a:ln>
          <a:effectLst/>
        </p:spPr>
      </p:pic>
      <p:sp>
        <p:nvSpPr>
          <p:cNvPr id="10" name="Titel 6"/>
          <p:cNvSpPr>
            <a:spLocks noGrp="1"/>
          </p:cNvSpPr>
          <p:nvPr>
            <p:ph type="title"/>
          </p:nvPr>
        </p:nvSpPr>
        <p:spPr/>
        <p:txBody>
          <a:bodyPr/>
          <a:lstStyle/>
          <a:p>
            <a:r>
              <a:rPr lang="en-GB" dirty="0" smtClean="0"/>
              <a:t>Clinical procedure</a:t>
            </a:r>
            <a:r>
              <a:rPr lang="de-DE" dirty="0" smtClean="0"/>
              <a:t/>
            </a:r>
            <a:br>
              <a:rPr lang="de-DE" dirty="0" smtClean="0"/>
            </a:br>
            <a:r>
              <a:rPr lang="en-GB" sz="2400" dirty="0" smtClean="0"/>
              <a:t>Selecting the correct </a:t>
            </a:r>
            <a:r>
              <a:rPr lang="de-DE" sz="2200" dirty="0" smtClean="0"/>
              <a:t>RECIPROC</a:t>
            </a:r>
            <a:r>
              <a:rPr lang="de-DE" sz="2200" baseline="30000" dirty="0" smtClean="0"/>
              <a:t>®</a:t>
            </a:r>
            <a:r>
              <a:rPr lang="de-DE" sz="2200" dirty="0" smtClean="0"/>
              <a:t> </a:t>
            </a:r>
            <a:r>
              <a:rPr lang="en-GB" sz="2000" dirty="0" smtClean="0"/>
              <a:t>instrument</a:t>
            </a:r>
            <a:r>
              <a:rPr lang="de-DE" sz="2000" dirty="0" smtClean="0"/>
              <a:t> </a:t>
            </a:r>
            <a:endParaRPr lang="de-DE" sz="2200" dirty="0" smtClean="0"/>
          </a:p>
        </p:txBody>
      </p:sp>
      <p:pic>
        <p:nvPicPr>
          <p:cNvPr id="11" name="Picture 3"/>
          <p:cNvPicPr>
            <a:picLocks noChangeAspect="1" noChangeArrowheads="1"/>
          </p:cNvPicPr>
          <p:nvPr/>
        </p:nvPicPr>
        <p:blipFill>
          <a:blip r:embed="rId3" cstate="print"/>
          <a:srcRect/>
          <a:stretch>
            <a:fillRect/>
          </a:stretch>
        </p:blipFill>
        <p:spPr bwMode="auto">
          <a:xfrm>
            <a:off x="5796136" y="3140968"/>
            <a:ext cx="2270633" cy="1766889"/>
          </a:xfrm>
          <a:prstGeom prst="rect">
            <a:avLst/>
          </a:prstGeom>
          <a:noFill/>
          <a:ln w="9525">
            <a:noFill/>
            <a:miter lim="800000"/>
            <a:headEnd/>
            <a:tailEnd/>
          </a:ln>
          <a:effectLst/>
        </p:spPr>
      </p:pic>
      <p:pic>
        <p:nvPicPr>
          <p:cNvPr id="12" name="Picture 5"/>
          <p:cNvPicPr>
            <a:picLocks noChangeAspect="1" noChangeArrowheads="1"/>
          </p:cNvPicPr>
          <p:nvPr/>
        </p:nvPicPr>
        <p:blipFill>
          <a:blip r:embed="rId4" cstate="print"/>
          <a:srcRect/>
          <a:stretch>
            <a:fillRect/>
          </a:stretch>
        </p:blipFill>
        <p:spPr bwMode="auto">
          <a:xfrm>
            <a:off x="1785918" y="3071810"/>
            <a:ext cx="2214578" cy="2086813"/>
          </a:xfrm>
          <a:prstGeom prst="rect">
            <a:avLst/>
          </a:prstGeom>
          <a:noFill/>
          <a:ln w="9525">
            <a:noFill/>
            <a:miter lim="800000"/>
            <a:headEnd/>
            <a:tailEnd/>
          </a:ln>
          <a:effectLst/>
        </p:spPr>
      </p:pic>
      <p:pic>
        <p:nvPicPr>
          <p:cNvPr id="80899" name="Picture 3"/>
          <p:cNvPicPr>
            <a:picLocks noChangeAspect="1" noChangeArrowheads="1"/>
          </p:cNvPicPr>
          <p:nvPr/>
        </p:nvPicPr>
        <p:blipFill>
          <a:blip r:embed="rId5" cstate="print"/>
          <a:srcRect/>
          <a:stretch>
            <a:fillRect/>
          </a:stretch>
        </p:blipFill>
        <p:spPr bwMode="auto">
          <a:xfrm>
            <a:off x="5724128" y="2996952"/>
            <a:ext cx="2357453" cy="3286147"/>
          </a:xfrm>
          <a:prstGeom prst="rect">
            <a:avLst/>
          </a:prstGeom>
          <a:noFill/>
          <a:ln w="9525">
            <a:noFill/>
            <a:miter lim="800000"/>
            <a:headEnd/>
            <a:tailEnd/>
          </a:ln>
          <a:effectLst/>
        </p:spPr>
      </p:pic>
      <p:pic>
        <p:nvPicPr>
          <p:cNvPr id="80900" name="Picture 4"/>
          <p:cNvPicPr>
            <a:picLocks noChangeAspect="1" noChangeArrowheads="1"/>
          </p:cNvPicPr>
          <p:nvPr/>
        </p:nvPicPr>
        <p:blipFill>
          <a:blip r:embed="rId6" cstate="print"/>
          <a:srcRect/>
          <a:stretch>
            <a:fillRect/>
          </a:stretch>
        </p:blipFill>
        <p:spPr bwMode="auto">
          <a:xfrm>
            <a:off x="1187624" y="2996952"/>
            <a:ext cx="4071966" cy="3153344"/>
          </a:xfrm>
          <a:prstGeom prst="rect">
            <a:avLst/>
          </a:prstGeom>
          <a:noFill/>
          <a:ln w="9525">
            <a:noFill/>
            <a:miter lim="800000"/>
            <a:headEnd/>
            <a:tailEnd/>
          </a:ln>
          <a:effectLst/>
        </p:spPr>
      </p:pic>
      <p:pic>
        <p:nvPicPr>
          <p:cNvPr id="80901" name="Picture 5"/>
          <p:cNvPicPr>
            <a:picLocks noChangeAspect="1" noChangeArrowheads="1"/>
          </p:cNvPicPr>
          <p:nvPr/>
        </p:nvPicPr>
        <p:blipFill>
          <a:blip r:embed="rId7" cstate="print"/>
          <a:srcRect/>
          <a:stretch>
            <a:fillRect/>
          </a:stretch>
        </p:blipFill>
        <p:spPr bwMode="auto">
          <a:xfrm>
            <a:off x="971600" y="5157192"/>
            <a:ext cx="4788024" cy="1001705"/>
          </a:xfrm>
          <a:prstGeom prst="rect">
            <a:avLst/>
          </a:prstGeom>
          <a:noFill/>
          <a:ln w="9525">
            <a:noFill/>
            <a:miter lim="800000"/>
            <a:headEnd/>
            <a:tailEnd/>
          </a:ln>
          <a:effectLst/>
        </p:spPr>
      </p:pic>
      <p:sp>
        <p:nvSpPr>
          <p:cNvPr id="16" name="Rechteck 15"/>
          <p:cNvSpPr/>
          <p:nvPr/>
        </p:nvSpPr>
        <p:spPr>
          <a:xfrm>
            <a:off x="755576" y="1988840"/>
            <a:ext cx="5040361" cy="4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0899"/>
                                        </p:tgtEl>
                                        <p:attrNameLst>
                                          <p:attrName>style.visibility</p:attrName>
                                        </p:attrNameLst>
                                      </p:cBhvr>
                                      <p:to>
                                        <p:strVal val="visible"/>
                                      </p:to>
                                    </p:set>
                                    <p:anim calcmode="lin" valueType="num">
                                      <p:cBhvr additive="base">
                                        <p:cTn id="19" dur="500" fill="hold"/>
                                        <p:tgtEl>
                                          <p:spTgt spid="80899"/>
                                        </p:tgtEl>
                                        <p:attrNameLst>
                                          <p:attrName>ppt_x</p:attrName>
                                        </p:attrNameLst>
                                      </p:cBhvr>
                                      <p:tavLst>
                                        <p:tav tm="0">
                                          <p:val>
                                            <p:strVal val="#ppt_x"/>
                                          </p:val>
                                        </p:tav>
                                        <p:tav tm="100000">
                                          <p:val>
                                            <p:strVal val="#ppt_x"/>
                                          </p:val>
                                        </p:tav>
                                      </p:tavLst>
                                    </p:anim>
                                    <p:anim calcmode="lin" valueType="num">
                                      <p:cBhvr additive="base">
                                        <p:cTn id="20" dur="500" fill="hold"/>
                                        <p:tgtEl>
                                          <p:spTgt spid="808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0900"/>
                                        </p:tgtEl>
                                        <p:attrNameLst>
                                          <p:attrName>style.visibility</p:attrName>
                                        </p:attrNameLst>
                                      </p:cBhvr>
                                      <p:to>
                                        <p:strVal val="visible"/>
                                      </p:to>
                                    </p:set>
                                    <p:anim calcmode="lin" valueType="num">
                                      <p:cBhvr additive="base">
                                        <p:cTn id="25" dur="500" fill="hold"/>
                                        <p:tgtEl>
                                          <p:spTgt spid="80900"/>
                                        </p:tgtEl>
                                        <p:attrNameLst>
                                          <p:attrName>ppt_x</p:attrName>
                                        </p:attrNameLst>
                                      </p:cBhvr>
                                      <p:tavLst>
                                        <p:tav tm="0">
                                          <p:val>
                                            <p:strVal val="#ppt_x"/>
                                          </p:val>
                                        </p:tav>
                                        <p:tav tm="100000">
                                          <p:val>
                                            <p:strVal val="#ppt_x"/>
                                          </p:val>
                                        </p:tav>
                                      </p:tavLst>
                                    </p:anim>
                                    <p:anim calcmode="lin" valueType="num">
                                      <p:cBhvr additive="base">
                                        <p:cTn id="26" dur="500" fill="hold"/>
                                        <p:tgtEl>
                                          <p:spTgt spid="8090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0901"/>
                                        </p:tgtEl>
                                        <p:attrNameLst>
                                          <p:attrName>style.visibility</p:attrName>
                                        </p:attrNameLst>
                                      </p:cBhvr>
                                      <p:to>
                                        <p:strVal val="visible"/>
                                      </p:to>
                                    </p:set>
                                    <p:anim calcmode="lin" valueType="num">
                                      <p:cBhvr additive="base">
                                        <p:cTn id="31" dur="500" fill="hold"/>
                                        <p:tgtEl>
                                          <p:spTgt spid="80901"/>
                                        </p:tgtEl>
                                        <p:attrNameLst>
                                          <p:attrName>ppt_x</p:attrName>
                                        </p:attrNameLst>
                                      </p:cBhvr>
                                      <p:tavLst>
                                        <p:tav tm="0">
                                          <p:val>
                                            <p:strVal val="#ppt_x"/>
                                          </p:val>
                                        </p:tav>
                                        <p:tav tm="100000">
                                          <p:val>
                                            <p:strVal val="#ppt_x"/>
                                          </p:val>
                                        </p:tav>
                                      </p:tavLst>
                                    </p:anim>
                                    <p:anim calcmode="lin" valueType="num">
                                      <p:cBhvr additive="base">
                                        <p:cTn id="32" dur="500" fill="hold"/>
                                        <p:tgtEl>
                                          <p:spTgt spid="8090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Inhaltsplatzhalter 2"/>
          <p:cNvSpPr>
            <a:spLocks noGrp="1"/>
          </p:cNvSpPr>
          <p:nvPr>
            <p:ph idx="1"/>
          </p:nvPr>
        </p:nvSpPr>
        <p:spPr/>
        <p:txBody>
          <a:bodyPr/>
          <a:lstStyle/>
          <a:p>
            <a:pPr eaLnBrk="1" hangingPunct="1"/>
            <a:r>
              <a:rPr lang="en-GB" b="1" smtClean="0">
                <a:latin typeface="Arial" charset="0"/>
                <a:cs typeface="Arial" charset="0"/>
              </a:rPr>
              <a:t>Time-saving</a:t>
            </a:r>
          </a:p>
          <a:p>
            <a:pPr lvl="1" eaLnBrk="1" hangingPunct="1"/>
            <a:r>
              <a:rPr lang="en-GB" smtClean="0">
                <a:latin typeface="Arial" charset="0"/>
                <a:cs typeface="Arial" charset="0"/>
              </a:rPr>
              <a:t>Less work steps</a:t>
            </a:r>
          </a:p>
          <a:p>
            <a:pPr lvl="1" eaLnBrk="1" hangingPunct="1"/>
            <a:r>
              <a:rPr lang="en-GB" smtClean="0">
                <a:latin typeface="Arial" charset="0"/>
                <a:cs typeface="Arial" charset="0"/>
              </a:rPr>
              <a:t>Faster preparation</a:t>
            </a:r>
          </a:p>
          <a:p>
            <a:pPr lvl="1" eaLnBrk="1" hangingPunct="1"/>
            <a:r>
              <a:rPr lang="en-GB" smtClean="0">
                <a:latin typeface="Arial" charset="0"/>
                <a:cs typeface="Arial" charset="0"/>
              </a:rPr>
              <a:t>No cleaning or sterilisation</a:t>
            </a:r>
          </a:p>
          <a:p>
            <a:pPr lvl="1" eaLnBrk="1" hangingPunct="1"/>
            <a:endParaRPr lang="en-GB" smtClean="0">
              <a:latin typeface="Arial" charset="0"/>
              <a:cs typeface="Arial" charset="0"/>
            </a:endParaRPr>
          </a:p>
        </p:txBody>
      </p:sp>
      <p:sp>
        <p:nvSpPr>
          <p:cNvPr id="5" name="Titel 1"/>
          <p:cNvSpPr>
            <a:spLocks noGrp="1"/>
          </p:cNvSpPr>
          <p:nvPr>
            <p:ph type="title"/>
          </p:nvPr>
        </p:nvSpPr>
        <p:spPr/>
        <p:txBody>
          <a:bodyPr/>
          <a:lstStyle/>
          <a:p>
            <a:r>
              <a:rPr lang="en-GB" dirty="0" smtClean="0"/>
              <a:t>Benefits of the RECIPROC</a:t>
            </a:r>
            <a:r>
              <a:rPr lang="en-GB" baseline="30000" dirty="0" smtClean="0"/>
              <a:t>®</a:t>
            </a:r>
            <a:r>
              <a:rPr lang="en-GB" dirty="0" smtClean="0"/>
              <a:t> concept</a:t>
            </a:r>
            <a:endParaRPr lang="de-DE"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el 1"/>
          <p:cNvSpPr>
            <a:spLocks noGrp="1"/>
          </p:cNvSpPr>
          <p:nvPr>
            <p:ph type="title"/>
          </p:nvPr>
        </p:nvSpPr>
        <p:spPr/>
        <p:txBody>
          <a:bodyPr/>
          <a:lstStyle/>
          <a:p>
            <a:pPr eaLnBrk="1" hangingPunct="1"/>
            <a:r>
              <a:rPr lang="de-DE" smtClean="0"/>
              <a:t>Clinical procedure</a:t>
            </a:r>
            <a:endParaRPr lang="de-DE" sz="2000" smtClean="0"/>
          </a:p>
        </p:txBody>
      </p:sp>
      <p:sp>
        <p:nvSpPr>
          <p:cNvPr id="86018" name="Inhaltsplatzhalter 7"/>
          <p:cNvSpPr>
            <a:spLocks noGrp="1"/>
          </p:cNvSpPr>
          <p:nvPr>
            <p:ph idx="1"/>
          </p:nvPr>
        </p:nvSpPr>
        <p:spPr/>
        <p:txBody>
          <a:bodyPr/>
          <a:lstStyle/>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r>
              <a:rPr lang="en-GB" dirty="0" smtClean="0">
                <a:latin typeface="Arial" charset="0"/>
                <a:cs typeface="Arial" charset="0"/>
              </a:rPr>
              <a:t>Estimation of working length based on a pre-operative radiograph</a:t>
            </a:r>
          </a:p>
          <a:p>
            <a:pPr eaLnBrk="1" hangingPunct="1"/>
            <a:r>
              <a:rPr lang="en-GB" dirty="0" smtClean="0">
                <a:latin typeface="Arial" charset="0"/>
                <a:cs typeface="Arial" charset="0"/>
              </a:rPr>
              <a:t>Set stopper at approx. 2/3 of estimated working length</a:t>
            </a:r>
            <a:endParaRPr lang="en-GB" b="1" dirty="0" smtClean="0">
              <a:latin typeface="Arial" charset="0"/>
              <a:cs typeface="Arial" charset="0"/>
            </a:endParaRPr>
          </a:p>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p:txBody>
      </p:sp>
      <p:pic>
        <p:nvPicPr>
          <p:cNvPr id="86019" name="Picture 2"/>
          <p:cNvPicPr>
            <a:picLocks noChangeAspect="1" noChangeArrowheads="1"/>
          </p:cNvPicPr>
          <p:nvPr/>
        </p:nvPicPr>
        <p:blipFill>
          <a:blip r:embed="rId3" cstate="print"/>
          <a:srcRect/>
          <a:stretch>
            <a:fillRect/>
          </a:stretch>
        </p:blipFill>
        <p:spPr bwMode="auto">
          <a:xfrm>
            <a:off x="827088" y="1700213"/>
            <a:ext cx="1914525" cy="865187"/>
          </a:xfrm>
          <a:prstGeom prst="rect">
            <a:avLst/>
          </a:prstGeom>
          <a:noFill/>
          <a:ln w="9525">
            <a:noFill/>
            <a:miter lim="800000"/>
            <a:headEnd/>
            <a:tailEnd/>
          </a:ln>
        </p:spPr>
      </p:pic>
      <p:pic>
        <p:nvPicPr>
          <p:cNvPr id="86020" name="Picture 3"/>
          <p:cNvPicPr>
            <a:picLocks noChangeAspect="1" noChangeArrowheads="1"/>
          </p:cNvPicPr>
          <p:nvPr/>
        </p:nvPicPr>
        <p:blipFill>
          <a:blip r:embed="rId4" cstate="print"/>
          <a:srcRect/>
          <a:stretch>
            <a:fillRect/>
          </a:stretch>
        </p:blipFill>
        <p:spPr bwMode="auto">
          <a:xfrm>
            <a:off x="5611813" y="4221163"/>
            <a:ext cx="2741612" cy="208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el 1"/>
          <p:cNvSpPr>
            <a:spLocks noGrp="1"/>
          </p:cNvSpPr>
          <p:nvPr>
            <p:ph type="title"/>
          </p:nvPr>
        </p:nvSpPr>
        <p:spPr/>
        <p:txBody>
          <a:bodyPr/>
          <a:lstStyle/>
          <a:p>
            <a:pPr eaLnBrk="1" hangingPunct="1"/>
            <a:r>
              <a:rPr lang="de-DE" smtClean="0"/>
              <a:t>Clinical procedure</a:t>
            </a:r>
            <a:endParaRPr lang="de-DE" sz="2000" smtClean="0"/>
          </a:p>
        </p:txBody>
      </p:sp>
      <p:pic>
        <p:nvPicPr>
          <p:cNvPr id="6153" name="Picture 9"/>
          <p:cNvPicPr>
            <a:picLocks noChangeAspect="1" noChangeArrowheads="1"/>
          </p:cNvPicPr>
          <p:nvPr/>
        </p:nvPicPr>
        <p:blipFill>
          <a:blip r:embed="rId3" cstate="print"/>
          <a:srcRect/>
          <a:stretch>
            <a:fillRect/>
          </a:stretch>
        </p:blipFill>
        <p:spPr bwMode="auto">
          <a:xfrm>
            <a:off x="684213" y="1700213"/>
            <a:ext cx="1330325" cy="4213225"/>
          </a:xfrm>
          <a:prstGeom prst="rect">
            <a:avLst/>
          </a:prstGeom>
          <a:noFill/>
          <a:ln w="9525">
            <a:noFill/>
            <a:miter lim="800000"/>
            <a:headEnd/>
            <a:tailEnd/>
          </a:ln>
        </p:spPr>
      </p:pic>
      <p:pic>
        <p:nvPicPr>
          <p:cNvPr id="6154" name="Picture 10"/>
          <p:cNvPicPr>
            <a:picLocks noChangeAspect="1" noChangeArrowheads="1"/>
          </p:cNvPicPr>
          <p:nvPr/>
        </p:nvPicPr>
        <p:blipFill>
          <a:blip r:embed="rId4" cstate="print"/>
          <a:srcRect/>
          <a:stretch>
            <a:fillRect/>
          </a:stretch>
        </p:blipFill>
        <p:spPr bwMode="auto">
          <a:xfrm>
            <a:off x="2051050" y="1700213"/>
            <a:ext cx="2089150" cy="4232275"/>
          </a:xfrm>
          <a:prstGeom prst="rect">
            <a:avLst/>
          </a:prstGeom>
          <a:noFill/>
          <a:ln w="9525">
            <a:noFill/>
            <a:miter lim="800000"/>
            <a:headEnd/>
            <a:tailEnd/>
          </a:ln>
        </p:spPr>
      </p:pic>
      <p:pic>
        <p:nvPicPr>
          <p:cNvPr id="6155" name="Picture 11"/>
          <p:cNvPicPr>
            <a:picLocks noChangeAspect="1" noChangeArrowheads="1"/>
          </p:cNvPicPr>
          <p:nvPr/>
        </p:nvPicPr>
        <p:blipFill>
          <a:blip r:embed="rId5" cstate="print"/>
          <a:srcRect/>
          <a:stretch>
            <a:fillRect/>
          </a:stretch>
        </p:blipFill>
        <p:spPr bwMode="auto">
          <a:xfrm>
            <a:off x="4211638" y="1700213"/>
            <a:ext cx="1368425" cy="2928937"/>
          </a:xfrm>
          <a:prstGeom prst="rect">
            <a:avLst/>
          </a:prstGeom>
          <a:noFill/>
          <a:ln w="9525">
            <a:noFill/>
            <a:miter lim="800000"/>
            <a:headEnd/>
            <a:tailEnd/>
          </a:ln>
        </p:spPr>
      </p:pic>
      <p:pic>
        <p:nvPicPr>
          <p:cNvPr id="6156" name="Picture 12"/>
          <p:cNvPicPr>
            <a:picLocks noChangeAspect="1" noChangeArrowheads="1"/>
          </p:cNvPicPr>
          <p:nvPr/>
        </p:nvPicPr>
        <p:blipFill>
          <a:blip r:embed="rId6" cstate="print"/>
          <a:srcRect/>
          <a:stretch>
            <a:fillRect/>
          </a:stretch>
        </p:blipFill>
        <p:spPr bwMode="auto">
          <a:xfrm>
            <a:off x="5580063" y="1700213"/>
            <a:ext cx="1368425" cy="2786062"/>
          </a:xfrm>
          <a:prstGeom prst="rect">
            <a:avLst/>
          </a:prstGeom>
          <a:noFill/>
          <a:ln w="9525">
            <a:noFill/>
            <a:miter lim="800000"/>
            <a:headEnd/>
            <a:tailEnd/>
          </a:ln>
        </p:spPr>
      </p:pic>
      <p:pic>
        <p:nvPicPr>
          <p:cNvPr id="6157" name="Picture 13"/>
          <p:cNvPicPr>
            <a:picLocks noChangeAspect="1" noChangeArrowheads="1"/>
          </p:cNvPicPr>
          <p:nvPr/>
        </p:nvPicPr>
        <p:blipFill>
          <a:blip r:embed="rId7" cstate="print"/>
          <a:srcRect/>
          <a:stretch>
            <a:fillRect/>
          </a:stretch>
        </p:blipFill>
        <p:spPr bwMode="auto">
          <a:xfrm>
            <a:off x="7019925" y="1700213"/>
            <a:ext cx="1439863" cy="3762375"/>
          </a:xfrm>
          <a:prstGeom prst="rect">
            <a:avLst/>
          </a:prstGeom>
          <a:noFill/>
          <a:ln w="9525">
            <a:noFill/>
            <a:miter lim="800000"/>
            <a:headEnd/>
            <a:tailEnd/>
          </a:ln>
        </p:spPr>
      </p:pic>
      <p:sp>
        <p:nvSpPr>
          <p:cNvPr id="10" name="Rechteck 9"/>
          <p:cNvSpPr/>
          <p:nvPr/>
        </p:nvSpPr>
        <p:spPr>
          <a:xfrm>
            <a:off x="0" y="4221163"/>
            <a:ext cx="9144000"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 name="Textfeld 13"/>
          <p:cNvSpPr txBox="1"/>
          <p:nvPr/>
        </p:nvSpPr>
        <p:spPr>
          <a:xfrm>
            <a:off x="4644008" y="5589240"/>
            <a:ext cx="4248918" cy="430560"/>
          </a:xfrm>
          <a:prstGeom prst="rect">
            <a:avLst/>
          </a:prstGeom>
          <a:noFill/>
          <a:ln w="6350">
            <a:solidFill>
              <a:srgbClr val="E85429"/>
            </a:solidFill>
          </a:ln>
        </p:spPr>
        <p:txBody>
          <a:bodyPr wrap="square">
            <a:spAutoFit/>
          </a:bodyPr>
          <a:lstStyle/>
          <a:p>
            <a:pPr fontAlgn="auto">
              <a:spcBef>
                <a:spcPts val="0"/>
              </a:spcBef>
              <a:spcAft>
                <a:spcPts val="0"/>
              </a:spcAft>
              <a:defRPr/>
            </a:pPr>
            <a:r>
              <a:rPr sz="1100" b="1" dirty="0">
                <a:solidFill>
                  <a:schemeClr val="tx1">
                    <a:lumMod val="65000"/>
                    <a:lumOff val="35000"/>
                  </a:schemeClr>
                </a:solidFill>
                <a:latin typeface="Arial"/>
                <a:cs typeface="Arial"/>
              </a:rPr>
              <a:t>In this way, continue root canal preparation with RECIPROC</a:t>
            </a:r>
            <a:r>
              <a:rPr sz="1100" b="1" baseline="30000" dirty="0">
                <a:solidFill>
                  <a:schemeClr val="tx1">
                    <a:lumMod val="65000"/>
                    <a:lumOff val="35000"/>
                  </a:schemeClr>
                </a:solidFill>
                <a:latin typeface="Arial"/>
                <a:cs typeface="Arial"/>
              </a:rPr>
              <a:t>®</a:t>
            </a:r>
            <a:r>
              <a:rPr sz="1100" b="1" dirty="0">
                <a:solidFill>
                  <a:schemeClr val="tx1">
                    <a:lumMod val="65000"/>
                    <a:lumOff val="35000"/>
                  </a:schemeClr>
                </a:solidFill>
                <a:latin typeface="Arial"/>
                <a:cs typeface="Arial"/>
              </a:rPr>
              <a:t> until approx. 2/3 of the working </a:t>
            </a:r>
            <a:r>
              <a:rPr sz="1100" b="1">
                <a:solidFill>
                  <a:schemeClr val="tx1">
                    <a:lumMod val="65000"/>
                    <a:lumOff val="35000"/>
                  </a:schemeClr>
                </a:solidFill>
                <a:latin typeface="Arial"/>
                <a:cs typeface="Arial"/>
              </a:rPr>
              <a:t>length </a:t>
            </a:r>
            <a:r>
              <a:rPr lang="de-DE" sz="1100" b="1" dirty="0" err="1" smtClean="0">
                <a:solidFill>
                  <a:schemeClr val="tx1">
                    <a:lumMod val="65000"/>
                    <a:lumOff val="35000"/>
                  </a:schemeClr>
                </a:solidFill>
                <a:latin typeface="Arial"/>
                <a:cs typeface="Arial"/>
              </a:rPr>
              <a:t>has</a:t>
            </a:r>
            <a:r>
              <a:rPr lang="de-DE" sz="1100" b="1" dirty="0" smtClean="0">
                <a:solidFill>
                  <a:schemeClr val="tx1">
                    <a:lumMod val="65000"/>
                    <a:lumOff val="35000"/>
                  </a:schemeClr>
                </a:solidFill>
                <a:latin typeface="Arial"/>
                <a:cs typeface="Arial"/>
              </a:rPr>
              <a:t> </a:t>
            </a:r>
            <a:r>
              <a:rPr lang="de-DE" sz="1100" b="1" dirty="0" err="1" smtClean="0">
                <a:solidFill>
                  <a:schemeClr val="tx1">
                    <a:lumMod val="65000"/>
                    <a:lumOff val="35000"/>
                  </a:schemeClr>
                </a:solidFill>
                <a:latin typeface="Arial"/>
                <a:cs typeface="Arial"/>
              </a:rPr>
              <a:t>been</a:t>
            </a:r>
            <a:r>
              <a:rPr sz="1100" b="1" smtClean="0">
                <a:solidFill>
                  <a:schemeClr val="tx1">
                    <a:lumMod val="65000"/>
                    <a:lumOff val="35000"/>
                  </a:schemeClr>
                </a:solidFill>
                <a:latin typeface="Arial"/>
                <a:cs typeface="Arial"/>
              </a:rPr>
              <a:t> </a:t>
            </a:r>
            <a:r>
              <a:rPr sz="1100" b="1" dirty="0">
                <a:solidFill>
                  <a:schemeClr val="tx1">
                    <a:lumMod val="65000"/>
                    <a:lumOff val="35000"/>
                  </a:schemeClr>
                </a:solidFill>
                <a:latin typeface="Arial"/>
                <a:cs typeface="Arial"/>
              </a:rPr>
              <a:t>reached</a:t>
            </a:r>
            <a:endParaRPr lang="de-DE" sz="1100" b="1" dirty="0">
              <a:solidFill>
                <a:schemeClr val="tx1">
                  <a:lumMod val="65000"/>
                  <a:lumOff val="35000"/>
                </a:schemeClr>
              </a:solidFill>
              <a:latin typeface="Arial" pitchFamily="34" charset="0"/>
              <a:cs typeface="Arial" pitchFamily="34" charset="0"/>
            </a:endParaRPr>
          </a:p>
        </p:txBody>
      </p:sp>
      <p:pic>
        <p:nvPicPr>
          <p:cNvPr id="2050" name="Picture 2"/>
          <p:cNvPicPr>
            <a:picLocks noChangeAspect="1" noChangeArrowheads="1"/>
          </p:cNvPicPr>
          <p:nvPr/>
        </p:nvPicPr>
        <p:blipFill>
          <a:blip r:embed="rId8" cstate="print"/>
          <a:srcRect/>
          <a:stretch>
            <a:fillRect/>
          </a:stretch>
        </p:blipFill>
        <p:spPr bwMode="auto">
          <a:xfrm>
            <a:off x="611560" y="1196752"/>
            <a:ext cx="7719231" cy="395858"/>
          </a:xfrm>
          <a:prstGeom prst="rect">
            <a:avLst/>
          </a:prstGeom>
          <a:noFill/>
          <a:ln w="9525">
            <a:noFill/>
            <a:miter lim="800000"/>
            <a:headEnd/>
            <a:tailEnd/>
          </a:ln>
        </p:spPr>
      </p:pic>
      <p:pic>
        <p:nvPicPr>
          <p:cNvPr id="2051" name="Picture 3"/>
          <p:cNvPicPr>
            <a:picLocks noChangeAspect="1" noChangeArrowheads="1"/>
          </p:cNvPicPr>
          <p:nvPr/>
        </p:nvPicPr>
        <p:blipFill>
          <a:blip r:embed="rId9" cstate="print"/>
          <a:srcRect/>
          <a:stretch>
            <a:fillRect/>
          </a:stretch>
        </p:blipFill>
        <p:spPr bwMode="auto">
          <a:xfrm>
            <a:off x="1907705" y="4437112"/>
            <a:ext cx="2524925" cy="174193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blinds(horizontal)">
                                      <p:cBhvr>
                                        <p:cTn id="7" dur="500"/>
                                        <p:tgtEl>
                                          <p:spTgt spid="61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54"/>
                                        </p:tgtEl>
                                        <p:attrNameLst>
                                          <p:attrName>style.visibility</p:attrName>
                                        </p:attrNameLst>
                                      </p:cBhvr>
                                      <p:to>
                                        <p:strVal val="visible"/>
                                      </p:to>
                                    </p:set>
                                    <p:animEffect transition="in" filter="blinds(horizontal)">
                                      <p:cBhvr>
                                        <p:cTn id="12" dur="500"/>
                                        <p:tgtEl>
                                          <p:spTgt spid="61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55"/>
                                        </p:tgtEl>
                                        <p:attrNameLst>
                                          <p:attrName>style.visibility</p:attrName>
                                        </p:attrNameLst>
                                      </p:cBhvr>
                                      <p:to>
                                        <p:strVal val="visible"/>
                                      </p:to>
                                    </p:set>
                                    <p:animEffect transition="in" filter="blinds(horizontal)">
                                      <p:cBhvr>
                                        <p:cTn id="17" dur="500"/>
                                        <p:tgtEl>
                                          <p:spTgt spid="615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156"/>
                                        </p:tgtEl>
                                        <p:attrNameLst>
                                          <p:attrName>style.visibility</p:attrName>
                                        </p:attrNameLst>
                                      </p:cBhvr>
                                      <p:to>
                                        <p:strVal val="visible"/>
                                      </p:to>
                                    </p:set>
                                    <p:animEffect transition="in" filter="blinds(horizontal)">
                                      <p:cBhvr>
                                        <p:cTn id="22" dur="500"/>
                                        <p:tgtEl>
                                          <p:spTgt spid="615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157"/>
                                        </p:tgtEl>
                                        <p:attrNameLst>
                                          <p:attrName>style.visibility</p:attrName>
                                        </p:attrNameLst>
                                      </p:cBhvr>
                                      <p:to>
                                        <p:strVal val="visible"/>
                                      </p:to>
                                    </p:set>
                                    <p:animEffect transition="in" filter="blinds(horizontal)">
                                      <p:cBhvr>
                                        <p:cTn id="27" dur="500"/>
                                        <p:tgtEl>
                                          <p:spTgt spid="615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Inhaltsplatzhalter 7"/>
          <p:cNvSpPr>
            <a:spLocks noGrp="1"/>
          </p:cNvSpPr>
          <p:nvPr>
            <p:ph idx="1"/>
          </p:nvPr>
        </p:nvSpPr>
        <p:spPr/>
        <p:txBody>
          <a:bodyPr/>
          <a:lstStyle/>
          <a:p>
            <a:pPr eaLnBrk="1" hangingPunct="1"/>
            <a:endParaRPr lang="en-GB" smtClean="0">
              <a:latin typeface="Arial" charset="0"/>
              <a:cs typeface="Arial" charset="0"/>
            </a:endParaRPr>
          </a:p>
          <a:p>
            <a:pPr eaLnBrk="1" hangingPunct="1"/>
            <a:endParaRPr lang="en-GB" smtClean="0">
              <a:latin typeface="Arial" charset="0"/>
              <a:cs typeface="Arial" charset="0"/>
            </a:endParaRPr>
          </a:p>
          <a:p>
            <a:pPr eaLnBrk="1" hangingPunct="1"/>
            <a:endParaRPr lang="en-GB" smtClean="0">
              <a:latin typeface="Arial" charset="0"/>
              <a:cs typeface="Arial" charset="0"/>
            </a:endParaRPr>
          </a:p>
          <a:p>
            <a:pPr eaLnBrk="1" hangingPunct="1"/>
            <a:endParaRPr lang="en-GB" smtClean="0">
              <a:latin typeface="Arial" charset="0"/>
              <a:cs typeface="Arial" charset="0"/>
            </a:endParaRPr>
          </a:p>
          <a:p>
            <a:pPr eaLnBrk="1" hangingPunct="1"/>
            <a:r>
              <a:rPr lang="en-GB" smtClean="0">
                <a:latin typeface="Arial" charset="0"/>
                <a:cs typeface="Arial" charset="0"/>
              </a:rPr>
              <a:t>After preparation of approx. 2/3 of the root canal length, the working length is determined.</a:t>
            </a:r>
            <a:r>
              <a:rPr lang="en-GB" smtClean="0">
                <a:solidFill>
                  <a:schemeClr val="tx1"/>
                </a:solidFill>
                <a:latin typeface="Arial" charset="0"/>
                <a:cs typeface="Arial" charset="0"/>
              </a:rPr>
              <a:t> </a:t>
            </a:r>
            <a:endParaRPr lang="en-GB" smtClean="0">
              <a:latin typeface="Arial" charset="0"/>
              <a:cs typeface="Arial" charset="0"/>
            </a:endParaRPr>
          </a:p>
          <a:p>
            <a:pPr eaLnBrk="1" hangingPunct="1"/>
            <a:endParaRPr lang="en-GB" smtClean="0">
              <a:latin typeface="Arial" charset="0"/>
              <a:cs typeface="Arial" charset="0"/>
            </a:endParaRPr>
          </a:p>
        </p:txBody>
      </p:sp>
      <p:pic>
        <p:nvPicPr>
          <p:cNvPr id="90114" name="Picture 2"/>
          <p:cNvPicPr>
            <a:picLocks noChangeAspect="1" noChangeArrowheads="1"/>
          </p:cNvPicPr>
          <p:nvPr/>
        </p:nvPicPr>
        <p:blipFill>
          <a:blip r:embed="rId3" cstate="print"/>
          <a:srcRect/>
          <a:stretch>
            <a:fillRect/>
          </a:stretch>
        </p:blipFill>
        <p:spPr bwMode="auto">
          <a:xfrm>
            <a:off x="827088" y="1700213"/>
            <a:ext cx="1914525" cy="865187"/>
          </a:xfrm>
          <a:prstGeom prst="rect">
            <a:avLst/>
          </a:prstGeom>
          <a:noFill/>
          <a:ln w="9525">
            <a:noFill/>
            <a:miter lim="800000"/>
            <a:headEnd/>
            <a:tailEnd/>
          </a:ln>
        </p:spPr>
      </p:pic>
      <p:sp>
        <p:nvSpPr>
          <p:cNvPr id="90115" name="Titel 1"/>
          <p:cNvSpPr>
            <a:spLocks noGrp="1"/>
          </p:cNvSpPr>
          <p:nvPr>
            <p:ph type="title"/>
          </p:nvPr>
        </p:nvSpPr>
        <p:spPr/>
        <p:txBody>
          <a:bodyPr/>
          <a:lstStyle/>
          <a:p>
            <a:pPr eaLnBrk="1" hangingPunct="1"/>
            <a:r>
              <a:rPr lang="de-DE" smtClean="0"/>
              <a:t>Clinical procedure</a:t>
            </a:r>
            <a:br>
              <a:rPr lang="de-DE" smtClean="0"/>
            </a:br>
            <a:r>
              <a:rPr lang="de-DE" sz="2000" smtClean="0"/>
              <a:t>Electronic length determination</a:t>
            </a:r>
          </a:p>
        </p:txBody>
      </p:sp>
      <p:pic>
        <p:nvPicPr>
          <p:cNvPr id="90116" name="Picture 2" descr="P:\Marketing Information\02 - Produkte\Apexlocator\Raypex 6\Bilder\Raypex_HM_Pack_1.jpg"/>
          <p:cNvPicPr>
            <a:picLocks noChangeAspect="1" noChangeArrowheads="1"/>
          </p:cNvPicPr>
          <p:nvPr/>
        </p:nvPicPr>
        <p:blipFill>
          <a:blip r:embed="rId4" cstate="print"/>
          <a:srcRect/>
          <a:stretch>
            <a:fillRect/>
          </a:stretch>
        </p:blipFill>
        <p:spPr bwMode="auto">
          <a:xfrm>
            <a:off x="5940425" y="3859213"/>
            <a:ext cx="2232025" cy="2244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el 1"/>
          <p:cNvSpPr>
            <a:spLocks noGrp="1"/>
          </p:cNvSpPr>
          <p:nvPr>
            <p:ph type="title"/>
          </p:nvPr>
        </p:nvSpPr>
        <p:spPr/>
        <p:txBody>
          <a:bodyPr/>
          <a:lstStyle/>
          <a:p>
            <a:pPr eaLnBrk="1" hangingPunct="1"/>
            <a:r>
              <a:rPr lang="en-GB" smtClean="0"/>
              <a:t>Clinical procedure</a:t>
            </a:r>
            <a:br>
              <a:rPr lang="en-GB" smtClean="0"/>
            </a:br>
            <a:r>
              <a:rPr lang="en-GB" sz="2000" smtClean="0"/>
              <a:t>after reaching 2/3 of the working length with R25</a:t>
            </a:r>
          </a:p>
        </p:txBody>
      </p:sp>
      <p:sp>
        <p:nvSpPr>
          <p:cNvPr id="92162" name="Inhaltsplatzhalter 15"/>
          <p:cNvSpPr>
            <a:spLocks noGrp="1"/>
          </p:cNvSpPr>
          <p:nvPr>
            <p:ph sz="half" idx="1"/>
          </p:nvPr>
        </p:nvSpPr>
        <p:spPr>
          <a:xfrm>
            <a:off x="457200" y="1600200"/>
            <a:ext cx="5114925" cy="4525963"/>
          </a:xfrm>
        </p:spPr>
        <p:txBody>
          <a:bodyPr/>
          <a:lstStyle/>
          <a:p>
            <a:pPr eaLnBrk="1" hangingPunct="1"/>
            <a:r>
              <a:rPr lang="en-GB" smtClean="0">
                <a:latin typeface="Arial" charset="0"/>
                <a:cs typeface="Arial" charset="0"/>
              </a:rPr>
              <a:t>Hand instrument ISO size 10 used for working length determination goes to working length </a:t>
            </a:r>
            <a:r>
              <a:rPr lang="en-GB" u="sng" smtClean="0">
                <a:latin typeface="Arial" charset="0"/>
                <a:cs typeface="Arial" charset="0"/>
              </a:rPr>
              <a:t>without being pre-curved</a:t>
            </a:r>
          </a:p>
          <a:p>
            <a:pPr eaLnBrk="1" hangingPunct="1">
              <a:buFont typeface="Wingdings" pitchFamily="2" charset="2"/>
              <a:buNone/>
            </a:pPr>
            <a:r>
              <a:rPr lang="en-GB" b="1" smtClean="0">
                <a:solidFill>
                  <a:srgbClr val="E85429"/>
                </a:solidFill>
                <a:latin typeface="Arial" charset="0"/>
                <a:cs typeface="Arial" charset="0"/>
              </a:rPr>
              <a:t/>
            </a:r>
            <a:br>
              <a:rPr lang="en-GB" b="1" smtClean="0">
                <a:solidFill>
                  <a:srgbClr val="E85429"/>
                </a:solidFill>
                <a:latin typeface="Arial" charset="0"/>
                <a:cs typeface="Arial" charset="0"/>
              </a:rPr>
            </a:br>
            <a:r>
              <a:rPr lang="en-GB" b="1" smtClean="0">
                <a:solidFill>
                  <a:srgbClr val="E85429"/>
                </a:solidFill>
                <a:latin typeface="Arial" charset="0"/>
                <a:cs typeface="Arial" charset="0"/>
              </a:rPr>
              <a:t/>
            </a:r>
            <a:br>
              <a:rPr lang="en-GB" b="1" smtClean="0">
                <a:solidFill>
                  <a:srgbClr val="E85429"/>
                </a:solidFill>
                <a:latin typeface="Arial" charset="0"/>
                <a:cs typeface="Arial" charset="0"/>
              </a:rPr>
            </a:br>
            <a:r>
              <a:rPr lang="en-GB" b="1" smtClean="0">
                <a:solidFill>
                  <a:srgbClr val="E85429"/>
                </a:solidFill>
                <a:latin typeface="Arial" charset="0"/>
                <a:cs typeface="Arial" charset="0"/>
              </a:rPr>
              <a:t>Preparation can be finished with R25. </a:t>
            </a:r>
          </a:p>
          <a:p>
            <a:pPr eaLnBrk="1" hangingPunct="1"/>
            <a:endParaRPr lang="en-GB" smtClean="0">
              <a:latin typeface="Arial" charset="0"/>
              <a:cs typeface="Arial" charset="0"/>
            </a:endParaRPr>
          </a:p>
          <a:p>
            <a:pPr eaLnBrk="1" hangingPunct="1"/>
            <a:endParaRPr lang="en-GB" smtClean="0">
              <a:latin typeface="Arial" charset="0"/>
              <a:cs typeface="Arial" charset="0"/>
            </a:endParaRPr>
          </a:p>
        </p:txBody>
      </p:sp>
      <p:pic>
        <p:nvPicPr>
          <p:cNvPr id="92163" name="Picture 2"/>
          <p:cNvPicPr>
            <a:picLocks noGrp="1" noChangeAspect="1" noChangeArrowheads="1"/>
          </p:cNvPicPr>
          <p:nvPr>
            <p:ph sz="half" idx="2"/>
          </p:nvPr>
        </p:nvPicPr>
        <p:blipFill>
          <a:blip r:embed="rId3" cstate="print"/>
          <a:srcRect/>
          <a:stretch>
            <a:fillRect/>
          </a:stretch>
        </p:blipFill>
        <p:spPr>
          <a:xfrm>
            <a:off x="6143625" y="1214438"/>
            <a:ext cx="2071688" cy="2336800"/>
          </a:xfrm>
        </p:spPr>
      </p:pic>
      <p:pic>
        <p:nvPicPr>
          <p:cNvPr id="92164" name="Picture 5"/>
          <p:cNvPicPr>
            <a:picLocks noChangeAspect="1" noChangeArrowheads="1"/>
          </p:cNvPicPr>
          <p:nvPr/>
        </p:nvPicPr>
        <p:blipFill>
          <a:blip r:embed="rId4" cstate="print"/>
          <a:srcRect/>
          <a:stretch>
            <a:fillRect/>
          </a:stretch>
        </p:blipFill>
        <p:spPr bwMode="auto">
          <a:xfrm>
            <a:off x="5857875" y="4214813"/>
            <a:ext cx="2568575" cy="1657350"/>
          </a:xfrm>
          <a:prstGeom prst="rect">
            <a:avLst/>
          </a:prstGeom>
          <a:noFill/>
          <a:ln w="9525">
            <a:noFill/>
            <a:miter lim="800000"/>
            <a:headEnd/>
            <a:tailEnd/>
          </a:ln>
        </p:spPr>
      </p:pic>
      <p:sp>
        <p:nvSpPr>
          <p:cNvPr id="21" name="Ellipse 20"/>
          <p:cNvSpPr/>
          <p:nvPr/>
        </p:nvSpPr>
        <p:spPr>
          <a:xfrm>
            <a:off x="6786563" y="4857750"/>
            <a:ext cx="785812" cy="714375"/>
          </a:xfrm>
          <a:prstGeom prst="ellipse">
            <a:avLst/>
          </a:prstGeom>
          <a:noFill/>
          <a:ln>
            <a:solidFill>
              <a:srgbClr val="E854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92166" name="Textfeld 24"/>
          <p:cNvSpPr txBox="1">
            <a:spLocks noChangeArrowheads="1"/>
          </p:cNvSpPr>
          <p:nvPr/>
        </p:nvSpPr>
        <p:spPr bwMode="auto">
          <a:xfrm>
            <a:off x="6084168" y="3573016"/>
            <a:ext cx="2169938" cy="460822"/>
          </a:xfrm>
          <a:prstGeom prst="rect">
            <a:avLst/>
          </a:prstGeom>
          <a:noFill/>
          <a:ln w="9525">
            <a:noFill/>
            <a:miter lim="800000"/>
            <a:headEnd/>
            <a:tailEnd/>
          </a:ln>
        </p:spPr>
        <p:txBody>
          <a:bodyPr wrap="square">
            <a:spAutoFit/>
          </a:bodyPr>
          <a:lstStyle/>
          <a:p>
            <a:r>
              <a:rPr lang="de-DE" sz="1200" dirty="0">
                <a:latin typeface="Arial" pitchFamily="34" charset="0"/>
                <a:cs typeface="Arial" pitchFamily="34" charset="0"/>
              </a:rPr>
              <a:t>Gradual </a:t>
            </a:r>
            <a:r>
              <a:rPr lang="de-DE" sz="1200" dirty="0" err="1">
                <a:latin typeface="Arial" pitchFamily="34" charset="0"/>
                <a:cs typeface="Arial" pitchFamily="34" charset="0"/>
              </a:rPr>
              <a:t>curvature</a:t>
            </a:r>
            <a:r>
              <a:rPr lang="de-DE" sz="1200" dirty="0">
                <a:latin typeface="Arial" pitchFamily="34" charset="0"/>
                <a:cs typeface="Arial" pitchFamily="34" charset="0"/>
              </a:rPr>
              <a:t> </a:t>
            </a:r>
            <a:r>
              <a:rPr lang="de-DE" sz="1200" dirty="0" err="1">
                <a:latin typeface="Arial" pitchFamily="34" charset="0"/>
                <a:cs typeface="Arial" pitchFamily="34" charset="0"/>
              </a:rPr>
              <a:t>tooth</a:t>
            </a:r>
            <a:r>
              <a:rPr lang="de-DE" sz="1200" dirty="0">
                <a:latin typeface="Arial" pitchFamily="34" charset="0"/>
                <a:cs typeface="Arial" pitchFamily="34" charset="0"/>
              </a:rPr>
              <a:t> 25</a:t>
            </a:r>
            <a:br>
              <a:rPr lang="de-DE" sz="1200" dirty="0">
                <a:latin typeface="Arial" pitchFamily="34" charset="0"/>
                <a:cs typeface="Arial" pitchFamily="34" charset="0"/>
              </a:rPr>
            </a:br>
            <a:r>
              <a:rPr lang="de-DE" sz="1200" dirty="0">
                <a:latin typeface="Arial" pitchFamily="34" charset="0"/>
                <a:cs typeface="Arial" pitchFamily="34" charset="0"/>
              </a:rPr>
              <a:t>Dr. Ghassan Yared </a:t>
            </a:r>
          </a:p>
        </p:txBody>
      </p:sp>
      <p:sp>
        <p:nvSpPr>
          <p:cNvPr id="14" name="Ellipse 13"/>
          <p:cNvSpPr/>
          <p:nvPr/>
        </p:nvSpPr>
        <p:spPr>
          <a:xfrm>
            <a:off x="6929438" y="1428750"/>
            <a:ext cx="785812" cy="714375"/>
          </a:xfrm>
          <a:prstGeom prst="ellipse">
            <a:avLst/>
          </a:prstGeom>
          <a:noFill/>
          <a:ln>
            <a:solidFill>
              <a:srgbClr val="E854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92168" name="Textfeld 9"/>
          <p:cNvSpPr txBox="1">
            <a:spLocks noChangeArrowheads="1"/>
          </p:cNvSpPr>
          <p:nvPr/>
        </p:nvSpPr>
        <p:spPr bwMode="auto">
          <a:xfrm>
            <a:off x="5795963" y="5949950"/>
            <a:ext cx="2857500" cy="460375"/>
          </a:xfrm>
          <a:prstGeom prst="rect">
            <a:avLst/>
          </a:prstGeom>
          <a:noFill/>
          <a:ln w="9525">
            <a:noFill/>
            <a:miter lim="800000"/>
            <a:headEnd/>
            <a:tailEnd/>
          </a:ln>
        </p:spPr>
        <p:txBody>
          <a:bodyPr>
            <a:spAutoFit/>
          </a:bodyPr>
          <a:lstStyle/>
          <a:p>
            <a:r>
              <a:rPr lang="de-DE" sz="1200" dirty="0">
                <a:latin typeface="Arial" pitchFamily="34" charset="0"/>
                <a:cs typeface="Arial" pitchFamily="34" charset="0"/>
              </a:rPr>
              <a:t>Gradual </a:t>
            </a:r>
            <a:r>
              <a:rPr lang="de-DE" sz="1200" dirty="0" err="1">
                <a:latin typeface="Arial" pitchFamily="34" charset="0"/>
                <a:cs typeface="Arial" pitchFamily="34" charset="0"/>
              </a:rPr>
              <a:t>curvature</a:t>
            </a:r>
            <a:r>
              <a:rPr lang="de-DE" sz="1200" dirty="0">
                <a:latin typeface="Arial" pitchFamily="34" charset="0"/>
                <a:cs typeface="Arial" pitchFamily="34" charset="0"/>
              </a:rPr>
              <a:t> </a:t>
            </a:r>
            <a:r>
              <a:rPr lang="de-DE" sz="1200" dirty="0" err="1">
                <a:latin typeface="Arial" pitchFamily="34" charset="0"/>
                <a:cs typeface="Arial" pitchFamily="34" charset="0"/>
              </a:rPr>
              <a:t>tooth</a:t>
            </a:r>
            <a:r>
              <a:rPr lang="de-DE" sz="1200" dirty="0">
                <a:latin typeface="Arial" pitchFamily="34" charset="0"/>
                <a:cs typeface="Arial" pitchFamily="34" charset="0"/>
              </a:rPr>
              <a:t> 37</a:t>
            </a:r>
            <a:br>
              <a:rPr lang="de-DE" sz="1200" dirty="0">
                <a:latin typeface="Arial" pitchFamily="34" charset="0"/>
                <a:cs typeface="Arial" pitchFamily="34" charset="0"/>
              </a:rPr>
            </a:br>
            <a:r>
              <a:rPr lang="de-DE" sz="1200" dirty="0">
                <a:latin typeface="Arial" pitchFamily="34" charset="0"/>
                <a:cs typeface="Arial" pitchFamily="34" charset="0"/>
              </a:rPr>
              <a:t>Dr. Ghassan Yared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Inhaltsplatzhalter 2"/>
          <p:cNvSpPr>
            <a:spLocks noGrp="1"/>
          </p:cNvSpPr>
          <p:nvPr>
            <p:ph sz="half" idx="1"/>
          </p:nvPr>
        </p:nvSpPr>
        <p:spPr>
          <a:xfrm>
            <a:off x="457200" y="1600200"/>
            <a:ext cx="5338936" cy="4525963"/>
          </a:xfrm>
        </p:spPr>
        <p:txBody>
          <a:bodyPr/>
          <a:lstStyle/>
          <a:p>
            <a:pPr eaLnBrk="1" hangingPunct="1"/>
            <a:r>
              <a:rPr lang="en-GB" dirty="0" smtClean="0">
                <a:latin typeface="Arial" charset="0"/>
                <a:cs typeface="Arial" charset="0"/>
              </a:rPr>
              <a:t>Hand instrument ISO size 10 used for working length determination only goes to working length if it is </a:t>
            </a:r>
            <a:r>
              <a:rPr lang="en-GB" b="1" dirty="0" smtClean="0">
                <a:latin typeface="Arial" charset="0"/>
                <a:cs typeface="Arial" charset="0"/>
              </a:rPr>
              <a:t>pre-curved</a:t>
            </a:r>
          </a:p>
          <a:p>
            <a:pPr eaLnBrk="1" hangingPunct="1">
              <a:buFont typeface="Wingdings" pitchFamily="2" charset="2"/>
              <a:buNone/>
            </a:pPr>
            <a:r>
              <a:rPr lang="en-GB" b="1" dirty="0" smtClean="0">
                <a:solidFill>
                  <a:srgbClr val="E85429"/>
                </a:solidFill>
                <a:latin typeface="Arial" charset="0"/>
                <a:cs typeface="Arial" charset="0"/>
              </a:rPr>
              <a:t>→ Glide path up to ISO 15</a:t>
            </a:r>
          </a:p>
          <a:p>
            <a:pPr eaLnBrk="1" hangingPunct="1">
              <a:buFont typeface="Wingdings" pitchFamily="2" charset="2"/>
              <a:buNone/>
            </a:pPr>
            <a:r>
              <a:rPr lang="en-GB" dirty="0" smtClean="0">
                <a:latin typeface="Arial" charset="0"/>
                <a:cs typeface="Arial" charset="0"/>
              </a:rPr>
              <a:t>	</a:t>
            </a:r>
          </a:p>
          <a:p>
            <a:pPr eaLnBrk="1" hangingPunct="1">
              <a:buFont typeface="Wingdings" pitchFamily="2" charset="2"/>
              <a:buNone/>
            </a:pPr>
            <a:r>
              <a:rPr lang="en-GB" dirty="0" smtClean="0">
                <a:latin typeface="Arial" charset="0"/>
                <a:cs typeface="Arial" charset="0"/>
              </a:rPr>
              <a:t>	If the ISO size 15 hand instrument goes</a:t>
            </a:r>
          </a:p>
          <a:p>
            <a:pPr eaLnBrk="1" hangingPunct="1">
              <a:buFont typeface="Wingdings" pitchFamily="2" charset="2"/>
              <a:buNone/>
            </a:pPr>
            <a:r>
              <a:rPr lang="en-GB" dirty="0" smtClean="0">
                <a:latin typeface="Arial" charset="0"/>
                <a:cs typeface="Arial" charset="0"/>
              </a:rPr>
              <a:t>	to working length </a:t>
            </a:r>
            <a:r>
              <a:rPr lang="en-GB" b="1" dirty="0" smtClean="0">
                <a:latin typeface="Arial" charset="0"/>
                <a:cs typeface="Arial" charset="0"/>
              </a:rPr>
              <a:t>without being pre-curved</a:t>
            </a:r>
            <a:r>
              <a:rPr lang="en-GB" dirty="0" smtClean="0">
                <a:latin typeface="Arial" charset="0"/>
                <a:cs typeface="Arial" charset="0"/>
              </a:rPr>
              <a:t>, finish root canal preparation with R25.</a:t>
            </a:r>
          </a:p>
          <a:p>
            <a:pPr eaLnBrk="1" hangingPunct="1">
              <a:buFont typeface="Wingdings" pitchFamily="2" charset="2"/>
              <a:buNone/>
            </a:pPr>
            <a:endParaRPr lang="en-GB" dirty="0" smtClean="0">
              <a:latin typeface="Arial" charset="0"/>
              <a:cs typeface="Arial" charset="0"/>
            </a:endParaRPr>
          </a:p>
          <a:p>
            <a:pPr eaLnBrk="1" hangingPunct="1">
              <a:buFont typeface="Wingdings" pitchFamily="2" charset="2"/>
              <a:buNone/>
            </a:pPr>
            <a:r>
              <a:rPr lang="en-GB" dirty="0" smtClean="0">
                <a:latin typeface="Arial" charset="0"/>
                <a:cs typeface="Arial" charset="0"/>
              </a:rPr>
              <a:t>	If not, complete preparation with hand instruments</a:t>
            </a:r>
          </a:p>
          <a:p>
            <a:pPr eaLnBrk="1" hangingPunct="1"/>
            <a:endParaRPr lang="en-GB" dirty="0" smtClean="0">
              <a:latin typeface="Arial" charset="0"/>
              <a:cs typeface="Arial" charset="0"/>
            </a:endParaRPr>
          </a:p>
        </p:txBody>
      </p:sp>
      <p:pic>
        <p:nvPicPr>
          <p:cNvPr id="94210" name="Picture 3"/>
          <p:cNvPicPr>
            <a:picLocks noChangeAspect="1" noChangeArrowheads="1"/>
          </p:cNvPicPr>
          <p:nvPr/>
        </p:nvPicPr>
        <p:blipFill>
          <a:blip r:embed="rId3" cstate="print"/>
          <a:srcRect/>
          <a:stretch>
            <a:fillRect/>
          </a:stretch>
        </p:blipFill>
        <p:spPr bwMode="auto">
          <a:xfrm>
            <a:off x="5929313" y="3929063"/>
            <a:ext cx="2786062" cy="1597025"/>
          </a:xfrm>
          <a:prstGeom prst="rect">
            <a:avLst/>
          </a:prstGeom>
          <a:noFill/>
          <a:ln w="9525">
            <a:noFill/>
            <a:miter lim="800000"/>
            <a:headEnd/>
            <a:tailEnd/>
          </a:ln>
        </p:spPr>
      </p:pic>
      <p:sp>
        <p:nvSpPr>
          <p:cNvPr id="94211" name="Textfeld 7"/>
          <p:cNvSpPr txBox="1">
            <a:spLocks noChangeArrowheads="1"/>
          </p:cNvSpPr>
          <p:nvPr/>
        </p:nvSpPr>
        <p:spPr bwMode="auto">
          <a:xfrm>
            <a:off x="5940425" y="5572125"/>
            <a:ext cx="2952055" cy="646331"/>
          </a:xfrm>
          <a:prstGeom prst="rect">
            <a:avLst/>
          </a:prstGeom>
          <a:noFill/>
          <a:ln w="9525">
            <a:noFill/>
            <a:miter lim="800000"/>
            <a:headEnd/>
            <a:tailEnd/>
          </a:ln>
        </p:spPr>
        <p:txBody>
          <a:bodyPr wrap="square">
            <a:spAutoFit/>
          </a:bodyPr>
          <a:lstStyle/>
          <a:p>
            <a:r>
              <a:rPr lang="de-DE" sz="1200" dirty="0">
                <a:latin typeface="Arial" pitchFamily="34" charset="0"/>
                <a:cs typeface="Arial" pitchFamily="34" charset="0"/>
              </a:rPr>
              <a:t>Abrupt </a:t>
            </a:r>
            <a:r>
              <a:rPr lang="de-DE" sz="1200" dirty="0" err="1">
                <a:latin typeface="Arial" pitchFamily="34" charset="0"/>
                <a:cs typeface="Arial" pitchFamily="34" charset="0"/>
              </a:rPr>
              <a:t>curvature</a:t>
            </a:r>
            <a:r>
              <a:rPr lang="de-DE" sz="1200" dirty="0">
                <a:latin typeface="Arial" pitchFamily="34" charset="0"/>
                <a:cs typeface="Arial" pitchFamily="34" charset="0"/>
              </a:rPr>
              <a:t> </a:t>
            </a:r>
            <a:r>
              <a:rPr lang="de-DE" sz="1200" dirty="0" err="1">
                <a:latin typeface="Arial" pitchFamily="34" charset="0"/>
                <a:cs typeface="Arial" pitchFamily="34" charset="0"/>
              </a:rPr>
              <a:t>tooth</a:t>
            </a:r>
            <a:r>
              <a:rPr lang="de-DE" sz="1200" dirty="0">
                <a:latin typeface="Arial" pitchFamily="34" charset="0"/>
                <a:cs typeface="Arial" pitchFamily="34" charset="0"/>
              </a:rPr>
              <a:t> 47, </a:t>
            </a:r>
            <a:r>
              <a:rPr lang="de-DE" sz="1200" dirty="0" err="1">
                <a:latin typeface="Arial" pitchFamily="34" charset="0"/>
                <a:cs typeface="Arial" pitchFamily="34" charset="0"/>
              </a:rPr>
              <a:t>root</a:t>
            </a:r>
            <a:r>
              <a:rPr lang="de-DE" sz="1200" dirty="0">
                <a:latin typeface="Arial" pitchFamily="34" charset="0"/>
                <a:cs typeface="Arial" pitchFamily="34" charset="0"/>
              </a:rPr>
              <a:t> </a:t>
            </a:r>
            <a:r>
              <a:rPr lang="de-DE" sz="1200" dirty="0" err="1">
                <a:latin typeface="Arial" pitchFamily="34" charset="0"/>
                <a:cs typeface="Arial" pitchFamily="34" charset="0"/>
              </a:rPr>
              <a:t>canal</a:t>
            </a:r>
            <a:r>
              <a:rPr lang="de-DE" sz="1200" dirty="0">
                <a:latin typeface="Arial" pitchFamily="34" charset="0"/>
                <a:cs typeface="Arial" pitchFamily="34" charset="0"/>
              </a:rPr>
              <a:t> </a:t>
            </a:r>
            <a:r>
              <a:rPr lang="de-DE" sz="1200" dirty="0" err="1">
                <a:latin typeface="Arial" pitchFamily="34" charset="0"/>
                <a:cs typeface="Arial" pitchFamily="34" charset="0"/>
              </a:rPr>
              <a:t>preparation</a:t>
            </a:r>
            <a:r>
              <a:rPr lang="de-DE" sz="1200" dirty="0">
                <a:latin typeface="Arial" pitchFamily="34" charset="0"/>
                <a:cs typeface="Arial" pitchFamily="34" charset="0"/>
              </a:rPr>
              <a:t> was </a:t>
            </a:r>
            <a:r>
              <a:rPr lang="de-DE" sz="1200" dirty="0" err="1">
                <a:latin typeface="Arial" pitchFamily="34" charset="0"/>
                <a:cs typeface="Arial" pitchFamily="34" charset="0"/>
              </a:rPr>
              <a:t>finished</a:t>
            </a:r>
            <a:r>
              <a:rPr lang="de-DE" sz="1200" dirty="0">
                <a:latin typeface="Arial" pitchFamily="34" charset="0"/>
                <a:cs typeface="Arial" pitchFamily="34" charset="0"/>
              </a:rPr>
              <a:t> </a:t>
            </a:r>
            <a:r>
              <a:rPr lang="de-DE" sz="1200" dirty="0" err="1">
                <a:latin typeface="Arial" pitchFamily="34" charset="0"/>
                <a:cs typeface="Arial" pitchFamily="34" charset="0"/>
              </a:rPr>
              <a:t>manually</a:t>
            </a:r>
            <a:r>
              <a:rPr lang="de-DE" sz="1200" dirty="0">
                <a:latin typeface="Arial" pitchFamily="34" charset="0"/>
                <a:cs typeface="Arial" pitchFamily="34" charset="0"/>
              </a:rPr>
              <a:t/>
            </a:r>
            <a:br>
              <a:rPr lang="de-DE" sz="1200" dirty="0">
                <a:latin typeface="Arial" pitchFamily="34" charset="0"/>
                <a:cs typeface="Arial" pitchFamily="34" charset="0"/>
              </a:rPr>
            </a:br>
            <a:r>
              <a:rPr lang="de-DE" sz="1200" dirty="0">
                <a:latin typeface="Arial" pitchFamily="34" charset="0"/>
                <a:cs typeface="Arial" pitchFamily="34" charset="0"/>
              </a:rPr>
              <a:t>Dr. Ghassan Yared</a:t>
            </a:r>
          </a:p>
        </p:txBody>
      </p:sp>
      <p:sp>
        <p:nvSpPr>
          <p:cNvPr id="94212" name="Titel 1"/>
          <p:cNvSpPr>
            <a:spLocks noGrp="1"/>
          </p:cNvSpPr>
          <p:nvPr>
            <p:ph type="title"/>
          </p:nvPr>
        </p:nvSpPr>
        <p:spPr/>
        <p:txBody>
          <a:bodyPr/>
          <a:lstStyle/>
          <a:p>
            <a:pPr eaLnBrk="1" hangingPunct="1"/>
            <a:r>
              <a:rPr lang="de-DE" smtClean="0"/>
              <a:t>Clinical procedure</a:t>
            </a:r>
            <a:br>
              <a:rPr lang="de-DE" smtClean="0"/>
            </a:br>
            <a:r>
              <a:rPr lang="de-DE" sz="2000" smtClean="0"/>
              <a:t>Glide path management</a:t>
            </a:r>
          </a:p>
        </p:txBody>
      </p:sp>
      <p:sp>
        <p:nvSpPr>
          <p:cNvPr id="18" name="Ellipse 17"/>
          <p:cNvSpPr/>
          <p:nvPr/>
        </p:nvSpPr>
        <p:spPr>
          <a:xfrm>
            <a:off x="7643813" y="4929188"/>
            <a:ext cx="500062" cy="642937"/>
          </a:xfrm>
          <a:prstGeom prst="ellipse">
            <a:avLst/>
          </a:prstGeom>
          <a:noFill/>
          <a:ln>
            <a:solidFill>
              <a:srgbClr val="E854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6130925" cy="3268663"/>
          </a:xfrm>
        </p:spPr>
        <p:txBody>
          <a:bodyPr rtlCol="0">
            <a:normAutofit lnSpcReduction="10000"/>
          </a:bodyPr>
          <a:lstStyle/>
          <a:p>
            <a:pPr eaLnBrk="1" fontAlgn="auto" hangingPunct="1">
              <a:spcAft>
                <a:spcPts val="0"/>
              </a:spcAft>
              <a:defRPr/>
            </a:pPr>
            <a:r>
              <a:rPr dirty="0">
                <a:latin typeface="Arial"/>
                <a:cs typeface="Arial"/>
              </a:rPr>
              <a:t>Should </a:t>
            </a:r>
            <a:r>
              <a:rPr lang="de-DE" dirty="0" smtClean="0">
                <a:latin typeface="Arial"/>
                <a:cs typeface="Arial"/>
              </a:rPr>
              <a:t> </a:t>
            </a:r>
            <a:r>
              <a:rPr dirty="0" smtClean="0">
                <a:latin typeface="Arial"/>
                <a:cs typeface="Arial"/>
              </a:rPr>
              <a:t>RECIPROC</a:t>
            </a:r>
            <a:r>
              <a:rPr baseline="30000" dirty="0">
                <a:latin typeface="Arial"/>
                <a:cs typeface="Arial"/>
              </a:rPr>
              <a:t>®</a:t>
            </a:r>
            <a:r>
              <a:rPr dirty="0">
                <a:latin typeface="Arial"/>
                <a:cs typeface="Arial"/>
              </a:rPr>
              <a:t> </a:t>
            </a:r>
            <a:r>
              <a:rPr lang="de-DE" dirty="0" smtClean="0">
                <a:latin typeface="Arial"/>
                <a:cs typeface="Arial"/>
              </a:rPr>
              <a:t> stop </a:t>
            </a:r>
            <a:r>
              <a:rPr lang="de-DE" dirty="0" err="1" smtClean="0">
                <a:latin typeface="Arial"/>
                <a:cs typeface="Arial"/>
              </a:rPr>
              <a:t>advancing</a:t>
            </a:r>
            <a:r>
              <a:rPr lang="de-DE" dirty="0" smtClean="0">
                <a:latin typeface="Arial"/>
                <a:cs typeface="Arial"/>
              </a:rPr>
              <a:t> in </a:t>
            </a:r>
            <a:r>
              <a:rPr lang="de-DE" dirty="0" err="1" smtClean="0">
                <a:latin typeface="Arial"/>
                <a:cs typeface="Arial"/>
              </a:rPr>
              <a:t>the</a:t>
            </a:r>
            <a:r>
              <a:rPr lang="de-DE" dirty="0" smtClean="0">
                <a:latin typeface="Arial"/>
                <a:cs typeface="Arial"/>
              </a:rPr>
              <a:t> </a:t>
            </a:r>
            <a:r>
              <a:rPr lang="de-DE" dirty="0" err="1" smtClean="0">
                <a:latin typeface="Arial"/>
                <a:cs typeface="Arial"/>
              </a:rPr>
              <a:t>canal</a:t>
            </a:r>
            <a:r>
              <a:rPr lang="de-DE" dirty="0" smtClean="0">
                <a:latin typeface="Arial"/>
                <a:cs typeface="Arial"/>
              </a:rPr>
              <a:t> </a:t>
            </a:r>
            <a:r>
              <a:rPr lang="de-DE" dirty="0" err="1" smtClean="0">
                <a:latin typeface="Arial"/>
                <a:cs typeface="Arial"/>
              </a:rPr>
              <a:t>or</a:t>
            </a:r>
            <a:r>
              <a:rPr lang="de-DE" dirty="0" smtClean="0">
                <a:latin typeface="Arial"/>
                <a:cs typeface="Arial"/>
              </a:rPr>
              <a:t> </a:t>
            </a:r>
            <a:r>
              <a:rPr lang="de-DE" dirty="0" err="1" smtClean="0">
                <a:latin typeface="Arial"/>
                <a:cs typeface="Arial"/>
              </a:rPr>
              <a:t>should</a:t>
            </a:r>
            <a:r>
              <a:rPr lang="de-DE" dirty="0" smtClean="0">
                <a:latin typeface="Arial"/>
                <a:cs typeface="Arial"/>
              </a:rPr>
              <a:t> </a:t>
            </a:r>
            <a:r>
              <a:rPr lang="de-DE" dirty="0" err="1" smtClean="0">
                <a:latin typeface="Arial"/>
                <a:cs typeface="Arial"/>
              </a:rPr>
              <a:t>its</a:t>
            </a:r>
            <a:r>
              <a:rPr lang="de-DE" dirty="0" smtClean="0">
                <a:latin typeface="Arial"/>
                <a:cs typeface="Arial"/>
              </a:rPr>
              <a:t> </a:t>
            </a:r>
            <a:r>
              <a:rPr lang="de-DE" dirty="0" err="1" smtClean="0">
                <a:latin typeface="Arial"/>
                <a:cs typeface="Arial"/>
              </a:rPr>
              <a:t>advancement</a:t>
            </a:r>
            <a:r>
              <a:rPr lang="de-DE" dirty="0" smtClean="0">
                <a:latin typeface="Arial"/>
                <a:cs typeface="Arial"/>
              </a:rPr>
              <a:t> </a:t>
            </a:r>
            <a:r>
              <a:rPr lang="de-DE" dirty="0" err="1" smtClean="0">
                <a:latin typeface="Arial"/>
                <a:cs typeface="Arial"/>
              </a:rPr>
              <a:t>become</a:t>
            </a:r>
            <a:r>
              <a:rPr lang="de-DE" dirty="0" smtClean="0">
                <a:latin typeface="Arial"/>
                <a:cs typeface="Arial"/>
              </a:rPr>
              <a:t> </a:t>
            </a:r>
            <a:r>
              <a:rPr lang="de-DE" dirty="0" err="1" smtClean="0">
                <a:latin typeface="Arial"/>
                <a:cs typeface="Arial"/>
              </a:rPr>
              <a:t>difficult</a:t>
            </a:r>
            <a:r>
              <a:rPr dirty="0" smtClean="0">
                <a:latin typeface="Arial"/>
                <a:cs typeface="Arial"/>
              </a:rPr>
              <a:t>,</a:t>
            </a:r>
            <a:r>
              <a:rPr dirty="0">
                <a:latin typeface="Arial"/>
                <a:cs typeface="Arial"/>
              </a:rPr>
              <a:t/>
            </a:r>
            <a:br>
              <a:rPr dirty="0">
                <a:latin typeface="Arial"/>
                <a:cs typeface="Arial"/>
              </a:rPr>
            </a:br>
            <a:r>
              <a:rPr dirty="0">
                <a:latin typeface="Arial"/>
                <a:cs typeface="Arial"/>
              </a:rPr>
              <a:t/>
            </a:r>
            <a:br>
              <a:rPr dirty="0">
                <a:latin typeface="Arial"/>
                <a:cs typeface="Arial"/>
              </a:rPr>
            </a:br>
            <a:r>
              <a:rPr dirty="0">
                <a:latin typeface="Arial"/>
                <a:cs typeface="Arial"/>
              </a:rPr>
              <a:t>do not exert any </a:t>
            </a:r>
            <a:r>
              <a:rPr lang="de-DE" dirty="0" err="1" smtClean="0">
                <a:latin typeface="Arial"/>
                <a:cs typeface="Arial"/>
              </a:rPr>
              <a:t>apical</a:t>
            </a:r>
            <a:r>
              <a:rPr lang="de-DE" dirty="0" smtClean="0">
                <a:latin typeface="Arial"/>
                <a:cs typeface="Arial"/>
              </a:rPr>
              <a:t> </a:t>
            </a:r>
            <a:r>
              <a:rPr dirty="0" smtClean="0">
                <a:latin typeface="Arial"/>
                <a:cs typeface="Arial"/>
              </a:rPr>
              <a:t>pressure!!</a:t>
            </a:r>
            <a:r>
              <a:rPr dirty="0">
                <a:latin typeface="Arial"/>
                <a:cs typeface="Arial"/>
              </a:rPr>
              <a:t/>
            </a:r>
            <a:br>
              <a:rPr dirty="0">
                <a:latin typeface="Arial"/>
                <a:cs typeface="Arial"/>
              </a:rPr>
            </a:br>
            <a:endParaRPr lang="de-DE" dirty="0" smtClean="0">
              <a:latin typeface="Arial"/>
              <a:cs typeface="Arial"/>
            </a:endParaRPr>
          </a:p>
          <a:p>
            <a:pPr eaLnBrk="1" fontAlgn="auto" hangingPunct="1">
              <a:spcAft>
                <a:spcPts val="0"/>
              </a:spcAft>
              <a:buNone/>
              <a:defRPr/>
            </a:pPr>
            <a:r>
              <a:rPr lang="de-DE" sz="2200" b="1" dirty="0" smtClean="0">
                <a:solidFill>
                  <a:srgbClr val="E85429"/>
                </a:solidFill>
                <a:latin typeface="Arial" charset="0"/>
                <a:cs typeface="Arial" charset="0"/>
              </a:rPr>
              <a:t>→ </a:t>
            </a:r>
            <a:r>
              <a:rPr b="1" dirty="0" smtClean="0">
                <a:solidFill>
                  <a:srgbClr val="E85429"/>
                </a:solidFill>
                <a:latin typeface="Arial"/>
                <a:cs typeface="Arial"/>
              </a:rPr>
              <a:t>Glide </a:t>
            </a:r>
            <a:r>
              <a:rPr b="1" dirty="0">
                <a:solidFill>
                  <a:srgbClr val="E85429"/>
                </a:solidFill>
                <a:latin typeface="Arial"/>
                <a:cs typeface="Arial"/>
              </a:rPr>
              <a:t>path up to ISO 15</a:t>
            </a:r>
          </a:p>
          <a:p>
            <a:pPr marL="342900" lvl="1" indent="-342900" eaLnBrk="1" fontAlgn="auto" hangingPunct="1">
              <a:spcAft>
                <a:spcPts val="0"/>
              </a:spcAft>
              <a:buFont typeface="Arial" pitchFamily="34" charset="0"/>
              <a:buNone/>
              <a:defRPr/>
            </a:pPr>
            <a:endParaRPr lang="de-DE" dirty="0" smtClean="0">
              <a:latin typeface="Arial"/>
              <a:cs typeface="Arial"/>
            </a:endParaRPr>
          </a:p>
          <a:p>
            <a:pPr marL="342900" lvl="1" indent="-342900" eaLnBrk="1" fontAlgn="auto" hangingPunct="1">
              <a:spcAft>
                <a:spcPts val="0"/>
              </a:spcAft>
              <a:buFont typeface="Arial" pitchFamily="34" charset="0"/>
              <a:buNone/>
              <a:defRPr/>
            </a:pPr>
            <a:r>
              <a:rPr lang="de-DE" dirty="0" smtClean="0">
                <a:latin typeface="Arial"/>
                <a:cs typeface="Arial"/>
              </a:rPr>
              <a:t>	</a:t>
            </a:r>
            <a:r>
              <a:rPr dirty="0" smtClean="0">
                <a:latin typeface="Arial"/>
                <a:cs typeface="Arial"/>
              </a:rPr>
              <a:t>If </a:t>
            </a:r>
            <a:r>
              <a:rPr dirty="0">
                <a:latin typeface="Arial"/>
                <a:cs typeface="Arial"/>
              </a:rPr>
              <a:t>the </a:t>
            </a:r>
            <a:r>
              <a:rPr lang="de-DE" dirty="0" smtClean="0">
                <a:latin typeface="Arial"/>
                <a:cs typeface="Arial"/>
              </a:rPr>
              <a:t>ISO 15 </a:t>
            </a:r>
            <a:r>
              <a:rPr dirty="0" smtClean="0">
                <a:latin typeface="Arial"/>
                <a:cs typeface="Arial"/>
              </a:rPr>
              <a:t>hand instrument</a:t>
            </a:r>
            <a:r>
              <a:rPr lang="de-DE" dirty="0" smtClean="0">
                <a:latin typeface="Arial"/>
                <a:cs typeface="Arial"/>
              </a:rPr>
              <a:t> </a:t>
            </a:r>
            <a:r>
              <a:rPr dirty="0" smtClean="0">
                <a:latin typeface="Arial"/>
                <a:cs typeface="Arial"/>
              </a:rPr>
              <a:t>goes </a:t>
            </a:r>
            <a:r>
              <a:rPr dirty="0">
                <a:latin typeface="Arial"/>
                <a:cs typeface="Arial"/>
              </a:rPr>
              <a:t>to </a:t>
            </a:r>
            <a:r>
              <a:rPr lang="de-DE" dirty="0" err="1" smtClean="0">
                <a:latin typeface="Arial"/>
                <a:cs typeface="Arial"/>
              </a:rPr>
              <a:t>working</a:t>
            </a:r>
            <a:r>
              <a:rPr lang="de-DE" dirty="0" smtClean="0">
                <a:latin typeface="Arial"/>
                <a:cs typeface="Arial"/>
              </a:rPr>
              <a:t> </a:t>
            </a:r>
            <a:r>
              <a:rPr lang="de-DE" dirty="0" err="1" smtClean="0">
                <a:latin typeface="Arial"/>
                <a:cs typeface="Arial"/>
              </a:rPr>
              <a:t>length</a:t>
            </a:r>
            <a:r>
              <a:rPr dirty="0" smtClean="0">
                <a:latin typeface="Arial"/>
                <a:cs typeface="Arial"/>
              </a:rPr>
              <a:t> </a:t>
            </a:r>
            <a:r>
              <a:rPr b="1" dirty="0">
                <a:latin typeface="Arial"/>
                <a:cs typeface="Arial"/>
              </a:rPr>
              <a:t>without being </a:t>
            </a:r>
            <a:r>
              <a:rPr b="1" dirty="0" smtClean="0">
                <a:latin typeface="Arial"/>
                <a:cs typeface="Arial"/>
              </a:rPr>
              <a:t>pre-</a:t>
            </a:r>
            <a:r>
              <a:rPr lang="de-DE" b="1" dirty="0" err="1" smtClean="0">
                <a:latin typeface="Arial"/>
                <a:cs typeface="Arial"/>
              </a:rPr>
              <a:t>curved</a:t>
            </a:r>
            <a:r>
              <a:rPr dirty="0" smtClean="0">
                <a:latin typeface="Arial"/>
                <a:cs typeface="Arial"/>
              </a:rPr>
              <a:t>, </a:t>
            </a:r>
            <a:r>
              <a:rPr dirty="0">
                <a:latin typeface="Arial"/>
                <a:cs typeface="Arial"/>
              </a:rPr>
              <a:t>finish root canal preparation with R25.</a:t>
            </a:r>
          </a:p>
          <a:p>
            <a:pPr eaLnBrk="1" fontAlgn="auto" hangingPunct="1">
              <a:spcAft>
                <a:spcPts val="0"/>
              </a:spcAft>
              <a:buFont typeface="Wingdings" pitchFamily="2" charset="2"/>
              <a:buNone/>
              <a:defRPr/>
            </a:pPr>
            <a:endParaRPr lang="de-DE" dirty="0" smtClean="0">
              <a:latin typeface="Arial"/>
              <a:cs typeface="Arial"/>
            </a:endParaRPr>
          </a:p>
          <a:p>
            <a:pPr eaLnBrk="1" fontAlgn="auto" hangingPunct="1">
              <a:spcAft>
                <a:spcPts val="0"/>
              </a:spcAft>
              <a:defRPr/>
            </a:pPr>
            <a:endParaRPr lang="de-DE" dirty="0" smtClean="0"/>
          </a:p>
          <a:p>
            <a:pPr eaLnBrk="1" fontAlgn="auto" hangingPunct="1">
              <a:spcAft>
                <a:spcPts val="0"/>
              </a:spcAft>
              <a:defRPr/>
            </a:pPr>
            <a:endParaRPr lang="de-DE" dirty="0"/>
          </a:p>
        </p:txBody>
      </p:sp>
      <p:sp>
        <p:nvSpPr>
          <p:cNvPr id="96258" name="Titel 1"/>
          <p:cNvSpPr>
            <a:spLocks noGrp="1"/>
          </p:cNvSpPr>
          <p:nvPr>
            <p:ph type="title"/>
          </p:nvPr>
        </p:nvSpPr>
        <p:spPr/>
        <p:txBody>
          <a:bodyPr/>
          <a:lstStyle/>
          <a:p>
            <a:pPr eaLnBrk="1" hangingPunct="1"/>
            <a:r>
              <a:rPr lang="en-GB" smtClean="0"/>
              <a:t>Clinical procedure</a:t>
            </a:r>
            <a:br>
              <a:rPr lang="en-GB" smtClean="0"/>
            </a:br>
            <a:r>
              <a:rPr lang="en-GB" sz="2000" smtClean="0"/>
              <a:t>Glide path management with complex anatomies</a:t>
            </a:r>
          </a:p>
        </p:txBody>
      </p:sp>
      <p:sp>
        <p:nvSpPr>
          <p:cNvPr id="10" name="Textfeld 9"/>
          <p:cNvSpPr txBox="1">
            <a:spLocks noChangeArrowheads="1"/>
          </p:cNvSpPr>
          <p:nvPr/>
        </p:nvSpPr>
        <p:spPr bwMode="auto">
          <a:xfrm>
            <a:off x="611188" y="4868863"/>
            <a:ext cx="8064500" cy="1015663"/>
          </a:xfrm>
          <a:prstGeom prst="rect">
            <a:avLst/>
          </a:prstGeom>
          <a:noFill/>
          <a:ln w="9525">
            <a:noFill/>
            <a:miter lim="800000"/>
            <a:headEnd/>
            <a:tailEnd/>
          </a:ln>
        </p:spPr>
        <p:txBody>
          <a:bodyPr>
            <a:spAutoFit/>
          </a:bodyPr>
          <a:lstStyle/>
          <a:p>
            <a:r>
              <a:rPr lang="en-GB" sz="2000" dirty="0" smtClean="0">
                <a:solidFill>
                  <a:srgbClr val="E85429"/>
                </a:solidFill>
                <a:latin typeface="Arial" pitchFamily="34" charset="0"/>
                <a:cs typeface="Arial" pitchFamily="34" charset="0"/>
              </a:rPr>
              <a:t>In case of a complex canal anatomy:  the section of a root canal where an ISO 15 hand instrument  can be brought without pre-curving can be prepared with R25 to that point.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el 4"/>
          <p:cNvSpPr>
            <a:spLocks noGrp="1"/>
          </p:cNvSpPr>
          <p:nvPr>
            <p:ph type="title"/>
          </p:nvPr>
        </p:nvSpPr>
        <p:spPr/>
        <p:txBody>
          <a:bodyPr/>
          <a:lstStyle/>
          <a:p>
            <a:pPr eaLnBrk="1" hangingPunct="1"/>
            <a:r>
              <a:rPr lang="de-DE" smtClean="0"/>
              <a:t>Clinical procedure</a:t>
            </a:r>
            <a:br>
              <a:rPr lang="de-DE" smtClean="0"/>
            </a:br>
            <a:r>
              <a:rPr lang="de-DE" sz="2000" smtClean="0"/>
              <a:t>When is it necessary to create a glide path?</a:t>
            </a:r>
          </a:p>
        </p:txBody>
      </p:sp>
      <p:pic>
        <p:nvPicPr>
          <p:cNvPr id="1026" name="Picture 2"/>
          <p:cNvPicPr>
            <a:picLocks noGrp="1" noChangeAspect="1" noChangeArrowheads="1"/>
          </p:cNvPicPr>
          <p:nvPr>
            <p:ph idx="1"/>
          </p:nvPr>
        </p:nvPicPr>
        <p:blipFill>
          <a:blip r:embed="rId3" cstate="print"/>
          <a:srcRect/>
          <a:stretch>
            <a:fillRect/>
          </a:stretch>
        </p:blipFill>
        <p:spPr bwMode="auto">
          <a:xfrm>
            <a:off x="1115616" y="1268760"/>
            <a:ext cx="6810005" cy="48014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el 6"/>
          <p:cNvSpPr>
            <a:spLocks noGrp="1"/>
          </p:cNvSpPr>
          <p:nvPr>
            <p:ph type="title"/>
          </p:nvPr>
        </p:nvSpPr>
        <p:spPr/>
        <p:txBody>
          <a:bodyPr/>
          <a:lstStyle/>
          <a:p>
            <a:r>
              <a:rPr lang="en-GB" dirty="0" smtClean="0"/>
              <a:t>Clinical procedure</a:t>
            </a:r>
            <a:r>
              <a:rPr lang="de-DE" dirty="0" smtClean="0"/>
              <a:t/>
            </a:r>
            <a:br>
              <a:rPr lang="de-DE" dirty="0" smtClean="0"/>
            </a:br>
            <a:r>
              <a:rPr lang="en-GB" sz="2400" dirty="0" smtClean="0"/>
              <a:t>Selecting the correct </a:t>
            </a:r>
            <a:r>
              <a:rPr lang="de-DE" sz="2200" dirty="0" smtClean="0"/>
              <a:t>RECIPROC</a:t>
            </a:r>
            <a:r>
              <a:rPr lang="de-DE" sz="2200" baseline="30000" dirty="0" smtClean="0"/>
              <a:t>®</a:t>
            </a:r>
            <a:r>
              <a:rPr lang="de-DE" sz="2200" dirty="0" smtClean="0"/>
              <a:t> </a:t>
            </a:r>
            <a:r>
              <a:rPr lang="en-GB" sz="2000" dirty="0" smtClean="0"/>
              <a:t>instrument</a:t>
            </a:r>
            <a:r>
              <a:rPr lang="de-DE" sz="2000" dirty="0" smtClean="0"/>
              <a:t> </a:t>
            </a:r>
            <a:endParaRPr lang="de-DE" sz="2200" dirty="0" smtClean="0"/>
          </a:p>
        </p:txBody>
      </p:sp>
      <p:pic>
        <p:nvPicPr>
          <p:cNvPr id="46084" name="Picture 4"/>
          <p:cNvPicPr>
            <a:picLocks noGrp="1" noChangeAspect="1" noChangeArrowheads="1"/>
          </p:cNvPicPr>
          <p:nvPr>
            <p:ph idx="1"/>
          </p:nvPr>
        </p:nvPicPr>
        <p:blipFill>
          <a:blip r:embed="rId2" cstate="print"/>
          <a:srcRect/>
          <a:stretch>
            <a:fillRect/>
          </a:stretch>
        </p:blipFill>
        <p:spPr bwMode="auto">
          <a:xfrm>
            <a:off x="1375204" y="1285859"/>
            <a:ext cx="6003699" cy="4840303"/>
          </a:xfrm>
          <a:prstGeom prst="rect">
            <a:avLst/>
          </a:prstGeom>
          <a:noFill/>
          <a:ln w="9525">
            <a:noFill/>
            <a:miter lim="800000"/>
            <a:headEnd/>
            <a:tailEnd/>
          </a:ln>
          <a:effectLst/>
        </p:spPr>
      </p:pic>
      <p:sp>
        <p:nvSpPr>
          <p:cNvPr id="4" name="Rechteck 3"/>
          <p:cNvSpPr/>
          <p:nvPr/>
        </p:nvSpPr>
        <p:spPr>
          <a:xfrm>
            <a:off x="5364088" y="1772816"/>
            <a:ext cx="2159571" cy="467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6" name="Picture 5"/>
          <p:cNvPicPr>
            <a:picLocks noChangeAspect="1" noChangeArrowheads="1"/>
          </p:cNvPicPr>
          <p:nvPr/>
        </p:nvPicPr>
        <p:blipFill>
          <a:blip r:embed="rId3" cstate="print"/>
          <a:srcRect/>
          <a:stretch>
            <a:fillRect/>
          </a:stretch>
        </p:blipFill>
        <p:spPr bwMode="auto">
          <a:xfrm>
            <a:off x="755576" y="5085184"/>
            <a:ext cx="4617144" cy="96595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el 1"/>
          <p:cNvSpPr>
            <a:spLocks noGrp="1"/>
          </p:cNvSpPr>
          <p:nvPr>
            <p:ph type="title"/>
          </p:nvPr>
        </p:nvSpPr>
        <p:spPr/>
        <p:txBody>
          <a:bodyPr/>
          <a:lstStyle/>
          <a:p>
            <a:pPr eaLnBrk="1" hangingPunct="1"/>
            <a:r>
              <a:rPr lang="de-DE" smtClean="0"/>
              <a:t>Clinical procedure</a:t>
            </a:r>
            <a:br>
              <a:rPr lang="de-DE" smtClean="0"/>
            </a:br>
            <a:r>
              <a:rPr lang="de-DE" sz="2000" smtClean="0"/>
              <a:t>Electronic length determination</a:t>
            </a:r>
          </a:p>
        </p:txBody>
      </p:sp>
      <p:sp>
        <p:nvSpPr>
          <p:cNvPr id="101378" name="Inhaltsplatzhalter 7"/>
          <p:cNvSpPr>
            <a:spLocks noGrp="1"/>
          </p:cNvSpPr>
          <p:nvPr>
            <p:ph idx="1"/>
          </p:nvPr>
        </p:nvSpPr>
        <p:spPr>
          <a:xfrm>
            <a:off x="457200" y="1600200"/>
            <a:ext cx="8435975" cy="4525963"/>
          </a:xfrm>
        </p:spPr>
        <p:txBody>
          <a:bodyPr/>
          <a:lstStyle/>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r>
              <a:rPr lang="en-GB" dirty="0" smtClean="0">
                <a:latin typeface="Arial" charset="0"/>
                <a:cs typeface="Arial" charset="0"/>
              </a:rPr>
              <a:t>Initial working length determination</a:t>
            </a:r>
          </a:p>
          <a:p>
            <a:pPr eaLnBrk="1" hangingPunct="1"/>
            <a:r>
              <a:rPr lang="en-GB" dirty="0" smtClean="0">
                <a:latin typeface="Arial" charset="0"/>
                <a:cs typeface="Arial" charset="0"/>
              </a:rPr>
              <a:t>Set the stopper at approx. 2/3 of the estimated working length</a:t>
            </a:r>
          </a:p>
          <a:p>
            <a:pPr eaLnBrk="1" hangingPunct="1"/>
            <a:r>
              <a:rPr lang="en-GB" dirty="0" smtClean="0">
                <a:latin typeface="Arial" charset="0"/>
                <a:cs typeface="Arial" charset="0"/>
              </a:rPr>
              <a:t>After preparation of 2/3 of the working length, the exact working length is determined.</a:t>
            </a:r>
          </a:p>
        </p:txBody>
      </p:sp>
      <p:pic>
        <p:nvPicPr>
          <p:cNvPr id="101379" name="Picture 2" descr="P:\Marketing Information\02 - Produkte\Apexlocator\Raypex 6\Bilder\Raypex_HM_Pack_1.jpg"/>
          <p:cNvPicPr>
            <a:picLocks noChangeAspect="1" noChangeArrowheads="1"/>
          </p:cNvPicPr>
          <p:nvPr/>
        </p:nvPicPr>
        <p:blipFill>
          <a:blip r:embed="rId3" cstate="print"/>
          <a:srcRect/>
          <a:stretch>
            <a:fillRect/>
          </a:stretch>
        </p:blipFill>
        <p:spPr bwMode="auto">
          <a:xfrm>
            <a:off x="6516688" y="4221163"/>
            <a:ext cx="2085975" cy="2098675"/>
          </a:xfrm>
          <a:prstGeom prst="rect">
            <a:avLst/>
          </a:prstGeom>
          <a:noFill/>
          <a:ln w="9525">
            <a:noFill/>
            <a:miter lim="800000"/>
            <a:headEnd/>
            <a:tailEnd/>
          </a:ln>
        </p:spPr>
      </p:pic>
      <p:pic>
        <p:nvPicPr>
          <p:cNvPr id="101380" name="Picture 2"/>
          <p:cNvPicPr>
            <a:picLocks noChangeAspect="1" noChangeArrowheads="1"/>
          </p:cNvPicPr>
          <p:nvPr/>
        </p:nvPicPr>
        <p:blipFill>
          <a:blip r:embed="rId4" cstate="print"/>
          <a:srcRect/>
          <a:stretch>
            <a:fillRect/>
          </a:stretch>
        </p:blipFill>
        <p:spPr bwMode="auto">
          <a:xfrm>
            <a:off x="611188" y="1484313"/>
            <a:ext cx="1495425" cy="140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a:bodyPr>
          <a:lstStyle/>
          <a:p>
            <a:pPr eaLnBrk="1" fontAlgn="auto" hangingPunct="1">
              <a:spcAft>
                <a:spcPts val="0"/>
              </a:spcAft>
              <a:defRPr/>
            </a:pPr>
            <a:r>
              <a:t>What to observe when preparing a root canal with RECIPROC</a:t>
            </a:r>
            <a:r>
              <a:rPr baseline="30000"/>
              <a:t>® </a:t>
            </a:r>
            <a:r>
              <a:t>!</a:t>
            </a:r>
            <a:endParaRPr lang="de-DE" dirty="0"/>
          </a:p>
        </p:txBody>
      </p:sp>
      <p:sp>
        <p:nvSpPr>
          <p:cNvPr id="103426" name="Inhaltsplatzhalter 2"/>
          <p:cNvSpPr>
            <a:spLocks noGrp="1"/>
          </p:cNvSpPr>
          <p:nvPr>
            <p:ph idx="1"/>
          </p:nvPr>
        </p:nvSpPr>
        <p:spPr/>
        <p:txBody>
          <a:bodyPr/>
          <a:lstStyle/>
          <a:p>
            <a:pPr eaLnBrk="1" hangingPunct="1"/>
            <a:r>
              <a:rPr lang="en-GB" dirty="0" smtClean="0">
                <a:latin typeface="Arial" charset="0"/>
                <a:cs typeface="Arial" charset="0"/>
              </a:rPr>
              <a:t>Do not put pressure on the instrument if it does not advance in the canal!</a:t>
            </a:r>
          </a:p>
          <a:p>
            <a:pPr eaLnBrk="1" hangingPunct="1"/>
            <a:r>
              <a:rPr lang="en-GB" dirty="0" smtClean="0">
                <a:latin typeface="Arial" charset="0"/>
                <a:cs typeface="Arial" charset="0"/>
              </a:rPr>
              <a:t>Do not forget to clean the flutes regularly during preparation! </a:t>
            </a:r>
          </a:p>
          <a:p>
            <a:pPr eaLnBrk="1" hangingPunct="1"/>
            <a:r>
              <a:rPr lang="en-GB" dirty="0" smtClean="0">
                <a:latin typeface="Arial" charset="0"/>
                <a:cs typeface="Arial" charset="0"/>
              </a:rPr>
              <a:t>Make sure RECIPROC</a:t>
            </a:r>
            <a:r>
              <a:rPr lang="en-GB" baseline="30000" dirty="0" smtClean="0">
                <a:latin typeface="Arial" charset="0"/>
                <a:cs typeface="Arial" charset="0"/>
              </a:rPr>
              <a:t>®</a:t>
            </a:r>
            <a:r>
              <a:rPr lang="en-GB" dirty="0" smtClean="0">
                <a:latin typeface="Arial" charset="0"/>
                <a:cs typeface="Arial" charset="0"/>
              </a:rPr>
              <a:t> never rotates in one place should it not be able to advance apically! </a:t>
            </a:r>
          </a:p>
          <a:p>
            <a:pPr eaLnBrk="1" hangingPunct="1"/>
            <a:r>
              <a:rPr lang="en-GB" dirty="0" smtClean="0">
                <a:latin typeface="Arial" charset="0"/>
                <a:cs typeface="Arial" charset="0"/>
              </a:rPr>
              <a:t>RECIPROC</a:t>
            </a:r>
            <a:r>
              <a:rPr lang="en-GB" baseline="30000" dirty="0" smtClean="0">
                <a:latin typeface="Arial" charset="0"/>
                <a:cs typeface="Arial" charset="0"/>
              </a:rPr>
              <a:t>®</a:t>
            </a:r>
            <a:r>
              <a:rPr lang="en-GB" dirty="0" smtClean="0">
                <a:latin typeface="Arial" charset="0"/>
                <a:cs typeface="Arial" charset="0"/>
              </a:rPr>
              <a:t> instruments are sterile single-use instruments which cannot be re-used!</a:t>
            </a:r>
          </a:p>
          <a:p>
            <a:pPr eaLnBrk="1" hangingPunct="1"/>
            <a:r>
              <a:rPr lang="en-GB" dirty="0" smtClean="0">
                <a:latin typeface="Arial" charset="0"/>
                <a:cs typeface="Arial" charset="0"/>
              </a:rPr>
              <a:t>Inspect the instrument visually after each work step for signs of wear!</a:t>
            </a:r>
          </a:p>
          <a:p>
            <a:pPr eaLnBrk="1" hangingPunct="1"/>
            <a:r>
              <a:rPr lang="en-GB" dirty="0" smtClean="0">
                <a:latin typeface="Arial" charset="0"/>
                <a:cs typeface="Arial" charset="0"/>
              </a:rPr>
              <a:t>It is not recommended to use RECIPROC</a:t>
            </a:r>
            <a:r>
              <a:rPr lang="en-GB" baseline="30000" dirty="0" smtClean="0">
                <a:latin typeface="Arial" charset="0"/>
                <a:cs typeface="Arial" charset="0"/>
              </a:rPr>
              <a:t>®</a:t>
            </a:r>
            <a:r>
              <a:rPr lang="en-GB" dirty="0" smtClean="0">
                <a:latin typeface="Arial" charset="0"/>
                <a:cs typeface="Arial" charset="0"/>
              </a:rPr>
              <a:t> or a continuous rotary system if the root canal has an abrupt curvature in the apical section!</a:t>
            </a:r>
          </a:p>
          <a:p>
            <a:pPr eaLnBrk="1" hangingPunct="1"/>
            <a:endParaRPr lang="en-GB"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el 1"/>
          <p:cNvSpPr>
            <a:spLocks noGrp="1"/>
          </p:cNvSpPr>
          <p:nvPr>
            <p:ph type="title"/>
          </p:nvPr>
        </p:nvSpPr>
        <p:spPr/>
        <p:txBody>
          <a:bodyPr/>
          <a:lstStyle/>
          <a:p>
            <a:pPr eaLnBrk="1" hangingPunct="1"/>
            <a:r>
              <a:rPr lang="de-DE" smtClean="0"/>
              <a:t>Basis of the treatment concept</a:t>
            </a:r>
          </a:p>
        </p:txBody>
      </p:sp>
      <p:sp>
        <p:nvSpPr>
          <p:cNvPr id="34818" name="Inhaltsplatzhalter 2"/>
          <p:cNvSpPr>
            <a:spLocks noGrp="1"/>
          </p:cNvSpPr>
          <p:nvPr>
            <p:ph idx="1"/>
          </p:nvPr>
        </p:nvSpPr>
        <p:spPr/>
        <p:txBody>
          <a:bodyPr/>
          <a:lstStyle/>
          <a:p>
            <a:pPr eaLnBrk="1" hangingPunct="1"/>
            <a:r>
              <a:rPr lang="en-GB" dirty="0" smtClean="0">
                <a:latin typeface="Arial" charset="0"/>
                <a:cs typeface="Arial" charset="0"/>
              </a:rPr>
              <a:t>Article by Dr. Ghassan Yared, JOE 2008</a:t>
            </a:r>
          </a:p>
          <a:p>
            <a:pPr eaLnBrk="1" hangingPunct="1"/>
            <a:r>
              <a:rPr lang="en-GB" dirty="0" smtClean="0">
                <a:latin typeface="Arial" charset="0"/>
                <a:cs typeface="Arial" charset="0"/>
              </a:rPr>
              <a:t>Article by Dr. Ghassan Yared for the RECIPROC</a:t>
            </a:r>
            <a:r>
              <a:rPr lang="en-GB" baseline="30000" dirty="0" smtClean="0">
                <a:latin typeface="Arial" charset="0"/>
                <a:cs typeface="Arial" charset="0"/>
              </a:rPr>
              <a:t>®</a:t>
            </a:r>
            <a:r>
              <a:rPr lang="en-GB" dirty="0" smtClean="0">
                <a:latin typeface="Arial" charset="0"/>
                <a:cs typeface="Arial" charset="0"/>
              </a:rPr>
              <a:t> launch</a:t>
            </a:r>
          </a:p>
          <a:p>
            <a:pPr eaLnBrk="1" hangingPunct="1"/>
            <a:endParaRPr lang="en-GB" dirty="0" smtClean="0">
              <a:latin typeface="Arial" charset="0"/>
              <a:cs typeface="Arial" charset="0"/>
            </a:endParaRPr>
          </a:p>
        </p:txBody>
      </p:sp>
      <p:pic>
        <p:nvPicPr>
          <p:cNvPr id="34819" name="Picture 4"/>
          <p:cNvPicPr>
            <a:picLocks noChangeAspect="1" noChangeArrowheads="1"/>
          </p:cNvPicPr>
          <p:nvPr/>
        </p:nvPicPr>
        <p:blipFill>
          <a:blip r:embed="rId3" cstate="print"/>
          <a:srcRect/>
          <a:stretch>
            <a:fillRect/>
          </a:stretch>
        </p:blipFill>
        <p:spPr bwMode="auto">
          <a:xfrm>
            <a:off x="714348" y="2571744"/>
            <a:ext cx="2660650" cy="1852612"/>
          </a:xfrm>
          <a:prstGeom prst="rect">
            <a:avLst/>
          </a:prstGeom>
          <a:noFill/>
          <a:ln w="9525">
            <a:noFill/>
            <a:miter lim="800000"/>
            <a:headEnd/>
            <a:tailEnd/>
          </a:ln>
        </p:spPr>
      </p:pic>
      <p:pic>
        <p:nvPicPr>
          <p:cNvPr id="34820" name="Picture 3"/>
          <p:cNvPicPr>
            <a:picLocks noChangeAspect="1" noChangeArrowheads="1"/>
          </p:cNvPicPr>
          <p:nvPr/>
        </p:nvPicPr>
        <p:blipFill>
          <a:blip r:embed="rId4" cstate="print"/>
          <a:srcRect/>
          <a:stretch>
            <a:fillRect/>
          </a:stretch>
        </p:blipFill>
        <p:spPr bwMode="auto">
          <a:xfrm>
            <a:off x="714348" y="4143380"/>
            <a:ext cx="3529013" cy="1898650"/>
          </a:xfrm>
          <a:prstGeom prst="rect">
            <a:avLst/>
          </a:prstGeom>
          <a:noFill/>
          <a:ln w="9525">
            <a:noFill/>
            <a:miter lim="800000"/>
            <a:headEnd/>
            <a:tailEnd/>
          </a:ln>
        </p:spPr>
      </p:pic>
      <p:pic>
        <p:nvPicPr>
          <p:cNvPr id="34821" name="Grafik 5" descr="Ghassan_Yared_228a_hr.jpg"/>
          <p:cNvPicPr>
            <a:picLocks noChangeAspect="1"/>
          </p:cNvPicPr>
          <p:nvPr/>
        </p:nvPicPr>
        <p:blipFill>
          <a:blip r:embed="rId5" cstate="print"/>
          <a:srcRect/>
          <a:stretch>
            <a:fillRect/>
          </a:stretch>
        </p:blipFill>
        <p:spPr bwMode="auto">
          <a:xfrm>
            <a:off x="5508625" y="2708275"/>
            <a:ext cx="2197100" cy="3076575"/>
          </a:xfrm>
          <a:prstGeom prst="rect">
            <a:avLst/>
          </a:prstGeom>
          <a:noFill/>
          <a:ln w="9525">
            <a:noFill/>
            <a:miter lim="800000"/>
            <a:headEnd/>
            <a:tailEnd/>
          </a:ln>
        </p:spPr>
      </p:pic>
      <p:sp>
        <p:nvSpPr>
          <p:cNvPr id="34822" name="Textfeld 6"/>
          <p:cNvSpPr txBox="1">
            <a:spLocks noChangeArrowheads="1"/>
          </p:cNvSpPr>
          <p:nvPr/>
        </p:nvSpPr>
        <p:spPr bwMode="auto">
          <a:xfrm>
            <a:off x="5435600" y="5876925"/>
            <a:ext cx="2952824" cy="276999"/>
          </a:xfrm>
          <a:prstGeom prst="rect">
            <a:avLst/>
          </a:prstGeom>
          <a:noFill/>
          <a:ln w="9525">
            <a:noFill/>
            <a:miter lim="800000"/>
            <a:headEnd/>
            <a:tailEnd/>
          </a:ln>
        </p:spPr>
        <p:txBody>
          <a:bodyPr wrap="square">
            <a:spAutoFit/>
          </a:bodyPr>
          <a:lstStyle/>
          <a:p>
            <a:r>
              <a:rPr lang="de-DE" sz="1200" dirty="0">
                <a:latin typeface="Arial" pitchFamily="34" charset="0"/>
                <a:cs typeface="Arial" pitchFamily="34" charset="0"/>
              </a:rPr>
              <a:t>Ghassan Yared DDS </a:t>
            </a:r>
            <a:r>
              <a:rPr lang="de-DE" sz="1200" dirty="0" err="1">
                <a:latin typeface="Arial" pitchFamily="34" charset="0"/>
                <a:cs typeface="Arial" pitchFamily="34" charset="0"/>
              </a:rPr>
              <a:t>MSc</a:t>
            </a:r>
            <a:r>
              <a:rPr lang="de-DE" sz="1200" dirty="0">
                <a:latin typeface="Arial" pitchFamily="34" charset="0"/>
                <a:cs typeface="Arial" pitchFamily="34" charset="0"/>
              </a:rPr>
              <a:t>, </a:t>
            </a:r>
            <a:r>
              <a:rPr lang="de-DE" sz="1200" dirty="0" err="1">
                <a:latin typeface="Arial" pitchFamily="34" charset="0"/>
                <a:cs typeface="Arial" pitchFamily="34" charset="0"/>
              </a:rPr>
              <a:t>Endodontist</a:t>
            </a:r>
            <a:endParaRPr lang="de-DE"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Inhaltsplatzhalter 10"/>
          <p:cNvSpPr>
            <a:spLocks noGrp="1"/>
          </p:cNvSpPr>
          <p:nvPr>
            <p:ph idx="1"/>
          </p:nvPr>
        </p:nvSpPr>
        <p:spPr/>
        <p:txBody>
          <a:bodyPr/>
          <a:lstStyle/>
          <a:p>
            <a:pPr eaLnBrk="1" hangingPunct="1"/>
            <a:r>
              <a:rPr lang="en-GB" smtClean="0">
                <a:latin typeface="Arial" charset="0"/>
                <a:cs typeface="Arial" charset="0"/>
              </a:rPr>
              <a:t>Brushing file movement</a:t>
            </a:r>
          </a:p>
          <a:p>
            <a:pPr lvl="1" eaLnBrk="1" hangingPunct="1"/>
            <a:r>
              <a:rPr lang="en-GB" smtClean="0">
                <a:latin typeface="Arial" charset="0"/>
                <a:cs typeface="Arial" charset="0"/>
              </a:rPr>
              <a:t>Oval canals</a:t>
            </a:r>
          </a:p>
          <a:p>
            <a:pPr lvl="1" eaLnBrk="1" hangingPunct="1"/>
            <a:r>
              <a:rPr lang="en-GB" smtClean="0">
                <a:latin typeface="Arial" charset="0"/>
                <a:cs typeface="Arial" charset="0"/>
              </a:rPr>
              <a:t>Enlargement of the canal orifice</a:t>
            </a:r>
          </a:p>
          <a:p>
            <a:pPr lvl="1" eaLnBrk="1" hangingPunct="1"/>
            <a:r>
              <a:rPr lang="en-GB" smtClean="0">
                <a:latin typeface="Arial" charset="0"/>
                <a:cs typeface="Arial" charset="0"/>
              </a:rPr>
              <a:t>In general: to enlarge the root canal as necessary</a:t>
            </a:r>
          </a:p>
          <a:p>
            <a:pPr eaLnBrk="1" hangingPunct="1"/>
            <a:endParaRPr lang="en-GB" smtClean="0">
              <a:latin typeface="Arial" charset="0"/>
              <a:cs typeface="Arial" charset="0"/>
            </a:endParaRPr>
          </a:p>
          <a:p>
            <a:pPr eaLnBrk="1" hangingPunct="1"/>
            <a:endParaRPr lang="en-GB" smtClean="0">
              <a:latin typeface="Arial" charset="0"/>
              <a:cs typeface="Arial" charset="0"/>
            </a:endParaRPr>
          </a:p>
          <a:p>
            <a:pPr eaLnBrk="1" hangingPunct="1"/>
            <a:endParaRPr lang="en-GB" smtClean="0">
              <a:latin typeface="Arial" charset="0"/>
              <a:cs typeface="Arial" charset="0"/>
            </a:endParaRPr>
          </a:p>
        </p:txBody>
      </p:sp>
      <p:sp>
        <p:nvSpPr>
          <p:cNvPr id="104450" name="Titel 1"/>
          <p:cNvSpPr>
            <a:spLocks noGrp="1"/>
          </p:cNvSpPr>
          <p:nvPr>
            <p:ph type="title"/>
          </p:nvPr>
        </p:nvSpPr>
        <p:spPr/>
        <p:txBody>
          <a:bodyPr/>
          <a:lstStyle/>
          <a:p>
            <a:pPr eaLnBrk="1" hangingPunct="1"/>
            <a:r>
              <a:rPr lang="de-DE" smtClean="0"/>
              <a:t>Clinical procedure</a:t>
            </a:r>
            <a:endParaRPr lang="de-DE" sz="2000" smtClean="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el 1"/>
          <p:cNvSpPr>
            <a:spLocks noGrp="1"/>
          </p:cNvSpPr>
          <p:nvPr>
            <p:ph type="title"/>
          </p:nvPr>
        </p:nvSpPr>
        <p:spPr/>
        <p:txBody>
          <a:bodyPr/>
          <a:lstStyle/>
          <a:p>
            <a:pPr eaLnBrk="1" hangingPunct="1"/>
            <a:r>
              <a:rPr lang="en-GB" dirty="0" smtClean="0"/>
              <a:t>Clinical procedure</a:t>
            </a:r>
            <a:br>
              <a:rPr lang="en-GB" dirty="0" smtClean="0"/>
            </a:br>
            <a:r>
              <a:rPr lang="en-GB" sz="2000" dirty="0" smtClean="0"/>
              <a:t>What has been achieved?</a:t>
            </a:r>
          </a:p>
        </p:txBody>
      </p:sp>
      <p:sp>
        <p:nvSpPr>
          <p:cNvPr id="105474" name="Inhaltsplatzhalter 7"/>
          <p:cNvSpPr>
            <a:spLocks noGrp="1"/>
          </p:cNvSpPr>
          <p:nvPr>
            <p:ph idx="1"/>
          </p:nvPr>
        </p:nvSpPr>
        <p:spPr>
          <a:xfrm>
            <a:off x="457200" y="1600200"/>
            <a:ext cx="8686800" cy="4525963"/>
          </a:xfrm>
        </p:spPr>
        <p:txBody>
          <a:bodyPr/>
          <a:lstStyle/>
          <a:p>
            <a:pPr eaLnBrk="1" hangingPunct="1"/>
            <a:r>
              <a:rPr lang="en-GB" dirty="0" smtClean="0">
                <a:latin typeface="Arial" charset="0"/>
                <a:cs typeface="Arial" charset="0"/>
              </a:rPr>
              <a:t>Conical shape</a:t>
            </a:r>
          </a:p>
          <a:p>
            <a:pPr lvl="1" eaLnBrk="1" hangingPunct="1"/>
            <a:r>
              <a:rPr lang="en-GB" dirty="0" smtClean="0">
                <a:latin typeface="Arial" charset="0"/>
                <a:cs typeface="Arial" charset="0"/>
              </a:rPr>
              <a:t>Suitable for optimum irrigation up to shortly before the apex</a:t>
            </a:r>
          </a:p>
          <a:p>
            <a:pPr lvl="1" eaLnBrk="1" hangingPunct="1"/>
            <a:r>
              <a:rPr lang="en-GB" dirty="0" smtClean="0">
                <a:latin typeface="Arial" charset="0"/>
                <a:cs typeface="Arial" charset="0"/>
              </a:rPr>
              <a:t>Suitable for cold and warm </a:t>
            </a:r>
            <a:r>
              <a:rPr lang="en-GB" dirty="0" err="1" smtClean="0">
                <a:latin typeface="Arial" charset="0"/>
                <a:cs typeface="Arial" charset="0"/>
              </a:rPr>
              <a:t>obturation</a:t>
            </a:r>
            <a:r>
              <a:rPr lang="en-GB" dirty="0" smtClean="0">
                <a:latin typeface="Arial" charset="0"/>
                <a:cs typeface="Arial" charset="0"/>
              </a:rPr>
              <a:t> techniques</a:t>
            </a:r>
          </a:p>
          <a:p>
            <a:pPr lvl="1" eaLnBrk="1" hangingPunct="1"/>
            <a:endParaRPr lang="en-GB" dirty="0" smtClean="0">
              <a:latin typeface="Arial" charset="0"/>
              <a:cs typeface="Arial" charset="0"/>
            </a:endParaRPr>
          </a:p>
          <a:p>
            <a:pPr lvl="1" eaLnBrk="1" hangingPunct="1"/>
            <a:endParaRPr lang="en-GB" dirty="0" smtClean="0">
              <a:latin typeface="Arial" charset="0"/>
              <a:cs typeface="Arial" charset="0"/>
            </a:endParaRPr>
          </a:p>
          <a:p>
            <a:pPr lvl="1" eaLnBrk="1" hangingPunct="1"/>
            <a:endParaRPr lang="en-GB" dirty="0" smtClean="0">
              <a:latin typeface="Arial" charset="0"/>
              <a:cs typeface="Arial" charset="0"/>
            </a:endParaRPr>
          </a:p>
          <a:p>
            <a:pPr lvl="1" eaLnBrk="1" hangingPunct="1"/>
            <a:endParaRPr lang="en-GB" dirty="0" smtClean="0">
              <a:latin typeface="Arial" charset="0"/>
              <a:cs typeface="Arial" charset="0"/>
            </a:endParaRPr>
          </a:p>
          <a:p>
            <a:pPr lvl="1" eaLnBrk="1" hangingPunct="1"/>
            <a:endParaRPr lang="en-GB" dirty="0" smtClean="0">
              <a:latin typeface="Arial" charset="0"/>
              <a:cs typeface="Arial" charset="0"/>
            </a:endParaRPr>
          </a:p>
          <a:p>
            <a:pPr eaLnBrk="1" hangingPunct="1"/>
            <a:r>
              <a:rPr lang="en-GB" dirty="0" smtClean="0">
                <a:latin typeface="Arial" charset="0"/>
                <a:cs typeface="Arial" charset="0"/>
              </a:rPr>
              <a:t>What is the benefit?</a:t>
            </a:r>
          </a:p>
          <a:p>
            <a:pPr lvl="1" eaLnBrk="1" hangingPunct="1"/>
            <a:r>
              <a:rPr lang="en-GB" dirty="0" smtClean="0">
                <a:latin typeface="Arial" charset="0"/>
                <a:cs typeface="Arial" charset="0"/>
              </a:rPr>
              <a:t>Easier and safer preparation using just one instrument instead of 4-5 rotary </a:t>
            </a:r>
            <a:r>
              <a:rPr lang="en-GB" dirty="0" err="1" smtClean="0">
                <a:latin typeface="Arial" charset="0"/>
                <a:cs typeface="Arial" charset="0"/>
              </a:rPr>
              <a:t>NiTi</a:t>
            </a:r>
            <a:r>
              <a:rPr lang="en-GB" dirty="0" smtClean="0">
                <a:latin typeface="Arial" charset="0"/>
                <a:cs typeface="Arial" charset="0"/>
              </a:rPr>
              <a:t> instruments + hand instruments</a:t>
            </a:r>
          </a:p>
          <a:p>
            <a:pPr lvl="2" eaLnBrk="1" hangingPunct="1"/>
            <a:endParaRPr lang="en-GB" dirty="0" smtClean="0">
              <a:latin typeface="Arial" charset="0"/>
              <a:cs typeface="Arial" charset="0"/>
            </a:endParaRPr>
          </a:p>
        </p:txBody>
      </p:sp>
      <p:pic>
        <p:nvPicPr>
          <p:cNvPr id="105475" name="Picture 2"/>
          <p:cNvPicPr>
            <a:picLocks noChangeAspect="1" noChangeArrowheads="1"/>
          </p:cNvPicPr>
          <p:nvPr/>
        </p:nvPicPr>
        <p:blipFill>
          <a:blip r:embed="rId3" cstate="print"/>
          <a:srcRect/>
          <a:stretch>
            <a:fillRect/>
          </a:stretch>
        </p:blipFill>
        <p:spPr bwMode="auto">
          <a:xfrm>
            <a:off x="395288" y="3284538"/>
            <a:ext cx="8424862" cy="893762"/>
          </a:xfrm>
          <a:prstGeom prst="rect">
            <a:avLst/>
          </a:prstGeom>
          <a:noFill/>
          <a:ln w="9525">
            <a:noFill/>
            <a:miter lim="800000"/>
            <a:headEnd/>
            <a:tailEnd/>
          </a:ln>
        </p:spPr>
      </p:pic>
      <p:pic>
        <p:nvPicPr>
          <p:cNvPr id="105476" name="Picture 3"/>
          <p:cNvPicPr>
            <a:picLocks noChangeAspect="1" noChangeArrowheads="1"/>
          </p:cNvPicPr>
          <p:nvPr/>
        </p:nvPicPr>
        <p:blipFill>
          <a:blip r:embed="rId4" cstate="print"/>
          <a:srcRect/>
          <a:stretch>
            <a:fillRect/>
          </a:stretch>
        </p:blipFill>
        <p:spPr bwMode="auto">
          <a:xfrm>
            <a:off x="1476375" y="2852738"/>
            <a:ext cx="541338" cy="360362"/>
          </a:xfrm>
          <a:prstGeom prst="rect">
            <a:avLst/>
          </a:prstGeom>
          <a:noFill/>
          <a:ln w="9525">
            <a:noFill/>
            <a:miter lim="800000"/>
            <a:headEnd/>
            <a:tailEnd/>
          </a:ln>
        </p:spPr>
      </p:pic>
      <p:pic>
        <p:nvPicPr>
          <p:cNvPr id="105477" name="Picture 4"/>
          <p:cNvPicPr>
            <a:picLocks noChangeAspect="1" noChangeArrowheads="1"/>
          </p:cNvPicPr>
          <p:nvPr/>
        </p:nvPicPr>
        <p:blipFill>
          <a:blip r:embed="rId5" cstate="print"/>
          <a:srcRect/>
          <a:stretch>
            <a:fillRect/>
          </a:stretch>
        </p:blipFill>
        <p:spPr bwMode="auto">
          <a:xfrm>
            <a:off x="4356100" y="2852738"/>
            <a:ext cx="609600" cy="360362"/>
          </a:xfrm>
          <a:prstGeom prst="rect">
            <a:avLst/>
          </a:prstGeom>
          <a:noFill/>
          <a:ln w="9525">
            <a:noFill/>
            <a:miter lim="800000"/>
            <a:headEnd/>
            <a:tailEnd/>
          </a:ln>
        </p:spPr>
      </p:pic>
      <p:pic>
        <p:nvPicPr>
          <p:cNvPr id="105478" name="Picture 6"/>
          <p:cNvPicPr>
            <a:picLocks noChangeAspect="1" noChangeArrowheads="1"/>
          </p:cNvPicPr>
          <p:nvPr/>
        </p:nvPicPr>
        <p:blipFill>
          <a:blip r:embed="rId6" cstate="print"/>
          <a:srcRect/>
          <a:stretch>
            <a:fillRect/>
          </a:stretch>
        </p:blipFill>
        <p:spPr bwMode="auto">
          <a:xfrm>
            <a:off x="7164388" y="2781300"/>
            <a:ext cx="557212" cy="360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el 1"/>
          <p:cNvSpPr>
            <a:spLocks noGrp="1"/>
          </p:cNvSpPr>
          <p:nvPr>
            <p:ph type="title"/>
          </p:nvPr>
        </p:nvSpPr>
        <p:spPr/>
        <p:txBody>
          <a:bodyPr/>
          <a:lstStyle/>
          <a:p>
            <a:pPr eaLnBrk="1" hangingPunct="1"/>
            <a:r>
              <a:rPr lang="de-DE" smtClean="0"/>
              <a:t>Clinical procedure</a:t>
            </a:r>
            <a:br>
              <a:rPr lang="de-DE" smtClean="0"/>
            </a:br>
            <a:r>
              <a:rPr lang="de-DE" sz="2000" smtClean="0"/>
              <a:t>Apical enlargement</a:t>
            </a:r>
          </a:p>
        </p:txBody>
      </p:sp>
      <p:sp>
        <p:nvSpPr>
          <p:cNvPr id="107522" name="Inhaltsplatzhalter 7"/>
          <p:cNvSpPr>
            <a:spLocks noGrp="1"/>
          </p:cNvSpPr>
          <p:nvPr>
            <p:ph idx="1"/>
          </p:nvPr>
        </p:nvSpPr>
        <p:spPr/>
        <p:txBody>
          <a:bodyPr/>
          <a:lstStyle/>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endParaRPr lang="en-GB" dirty="0" smtClean="0">
              <a:latin typeface="Arial" charset="0"/>
              <a:cs typeface="Arial" charset="0"/>
            </a:endParaRPr>
          </a:p>
          <a:p>
            <a:pPr eaLnBrk="1" hangingPunct="1"/>
            <a:r>
              <a:rPr lang="en-GB" dirty="0" smtClean="0">
                <a:latin typeface="Arial" charset="0"/>
                <a:cs typeface="Arial" charset="0"/>
              </a:rPr>
              <a:t>Recommendations for apical enlargement after R25 and R40</a:t>
            </a:r>
            <a:br>
              <a:rPr lang="en-GB" dirty="0" smtClean="0">
                <a:latin typeface="Arial" charset="0"/>
                <a:cs typeface="Arial" charset="0"/>
              </a:rPr>
            </a:br>
            <a:endParaRPr lang="en-GB" dirty="0" smtClean="0">
              <a:latin typeface="Arial" charset="0"/>
              <a:cs typeface="Arial" charset="0"/>
            </a:endParaRPr>
          </a:p>
          <a:p>
            <a:pPr lvl="1" eaLnBrk="1" hangingPunct="1">
              <a:buFont typeface="Arial" charset="0"/>
              <a:buNone/>
            </a:pPr>
            <a:r>
              <a:rPr lang="en-GB" dirty="0" smtClean="0">
                <a:latin typeface="Arial" charset="0"/>
                <a:cs typeface="Arial" charset="0"/>
              </a:rPr>
              <a:t>	Apical gauging with hand file ISO 30 to check the diameter, if required use R40</a:t>
            </a:r>
            <a:br>
              <a:rPr lang="en-GB" dirty="0" smtClean="0">
                <a:latin typeface="Arial" charset="0"/>
                <a:cs typeface="Arial" charset="0"/>
              </a:rPr>
            </a:br>
            <a:endParaRPr lang="en-GB" dirty="0" smtClean="0">
              <a:latin typeface="Arial" charset="0"/>
              <a:cs typeface="Arial" charset="0"/>
            </a:endParaRPr>
          </a:p>
          <a:p>
            <a:pPr lvl="1" eaLnBrk="1" hangingPunct="1">
              <a:buFont typeface="Arial" charset="0"/>
              <a:buNone/>
            </a:pPr>
            <a:r>
              <a:rPr lang="en-GB" dirty="0" smtClean="0">
                <a:latin typeface="Arial" charset="0"/>
                <a:cs typeface="Arial" charset="0"/>
              </a:rPr>
              <a:t>	Apical gauging with hand file ISO 45 to check the diameter, if required use R50</a:t>
            </a:r>
          </a:p>
        </p:txBody>
      </p:sp>
      <p:pic>
        <p:nvPicPr>
          <p:cNvPr id="107523" name="Picture 2"/>
          <p:cNvPicPr>
            <a:picLocks noChangeAspect="1" noChangeArrowheads="1"/>
          </p:cNvPicPr>
          <p:nvPr/>
        </p:nvPicPr>
        <p:blipFill>
          <a:blip r:embed="rId3" cstate="print"/>
          <a:srcRect/>
          <a:stretch>
            <a:fillRect/>
          </a:stretch>
        </p:blipFill>
        <p:spPr bwMode="auto">
          <a:xfrm>
            <a:off x="250825" y="2133600"/>
            <a:ext cx="8424863" cy="892175"/>
          </a:xfrm>
          <a:prstGeom prst="rect">
            <a:avLst/>
          </a:prstGeom>
          <a:noFill/>
          <a:ln w="9525">
            <a:noFill/>
            <a:miter lim="800000"/>
            <a:headEnd/>
            <a:tailEnd/>
          </a:ln>
        </p:spPr>
      </p:pic>
      <p:pic>
        <p:nvPicPr>
          <p:cNvPr id="107524" name="Picture 3"/>
          <p:cNvPicPr>
            <a:picLocks noChangeAspect="1" noChangeArrowheads="1"/>
          </p:cNvPicPr>
          <p:nvPr/>
        </p:nvPicPr>
        <p:blipFill>
          <a:blip r:embed="rId4" cstate="print"/>
          <a:srcRect/>
          <a:stretch>
            <a:fillRect/>
          </a:stretch>
        </p:blipFill>
        <p:spPr bwMode="auto">
          <a:xfrm>
            <a:off x="1331913" y="1628775"/>
            <a:ext cx="541337" cy="360363"/>
          </a:xfrm>
          <a:prstGeom prst="rect">
            <a:avLst/>
          </a:prstGeom>
          <a:noFill/>
          <a:ln w="9525">
            <a:noFill/>
            <a:miter lim="800000"/>
            <a:headEnd/>
            <a:tailEnd/>
          </a:ln>
        </p:spPr>
      </p:pic>
      <p:pic>
        <p:nvPicPr>
          <p:cNvPr id="107525" name="Picture 4"/>
          <p:cNvPicPr>
            <a:picLocks noChangeAspect="1" noChangeArrowheads="1"/>
          </p:cNvPicPr>
          <p:nvPr/>
        </p:nvPicPr>
        <p:blipFill>
          <a:blip r:embed="rId5" cstate="print"/>
          <a:srcRect/>
          <a:stretch>
            <a:fillRect/>
          </a:stretch>
        </p:blipFill>
        <p:spPr bwMode="auto">
          <a:xfrm>
            <a:off x="4356100" y="1628775"/>
            <a:ext cx="609600" cy="360363"/>
          </a:xfrm>
          <a:prstGeom prst="rect">
            <a:avLst/>
          </a:prstGeom>
          <a:noFill/>
          <a:ln w="9525">
            <a:noFill/>
            <a:miter lim="800000"/>
            <a:headEnd/>
            <a:tailEnd/>
          </a:ln>
        </p:spPr>
      </p:pic>
      <p:pic>
        <p:nvPicPr>
          <p:cNvPr id="107526" name="Picture 6"/>
          <p:cNvPicPr>
            <a:picLocks noChangeAspect="1" noChangeArrowheads="1"/>
          </p:cNvPicPr>
          <p:nvPr/>
        </p:nvPicPr>
        <p:blipFill>
          <a:blip r:embed="rId6" cstate="print"/>
          <a:srcRect/>
          <a:stretch>
            <a:fillRect/>
          </a:stretch>
        </p:blipFill>
        <p:spPr bwMode="auto">
          <a:xfrm>
            <a:off x="7164388" y="1628775"/>
            <a:ext cx="557212" cy="360363"/>
          </a:xfrm>
          <a:prstGeom prst="rect">
            <a:avLst/>
          </a:prstGeom>
          <a:noFill/>
          <a:ln w="9525">
            <a:noFill/>
            <a:miter lim="800000"/>
            <a:headEnd/>
            <a:tailEnd/>
          </a:ln>
        </p:spPr>
      </p:pic>
      <p:pic>
        <p:nvPicPr>
          <p:cNvPr id="107527" name="Picture 3"/>
          <p:cNvPicPr>
            <a:picLocks noChangeAspect="1" noChangeArrowheads="1"/>
          </p:cNvPicPr>
          <p:nvPr/>
        </p:nvPicPr>
        <p:blipFill>
          <a:blip r:embed="rId4" cstate="print"/>
          <a:srcRect/>
          <a:stretch>
            <a:fillRect/>
          </a:stretch>
        </p:blipFill>
        <p:spPr bwMode="auto">
          <a:xfrm>
            <a:off x="1187624" y="3429000"/>
            <a:ext cx="542925" cy="360362"/>
          </a:xfrm>
          <a:prstGeom prst="rect">
            <a:avLst/>
          </a:prstGeom>
          <a:noFill/>
          <a:ln w="9525">
            <a:noFill/>
            <a:miter lim="800000"/>
            <a:headEnd/>
            <a:tailEnd/>
          </a:ln>
        </p:spPr>
      </p:pic>
      <p:pic>
        <p:nvPicPr>
          <p:cNvPr id="107528" name="Picture 4"/>
          <p:cNvPicPr>
            <a:picLocks noChangeAspect="1" noChangeArrowheads="1"/>
          </p:cNvPicPr>
          <p:nvPr/>
        </p:nvPicPr>
        <p:blipFill>
          <a:blip r:embed="rId5" cstate="print"/>
          <a:srcRect/>
          <a:stretch>
            <a:fillRect/>
          </a:stretch>
        </p:blipFill>
        <p:spPr bwMode="auto">
          <a:xfrm>
            <a:off x="1187624" y="4437112"/>
            <a:ext cx="611187" cy="360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el 1"/>
          <p:cNvSpPr>
            <a:spLocks noGrp="1"/>
          </p:cNvSpPr>
          <p:nvPr>
            <p:ph type="title"/>
          </p:nvPr>
        </p:nvSpPr>
        <p:spPr/>
        <p:txBody>
          <a:bodyPr/>
          <a:lstStyle/>
          <a:p>
            <a:pPr eaLnBrk="1" hangingPunct="1"/>
            <a:r>
              <a:rPr lang="de-DE" smtClean="0"/>
              <a:t>Clinical procedure</a:t>
            </a:r>
            <a:br>
              <a:rPr lang="de-DE" smtClean="0"/>
            </a:br>
            <a:r>
              <a:rPr lang="de-DE" sz="2000" smtClean="0"/>
              <a:t>Irrigation management</a:t>
            </a:r>
          </a:p>
        </p:txBody>
      </p:sp>
      <p:sp>
        <p:nvSpPr>
          <p:cNvPr id="109570" name="Inhaltsplatzhalter 7"/>
          <p:cNvSpPr>
            <a:spLocks noGrp="1"/>
          </p:cNvSpPr>
          <p:nvPr>
            <p:ph idx="1"/>
          </p:nvPr>
        </p:nvSpPr>
        <p:spPr/>
        <p:txBody>
          <a:bodyPr/>
          <a:lstStyle/>
          <a:p>
            <a:pPr eaLnBrk="1" hangingPunct="1"/>
            <a:r>
              <a:rPr lang="en-GB" smtClean="0">
                <a:latin typeface="Arial" charset="0"/>
                <a:cs typeface="Arial" charset="0"/>
              </a:rPr>
              <a:t>Time saved for final irrigation</a:t>
            </a:r>
          </a:p>
          <a:p>
            <a:pPr eaLnBrk="1" hangingPunct="1"/>
            <a:r>
              <a:rPr lang="en-GB" smtClean="0">
                <a:latin typeface="Arial" charset="0"/>
                <a:cs typeface="Arial" charset="0"/>
              </a:rPr>
              <a:t>Ultrasound activated irrigation</a:t>
            </a:r>
          </a:p>
          <a:p>
            <a:pPr eaLnBrk="1" hangingPunct="1"/>
            <a:r>
              <a:rPr lang="en-GB" smtClean="0">
                <a:latin typeface="Arial" charset="0"/>
                <a:cs typeface="Arial" charset="0"/>
              </a:rPr>
              <a:t>R25 complies with requirements for shaping prior to ultrasonic irrigation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el 1"/>
          <p:cNvSpPr>
            <a:spLocks noGrp="1"/>
          </p:cNvSpPr>
          <p:nvPr>
            <p:ph type="title"/>
          </p:nvPr>
        </p:nvSpPr>
        <p:spPr/>
        <p:txBody>
          <a:bodyPr/>
          <a:lstStyle/>
          <a:p>
            <a:r>
              <a:rPr lang="de-DE" dirty="0" smtClean="0"/>
              <a:t>Clinical </a:t>
            </a:r>
            <a:r>
              <a:rPr lang="de-DE" dirty="0" err="1" smtClean="0"/>
              <a:t>procedure</a:t>
            </a:r>
            <a:r>
              <a:rPr lang="de-DE" dirty="0" smtClean="0"/>
              <a:t/>
            </a:r>
            <a:br>
              <a:rPr lang="de-DE" dirty="0" smtClean="0"/>
            </a:br>
            <a:r>
              <a:rPr lang="de-DE" sz="2000" dirty="0" err="1" smtClean="0"/>
              <a:t>Step</a:t>
            </a:r>
            <a:r>
              <a:rPr lang="de-DE" sz="2000" dirty="0" smtClean="0"/>
              <a:t> </a:t>
            </a:r>
            <a:r>
              <a:rPr lang="de-DE" sz="2000" dirty="0" err="1" smtClean="0"/>
              <a:t>by</a:t>
            </a:r>
            <a:r>
              <a:rPr lang="de-DE" sz="2000" dirty="0" smtClean="0"/>
              <a:t> </a:t>
            </a:r>
            <a:r>
              <a:rPr lang="de-DE" sz="2000" dirty="0" err="1" smtClean="0"/>
              <a:t>Step</a:t>
            </a:r>
            <a:r>
              <a:rPr lang="de-DE" sz="2000" dirty="0" smtClean="0"/>
              <a:t> - RECIPROC</a:t>
            </a:r>
            <a:r>
              <a:rPr lang="de-DE" sz="2000" baseline="30000" dirty="0" smtClean="0"/>
              <a:t>®</a:t>
            </a:r>
            <a:r>
              <a:rPr lang="de-DE" sz="2000" dirty="0" smtClean="0"/>
              <a:t> R25</a:t>
            </a:r>
          </a:p>
        </p:txBody>
      </p:sp>
      <p:sp>
        <p:nvSpPr>
          <p:cNvPr id="49154" name="Textfeld 4"/>
          <p:cNvSpPr txBox="1">
            <a:spLocks noChangeArrowheads="1"/>
          </p:cNvSpPr>
          <p:nvPr/>
        </p:nvSpPr>
        <p:spPr bwMode="auto">
          <a:xfrm>
            <a:off x="5500688" y="5572125"/>
            <a:ext cx="2143125" cy="276225"/>
          </a:xfrm>
          <a:prstGeom prst="rect">
            <a:avLst/>
          </a:prstGeom>
          <a:noFill/>
          <a:ln w="9525">
            <a:noFill/>
            <a:miter lim="800000"/>
            <a:headEnd/>
            <a:tailEnd/>
          </a:ln>
        </p:spPr>
        <p:txBody>
          <a:bodyPr>
            <a:spAutoFit/>
          </a:bodyPr>
          <a:lstStyle/>
          <a:p>
            <a:r>
              <a:rPr lang="de-DE" sz="1200" dirty="0">
                <a:latin typeface="Arial" pitchFamily="34" charset="0"/>
                <a:cs typeface="Arial" pitchFamily="34" charset="0"/>
              </a:rPr>
              <a:t>Dr. Ghassan </a:t>
            </a:r>
            <a:r>
              <a:rPr lang="de-DE" sz="1200" dirty="0" err="1">
                <a:latin typeface="Arial" pitchFamily="34" charset="0"/>
                <a:cs typeface="Arial" pitchFamily="34" charset="0"/>
              </a:rPr>
              <a:t>Yared</a:t>
            </a:r>
            <a:r>
              <a:rPr lang="de-DE" sz="1200" dirty="0">
                <a:latin typeface="Arial" pitchFamily="34" charset="0"/>
                <a:cs typeface="Arial" pitchFamily="34" charset="0"/>
              </a:rPr>
              <a:t>, </a:t>
            </a:r>
            <a:r>
              <a:rPr lang="de-DE" sz="1200" dirty="0" smtClean="0">
                <a:latin typeface="Arial" pitchFamily="34" charset="0"/>
                <a:cs typeface="Arial" pitchFamily="34" charset="0"/>
              </a:rPr>
              <a:t>Canada</a:t>
            </a:r>
            <a:endParaRPr lang="de-DE" sz="1200" dirty="0">
              <a:latin typeface="Arial" pitchFamily="34" charset="0"/>
              <a:cs typeface="Arial" pitchFamily="34" charset="0"/>
            </a:endParaRPr>
          </a:p>
        </p:txBody>
      </p:sp>
      <p:pic>
        <p:nvPicPr>
          <p:cNvPr id="6" name="s-curved-canal-4.wmv">
            <a:hlinkClick r:id="" action="ppaction://media"/>
          </p:cNvPr>
          <p:cNvPicPr>
            <a:picLocks noGrp="1" noRot="1" noChangeAspect="1"/>
          </p:cNvPicPr>
          <p:nvPr>
            <p:ph idx="1"/>
            <a:videoFile r:link="rId1"/>
          </p:nvPr>
        </p:nvPicPr>
        <p:blipFill>
          <a:blip r:embed="rId3" cstate="print"/>
          <a:stretch>
            <a:fillRect/>
          </a:stretch>
        </p:blipFill>
        <p:spPr>
          <a:xfrm>
            <a:off x="1691680" y="1444780"/>
            <a:ext cx="5726886" cy="4072452"/>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Preparation</a:t>
            </a:r>
            <a:r>
              <a:rPr lang="de-DE" dirty="0" smtClean="0"/>
              <a:t> </a:t>
            </a:r>
            <a:r>
              <a:rPr lang="de-DE" dirty="0" err="1" smtClean="0"/>
              <a:t>Result</a:t>
            </a:r>
            <a:r>
              <a:rPr lang="de-DE" dirty="0" smtClean="0"/>
              <a:t/>
            </a:r>
            <a:br>
              <a:rPr lang="de-DE" dirty="0" smtClean="0"/>
            </a:br>
            <a:r>
              <a:rPr lang="de-DE" sz="2000" dirty="0" err="1" smtClean="0"/>
              <a:t>Preparation</a:t>
            </a:r>
            <a:r>
              <a:rPr lang="de-DE" sz="2000" dirty="0" smtClean="0"/>
              <a:t> </a:t>
            </a:r>
            <a:r>
              <a:rPr lang="de-DE" sz="2000" dirty="0" err="1" smtClean="0"/>
              <a:t>with</a:t>
            </a:r>
            <a:r>
              <a:rPr lang="de-DE" sz="2000" dirty="0" smtClean="0"/>
              <a:t> R25, </a:t>
            </a:r>
            <a:r>
              <a:rPr lang="de-DE" sz="2000" dirty="0" err="1" smtClean="0"/>
              <a:t>lower</a:t>
            </a:r>
            <a:r>
              <a:rPr lang="de-DE" sz="2000" dirty="0" smtClean="0"/>
              <a:t> molar</a:t>
            </a:r>
            <a:endParaRPr lang="de-DE" sz="2000" dirty="0"/>
          </a:p>
        </p:txBody>
      </p:sp>
      <p:sp>
        <p:nvSpPr>
          <p:cNvPr id="9" name="Textfeld 8"/>
          <p:cNvSpPr txBox="1"/>
          <p:nvPr/>
        </p:nvSpPr>
        <p:spPr>
          <a:xfrm>
            <a:off x="5500694" y="5929330"/>
            <a:ext cx="2000264" cy="276999"/>
          </a:xfrm>
          <a:prstGeom prst="rect">
            <a:avLst/>
          </a:prstGeom>
          <a:noFill/>
        </p:spPr>
        <p:txBody>
          <a:bodyPr wrap="square" rtlCol="0">
            <a:spAutoFit/>
          </a:bodyPr>
          <a:lstStyle/>
          <a:p>
            <a:r>
              <a:rPr lang="de-DE" sz="1200" dirty="0" smtClean="0">
                <a:latin typeface="Arial" pitchFamily="34" charset="0"/>
                <a:cs typeface="Arial" pitchFamily="34" charset="0"/>
              </a:rPr>
              <a:t>Prof. Sergio Kuttler, USA</a:t>
            </a:r>
            <a:endParaRPr lang="de-DE" sz="1200" dirty="0">
              <a:latin typeface="Arial" pitchFamily="34" charset="0"/>
              <a:cs typeface="Arial" pitchFamily="34" charset="0"/>
            </a:endParaRPr>
          </a:p>
        </p:txBody>
      </p:sp>
      <p:pic>
        <p:nvPicPr>
          <p:cNvPr id="6" name="AllTogetherGBcorr_net.wmv">
            <a:hlinkClick r:id="" action="ppaction://media"/>
          </p:cNvPr>
          <p:cNvPicPr>
            <a:picLocks noGrp="1" noRot="1" noChangeAspect="1"/>
          </p:cNvPicPr>
          <p:nvPr>
            <p:ph idx="1"/>
            <a:videoFile r:link="rId1"/>
          </p:nvPr>
        </p:nvPicPr>
        <p:blipFill>
          <a:blip r:embed="rId4" cstate="print"/>
          <a:stretch>
            <a:fillRect/>
          </a:stretch>
        </p:blipFill>
        <p:spPr>
          <a:xfrm>
            <a:off x="1835696" y="1628800"/>
            <a:ext cx="5496272" cy="412220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715140" y="5500702"/>
            <a:ext cx="2000264" cy="276999"/>
          </a:xfrm>
          <a:prstGeom prst="rect">
            <a:avLst/>
          </a:prstGeom>
          <a:noFill/>
        </p:spPr>
        <p:txBody>
          <a:bodyPr wrap="square" rtlCol="0">
            <a:spAutoFit/>
          </a:bodyPr>
          <a:lstStyle/>
          <a:p>
            <a:r>
              <a:rPr lang="de-DE" sz="1200" dirty="0" smtClean="0">
                <a:latin typeface="Arial" pitchFamily="34" charset="0"/>
                <a:cs typeface="Arial" pitchFamily="34" charset="0"/>
              </a:rPr>
              <a:t>Prof. Sergio Kuttler, USA</a:t>
            </a:r>
            <a:endParaRPr lang="de-DE" sz="1200" dirty="0">
              <a:latin typeface="Arial" pitchFamily="34" charset="0"/>
              <a:cs typeface="Arial" pitchFamily="34" charset="0"/>
            </a:endParaRPr>
          </a:p>
        </p:txBody>
      </p:sp>
      <p:sp>
        <p:nvSpPr>
          <p:cNvPr id="10" name="Textfeld 9"/>
          <p:cNvSpPr txBox="1"/>
          <p:nvPr/>
        </p:nvSpPr>
        <p:spPr>
          <a:xfrm>
            <a:off x="571472" y="2000240"/>
            <a:ext cx="2857520" cy="400110"/>
          </a:xfrm>
          <a:prstGeom prst="rect">
            <a:avLst/>
          </a:prstGeom>
          <a:noFill/>
        </p:spPr>
        <p:txBody>
          <a:bodyPr wrap="square" rtlCol="0">
            <a:spAutoFit/>
          </a:bodyPr>
          <a:lstStyle/>
          <a:p>
            <a:r>
              <a:rPr lang="de-DE" sz="2000" b="1" dirty="0" err="1" smtClean="0">
                <a:latin typeface="Arial" pitchFamily="34" charset="0"/>
                <a:cs typeface="Arial" pitchFamily="34" charset="0"/>
              </a:rPr>
              <a:t>before</a:t>
            </a:r>
            <a:endParaRPr lang="de-DE" sz="2000" b="1" dirty="0">
              <a:latin typeface="Arial" pitchFamily="34" charset="0"/>
              <a:cs typeface="Arial" pitchFamily="34" charset="0"/>
            </a:endParaRPr>
          </a:p>
        </p:txBody>
      </p:sp>
      <p:sp>
        <p:nvSpPr>
          <p:cNvPr id="11" name="Textfeld 10"/>
          <p:cNvSpPr txBox="1"/>
          <p:nvPr/>
        </p:nvSpPr>
        <p:spPr>
          <a:xfrm>
            <a:off x="4714876" y="2000240"/>
            <a:ext cx="2857520" cy="400110"/>
          </a:xfrm>
          <a:prstGeom prst="rect">
            <a:avLst/>
          </a:prstGeom>
          <a:noFill/>
        </p:spPr>
        <p:txBody>
          <a:bodyPr wrap="square" rtlCol="0">
            <a:spAutoFit/>
          </a:bodyPr>
          <a:lstStyle/>
          <a:p>
            <a:r>
              <a:rPr lang="de-DE" sz="2000" b="1" dirty="0" smtClean="0">
                <a:latin typeface="Arial" pitchFamily="34" charset="0"/>
                <a:cs typeface="Arial" pitchFamily="34" charset="0"/>
              </a:rPr>
              <a:t>after</a:t>
            </a:r>
            <a:endParaRPr lang="de-DE" sz="2000" b="1" dirty="0">
              <a:latin typeface="Arial" pitchFamily="34" charset="0"/>
              <a:cs typeface="Arial" pitchFamily="34" charset="0"/>
            </a:endParaRPr>
          </a:p>
        </p:txBody>
      </p:sp>
      <p:sp>
        <p:nvSpPr>
          <p:cNvPr id="12" name="Titel 1"/>
          <p:cNvSpPr>
            <a:spLocks noGrp="1"/>
          </p:cNvSpPr>
          <p:nvPr>
            <p:ph type="title"/>
          </p:nvPr>
        </p:nvSpPr>
        <p:spPr>
          <a:xfrm>
            <a:off x="457200" y="274638"/>
            <a:ext cx="8229600" cy="1143000"/>
          </a:xfrm>
        </p:spPr>
        <p:txBody>
          <a:bodyPr>
            <a:normAutofit/>
          </a:bodyPr>
          <a:lstStyle/>
          <a:p>
            <a:r>
              <a:rPr lang="de-DE" dirty="0" err="1" smtClean="0"/>
              <a:t>Preparation</a:t>
            </a:r>
            <a:r>
              <a:rPr lang="de-DE" dirty="0" smtClean="0"/>
              <a:t> </a:t>
            </a:r>
            <a:r>
              <a:rPr lang="de-DE" dirty="0" err="1" smtClean="0"/>
              <a:t>Result</a:t>
            </a:r>
            <a:r>
              <a:rPr lang="de-DE" dirty="0" smtClean="0"/>
              <a:t/>
            </a:r>
            <a:br>
              <a:rPr lang="de-DE" dirty="0" smtClean="0"/>
            </a:br>
            <a:r>
              <a:rPr lang="de-DE" sz="2000" dirty="0" err="1" smtClean="0"/>
              <a:t>Preparation</a:t>
            </a:r>
            <a:r>
              <a:rPr lang="de-DE" sz="2000" dirty="0" smtClean="0"/>
              <a:t> </a:t>
            </a:r>
            <a:r>
              <a:rPr lang="de-DE" sz="2000" dirty="0" err="1" smtClean="0"/>
              <a:t>with</a:t>
            </a:r>
            <a:r>
              <a:rPr lang="de-DE" sz="2000" dirty="0" smtClean="0"/>
              <a:t> R25, </a:t>
            </a:r>
            <a:r>
              <a:rPr lang="de-DE" sz="2000" dirty="0" err="1" smtClean="0"/>
              <a:t>lower</a:t>
            </a:r>
            <a:r>
              <a:rPr lang="de-DE" sz="2000" dirty="0" smtClean="0"/>
              <a:t> molar</a:t>
            </a:r>
            <a:endParaRPr lang="de-DE" sz="2000" dirty="0"/>
          </a:p>
        </p:txBody>
      </p:sp>
      <p:pic>
        <p:nvPicPr>
          <p:cNvPr id="13" name="195 CA000.mpg">
            <a:hlinkClick r:id="" action="ppaction://media"/>
          </p:cNvPr>
          <p:cNvPicPr>
            <a:picLocks noGrp="1" noRot="1" noChangeAspect="1"/>
          </p:cNvPicPr>
          <p:nvPr>
            <p:ph sz="half" idx="1"/>
            <a:videoFile r:link="rId1"/>
          </p:nvPr>
        </p:nvPicPr>
        <p:blipFill>
          <a:blip r:embed="rId5" cstate="print"/>
          <a:stretch>
            <a:fillRect/>
          </a:stretch>
        </p:blipFill>
        <p:spPr>
          <a:xfrm>
            <a:off x="395536" y="2492896"/>
            <a:ext cx="3888432" cy="2916323"/>
          </a:xfrm>
          <a:prstGeom prst="rect">
            <a:avLst/>
          </a:prstGeom>
        </p:spPr>
      </p:pic>
      <p:pic>
        <p:nvPicPr>
          <p:cNvPr id="17" name="195 CA POST000.mpg">
            <a:hlinkClick r:id="" action="ppaction://media"/>
          </p:cNvPr>
          <p:cNvPicPr>
            <a:picLocks noGrp="1" noRot="1" noChangeAspect="1"/>
          </p:cNvPicPr>
          <p:nvPr>
            <p:ph sz="half" idx="2"/>
            <a:videoFile r:link="rId2"/>
          </p:nvPr>
        </p:nvPicPr>
        <p:blipFill>
          <a:blip r:embed="rId6" cstate="print"/>
          <a:stretch>
            <a:fillRect/>
          </a:stretch>
        </p:blipFill>
        <p:spPr>
          <a:xfrm>
            <a:off x="4716016" y="2492896"/>
            <a:ext cx="3885911" cy="2914433"/>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video>
              <p:cMediaNode>
                <p:cTn id="13"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FAQ </a:t>
            </a:r>
            <a:r>
              <a:rPr lang="de-DE" dirty="0" err="1" smtClean="0"/>
              <a:t>for</a:t>
            </a:r>
            <a:r>
              <a:rPr lang="de-DE" dirty="0" smtClean="0"/>
              <a:t> </a:t>
            </a:r>
            <a:r>
              <a:rPr lang="de-DE" dirty="0" err="1" smtClean="0"/>
              <a:t>the</a:t>
            </a:r>
            <a:r>
              <a:rPr lang="de-DE" dirty="0" smtClean="0"/>
              <a:t> </a:t>
            </a:r>
            <a:r>
              <a:rPr lang="de-DE" dirty="0" err="1" smtClean="0"/>
              <a:t>dentist</a:t>
            </a:r>
            <a:endParaRPr lang="de-DE" dirty="0"/>
          </a:p>
        </p:txBody>
      </p:sp>
      <p:sp>
        <p:nvSpPr>
          <p:cNvPr id="3" name="Inhaltsplatzhalter 2"/>
          <p:cNvSpPr>
            <a:spLocks noGrp="1"/>
          </p:cNvSpPr>
          <p:nvPr>
            <p:ph idx="1"/>
          </p:nvPr>
        </p:nvSpPr>
        <p:spPr/>
        <p:txBody>
          <a:bodyPr/>
          <a:lstStyle/>
          <a:p>
            <a:r>
              <a:rPr lang="de-DE" dirty="0" smtClean="0"/>
              <a:t>FAQs</a:t>
            </a:r>
            <a:endParaRPr lang="de-DE" dirty="0"/>
          </a:p>
        </p:txBody>
      </p:sp>
      <p:pic>
        <p:nvPicPr>
          <p:cNvPr id="2050" name="Picture 2"/>
          <p:cNvPicPr>
            <a:picLocks noChangeAspect="1" noChangeArrowheads="1"/>
          </p:cNvPicPr>
          <p:nvPr/>
        </p:nvPicPr>
        <p:blipFill>
          <a:blip r:embed="rId2" cstate="print"/>
          <a:srcRect/>
          <a:stretch>
            <a:fillRect/>
          </a:stretch>
        </p:blipFill>
        <p:spPr bwMode="auto">
          <a:xfrm>
            <a:off x="4244297" y="1124744"/>
            <a:ext cx="4705841" cy="51125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Studies</a:t>
            </a:r>
            <a:endParaRPr lang="de-DE" dirty="0"/>
          </a:p>
        </p:txBody>
      </p:sp>
      <p:sp>
        <p:nvSpPr>
          <p:cNvPr id="5" name="Inhaltsplatzhalter 4"/>
          <p:cNvSpPr>
            <a:spLocks noGrp="1"/>
          </p:cNvSpPr>
          <p:nvPr>
            <p:ph idx="1"/>
          </p:nvPr>
        </p:nvSpPr>
        <p:spPr/>
        <p:txBody>
          <a:bodyPr>
            <a:normAutofit/>
          </a:bodyPr>
          <a:lstStyle/>
          <a:p>
            <a:r>
              <a:rPr lang="de-DE" dirty="0" smtClean="0"/>
              <a:t>Gustavo De-Deus et al., OOOOE, September 2010 </a:t>
            </a:r>
          </a:p>
          <a:p>
            <a:endParaRPr lang="de-DE" dirty="0" smtClean="0"/>
          </a:p>
          <a:p>
            <a:endParaRPr lang="de-DE" dirty="0" smtClean="0"/>
          </a:p>
          <a:p>
            <a:endParaRPr lang="de-DE" dirty="0" smtClean="0"/>
          </a:p>
          <a:p>
            <a:endParaRPr lang="de-DE" dirty="0" smtClean="0"/>
          </a:p>
          <a:p>
            <a:endParaRPr lang="de-DE" dirty="0" smtClean="0"/>
          </a:p>
          <a:p>
            <a:endParaRPr lang="de-DE" dirty="0" smtClean="0"/>
          </a:p>
          <a:p>
            <a:pPr>
              <a:buNone/>
            </a:pPr>
            <a:r>
              <a:rPr lang="en-US" dirty="0" smtClean="0">
                <a:solidFill>
                  <a:srgbClr val="0066CC"/>
                </a:solidFill>
                <a:sym typeface="Wingdings" pitchFamily="2" charset="2"/>
              </a:rPr>
              <a:t> ►</a:t>
            </a:r>
            <a:r>
              <a:rPr lang="en-US" dirty="0" smtClean="0">
                <a:sym typeface="Wingdings" pitchFamily="2" charset="2"/>
              </a:rPr>
              <a:t>No significant difference was found in the amount of the debris extruded between conventional sequence of the </a:t>
            </a:r>
            <a:r>
              <a:rPr lang="en-US" dirty="0" err="1" smtClean="0">
                <a:sym typeface="Wingdings" pitchFamily="2" charset="2"/>
              </a:rPr>
              <a:t>ProTaper</a:t>
            </a:r>
            <a:r>
              <a:rPr lang="en-US" dirty="0" smtClean="0">
                <a:sym typeface="Wingdings" pitchFamily="2" charset="2"/>
              </a:rPr>
              <a:t> Universal </a:t>
            </a:r>
            <a:r>
              <a:rPr lang="en-US" dirty="0" err="1" smtClean="0">
                <a:sym typeface="Wingdings" pitchFamily="2" charset="2"/>
              </a:rPr>
              <a:t>NiTi</a:t>
            </a:r>
            <a:r>
              <a:rPr lang="en-US" dirty="0" smtClean="0">
                <a:sym typeface="Wingdings" pitchFamily="2" charset="2"/>
              </a:rPr>
              <a:t> files and the single-file </a:t>
            </a:r>
            <a:r>
              <a:rPr lang="en-US" dirty="0" err="1" smtClean="0">
                <a:sym typeface="Wingdings" pitchFamily="2" charset="2"/>
              </a:rPr>
              <a:t>ProTaper</a:t>
            </a:r>
            <a:r>
              <a:rPr lang="en-US" dirty="0" smtClean="0">
                <a:sym typeface="Wingdings" pitchFamily="2" charset="2"/>
              </a:rPr>
              <a:t> technique. In contrast, the hand instrumentation group extruded significantly more debris than both </a:t>
            </a:r>
            <a:r>
              <a:rPr lang="en-US" dirty="0" err="1" smtClean="0">
                <a:sym typeface="Wingdings" pitchFamily="2" charset="2"/>
              </a:rPr>
              <a:t>NiTi</a:t>
            </a:r>
            <a:r>
              <a:rPr lang="en-US" dirty="0" smtClean="0">
                <a:sym typeface="Wingdings" pitchFamily="2" charset="2"/>
              </a:rPr>
              <a:t> groups.</a:t>
            </a:r>
            <a:endParaRPr lang="de-DE" sz="1800" dirty="0" smtClean="0"/>
          </a:p>
        </p:txBody>
      </p:sp>
      <p:pic>
        <p:nvPicPr>
          <p:cNvPr id="1027" name="Picture 3"/>
          <p:cNvPicPr>
            <a:picLocks noChangeAspect="1" noChangeArrowheads="1"/>
          </p:cNvPicPr>
          <p:nvPr/>
        </p:nvPicPr>
        <p:blipFill>
          <a:blip r:embed="rId2" cstate="print"/>
          <a:srcRect/>
          <a:stretch>
            <a:fillRect/>
          </a:stretch>
        </p:blipFill>
        <p:spPr bwMode="auto">
          <a:xfrm>
            <a:off x="571472" y="2143116"/>
            <a:ext cx="8147214" cy="1785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Studies</a:t>
            </a:r>
            <a:endParaRPr lang="de-DE" dirty="0"/>
          </a:p>
        </p:txBody>
      </p:sp>
      <p:sp>
        <p:nvSpPr>
          <p:cNvPr id="3" name="Inhaltsplatzhalter 2"/>
          <p:cNvSpPr>
            <a:spLocks noGrp="1"/>
          </p:cNvSpPr>
          <p:nvPr>
            <p:ph idx="1"/>
          </p:nvPr>
        </p:nvSpPr>
        <p:spPr/>
        <p:txBody>
          <a:bodyPr/>
          <a:lstStyle/>
          <a:p>
            <a:r>
              <a:rPr lang="de-DE" dirty="0" smtClean="0"/>
              <a:t>Gustavo De-Deus et al., IEJ, November 2010</a:t>
            </a:r>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pPr>
              <a:buNone/>
            </a:pPr>
            <a:r>
              <a:rPr lang="en-US" dirty="0" smtClean="0">
                <a:solidFill>
                  <a:srgbClr val="0066CC"/>
                </a:solidFill>
                <a:sym typeface="Wingdings" pitchFamily="2" charset="2"/>
              </a:rPr>
              <a:t>► </a:t>
            </a:r>
            <a:r>
              <a:rPr lang="en-US" dirty="0" smtClean="0">
                <a:sym typeface="Wingdings" pitchFamily="2" charset="2"/>
              </a:rPr>
              <a:t>Reciprocating movement resulted in a significant longer cyclic fatigue life.</a:t>
            </a:r>
            <a:endParaRPr lang="de-DE" sz="1800" dirty="0"/>
          </a:p>
        </p:txBody>
      </p:sp>
      <p:pic>
        <p:nvPicPr>
          <p:cNvPr id="2051" name="Picture 3"/>
          <p:cNvPicPr>
            <a:picLocks noChangeAspect="1" noChangeArrowheads="1"/>
          </p:cNvPicPr>
          <p:nvPr/>
        </p:nvPicPr>
        <p:blipFill>
          <a:blip r:embed="rId2" cstate="print"/>
          <a:srcRect/>
          <a:stretch>
            <a:fillRect/>
          </a:stretch>
        </p:blipFill>
        <p:spPr bwMode="auto">
          <a:xfrm>
            <a:off x="1357290" y="2071678"/>
            <a:ext cx="5643602" cy="2260462"/>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p:txBody>
          <a:bodyPr/>
          <a:lstStyle/>
          <a:p>
            <a:pPr eaLnBrk="1" hangingPunct="1"/>
            <a:r>
              <a:rPr lang="de-DE" smtClean="0"/>
              <a:t>Reciprocation</a:t>
            </a:r>
            <a:endParaRPr lang="en-GB" smtClean="0"/>
          </a:p>
        </p:txBody>
      </p:sp>
      <p:pic>
        <p:nvPicPr>
          <p:cNvPr id="5" name="Reciprocation_GB_net.wmv">
            <a:hlinkClick r:id="" action="ppaction://media"/>
          </p:cNvPr>
          <p:cNvPicPr>
            <a:picLocks noGrp="1" noRot="1" noChangeAspect="1"/>
          </p:cNvPicPr>
          <p:nvPr>
            <p:ph idx="1"/>
            <a:videoFile r:link="rId1"/>
          </p:nvPr>
        </p:nvPicPr>
        <p:blipFill>
          <a:blip r:embed="rId4" cstate="print"/>
          <a:stretch>
            <a:fillRect/>
          </a:stretch>
        </p:blipFill>
        <p:spPr>
          <a:xfrm>
            <a:off x="1691680" y="1628800"/>
            <a:ext cx="5280248" cy="396018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Studies</a:t>
            </a:r>
            <a:endParaRPr lang="de-DE" dirty="0"/>
          </a:p>
        </p:txBody>
      </p:sp>
      <p:sp>
        <p:nvSpPr>
          <p:cNvPr id="3" name="Inhaltsplatzhalter 2"/>
          <p:cNvSpPr>
            <a:spLocks noGrp="1"/>
          </p:cNvSpPr>
          <p:nvPr>
            <p:ph idx="1"/>
          </p:nvPr>
        </p:nvSpPr>
        <p:spPr/>
        <p:txBody>
          <a:bodyPr/>
          <a:lstStyle/>
          <a:p>
            <a:r>
              <a:rPr lang="de-DE" dirty="0" smtClean="0"/>
              <a:t>Gustavo De-Deus et al., JOE, November 2010</a:t>
            </a:r>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pPr>
              <a:buNone/>
            </a:pPr>
            <a:r>
              <a:rPr lang="en-US" sz="1800" dirty="0" smtClean="0">
                <a:solidFill>
                  <a:srgbClr val="0066CC"/>
                </a:solidFill>
                <a:sym typeface="Wingdings" pitchFamily="2" charset="2"/>
              </a:rPr>
              <a:t>►  </a:t>
            </a:r>
            <a:r>
              <a:rPr lang="en-US" sz="1800" dirty="0" smtClean="0">
                <a:sym typeface="Wingdings" pitchFamily="2" charset="2"/>
              </a:rPr>
              <a:t>The debridement quality of the single-file F2 </a:t>
            </a:r>
            <a:r>
              <a:rPr lang="en-US" sz="1800" dirty="0" err="1" smtClean="0">
                <a:sym typeface="Wingdings" pitchFamily="2" charset="2"/>
              </a:rPr>
              <a:t>ProTaper</a:t>
            </a:r>
            <a:r>
              <a:rPr lang="en-US" sz="1800" dirty="0" smtClean="0">
                <a:sym typeface="Wingdings" pitchFamily="2" charset="2"/>
              </a:rPr>
              <a:t> technique was suboptimal in oval canals. The debridement quality of single-file F2 </a:t>
            </a:r>
            <a:r>
              <a:rPr lang="en-US" sz="1800" dirty="0" err="1" smtClean="0">
                <a:sym typeface="Wingdings" pitchFamily="2" charset="2"/>
              </a:rPr>
              <a:t>ProTaper</a:t>
            </a:r>
            <a:r>
              <a:rPr lang="en-US" sz="1800" dirty="0" smtClean="0">
                <a:sym typeface="Wingdings" pitchFamily="2" charset="2"/>
              </a:rPr>
              <a:t> was similar to the full range of </a:t>
            </a:r>
            <a:r>
              <a:rPr lang="en-US" sz="1800" dirty="0" err="1" smtClean="0">
                <a:sym typeface="Wingdings" pitchFamily="2" charset="2"/>
              </a:rPr>
              <a:t>ProTaper</a:t>
            </a:r>
            <a:r>
              <a:rPr lang="en-US" sz="1800" dirty="0" smtClean="0">
                <a:sym typeface="Wingdings" pitchFamily="2" charset="2"/>
              </a:rPr>
              <a:t> instruments in round canals.</a:t>
            </a:r>
            <a:endParaRPr lang="de-DE" sz="1800" dirty="0"/>
          </a:p>
        </p:txBody>
      </p:sp>
      <p:pic>
        <p:nvPicPr>
          <p:cNvPr id="4099" name="Picture 3"/>
          <p:cNvPicPr>
            <a:picLocks noChangeAspect="1" noChangeArrowheads="1"/>
          </p:cNvPicPr>
          <p:nvPr/>
        </p:nvPicPr>
        <p:blipFill>
          <a:blip r:embed="rId2" cstate="print"/>
          <a:srcRect/>
          <a:stretch>
            <a:fillRect/>
          </a:stretch>
        </p:blipFill>
        <p:spPr bwMode="auto">
          <a:xfrm>
            <a:off x="1285852" y="2000240"/>
            <a:ext cx="6858048" cy="2160825"/>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Studies</a:t>
            </a:r>
            <a:endParaRPr lang="de-DE" dirty="0"/>
          </a:p>
        </p:txBody>
      </p:sp>
      <p:sp>
        <p:nvSpPr>
          <p:cNvPr id="3" name="Inhaltsplatzhalter 2"/>
          <p:cNvSpPr>
            <a:spLocks noGrp="1"/>
          </p:cNvSpPr>
          <p:nvPr>
            <p:ph idx="1"/>
          </p:nvPr>
        </p:nvSpPr>
        <p:spPr/>
        <p:txBody>
          <a:bodyPr/>
          <a:lstStyle/>
          <a:p>
            <a:r>
              <a:rPr lang="de-DE" dirty="0" err="1" smtClean="0"/>
              <a:t>You</a:t>
            </a:r>
            <a:r>
              <a:rPr lang="de-DE" dirty="0" smtClean="0"/>
              <a:t>, et al., JOE, Dezember 2010</a:t>
            </a:r>
          </a:p>
          <a:p>
            <a:endParaRPr lang="de-DE" dirty="0" smtClean="0"/>
          </a:p>
          <a:p>
            <a:endParaRPr lang="de-DE" dirty="0" smtClean="0"/>
          </a:p>
          <a:p>
            <a:endParaRPr lang="de-DE" dirty="0" smtClean="0"/>
          </a:p>
          <a:p>
            <a:endParaRPr lang="de-DE" dirty="0" smtClean="0"/>
          </a:p>
          <a:p>
            <a:endParaRPr lang="de-DE" dirty="0" smtClean="0"/>
          </a:p>
          <a:p>
            <a:endParaRPr lang="de-DE" dirty="0" smtClean="0"/>
          </a:p>
          <a:p>
            <a:pPr>
              <a:buNone/>
            </a:pPr>
            <a:r>
              <a:rPr lang="en-US" dirty="0" smtClean="0">
                <a:solidFill>
                  <a:srgbClr val="0066CC"/>
                </a:solidFill>
                <a:sym typeface="Wingdings" pitchFamily="2" charset="2"/>
              </a:rPr>
              <a:t>► </a:t>
            </a:r>
            <a:r>
              <a:rPr lang="de-DE" sz="1800" dirty="0" err="1" smtClean="0"/>
              <a:t>One</a:t>
            </a:r>
            <a:r>
              <a:rPr lang="de-DE" sz="1800" dirty="0" smtClean="0"/>
              <a:t> F2 </a:t>
            </a:r>
            <a:r>
              <a:rPr lang="de-DE" sz="1800" dirty="0" err="1" smtClean="0"/>
              <a:t>file</a:t>
            </a:r>
            <a:r>
              <a:rPr lang="de-DE" sz="1800" dirty="0" smtClean="0"/>
              <a:t> </a:t>
            </a:r>
            <a:r>
              <a:rPr lang="de-DE" sz="1800" dirty="0" err="1" smtClean="0"/>
              <a:t>can</a:t>
            </a:r>
            <a:r>
              <a:rPr lang="de-DE" sz="1800" dirty="0" smtClean="0"/>
              <a:t> </a:t>
            </a:r>
            <a:r>
              <a:rPr lang="de-DE" sz="1800" dirty="0" err="1" smtClean="0"/>
              <a:t>be</a:t>
            </a:r>
            <a:r>
              <a:rPr lang="de-DE" sz="1800" dirty="0" smtClean="0"/>
              <a:t> </a:t>
            </a:r>
            <a:r>
              <a:rPr lang="de-DE" sz="1800" dirty="0" err="1" smtClean="0"/>
              <a:t>safely</a:t>
            </a:r>
            <a:r>
              <a:rPr lang="de-DE" sz="1800" dirty="0" smtClean="0"/>
              <a:t> </a:t>
            </a:r>
            <a:r>
              <a:rPr lang="de-DE" sz="1800" dirty="0" err="1" smtClean="0"/>
              <a:t>used</a:t>
            </a:r>
            <a:r>
              <a:rPr lang="de-DE" sz="1800" dirty="0" smtClean="0"/>
              <a:t> </a:t>
            </a:r>
            <a:r>
              <a:rPr lang="de-DE" sz="1800" dirty="0" err="1" smtClean="0"/>
              <a:t>to</a:t>
            </a:r>
            <a:r>
              <a:rPr lang="de-DE" sz="1800" dirty="0" smtClean="0"/>
              <a:t> </a:t>
            </a:r>
            <a:r>
              <a:rPr lang="de-DE" sz="1800" dirty="0" err="1" smtClean="0"/>
              <a:t>working</a:t>
            </a:r>
            <a:r>
              <a:rPr lang="de-DE" sz="1800" dirty="0" smtClean="0"/>
              <a:t> </a:t>
            </a:r>
            <a:r>
              <a:rPr lang="de-DE" sz="1800" dirty="0" err="1" smtClean="0"/>
              <a:t>length</a:t>
            </a:r>
            <a:r>
              <a:rPr lang="de-DE" sz="1800" dirty="0" smtClean="0"/>
              <a:t> </a:t>
            </a:r>
            <a:r>
              <a:rPr lang="de-DE" sz="1800" dirty="0" err="1" smtClean="0"/>
              <a:t>of</a:t>
            </a:r>
            <a:r>
              <a:rPr lang="de-DE" sz="1800" dirty="0" smtClean="0"/>
              <a:t> </a:t>
            </a:r>
            <a:r>
              <a:rPr lang="de-DE" sz="1800" dirty="0" err="1" smtClean="0"/>
              <a:t>curved</a:t>
            </a:r>
            <a:r>
              <a:rPr lang="de-DE" sz="1800" dirty="0" smtClean="0"/>
              <a:t> </a:t>
            </a:r>
            <a:r>
              <a:rPr lang="de-DE" sz="1800" dirty="0" err="1" smtClean="0"/>
              <a:t>canals</a:t>
            </a:r>
            <a:r>
              <a:rPr lang="de-DE" sz="1800" dirty="0" smtClean="0"/>
              <a:t> </a:t>
            </a:r>
            <a:r>
              <a:rPr lang="de-DE" sz="1800" dirty="0" err="1" smtClean="0"/>
              <a:t>at</a:t>
            </a:r>
            <a:r>
              <a:rPr lang="de-DE" sz="1800" dirty="0" smtClean="0"/>
              <a:t> least </a:t>
            </a:r>
            <a:r>
              <a:rPr lang="de-DE" sz="1800" dirty="0" err="1" smtClean="0"/>
              <a:t>six</a:t>
            </a:r>
            <a:r>
              <a:rPr lang="de-DE" sz="1800" dirty="0" smtClean="0"/>
              <a:t> </a:t>
            </a:r>
            <a:r>
              <a:rPr lang="de-DE" sz="1800" dirty="0" err="1" smtClean="0"/>
              <a:t>times</a:t>
            </a:r>
            <a:r>
              <a:rPr lang="de-DE" sz="1800" dirty="0" smtClean="0"/>
              <a:t> </a:t>
            </a:r>
            <a:r>
              <a:rPr lang="de-DE" sz="1800" dirty="0" err="1" smtClean="0"/>
              <a:t>under</a:t>
            </a:r>
            <a:r>
              <a:rPr lang="de-DE" sz="1800" dirty="0" smtClean="0"/>
              <a:t> </a:t>
            </a:r>
            <a:r>
              <a:rPr lang="de-DE" sz="1800" dirty="0" err="1" smtClean="0"/>
              <a:t>reciprocating</a:t>
            </a:r>
            <a:r>
              <a:rPr lang="de-DE" sz="1800" dirty="0" smtClean="0"/>
              <a:t> </a:t>
            </a:r>
            <a:r>
              <a:rPr lang="de-DE" sz="1800" dirty="0" err="1" smtClean="0"/>
              <a:t>motion</a:t>
            </a:r>
            <a:r>
              <a:rPr lang="de-DE" sz="1800" dirty="0" smtClean="0"/>
              <a:t>.</a:t>
            </a:r>
            <a:endParaRPr lang="de-DE" sz="1800" dirty="0"/>
          </a:p>
        </p:txBody>
      </p:sp>
      <p:pic>
        <p:nvPicPr>
          <p:cNvPr id="3074" name="Picture 2"/>
          <p:cNvPicPr>
            <a:picLocks noChangeAspect="1" noChangeArrowheads="1"/>
          </p:cNvPicPr>
          <p:nvPr/>
        </p:nvPicPr>
        <p:blipFill>
          <a:blip r:embed="rId2" cstate="print"/>
          <a:srcRect/>
          <a:stretch>
            <a:fillRect/>
          </a:stretch>
        </p:blipFill>
        <p:spPr bwMode="auto">
          <a:xfrm>
            <a:off x="857224" y="2071678"/>
            <a:ext cx="7000891" cy="2032005"/>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Studies</a:t>
            </a:r>
            <a:endParaRPr lang="de-DE" dirty="0"/>
          </a:p>
        </p:txBody>
      </p:sp>
      <p:sp>
        <p:nvSpPr>
          <p:cNvPr id="3" name="Inhaltsplatzhalter 2"/>
          <p:cNvSpPr>
            <a:spLocks noGrp="1"/>
          </p:cNvSpPr>
          <p:nvPr>
            <p:ph idx="1"/>
          </p:nvPr>
        </p:nvSpPr>
        <p:spPr/>
        <p:txBody>
          <a:bodyPr/>
          <a:lstStyle/>
          <a:p>
            <a:r>
              <a:rPr lang="de-DE" dirty="0" smtClean="0"/>
              <a:t>Valera-</a:t>
            </a:r>
            <a:r>
              <a:rPr lang="de-DE" dirty="0" err="1" smtClean="0"/>
              <a:t>Patino</a:t>
            </a:r>
            <a:r>
              <a:rPr lang="de-DE" dirty="0" smtClean="0"/>
              <a:t> et al., JOE, Januar 2010</a:t>
            </a:r>
          </a:p>
          <a:p>
            <a:endParaRPr lang="de-DE" dirty="0" smtClean="0"/>
          </a:p>
          <a:p>
            <a:endParaRPr lang="de-DE" dirty="0" smtClean="0"/>
          </a:p>
          <a:p>
            <a:endParaRPr lang="de-DE" dirty="0" smtClean="0"/>
          </a:p>
          <a:p>
            <a:endParaRPr lang="de-DE" dirty="0" smtClean="0"/>
          </a:p>
          <a:p>
            <a:endParaRPr lang="de-DE" dirty="0" smtClean="0"/>
          </a:p>
          <a:p>
            <a:endParaRPr lang="de-DE" dirty="0" smtClean="0"/>
          </a:p>
          <a:p>
            <a:pPr>
              <a:buNone/>
            </a:pPr>
            <a:r>
              <a:rPr lang="en-US" dirty="0" smtClean="0">
                <a:solidFill>
                  <a:srgbClr val="0066CC"/>
                </a:solidFill>
                <a:sym typeface="Wingdings" pitchFamily="2" charset="2"/>
              </a:rPr>
              <a:t>► </a:t>
            </a:r>
            <a:r>
              <a:rPr lang="de-DE" sz="1800" dirty="0" smtClean="0"/>
              <a:t>The </a:t>
            </a:r>
            <a:r>
              <a:rPr lang="de-DE" sz="1800" dirty="0" err="1" smtClean="0"/>
              <a:t>results</a:t>
            </a:r>
            <a:r>
              <a:rPr lang="de-DE" sz="1800" dirty="0" smtClean="0"/>
              <a:t> </a:t>
            </a:r>
            <a:r>
              <a:rPr lang="de-DE" sz="1800" dirty="0" err="1" smtClean="0"/>
              <a:t>indicate</a:t>
            </a:r>
            <a:r>
              <a:rPr lang="de-DE" sz="1800" dirty="0" smtClean="0"/>
              <a:t> </a:t>
            </a:r>
            <a:r>
              <a:rPr lang="de-DE" sz="1800" dirty="0" err="1" smtClean="0"/>
              <a:t>that</a:t>
            </a:r>
            <a:r>
              <a:rPr lang="de-DE" sz="1800" dirty="0" smtClean="0"/>
              <a:t> </a:t>
            </a:r>
            <a:r>
              <a:rPr lang="de-DE" sz="1800" dirty="0" err="1" smtClean="0"/>
              <a:t>instruments</a:t>
            </a:r>
            <a:r>
              <a:rPr lang="de-DE" sz="1800" dirty="0" smtClean="0"/>
              <a:t> </a:t>
            </a:r>
            <a:r>
              <a:rPr lang="de-DE" sz="1800" dirty="0" err="1" smtClean="0"/>
              <a:t>used</a:t>
            </a:r>
            <a:r>
              <a:rPr lang="de-DE" sz="1800" dirty="0" smtClean="0"/>
              <a:t> </a:t>
            </a:r>
            <a:r>
              <a:rPr lang="de-DE" sz="1800" dirty="0" err="1" smtClean="0"/>
              <a:t>with</a:t>
            </a:r>
            <a:r>
              <a:rPr lang="de-DE" sz="1800" dirty="0" smtClean="0"/>
              <a:t> </a:t>
            </a:r>
            <a:r>
              <a:rPr lang="de-DE" sz="1800" dirty="0" err="1" smtClean="0"/>
              <a:t>alternating</a:t>
            </a:r>
            <a:r>
              <a:rPr lang="de-DE" sz="1800" dirty="0" smtClean="0"/>
              <a:t> </a:t>
            </a:r>
            <a:r>
              <a:rPr lang="de-DE" sz="1800" dirty="0" err="1" smtClean="0"/>
              <a:t>rotation</a:t>
            </a:r>
            <a:r>
              <a:rPr lang="de-DE" sz="1800" dirty="0" smtClean="0"/>
              <a:t> </a:t>
            </a:r>
            <a:r>
              <a:rPr lang="de-DE" sz="1800" dirty="0" err="1" smtClean="0"/>
              <a:t>have</a:t>
            </a:r>
            <a:r>
              <a:rPr lang="de-DE" sz="1800" dirty="0" smtClean="0"/>
              <a:t> a </a:t>
            </a:r>
            <a:r>
              <a:rPr lang="de-DE" sz="1800" dirty="0" err="1" smtClean="0"/>
              <a:t>higher</a:t>
            </a:r>
            <a:r>
              <a:rPr lang="de-DE" sz="1800" dirty="0" smtClean="0"/>
              <a:t> </a:t>
            </a:r>
            <a:r>
              <a:rPr lang="de-DE" sz="1800" dirty="0" err="1" smtClean="0"/>
              <a:t>mean</a:t>
            </a:r>
            <a:r>
              <a:rPr lang="de-DE" sz="1800" dirty="0" smtClean="0"/>
              <a:t> </a:t>
            </a:r>
            <a:r>
              <a:rPr lang="de-DE" sz="1800" dirty="0" err="1" smtClean="0"/>
              <a:t>number</a:t>
            </a:r>
            <a:r>
              <a:rPr lang="de-DE" sz="1800" dirty="0" smtClean="0"/>
              <a:t> </a:t>
            </a:r>
            <a:r>
              <a:rPr lang="de-DE" sz="1800" dirty="0" err="1" smtClean="0"/>
              <a:t>of</a:t>
            </a:r>
            <a:r>
              <a:rPr lang="de-DE" sz="1800" dirty="0" smtClean="0"/>
              <a:t> </a:t>
            </a:r>
            <a:r>
              <a:rPr lang="de-DE" sz="1800" dirty="0" err="1" smtClean="0"/>
              <a:t>uses</a:t>
            </a:r>
            <a:r>
              <a:rPr lang="de-DE" sz="1800" dirty="0" smtClean="0"/>
              <a:t> </a:t>
            </a:r>
            <a:r>
              <a:rPr lang="de-DE" sz="1800" dirty="0" err="1" smtClean="0"/>
              <a:t>compared</a:t>
            </a:r>
            <a:r>
              <a:rPr lang="de-DE" sz="1800" dirty="0" smtClean="0"/>
              <a:t> </a:t>
            </a:r>
            <a:r>
              <a:rPr lang="de-DE" sz="1800" dirty="0" err="1" smtClean="0"/>
              <a:t>with</a:t>
            </a:r>
            <a:r>
              <a:rPr lang="de-DE" sz="1800" dirty="0" smtClean="0"/>
              <a:t> </a:t>
            </a:r>
            <a:r>
              <a:rPr lang="de-DE" sz="1800" dirty="0" err="1" smtClean="0"/>
              <a:t>the</a:t>
            </a:r>
            <a:r>
              <a:rPr lang="de-DE" sz="1800" dirty="0" smtClean="0"/>
              <a:t> </a:t>
            </a:r>
            <a:r>
              <a:rPr lang="de-DE" sz="1800" dirty="0" err="1" smtClean="0"/>
              <a:t>continuous</a:t>
            </a:r>
            <a:r>
              <a:rPr lang="de-DE" sz="1800" dirty="0" smtClean="0"/>
              <a:t> </a:t>
            </a:r>
            <a:r>
              <a:rPr lang="de-DE" sz="1800" dirty="0" err="1" smtClean="0"/>
              <a:t>rotation</a:t>
            </a:r>
            <a:r>
              <a:rPr lang="de-DE" sz="1800" dirty="0" smtClean="0"/>
              <a:t> </a:t>
            </a:r>
            <a:r>
              <a:rPr lang="de-DE" sz="1800" dirty="0" err="1" smtClean="0"/>
              <a:t>group</a:t>
            </a:r>
            <a:r>
              <a:rPr lang="de-DE" sz="1800" dirty="0" smtClean="0"/>
              <a:t>. </a:t>
            </a:r>
            <a:endParaRPr lang="de-DE" sz="1800" dirty="0"/>
          </a:p>
        </p:txBody>
      </p:sp>
      <p:pic>
        <p:nvPicPr>
          <p:cNvPr id="5122" name="Picture 2"/>
          <p:cNvPicPr>
            <a:picLocks noChangeAspect="1" noChangeArrowheads="1"/>
          </p:cNvPicPr>
          <p:nvPr/>
        </p:nvPicPr>
        <p:blipFill>
          <a:blip r:embed="rId2" cstate="print"/>
          <a:srcRect/>
          <a:stretch>
            <a:fillRect/>
          </a:stretch>
        </p:blipFill>
        <p:spPr bwMode="auto">
          <a:xfrm>
            <a:off x="857224" y="2000240"/>
            <a:ext cx="7254981" cy="2019303"/>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Titel 1"/>
          <p:cNvSpPr>
            <a:spLocks noGrp="1"/>
          </p:cNvSpPr>
          <p:nvPr>
            <p:ph type="title"/>
          </p:nvPr>
        </p:nvSpPr>
        <p:spPr/>
        <p:txBody>
          <a:bodyPr/>
          <a:lstStyle/>
          <a:p>
            <a:r>
              <a:rPr lang="en-GB" dirty="0" smtClean="0"/>
              <a:t>Products</a:t>
            </a:r>
            <a:endParaRPr lang="de-DE" dirty="0" smtClean="0"/>
          </a:p>
        </p:txBody>
      </p:sp>
      <p:pic>
        <p:nvPicPr>
          <p:cNvPr id="73737" name="Picture 9"/>
          <p:cNvPicPr>
            <a:picLocks noChangeAspect="1" noChangeArrowheads="1"/>
          </p:cNvPicPr>
          <p:nvPr/>
        </p:nvPicPr>
        <p:blipFill>
          <a:blip r:embed="rId2" cstate="print"/>
          <a:srcRect/>
          <a:stretch>
            <a:fillRect/>
          </a:stretch>
        </p:blipFill>
        <p:spPr bwMode="auto">
          <a:xfrm>
            <a:off x="428596" y="1500174"/>
            <a:ext cx="4343400" cy="1504950"/>
          </a:xfrm>
          <a:prstGeom prst="rect">
            <a:avLst/>
          </a:prstGeom>
          <a:noFill/>
          <a:ln w="9525">
            <a:noFill/>
            <a:miter lim="800000"/>
            <a:headEnd/>
            <a:tailEnd/>
          </a:ln>
          <a:effectLst/>
        </p:spPr>
      </p:pic>
      <p:pic>
        <p:nvPicPr>
          <p:cNvPr id="73739" name="Picture 11"/>
          <p:cNvPicPr>
            <a:picLocks noChangeAspect="1" noChangeArrowheads="1"/>
          </p:cNvPicPr>
          <p:nvPr/>
        </p:nvPicPr>
        <p:blipFill>
          <a:blip r:embed="rId3" cstate="print"/>
          <a:srcRect/>
          <a:stretch>
            <a:fillRect/>
          </a:stretch>
        </p:blipFill>
        <p:spPr bwMode="auto">
          <a:xfrm>
            <a:off x="500034" y="4000504"/>
            <a:ext cx="3500462" cy="2113486"/>
          </a:xfrm>
          <a:prstGeom prst="rect">
            <a:avLst/>
          </a:prstGeom>
          <a:noFill/>
          <a:ln w="9525">
            <a:noFill/>
            <a:miter lim="800000"/>
            <a:headEnd/>
            <a:tailEnd/>
          </a:ln>
          <a:effectLst/>
        </p:spPr>
      </p:pic>
      <p:pic>
        <p:nvPicPr>
          <p:cNvPr id="73741" name="Picture 13"/>
          <p:cNvPicPr>
            <a:picLocks noChangeAspect="1" noChangeArrowheads="1"/>
          </p:cNvPicPr>
          <p:nvPr/>
        </p:nvPicPr>
        <p:blipFill>
          <a:blip r:embed="rId4" cstate="print"/>
          <a:srcRect/>
          <a:stretch>
            <a:fillRect/>
          </a:stretch>
        </p:blipFill>
        <p:spPr bwMode="auto">
          <a:xfrm>
            <a:off x="500034" y="3071810"/>
            <a:ext cx="2571768" cy="740478"/>
          </a:xfrm>
          <a:prstGeom prst="rect">
            <a:avLst/>
          </a:prstGeom>
          <a:noFill/>
          <a:ln w="9525">
            <a:noFill/>
            <a:miter lim="800000"/>
            <a:headEnd/>
            <a:tailEnd/>
          </a:ln>
          <a:effectLst/>
        </p:spPr>
      </p:pic>
      <p:pic>
        <p:nvPicPr>
          <p:cNvPr id="2051" name="Picture 3" descr="P:\Marketing Information\02 - Produkte\NiTi Feilen\RECIPROC\Bilder\System Kit\System Kit\Rec_SystemKit_mit_Motor_NEU.jpg"/>
          <p:cNvPicPr>
            <a:picLocks noChangeAspect="1" noChangeArrowheads="1"/>
          </p:cNvPicPr>
          <p:nvPr/>
        </p:nvPicPr>
        <p:blipFill>
          <a:blip r:embed="rId5" cstate="print"/>
          <a:srcRect/>
          <a:stretch>
            <a:fillRect/>
          </a:stretch>
        </p:blipFill>
        <p:spPr bwMode="auto">
          <a:xfrm>
            <a:off x="4211960" y="2708920"/>
            <a:ext cx="4502150" cy="3251200"/>
          </a:xfrm>
          <a:prstGeom prst="rect">
            <a:avLst/>
          </a:prstGeom>
          <a:noFill/>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el 1"/>
          <p:cNvSpPr>
            <a:spLocks noGrp="1"/>
          </p:cNvSpPr>
          <p:nvPr>
            <p:ph type="title"/>
          </p:nvPr>
        </p:nvSpPr>
        <p:spPr/>
        <p:txBody>
          <a:bodyPr/>
          <a:lstStyle/>
          <a:p>
            <a:r>
              <a:rPr lang="en-GB" dirty="0" smtClean="0"/>
              <a:t>Products</a:t>
            </a:r>
            <a:endParaRPr lang="de-DE" dirty="0" smtClean="0"/>
          </a:p>
        </p:txBody>
      </p:sp>
      <p:pic>
        <p:nvPicPr>
          <p:cNvPr id="74755" name="Picture 3"/>
          <p:cNvPicPr>
            <a:picLocks noChangeAspect="1" noChangeArrowheads="1"/>
          </p:cNvPicPr>
          <p:nvPr/>
        </p:nvPicPr>
        <p:blipFill>
          <a:blip r:embed="rId2" cstate="print"/>
          <a:srcRect/>
          <a:stretch>
            <a:fillRect/>
          </a:stretch>
        </p:blipFill>
        <p:spPr bwMode="auto">
          <a:xfrm>
            <a:off x="500063" y="1357313"/>
            <a:ext cx="2286000" cy="393700"/>
          </a:xfrm>
          <a:prstGeom prst="rect">
            <a:avLst/>
          </a:prstGeom>
          <a:noFill/>
          <a:ln w="9525">
            <a:noFill/>
            <a:miter lim="800000"/>
            <a:headEnd/>
            <a:tailEnd/>
          </a:ln>
        </p:spPr>
      </p:pic>
      <p:pic>
        <p:nvPicPr>
          <p:cNvPr id="74758" name="Picture 6"/>
          <p:cNvPicPr>
            <a:picLocks noChangeAspect="1" noChangeArrowheads="1"/>
          </p:cNvPicPr>
          <p:nvPr/>
        </p:nvPicPr>
        <p:blipFill>
          <a:blip r:embed="rId3" cstate="print"/>
          <a:srcRect/>
          <a:stretch>
            <a:fillRect/>
          </a:stretch>
        </p:blipFill>
        <p:spPr bwMode="auto">
          <a:xfrm>
            <a:off x="571472" y="1928802"/>
            <a:ext cx="2214578" cy="620348"/>
          </a:xfrm>
          <a:prstGeom prst="rect">
            <a:avLst/>
          </a:prstGeom>
          <a:noFill/>
          <a:ln w="9525">
            <a:noFill/>
            <a:miter lim="800000"/>
            <a:headEnd/>
            <a:tailEnd/>
          </a:ln>
          <a:effectLst/>
        </p:spPr>
      </p:pic>
      <p:pic>
        <p:nvPicPr>
          <p:cNvPr id="1026" name="Picture 2" descr="P:\Marketing Information\02 - Produkte\NiTi Feilen\RECIPROC\Bilder\System Kit\System Kit\Rec_SystemKit_mit_Broschüren_NEU.jpg"/>
          <p:cNvPicPr>
            <a:picLocks noGrp="1" noChangeAspect="1" noChangeArrowheads="1"/>
          </p:cNvPicPr>
          <p:nvPr>
            <p:ph idx="1"/>
          </p:nvPr>
        </p:nvPicPr>
        <p:blipFill>
          <a:blip r:embed="rId4" cstate="print"/>
          <a:srcRect/>
          <a:stretch>
            <a:fillRect/>
          </a:stretch>
        </p:blipFill>
        <p:spPr bwMode="auto">
          <a:xfrm>
            <a:off x="2987824" y="1916832"/>
            <a:ext cx="5297447" cy="3849291"/>
          </a:xfrm>
          <a:prstGeom prst="rect">
            <a:avLst/>
          </a:prstGeom>
          <a:noFill/>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el 1"/>
          <p:cNvSpPr>
            <a:spLocks noGrp="1"/>
          </p:cNvSpPr>
          <p:nvPr>
            <p:ph type="title"/>
          </p:nvPr>
        </p:nvSpPr>
        <p:spPr/>
        <p:txBody>
          <a:bodyPr/>
          <a:lstStyle/>
          <a:p>
            <a:r>
              <a:rPr lang="de-DE" smtClean="0"/>
              <a:t>Products</a:t>
            </a:r>
            <a:endParaRPr lang="de-DE" dirty="0" smtClean="0"/>
          </a:p>
        </p:txBody>
      </p:sp>
      <p:pic>
        <p:nvPicPr>
          <p:cNvPr id="75778" name="Picture 6" descr="D:\10.12.2010\Instrumente_Collage_schräg.png"/>
          <p:cNvPicPr>
            <a:picLocks noChangeAspect="1" noChangeArrowheads="1"/>
          </p:cNvPicPr>
          <p:nvPr/>
        </p:nvPicPr>
        <p:blipFill>
          <a:blip r:embed="rId2" cstate="print"/>
          <a:srcRect/>
          <a:stretch>
            <a:fillRect/>
          </a:stretch>
        </p:blipFill>
        <p:spPr bwMode="auto">
          <a:xfrm>
            <a:off x="5357818" y="4929198"/>
            <a:ext cx="3429000" cy="1082675"/>
          </a:xfrm>
          <a:prstGeom prst="rect">
            <a:avLst/>
          </a:prstGeom>
          <a:noFill/>
          <a:ln w="9525">
            <a:noFill/>
            <a:miter lim="800000"/>
            <a:headEnd/>
            <a:tailEnd/>
          </a:ln>
        </p:spPr>
      </p:pic>
      <p:pic>
        <p:nvPicPr>
          <p:cNvPr id="75785" name="Picture 9"/>
          <p:cNvPicPr>
            <a:picLocks noChangeAspect="1" noChangeArrowheads="1"/>
          </p:cNvPicPr>
          <p:nvPr/>
        </p:nvPicPr>
        <p:blipFill>
          <a:blip r:embed="rId3" cstate="print"/>
          <a:srcRect/>
          <a:stretch>
            <a:fillRect/>
          </a:stretch>
        </p:blipFill>
        <p:spPr bwMode="auto">
          <a:xfrm>
            <a:off x="500034" y="1276260"/>
            <a:ext cx="5357850" cy="2062242"/>
          </a:xfrm>
          <a:prstGeom prst="rect">
            <a:avLst/>
          </a:prstGeom>
          <a:noFill/>
          <a:ln w="9525">
            <a:noFill/>
            <a:miter lim="800000"/>
            <a:headEnd/>
            <a:tailEnd/>
          </a:ln>
          <a:effectLst/>
        </p:spPr>
      </p:pic>
      <p:pic>
        <p:nvPicPr>
          <p:cNvPr id="75786" name="Picture 10"/>
          <p:cNvPicPr>
            <a:picLocks noChangeAspect="1" noChangeArrowheads="1"/>
          </p:cNvPicPr>
          <p:nvPr/>
        </p:nvPicPr>
        <p:blipFill>
          <a:blip r:embed="rId4" cstate="print"/>
          <a:srcRect/>
          <a:stretch>
            <a:fillRect/>
          </a:stretch>
        </p:blipFill>
        <p:spPr bwMode="auto">
          <a:xfrm>
            <a:off x="500034" y="3571876"/>
            <a:ext cx="5357850" cy="139624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P:\Marketing Information\02 - Produkte\NiTi Feilen\RECIPROC\Bilder\PP\Reciproc-Papierspitzen_Schachtel.jpg"/>
          <p:cNvPicPr>
            <a:picLocks noChangeAspect="1" noChangeArrowheads="1"/>
          </p:cNvPicPr>
          <p:nvPr/>
        </p:nvPicPr>
        <p:blipFill>
          <a:blip r:embed="rId2" cstate="print"/>
          <a:srcRect/>
          <a:stretch>
            <a:fillRect/>
          </a:stretch>
        </p:blipFill>
        <p:spPr bwMode="auto">
          <a:xfrm>
            <a:off x="2286000" y="3429000"/>
            <a:ext cx="2041525" cy="990600"/>
          </a:xfrm>
          <a:prstGeom prst="rect">
            <a:avLst/>
          </a:prstGeom>
          <a:noFill/>
          <a:ln w="9525">
            <a:noFill/>
            <a:miter lim="800000"/>
            <a:headEnd/>
            <a:tailEnd/>
          </a:ln>
        </p:spPr>
      </p:pic>
      <p:pic>
        <p:nvPicPr>
          <p:cNvPr id="76802" name="Picture 5" descr="P:\Marketing Information\02 - Produkte\NiTi Feilen\RECIPROC\Bilder\GP\Packaging\Reciproc_Guttapercha Box_ebenen_4_1_1.jpg"/>
          <p:cNvPicPr>
            <a:picLocks noChangeAspect="1" noChangeArrowheads="1"/>
          </p:cNvPicPr>
          <p:nvPr/>
        </p:nvPicPr>
        <p:blipFill>
          <a:blip r:embed="rId3" cstate="print"/>
          <a:srcRect/>
          <a:stretch>
            <a:fillRect/>
          </a:stretch>
        </p:blipFill>
        <p:spPr bwMode="auto">
          <a:xfrm>
            <a:off x="7000875" y="3429000"/>
            <a:ext cx="1546225" cy="1222375"/>
          </a:xfrm>
          <a:prstGeom prst="rect">
            <a:avLst/>
          </a:prstGeom>
          <a:noFill/>
          <a:ln w="9525">
            <a:noFill/>
            <a:miter lim="800000"/>
            <a:headEnd/>
            <a:tailEnd/>
          </a:ln>
        </p:spPr>
      </p:pic>
      <p:pic>
        <p:nvPicPr>
          <p:cNvPr id="76803" name="Picture 2" descr="D:\10.12.2010\Guttapercha_Collage_schräg.png"/>
          <p:cNvPicPr>
            <a:picLocks noGrp="1" noChangeAspect="1" noChangeArrowheads="1"/>
          </p:cNvPicPr>
          <p:nvPr>
            <p:ph idx="1"/>
          </p:nvPr>
        </p:nvPicPr>
        <p:blipFill>
          <a:blip r:embed="rId4" cstate="print"/>
          <a:srcRect/>
          <a:stretch>
            <a:fillRect/>
          </a:stretch>
        </p:blipFill>
        <p:spPr>
          <a:xfrm>
            <a:off x="4714875" y="3643313"/>
            <a:ext cx="2000250" cy="641350"/>
          </a:xfrm>
        </p:spPr>
      </p:pic>
      <p:pic>
        <p:nvPicPr>
          <p:cNvPr id="76804" name="Picture 4" descr="D:\10.12.2010\Paperpoints_Collage_schräg.png"/>
          <p:cNvPicPr>
            <a:picLocks noChangeAspect="1" noChangeArrowheads="1"/>
          </p:cNvPicPr>
          <p:nvPr/>
        </p:nvPicPr>
        <p:blipFill>
          <a:blip r:embed="rId5" cstate="print"/>
          <a:srcRect/>
          <a:stretch>
            <a:fillRect/>
          </a:stretch>
        </p:blipFill>
        <p:spPr bwMode="auto">
          <a:xfrm>
            <a:off x="0" y="3571875"/>
            <a:ext cx="2214563" cy="687388"/>
          </a:xfrm>
          <a:prstGeom prst="rect">
            <a:avLst/>
          </a:prstGeom>
          <a:noFill/>
          <a:ln w="9525">
            <a:noFill/>
            <a:miter lim="800000"/>
            <a:headEnd/>
            <a:tailEnd/>
          </a:ln>
        </p:spPr>
      </p:pic>
      <p:sp>
        <p:nvSpPr>
          <p:cNvPr id="76807" name="Titel 1"/>
          <p:cNvSpPr>
            <a:spLocks noGrp="1"/>
          </p:cNvSpPr>
          <p:nvPr>
            <p:ph type="title"/>
          </p:nvPr>
        </p:nvSpPr>
        <p:spPr/>
        <p:txBody>
          <a:bodyPr/>
          <a:lstStyle/>
          <a:p>
            <a:r>
              <a:rPr lang="de-DE" dirty="0" smtClean="0"/>
              <a:t>Products</a:t>
            </a:r>
          </a:p>
        </p:txBody>
      </p:sp>
      <p:pic>
        <p:nvPicPr>
          <p:cNvPr id="76811" name="Picture 11"/>
          <p:cNvPicPr>
            <a:picLocks noChangeAspect="1" noChangeArrowheads="1"/>
          </p:cNvPicPr>
          <p:nvPr/>
        </p:nvPicPr>
        <p:blipFill>
          <a:blip r:embed="rId6" cstate="print"/>
          <a:srcRect/>
          <a:stretch>
            <a:fillRect/>
          </a:stretch>
        </p:blipFill>
        <p:spPr bwMode="auto">
          <a:xfrm>
            <a:off x="500034" y="1428736"/>
            <a:ext cx="3800475" cy="1600200"/>
          </a:xfrm>
          <a:prstGeom prst="rect">
            <a:avLst/>
          </a:prstGeom>
          <a:noFill/>
          <a:ln w="9525">
            <a:noFill/>
            <a:miter lim="800000"/>
            <a:headEnd/>
            <a:tailEnd/>
          </a:ln>
          <a:effectLst/>
        </p:spPr>
      </p:pic>
      <p:pic>
        <p:nvPicPr>
          <p:cNvPr id="76812" name="Picture 12"/>
          <p:cNvPicPr>
            <a:picLocks noChangeAspect="1" noChangeArrowheads="1"/>
          </p:cNvPicPr>
          <p:nvPr/>
        </p:nvPicPr>
        <p:blipFill>
          <a:blip r:embed="rId7" cstate="print"/>
          <a:srcRect/>
          <a:stretch>
            <a:fillRect/>
          </a:stretch>
        </p:blipFill>
        <p:spPr bwMode="auto">
          <a:xfrm>
            <a:off x="4714876" y="1214422"/>
            <a:ext cx="3810000" cy="18002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3" cstate="print"/>
          <a:srcRect/>
          <a:stretch>
            <a:fillRect/>
          </a:stretch>
        </p:blipFill>
        <p:spPr bwMode="auto">
          <a:xfrm>
            <a:off x="5449888" y="2071688"/>
            <a:ext cx="3694112" cy="3046412"/>
          </a:xfrm>
          <a:prstGeom prst="rect">
            <a:avLst/>
          </a:prstGeom>
          <a:noFill/>
          <a:ln w="9525">
            <a:noFill/>
            <a:miter lim="800000"/>
            <a:headEnd/>
            <a:tailEnd/>
          </a:ln>
        </p:spPr>
      </p:pic>
      <p:sp>
        <p:nvSpPr>
          <p:cNvPr id="38914" name="Inhaltsplatzhalter 2"/>
          <p:cNvSpPr>
            <a:spLocks noGrp="1"/>
          </p:cNvSpPr>
          <p:nvPr>
            <p:ph idx="1"/>
          </p:nvPr>
        </p:nvSpPr>
        <p:spPr/>
        <p:txBody>
          <a:bodyPr/>
          <a:lstStyle/>
          <a:p>
            <a:pPr eaLnBrk="1" hangingPunct="1"/>
            <a:endParaRPr lang="en-GB" dirty="0" smtClean="0">
              <a:latin typeface="Arial" charset="0"/>
              <a:cs typeface="Arial" charset="0"/>
            </a:endParaRPr>
          </a:p>
          <a:p>
            <a:pPr eaLnBrk="1" hangingPunct="1"/>
            <a:endParaRPr lang="en-GB" dirty="0" smtClean="0">
              <a:solidFill>
                <a:srgbClr val="E85429"/>
              </a:solidFill>
              <a:latin typeface="Arial" charset="0"/>
              <a:cs typeface="Arial" charset="0"/>
            </a:endParaRPr>
          </a:p>
          <a:p>
            <a:pPr eaLnBrk="1" hangingPunct="1"/>
            <a:endParaRPr lang="de-DE" baseline="30000" dirty="0" smtClean="0">
              <a:latin typeface="Arial" charset="0"/>
              <a:cs typeface="Arial" charset="0"/>
            </a:endParaRPr>
          </a:p>
          <a:p>
            <a:pPr marL="342900" lvl="1" indent="-342900" eaLnBrk="1" hangingPunct="1">
              <a:buFont typeface="Wingdings" pitchFamily="2" charset="2"/>
              <a:buChar char="q"/>
            </a:pPr>
            <a:r>
              <a:rPr lang="de-DE" dirty="0" smtClean="0">
                <a:solidFill>
                  <a:srgbClr val="E85429"/>
                </a:solidFill>
                <a:latin typeface="Arial" charset="0"/>
                <a:cs typeface="Arial" charset="0"/>
              </a:rPr>
              <a:t>Root </a:t>
            </a:r>
            <a:r>
              <a:rPr lang="de-DE" dirty="0" err="1" smtClean="0">
                <a:solidFill>
                  <a:srgbClr val="E85429"/>
                </a:solidFill>
                <a:latin typeface="Arial" charset="0"/>
                <a:cs typeface="Arial" charset="0"/>
              </a:rPr>
              <a:t>canal</a:t>
            </a:r>
            <a:r>
              <a:rPr lang="de-DE" dirty="0" smtClean="0">
                <a:solidFill>
                  <a:srgbClr val="E85429"/>
                </a:solidFill>
                <a:latin typeface="Arial" charset="0"/>
                <a:cs typeface="Arial" charset="0"/>
              </a:rPr>
              <a:t> </a:t>
            </a:r>
            <a:r>
              <a:rPr lang="de-DE" dirty="0" err="1" smtClean="0">
                <a:solidFill>
                  <a:srgbClr val="E85429"/>
                </a:solidFill>
                <a:latin typeface="Arial" charset="0"/>
                <a:cs typeface="Arial" charset="0"/>
              </a:rPr>
              <a:t>preparation</a:t>
            </a:r>
            <a:r>
              <a:rPr lang="de-DE" dirty="0" smtClean="0">
                <a:solidFill>
                  <a:srgbClr val="E85429"/>
                </a:solidFill>
                <a:latin typeface="Arial" charset="0"/>
                <a:cs typeface="Arial" charset="0"/>
              </a:rPr>
              <a:t> </a:t>
            </a:r>
            <a:r>
              <a:rPr lang="de-DE" dirty="0" err="1" smtClean="0">
                <a:solidFill>
                  <a:srgbClr val="E85429"/>
                </a:solidFill>
                <a:latin typeface="Arial" charset="0"/>
                <a:cs typeface="Arial" charset="0"/>
              </a:rPr>
              <a:t>with</a:t>
            </a:r>
            <a:r>
              <a:rPr lang="de-DE" dirty="0" smtClean="0">
                <a:solidFill>
                  <a:srgbClr val="E85429"/>
                </a:solidFill>
                <a:latin typeface="Arial" charset="0"/>
                <a:cs typeface="Arial" charset="0"/>
              </a:rPr>
              <a:t> </a:t>
            </a:r>
            <a:r>
              <a:rPr lang="de-DE" dirty="0" err="1" smtClean="0">
                <a:solidFill>
                  <a:srgbClr val="E85429"/>
                </a:solidFill>
                <a:latin typeface="Arial" charset="0"/>
                <a:cs typeface="Arial" charset="0"/>
              </a:rPr>
              <a:t>one</a:t>
            </a:r>
            <a:r>
              <a:rPr lang="de-DE" dirty="0" smtClean="0">
                <a:solidFill>
                  <a:srgbClr val="E85429"/>
                </a:solidFill>
                <a:latin typeface="Arial" charset="0"/>
                <a:cs typeface="Arial" charset="0"/>
              </a:rPr>
              <a:t> </a:t>
            </a:r>
            <a:r>
              <a:rPr lang="de-DE" dirty="0" err="1" smtClean="0">
                <a:solidFill>
                  <a:srgbClr val="E85429"/>
                </a:solidFill>
                <a:latin typeface="Arial" charset="0"/>
                <a:cs typeface="Arial" charset="0"/>
              </a:rPr>
              <a:t>single</a:t>
            </a:r>
            <a:r>
              <a:rPr lang="de-DE" dirty="0" smtClean="0">
                <a:solidFill>
                  <a:srgbClr val="E85429"/>
                </a:solidFill>
                <a:latin typeface="Arial" charset="0"/>
                <a:cs typeface="Arial" charset="0"/>
              </a:rPr>
              <a:t> </a:t>
            </a:r>
            <a:br>
              <a:rPr lang="de-DE" dirty="0" smtClean="0">
                <a:solidFill>
                  <a:srgbClr val="E85429"/>
                </a:solidFill>
                <a:latin typeface="Arial" charset="0"/>
                <a:cs typeface="Arial" charset="0"/>
              </a:rPr>
            </a:br>
            <a:r>
              <a:rPr lang="de-DE" dirty="0" err="1" smtClean="0">
                <a:solidFill>
                  <a:srgbClr val="E85429"/>
                </a:solidFill>
                <a:latin typeface="Arial" charset="0"/>
                <a:cs typeface="Arial" charset="0"/>
              </a:rPr>
              <a:t>instrument</a:t>
            </a:r>
            <a:endParaRPr lang="de-DE" baseline="30000" dirty="0" smtClean="0">
              <a:latin typeface="Arial" charset="0"/>
              <a:cs typeface="Arial" charset="0"/>
            </a:endParaRPr>
          </a:p>
          <a:p>
            <a:pPr marL="342900" lvl="1" indent="-342900" eaLnBrk="1" hangingPunct="1">
              <a:buFont typeface="Wingdings" pitchFamily="2" charset="2"/>
              <a:buChar char="q"/>
            </a:pPr>
            <a:r>
              <a:rPr lang="de-DE" dirty="0" err="1" smtClean="0">
                <a:solidFill>
                  <a:srgbClr val="E85429"/>
                </a:solidFill>
                <a:latin typeface="Arial" charset="0"/>
                <a:cs typeface="Arial" charset="0"/>
              </a:rPr>
              <a:t>Minimisation</a:t>
            </a:r>
            <a:r>
              <a:rPr lang="de-DE" dirty="0" smtClean="0">
                <a:solidFill>
                  <a:srgbClr val="E85429"/>
                </a:solidFill>
                <a:latin typeface="Arial" charset="0"/>
                <a:cs typeface="Arial" charset="0"/>
              </a:rPr>
              <a:t> </a:t>
            </a:r>
            <a:r>
              <a:rPr lang="de-DE" dirty="0" err="1" smtClean="0">
                <a:solidFill>
                  <a:srgbClr val="E85429"/>
                </a:solidFill>
                <a:latin typeface="Arial" charset="0"/>
                <a:cs typeface="Arial" charset="0"/>
              </a:rPr>
              <a:t>of</a:t>
            </a:r>
            <a:r>
              <a:rPr lang="de-DE" dirty="0" smtClean="0">
                <a:solidFill>
                  <a:srgbClr val="E85429"/>
                </a:solidFill>
                <a:latin typeface="Arial" charset="0"/>
                <a:cs typeface="Arial" charset="0"/>
              </a:rPr>
              <a:t> </a:t>
            </a:r>
            <a:r>
              <a:rPr lang="de-DE" dirty="0" err="1" smtClean="0">
                <a:solidFill>
                  <a:srgbClr val="E85429"/>
                </a:solidFill>
                <a:latin typeface="Arial" charset="0"/>
                <a:cs typeface="Arial" charset="0"/>
              </a:rPr>
              <a:t>instrument</a:t>
            </a:r>
            <a:r>
              <a:rPr lang="de-DE" dirty="0" smtClean="0">
                <a:solidFill>
                  <a:srgbClr val="E85429"/>
                </a:solidFill>
                <a:latin typeface="Arial" charset="0"/>
                <a:cs typeface="Arial" charset="0"/>
              </a:rPr>
              <a:t> </a:t>
            </a:r>
            <a:r>
              <a:rPr lang="de-DE" dirty="0" err="1" smtClean="0">
                <a:solidFill>
                  <a:srgbClr val="E85429"/>
                </a:solidFill>
                <a:latin typeface="Arial" charset="0"/>
                <a:cs typeface="Arial" charset="0"/>
              </a:rPr>
              <a:t>fractures</a:t>
            </a:r>
            <a:endParaRPr lang="de-DE" dirty="0" smtClean="0">
              <a:solidFill>
                <a:srgbClr val="E85429"/>
              </a:solidFill>
              <a:latin typeface="Arial" charset="0"/>
              <a:cs typeface="Arial" charset="0"/>
            </a:endParaRPr>
          </a:p>
          <a:p>
            <a:pPr marL="342900" lvl="1" indent="-342900" eaLnBrk="1" hangingPunct="1">
              <a:buNone/>
            </a:pPr>
            <a:endParaRPr lang="en-GB" dirty="0" smtClean="0">
              <a:solidFill>
                <a:srgbClr val="E85429"/>
              </a:solidFill>
              <a:latin typeface="Arial" charset="0"/>
              <a:cs typeface="Arial" charset="0"/>
            </a:endParaRPr>
          </a:p>
          <a:p>
            <a:pPr marL="342900" lvl="1" indent="-342900" eaLnBrk="1" hangingPunct="1">
              <a:buFont typeface="Arial" charset="0"/>
              <a:buNone/>
            </a:pPr>
            <a:r>
              <a:rPr lang="de-DE" dirty="0" smtClean="0">
                <a:solidFill>
                  <a:srgbClr val="E85429"/>
                </a:solidFill>
                <a:latin typeface="Arial" charset="0"/>
                <a:cs typeface="Arial" charset="0"/>
              </a:rPr>
              <a:t>    </a:t>
            </a:r>
            <a:endParaRPr lang="de-DE" dirty="0" smtClean="0">
              <a:latin typeface="Arial" charset="0"/>
              <a:cs typeface="Arial" charset="0"/>
            </a:endParaRPr>
          </a:p>
        </p:txBody>
      </p:sp>
      <p:sp>
        <p:nvSpPr>
          <p:cNvPr id="38915" name="Titel 1"/>
          <p:cNvSpPr>
            <a:spLocks noGrp="1"/>
          </p:cNvSpPr>
          <p:nvPr>
            <p:ph type="title"/>
          </p:nvPr>
        </p:nvSpPr>
        <p:spPr/>
        <p:txBody>
          <a:bodyPr/>
          <a:lstStyle/>
          <a:p>
            <a:pPr eaLnBrk="1" hangingPunct="1"/>
            <a:r>
              <a:rPr lang="de-DE" sz="3400" smtClean="0"/>
              <a:t>Reciprocation</a:t>
            </a:r>
            <a:r>
              <a:rPr lang="de-DE" sz="2400" smtClean="0"/>
              <a:t/>
            </a:r>
            <a:br>
              <a:rPr lang="de-DE" sz="2400" smtClean="0"/>
            </a:br>
            <a:r>
              <a:rPr lang="de-DE" sz="2400" smtClean="0"/>
              <a:t>Benefits</a:t>
            </a:r>
            <a:endParaRPr lang="en-GB" sz="24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476375" y="1341438"/>
            <a:ext cx="5786438" cy="4802187"/>
            <a:chOff x="0" y="0"/>
            <a:chExt cx="5583" cy="4648"/>
          </a:xfrm>
        </p:grpSpPr>
        <p:pic>
          <p:nvPicPr>
            <p:cNvPr id="40972" name="Picture 2"/>
            <p:cNvPicPr>
              <a:picLocks noChangeAspect="1" noChangeArrowheads="1"/>
            </p:cNvPicPr>
            <p:nvPr/>
          </p:nvPicPr>
          <p:blipFill>
            <a:blip r:embed="rId3" cstate="print"/>
            <a:srcRect/>
            <a:stretch>
              <a:fillRect/>
            </a:stretch>
          </p:blipFill>
          <p:spPr bwMode="auto">
            <a:xfrm>
              <a:off x="0" y="0"/>
              <a:ext cx="5583" cy="4648"/>
            </a:xfrm>
            <a:prstGeom prst="rect">
              <a:avLst/>
            </a:prstGeom>
            <a:noFill/>
            <a:ln w="12700">
              <a:noFill/>
              <a:miter lim="800000"/>
              <a:headEnd/>
              <a:tailEnd/>
            </a:ln>
          </p:spPr>
        </p:pic>
        <p:sp>
          <p:nvSpPr>
            <p:cNvPr id="40973" name="Rectangle 3"/>
            <p:cNvSpPr>
              <a:spLocks/>
            </p:cNvSpPr>
            <p:nvPr/>
          </p:nvSpPr>
          <p:spPr bwMode="auto">
            <a:xfrm>
              <a:off x="1718" y="230"/>
              <a:ext cx="2132" cy="506"/>
            </a:xfrm>
            <a:prstGeom prst="rect">
              <a:avLst/>
            </a:prstGeom>
            <a:solidFill>
              <a:srgbClr val="FFFFFF"/>
            </a:solidFill>
            <a:ln w="12700">
              <a:noFill/>
              <a:miter lim="800000"/>
              <a:headEnd/>
              <a:tailEnd/>
            </a:ln>
          </p:spPr>
          <p:txBody>
            <a:bodyPr lIns="0" tIns="0" rIns="0" bIns="0"/>
            <a:lstStyle/>
            <a:p>
              <a:endParaRPr lang="de-DE">
                <a:latin typeface="Calibri" pitchFamily="34" charset="0"/>
              </a:endParaRPr>
            </a:p>
          </p:txBody>
        </p:sp>
      </p:grpSp>
      <p:sp>
        <p:nvSpPr>
          <p:cNvPr id="24580" name="Freeform 4"/>
          <p:cNvSpPr>
            <a:spLocks/>
          </p:cNvSpPr>
          <p:nvPr/>
        </p:nvSpPr>
        <p:spPr bwMode="auto">
          <a:xfrm rot="-2094999">
            <a:off x="2479675" y="3903663"/>
            <a:ext cx="1936750" cy="88900"/>
          </a:xfrm>
          <a:custGeom>
            <a:avLst/>
            <a:gdLst>
              <a:gd name="T0" fmla="*/ 392730 w 21600"/>
              <a:gd name="T1" fmla="*/ 58674 h 21600"/>
              <a:gd name="T2" fmla="*/ 392730 w 21600"/>
              <a:gd name="T3" fmla="*/ 88900 h 21600"/>
              <a:gd name="T4" fmla="*/ 0 w 21600"/>
              <a:gd name="T5" fmla="*/ 44450 h 21600"/>
              <a:gd name="T6" fmla="*/ 392730 w 21600"/>
              <a:gd name="T7" fmla="*/ 0 h 21600"/>
              <a:gd name="T8" fmla="*/ 392730 w 21600"/>
              <a:gd name="T9" fmla="*/ 30226 h 21600"/>
              <a:gd name="T10" fmla="*/ 1544020 w 21600"/>
              <a:gd name="T11" fmla="*/ 30226 h 21600"/>
              <a:gd name="T12" fmla="*/ 1544020 w 21600"/>
              <a:gd name="T13" fmla="*/ 0 h 21600"/>
              <a:gd name="T14" fmla="*/ 1936750 w 21600"/>
              <a:gd name="T15" fmla="*/ 44450 h 21600"/>
              <a:gd name="T16" fmla="*/ 1544020 w 21600"/>
              <a:gd name="T17" fmla="*/ 88900 h 21600"/>
              <a:gd name="T18" fmla="*/ 1544020 w 21600"/>
              <a:gd name="T19" fmla="*/ 58674 h 21600"/>
              <a:gd name="T20" fmla="*/ 392730 w 21600"/>
              <a:gd name="T21" fmla="*/ 58674 h 21600"/>
              <a:gd name="T22" fmla="*/ 392730 w 21600"/>
              <a:gd name="T23" fmla="*/ 58674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4380" y="14256"/>
                </a:moveTo>
                <a:lnTo>
                  <a:pt x="4380" y="21600"/>
                </a:lnTo>
                <a:lnTo>
                  <a:pt x="0" y="10800"/>
                </a:lnTo>
                <a:lnTo>
                  <a:pt x="4380" y="0"/>
                </a:lnTo>
                <a:lnTo>
                  <a:pt x="4380" y="7344"/>
                </a:lnTo>
                <a:lnTo>
                  <a:pt x="17220" y="7344"/>
                </a:lnTo>
                <a:lnTo>
                  <a:pt x="17220" y="0"/>
                </a:lnTo>
                <a:lnTo>
                  <a:pt x="21600" y="10800"/>
                </a:lnTo>
                <a:lnTo>
                  <a:pt x="17220" y="21600"/>
                </a:lnTo>
                <a:lnTo>
                  <a:pt x="17220" y="14256"/>
                </a:lnTo>
                <a:lnTo>
                  <a:pt x="4380" y="14256"/>
                </a:lnTo>
                <a:close/>
                <a:moveTo>
                  <a:pt x="4380" y="14256"/>
                </a:moveTo>
              </a:path>
            </a:pathLst>
          </a:custGeom>
          <a:solidFill>
            <a:srgbClr val="FF0000"/>
          </a:solidFill>
          <a:ln w="12700" cap="flat">
            <a:noFill/>
            <a:miter lim="800000"/>
            <a:headEnd type="none" w="med" len="med"/>
            <a:tailEnd type="none" w="med" len="med"/>
          </a:ln>
        </p:spPr>
        <p:txBody>
          <a:bodyPr lIns="0" tIns="0" rIns="0" bIns="0"/>
          <a:lstStyle/>
          <a:p>
            <a:endParaRPr lang="de-DE"/>
          </a:p>
        </p:txBody>
      </p:sp>
      <p:sp>
        <p:nvSpPr>
          <p:cNvPr id="24581" name="Freeform 5"/>
          <p:cNvSpPr>
            <a:spLocks/>
          </p:cNvSpPr>
          <p:nvPr/>
        </p:nvSpPr>
        <p:spPr bwMode="auto">
          <a:xfrm rot="21298552" flipV="1">
            <a:off x="4643438" y="2935288"/>
            <a:ext cx="1882775" cy="77787"/>
          </a:xfrm>
          <a:custGeom>
            <a:avLst/>
            <a:gdLst>
              <a:gd name="T0" fmla="*/ 381785 w 21600"/>
              <a:gd name="T1" fmla="*/ 51339 h 21600"/>
              <a:gd name="T2" fmla="*/ 381785 w 21600"/>
              <a:gd name="T3" fmla="*/ 77787 h 21600"/>
              <a:gd name="T4" fmla="*/ 0 w 21600"/>
              <a:gd name="T5" fmla="*/ 38894 h 21600"/>
              <a:gd name="T6" fmla="*/ 381785 w 21600"/>
              <a:gd name="T7" fmla="*/ 0 h 21600"/>
              <a:gd name="T8" fmla="*/ 381785 w 21600"/>
              <a:gd name="T9" fmla="*/ 26448 h 21600"/>
              <a:gd name="T10" fmla="*/ 1500990 w 21600"/>
              <a:gd name="T11" fmla="*/ 26448 h 21600"/>
              <a:gd name="T12" fmla="*/ 1500990 w 21600"/>
              <a:gd name="T13" fmla="*/ 0 h 21600"/>
              <a:gd name="T14" fmla="*/ 1882775 w 21600"/>
              <a:gd name="T15" fmla="*/ 38894 h 21600"/>
              <a:gd name="T16" fmla="*/ 1500990 w 21600"/>
              <a:gd name="T17" fmla="*/ 77787 h 21600"/>
              <a:gd name="T18" fmla="*/ 1500990 w 21600"/>
              <a:gd name="T19" fmla="*/ 51339 h 21600"/>
              <a:gd name="T20" fmla="*/ 381785 w 21600"/>
              <a:gd name="T21" fmla="*/ 51339 h 21600"/>
              <a:gd name="T22" fmla="*/ 381785 w 21600"/>
              <a:gd name="T23" fmla="*/ 51339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600"/>
              <a:gd name="T37" fmla="*/ 0 h 21600"/>
              <a:gd name="T38" fmla="*/ 21600 w 21600"/>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4380" y="14256"/>
                </a:moveTo>
                <a:lnTo>
                  <a:pt x="4380" y="21600"/>
                </a:lnTo>
                <a:lnTo>
                  <a:pt x="0" y="10800"/>
                </a:lnTo>
                <a:lnTo>
                  <a:pt x="4380" y="0"/>
                </a:lnTo>
                <a:lnTo>
                  <a:pt x="4380" y="7344"/>
                </a:lnTo>
                <a:lnTo>
                  <a:pt x="17220" y="7344"/>
                </a:lnTo>
                <a:lnTo>
                  <a:pt x="17220" y="0"/>
                </a:lnTo>
                <a:lnTo>
                  <a:pt x="21600" y="10800"/>
                </a:lnTo>
                <a:lnTo>
                  <a:pt x="17220" y="21600"/>
                </a:lnTo>
                <a:lnTo>
                  <a:pt x="17220" y="14256"/>
                </a:lnTo>
                <a:lnTo>
                  <a:pt x="4380" y="14256"/>
                </a:lnTo>
                <a:close/>
                <a:moveTo>
                  <a:pt x="4380" y="14256"/>
                </a:moveTo>
              </a:path>
            </a:pathLst>
          </a:custGeom>
          <a:solidFill>
            <a:srgbClr val="FF0000"/>
          </a:solidFill>
          <a:ln w="12700" cap="flat">
            <a:noFill/>
            <a:miter lim="800000"/>
            <a:headEnd type="none" w="med" len="med"/>
            <a:tailEnd type="none" w="med" len="med"/>
          </a:ln>
        </p:spPr>
        <p:txBody>
          <a:bodyPr lIns="0" tIns="0" rIns="0" bIns="0"/>
          <a:lstStyle/>
          <a:p>
            <a:endParaRPr lang="de-DE"/>
          </a:p>
        </p:txBody>
      </p:sp>
      <p:grpSp>
        <p:nvGrpSpPr>
          <p:cNvPr id="3" name="Group 6"/>
          <p:cNvGrpSpPr>
            <a:grpSpLocks/>
          </p:cNvGrpSpPr>
          <p:nvPr/>
        </p:nvGrpSpPr>
        <p:grpSpPr bwMode="auto">
          <a:xfrm>
            <a:off x="3708400" y="1916113"/>
            <a:ext cx="1211263" cy="1404937"/>
            <a:chOff x="8" y="46"/>
            <a:chExt cx="1085" cy="1257"/>
          </a:xfrm>
        </p:grpSpPr>
        <p:sp>
          <p:nvSpPr>
            <p:cNvPr id="40970" name="Rectangle 7"/>
            <p:cNvSpPr>
              <a:spLocks/>
            </p:cNvSpPr>
            <p:nvPr/>
          </p:nvSpPr>
          <p:spPr bwMode="auto">
            <a:xfrm>
              <a:off x="8" y="46"/>
              <a:ext cx="1085" cy="220"/>
            </a:xfrm>
            <a:prstGeom prst="rect">
              <a:avLst/>
            </a:prstGeom>
            <a:noFill/>
            <a:ln w="12700">
              <a:noFill/>
              <a:miter lim="800000"/>
              <a:headEnd/>
              <a:tailEnd/>
            </a:ln>
          </p:spPr>
          <p:txBody>
            <a:bodyPr wrap="none" lIns="0" tIns="0" rIns="0" bIns="0" anchor="ctr">
              <a:spAutoFit/>
            </a:bodyPr>
            <a:lstStyle/>
            <a:p>
              <a:r>
                <a:rPr lang="de-DE" sz="1600" b="1">
                  <a:ea typeface="Gill Sans Light"/>
                  <a:cs typeface="Arial" charset="0"/>
                </a:rPr>
                <a:t>Elastic Limit</a:t>
              </a:r>
            </a:p>
          </p:txBody>
        </p:sp>
        <p:sp>
          <p:nvSpPr>
            <p:cNvPr id="40971" name="AutoShape 8"/>
            <p:cNvSpPr>
              <a:spLocks/>
            </p:cNvSpPr>
            <p:nvPr/>
          </p:nvSpPr>
          <p:spPr bwMode="auto">
            <a:xfrm rot="5320067">
              <a:off x="91" y="743"/>
              <a:ext cx="992" cy="128"/>
            </a:xfrm>
            <a:prstGeom prst="rightArrow">
              <a:avLst>
                <a:gd name="adj1" fmla="val 32000"/>
                <a:gd name="adj2" fmla="val 275017"/>
              </a:avLst>
            </a:prstGeom>
            <a:solidFill>
              <a:srgbClr val="00FF00"/>
            </a:solidFill>
            <a:ln w="12700">
              <a:noFill/>
              <a:miter lim="800000"/>
              <a:headEnd/>
              <a:tailEnd/>
            </a:ln>
          </p:spPr>
          <p:txBody>
            <a:bodyPr lIns="0" tIns="0" rIns="0" bIns="0"/>
            <a:lstStyle/>
            <a:p>
              <a:endParaRPr lang="de-DE">
                <a:latin typeface="Calibri" pitchFamily="34" charset="0"/>
              </a:endParaRPr>
            </a:p>
          </p:txBody>
        </p:sp>
      </p:grpSp>
      <p:sp>
        <p:nvSpPr>
          <p:cNvPr id="40965" name="Textfeld 15"/>
          <p:cNvSpPr txBox="1">
            <a:spLocks noChangeArrowheads="1"/>
          </p:cNvSpPr>
          <p:nvPr/>
        </p:nvSpPr>
        <p:spPr bwMode="auto">
          <a:xfrm>
            <a:off x="5214938" y="6143625"/>
            <a:ext cx="2214562" cy="276225"/>
          </a:xfrm>
          <a:prstGeom prst="rect">
            <a:avLst/>
          </a:prstGeom>
          <a:noFill/>
          <a:ln w="9525">
            <a:noFill/>
            <a:miter lim="800000"/>
            <a:headEnd/>
            <a:tailEnd/>
          </a:ln>
        </p:spPr>
        <p:txBody>
          <a:bodyPr>
            <a:spAutoFit/>
          </a:bodyPr>
          <a:lstStyle/>
          <a:p>
            <a:r>
              <a:rPr lang="de-DE" sz="1200" dirty="0">
                <a:latin typeface="Arial" pitchFamily="34" charset="0"/>
                <a:cs typeface="Arial" pitchFamily="34" charset="0"/>
              </a:rPr>
              <a:t>Dr. Ghassan Yared, Canada</a:t>
            </a:r>
          </a:p>
        </p:txBody>
      </p:sp>
      <p:sp>
        <p:nvSpPr>
          <p:cNvPr id="40966" name="Titel 1"/>
          <p:cNvSpPr>
            <a:spLocks noGrp="1"/>
          </p:cNvSpPr>
          <p:nvPr>
            <p:ph type="title"/>
          </p:nvPr>
        </p:nvSpPr>
        <p:spPr/>
        <p:txBody>
          <a:bodyPr/>
          <a:lstStyle/>
          <a:p>
            <a:pPr eaLnBrk="1" hangingPunct="1"/>
            <a:r>
              <a:rPr lang="de-DE" smtClean="0"/>
              <a:t>Reciprocation</a:t>
            </a:r>
            <a:r>
              <a:rPr lang="de-DE" sz="2600" smtClean="0"/>
              <a:t/>
            </a:r>
            <a:br>
              <a:rPr lang="de-DE" sz="2600" smtClean="0"/>
            </a:br>
            <a:r>
              <a:rPr lang="de-DE" sz="2000" smtClean="0"/>
              <a:t>Benefits</a:t>
            </a:r>
          </a:p>
        </p:txBody>
      </p:sp>
      <p:sp>
        <p:nvSpPr>
          <p:cNvPr id="40967" name="Textfeld 17"/>
          <p:cNvSpPr txBox="1">
            <a:spLocks noChangeArrowheads="1"/>
          </p:cNvSpPr>
          <p:nvPr/>
        </p:nvSpPr>
        <p:spPr bwMode="auto">
          <a:xfrm>
            <a:off x="2195513" y="1412875"/>
            <a:ext cx="4824412" cy="369888"/>
          </a:xfrm>
          <a:prstGeom prst="rect">
            <a:avLst/>
          </a:prstGeom>
          <a:noFill/>
          <a:ln w="9525">
            <a:noFill/>
            <a:miter lim="800000"/>
            <a:headEnd/>
            <a:tailEnd/>
          </a:ln>
        </p:spPr>
        <p:txBody>
          <a:bodyPr>
            <a:spAutoFit/>
          </a:bodyPr>
          <a:lstStyle/>
          <a:p>
            <a:r>
              <a:rPr lang="de-DE" b="1">
                <a:cs typeface="Arial" charset="0"/>
              </a:rPr>
              <a:t>NiTi instruments in reciprocation</a:t>
            </a:r>
          </a:p>
        </p:txBody>
      </p:sp>
      <p:sp>
        <p:nvSpPr>
          <p:cNvPr id="13" name="Textfeld 12"/>
          <p:cNvSpPr txBox="1">
            <a:spLocks noChangeArrowheads="1"/>
          </p:cNvSpPr>
          <p:nvPr/>
        </p:nvSpPr>
        <p:spPr bwMode="auto">
          <a:xfrm rot="-2136688">
            <a:off x="2833688" y="3860800"/>
            <a:ext cx="1830387" cy="307975"/>
          </a:xfrm>
          <a:prstGeom prst="rect">
            <a:avLst/>
          </a:prstGeom>
          <a:noFill/>
          <a:ln w="9525">
            <a:noFill/>
            <a:miter lim="800000"/>
            <a:headEnd/>
            <a:tailEnd/>
          </a:ln>
        </p:spPr>
        <p:txBody>
          <a:bodyPr>
            <a:spAutoFit/>
          </a:bodyPr>
          <a:lstStyle/>
          <a:p>
            <a:r>
              <a:rPr lang="de-DE" sz="1400" b="1">
                <a:cs typeface="Arial" charset="0"/>
              </a:rPr>
              <a:t>Elastic phase</a:t>
            </a:r>
          </a:p>
        </p:txBody>
      </p:sp>
      <p:sp>
        <p:nvSpPr>
          <p:cNvPr id="14" name="Textfeld 13"/>
          <p:cNvSpPr txBox="1">
            <a:spLocks noChangeArrowheads="1"/>
          </p:cNvSpPr>
          <p:nvPr/>
        </p:nvSpPr>
        <p:spPr bwMode="auto">
          <a:xfrm>
            <a:off x="4572000" y="2636838"/>
            <a:ext cx="2376488" cy="307975"/>
          </a:xfrm>
          <a:prstGeom prst="rect">
            <a:avLst/>
          </a:prstGeom>
          <a:noFill/>
          <a:ln w="9525">
            <a:noFill/>
            <a:miter lim="800000"/>
            <a:headEnd/>
            <a:tailEnd/>
          </a:ln>
        </p:spPr>
        <p:txBody>
          <a:bodyPr>
            <a:spAutoFit/>
          </a:bodyPr>
          <a:lstStyle/>
          <a:p>
            <a:r>
              <a:rPr lang="de-DE" sz="1400" b="1">
                <a:solidFill>
                  <a:srgbClr val="FF0000"/>
                </a:solidFill>
                <a:cs typeface="Arial" charset="0"/>
              </a:rPr>
              <a:t>Plastic phase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45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P spid="13" grpId="0" build="allAtOnce"/>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Inhaltsplatzhalter 2"/>
          <p:cNvSpPr>
            <a:spLocks noGrp="1"/>
          </p:cNvSpPr>
          <p:nvPr>
            <p:ph idx="1"/>
          </p:nvPr>
        </p:nvSpPr>
        <p:spPr/>
        <p:txBody>
          <a:bodyPr/>
          <a:lstStyle/>
          <a:p>
            <a:pPr eaLnBrk="1" hangingPunct="1"/>
            <a:r>
              <a:rPr lang="de-DE" dirty="0" smtClean="0">
                <a:latin typeface="Arial" charset="0"/>
                <a:cs typeface="Arial" charset="0"/>
              </a:rPr>
              <a:t>RECIPROC</a:t>
            </a:r>
            <a:r>
              <a:rPr lang="de-DE" baseline="30000" dirty="0" smtClean="0">
                <a:latin typeface="Arial" charset="0"/>
                <a:cs typeface="Arial" charset="0"/>
              </a:rPr>
              <a:t>® </a:t>
            </a:r>
            <a:r>
              <a:rPr lang="de-DE" dirty="0" err="1" smtClean="0">
                <a:latin typeface="Arial" charset="0"/>
                <a:cs typeface="Arial" charset="0"/>
              </a:rPr>
              <a:t>shows</a:t>
            </a:r>
            <a:r>
              <a:rPr lang="de-DE" dirty="0" smtClean="0">
                <a:latin typeface="Arial" charset="0"/>
                <a:cs typeface="Arial" charset="0"/>
              </a:rPr>
              <a:t> </a:t>
            </a:r>
            <a:r>
              <a:rPr lang="de-DE" dirty="0" err="1" smtClean="0">
                <a:latin typeface="Arial" charset="0"/>
                <a:cs typeface="Arial" charset="0"/>
              </a:rPr>
              <a:t>high</a:t>
            </a:r>
            <a:r>
              <a:rPr lang="de-DE" dirty="0" smtClean="0">
                <a:latin typeface="Arial" charset="0"/>
                <a:cs typeface="Arial" charset="0"/>
              </a:rPr>
              <a:t> </a:t>
            </a:r>
            <a:r>
              <a:rPr lang="de-DE" dirty="0" err="1" smtClean="0">
                <a:latin typeface="Arial" charset="0"/>
                <a:cs typeface="Arial" charset="0"/>
              </a:rPr>
              <a:t>resistance</a:t>
            </a:r>
            <a:r>
              <a:rPr lang="de-DE" dirty="0" smtClean="0">
                <a:latin typeface="Arial" charset="0"/>
                <a:cs typeface="Arial" charset="0"/>
              </a:rPr>
              <a:t> </a:t>
            </a:r>
            <a:r>
              <a:rPr lang="de-DE" dirty="0" err="1" smtClean="0">
                <a:latin typeface="Arial" charset="0"/>
                <a:cs typeface="Arial" charset="0"/>
              </a:rPr>
              <a:t>to</a:t>
            </a:r>
            <a:r>
              <a:rPr lang="de-DE" dirty="0" smtClean="0">
                <a:latin typeface="Arial" charset="0"/>
                <a:cs typeface="Arial" charset="0"/>
              </a:rPr>
              <a:t> </a:t>
            </a:r>
            <a:r>
              <a:rPr lang="de-DE" dirty="0" err="1" smtClean="0">
                <a:latin typeface="Arial" charset="0"/>
                <a:cs typeface="Arial" charset="0"/>
              </a:rPr>
              <a:t>cyclic</a:t>
            </a:r>
            <a:r>
              <a:rPr lang="de-DE" dirty="0" smtClean="0">
                <a:latin typeface="Arial" charset="0"/>
                <a:cs typeface="Arial" charset="0"/>
              </a:rPr>
              <a:t> </a:t>
            </a:r>
            <a:r>
              <a:rPr lang="de-DE" dirty="0" err="1" smtClean="0">
                <a:latin typeface="Arial" charset="0"/>
                <a:cs typeface="Arial" charset="0"/>
              </a:rPr>
              <a:t>fatigue</a:t>
            </a:r>
            <a:r>
              <a:rPr lang="de-DE" dirty="0" smtClean="0">
                <a:latin typeface="Arial" charset="0"/>
                <a:cs typeface="Arial" charset="0"/>
              </a:rPr>
              <a:t/>
            </a:r>
            <a:br>
              <a:rPr lang="de-DE" dirty="0" smtClean="0">
                <a:latin typeface="Arial" charset="0"/>
                <a:cs typeface="Arial" charset="0"/>
              </a:rPr>
            </a:br>
            <a:r>
              <a:rPr lang="de-DE" sz="1600" dirty="0" smtClean="0">
                <a:latin typeface="Arial" charset="0"/>
                <a:cs typeface="Arial" charset="0"/>
              </a:rPr>
              <a:t>60° angle </a:t>
            </a:r>
            <a:r>
              <a:rPr lang="de-DE" sz="1600" dirty="0" err="1" smtClean="0">
                <a:latin typeface="Arial" charset="0"/>
                <a:cs typeface="Arial" charset="0"/>
              </a:rPr>
              <a:t>of</a:t>
            </a:r>
            <a:r>
              <a:rPr lang="de-DE" sz="1600" dirty="0" smtClean="0">
                <a:latin typeface="Arial" charset="0"/>
                <a:cs typeface="Arial" charset="0"/>
              </a:rPr>
              <a:t> </a:t>
            </a:r>
            <a:r>
              <a:rPr lang="de-DE" sz="1600" dirty="0" err="1" smtClean="0">
                <a:latin typeface="Arial" charset="0"/>
                <a:cs typeface="Arial" charset="0"/>
              </a:rPr>
              <a:t>curvature</a:t>
            </a:r>
            <a:r>
              <a:rPr lang="de-DE" sz="1600" dirty="0" smtClean="0">
                <a:latin typeface="Arial" charset="0"/>
                <a:cs typeface="Arial" charset="0"/>
              </a:rPr>
              <a:t>, 5 mm </a:t>
            </a:r>
            <a:r>
              <a:rPr lang="de-DE" sz="1600" dirty="0" err="1" smtClean="0">
                <a:latin typeface="Arial" charset="0"/>
                <a:cs typeface="Arial" charset="0"/>
              </a:rPr>
              <a:t>radius</a:t>
            </a:r>
            <a:endParaRPr lang="de-DE" sz="1600" dirty="0" smtClean="0">
              <a:latin typeface="Arial" charset="0"/>
              <a:cs typeface="Arial" charset="0"/>
            </a:endParaRPr>
          </a:p>
          <a:p>
            <a:pPr lvl="1" eaLnBrk="1" hangingPunct="1">
              <a:buFont typeface="Arial" charset="0"/>
              <a:buNone/>
            </a:pPr>
            <a:r>
              <a:rPr lang="de-DE" dirty="0" smtClean="0">
                <a:latin typeface="Arial" charset="0"/>
                <a:cs typeface="Arial" charset="0"/>
              </a:rPr>
              <a:t/>
            </a:r>
            <a:br>
              <a:rPr lang="de-DE" dirty="0" smtClean="0">
                <a:latin typeface="Arial" charset="0"/>
                <a:cs typeface="Arial" charset="0"/>
              </a:rPr>
            </a:br>
            <a:endParaRPr lang="de-DE" dirty="0" smtClean="0">
              <a:latin typeface="Arial" charset="0"/>
              <a:cs typeface="Arial" charset="0"/>
            </a:endParaRPr>
          </a:p>
        </p:txBody>
      </p:sp>
      <p:sp>
        <p:nvSpPr>
          <p:cNvPr id="43010" name="Titel 1"/>
          <p:cNvSpPr>
            <a:spLocks noGrp="1"/>
          </p:cNvSpPr>
          <p:nvPr>
            <p:ph type="title"/>
          </p:nvPr>
        </p:nvSpPr>
        <p:spPr/>
        <p:txBody>
          <a:bodyPr/>
          <a:lstStyle/>
          <a:p>
            <a:pPr eaLnBrk="1" hangingPunct="1"/>
            <a:r>
              <a:rPr lang="de-DE" smtClean="0"/>
              <a:t>Cyclic fatigue</a:t>
            </a:r>
            <a:endParaRPr lang="de-DE" sz="2200" smtClean="0"/>
          </a:p>
        </p:txBody>
      </p:sp>
      <p:graphicFrame>
        <p:nvGraphicFramePr>
          <p:cNvPr id="5" name="Diagramm 4"/>
          <p:cNvGraphicFramePr/>
          <p:nvPr/>
        </p:nvGraphicFramePr>
        <p:xfrm>
          <a:off x="1714480" y="2143116"/>
          <a:ext cx="5715040" cy="3871930"/>
        </p:xfrm>
        <a:graphic>
          <a:graphicData uri="http://schemas.openxmlformats.org/drawingml/2006/chart">
            <c:chart xmlns:c="http://schemas.openxmlformats.org/drawingml/2006/chart" xmlns:r="http://schemas.openxmlformats.org/officeDocument/2006/relationships" r:id="rId3"/>
          </a:graphicData>
        </a:graphic>
      </p:graphicFrame>
      <p:sp>
        <p:nvSpPr>
          <p:cNvPr id="43012" name="Textfeld 5"/>
          <p:cNvSpPr txBox="1">
            <a:spLocks noChangeArrowheads="1"/>
          </p:cNvSpPr>
          <p:nvPr/>
        </p:nvSpPr>
        <p:spPr bwMode="auto">
          <a:xfrm>
            <a:off x="2699792" y="5589240"/>
            <a:ext cx="4536901" cy="461665"/>
          </a:xfrm>
          <a:prstGeom prst="rect">
            <a:avLst/>
          </a:prstGeom>
          <a:noFill/>
          <a:ln w="9525">
            <a:noFill/>
            <a:miter lim="800000"/>
            <a:headEnd/>
            <a:tailEnd/>
          </a:ln>
        </p:spPr>
        <p:txBody>
          <a:bodyPr wrap="square">
            <a:spAutoFit/>
          </a:bodyPr>
          <a:lstStyle/>
          <a:p>
            <a:r>
              <a:rPr lang="de-DE" sz="1200" dirty="0">
                <a:latin typeface="Arial" pitchFamily="34" charset="0"/>
                <a:cs typeface="Arial" pitchFamily="34" charset="0"/>
              </a:rPr>
              <a:t>Dr. Nicola Grande, University </a:t>
            </a:r>
            <a:r>
              <a:rPr lang="de-DE" sz="1200" dirty="0" err="1">
                <a:latin typeface="Arial" pitchFamily="34" charset="0"/>
                <a:cs typeface="Arial" pitchFamily="34" charset="0"/>
              </a:rPr>
              <a:t>of</a:t>
            </a:r>
            <a:r>
              <a:rPr lang="de-DE" sz="1200" dirty="0">
                <a:latin typeface="Arial" pitchFamily="34" charset="0"/>
                <a:cs typeface="Arial" pitchFamily="34" charset="0"/>
              </a:rPr>
              <a:t> </a:t>
            </a:r>
            <a:r>
              <a:rPr lang="de-DE" sz="1200" dirty="0" err="1">
                <a:latin typeface="Arial" pitchFamily="34" charset="0"/>
                <a:cs typeface="Arial" pitchFamily="34" charset="0"/>
              </a:rPr>
              <a:t>Rome</a:t>
            </a:r>
            <a:r>
              <a:rPr lang="de-DE" sz="1200" dirty="0">
                <a:latin typeface="Arial" pitchFamily="34" charset="0"/>
                <a:cs typeface="Arial" pitchFamily="34" charset="0"/>
              </a:rPr>
              <a:t> La </a:t>
            </a:r>
            <a:r>
              <a:rPr lang="de-DE" sz="1200" dirty="0" err="1">
                <a:latin typeface="Arial" pitchFamily="34" charset="0"/>
                <a:cs typeface="Arial" pitchFamily="34" charset="0"/>
              </a:rPr>
              <a:t>Sapienza</a:t>
            </a:r>
            <a:r>
              <a:rPr lang="de-DE" sz="1200" dirty="0">
                <a:latin typeface="Arial" pitchFamily="34" charset="0"/>
                <a:cs typeface="Arial" pitchFamily="34" charset="0"/>
              </a:rPr>
              <a:t>, </a:t>
            </a:r>
            <a:r>
              <a:rPr lang="de-DE" sz="1200" dirty="0" err="1">
                <a:latin typeface="Arial" pitchFamily="34" charset="0"/>
                <a:cs typeface="Arial" pitchFamily="34" charset="0"/>
              </a:rPr>
              <a:t>Rome</a:t>
            </a:r>
            <a:r>
              <a:rPr lang="de-DE" sz="1200" dirty="0">
                <a:latin typeface="Arial" pitchFamily="34" charset="0"/>
                <a:cs typeface="Arial" pitchFamily="34" charset="0"/>
              </a:rPr>
              <a:t>, </a:t>
            </a:r>
            <a:r>
              <a:rPr lang="de-DE" sz="1200" dirty="0" err="1">
                <a:latin typeface="Arial" pitchFamily="34" charset="0"/>
                <a:cs typeface="Arial" pitchFamily="34" charset="0"/>
              </a:rPr>
              <a:t>Italy</a:t>
            </a:r>
            <a:r>
              <a:rPr lang="de-DE" sz="1200" dirty="0">
                <a:latin typeface="Arial" pitchFamily="34" charset="0"/>
                <a:cs typeface="Arial" pitchFamily="34" charset="0"/>
              </a:rPr>
              <a:t/>
            </a:r>
            <a:br>
              <a:rPr lang="de-DE" sz="1200" dirty="0">
                <a:latin typeface="Arial" pitchFamily="34" charset="0"/>
                <a:cs typeface="Arial" pitchFamily="34" charset="0"/>
              </a:rPr>
            </a:br>
            <a:endParaRPr lang="de-DE" sz="1200" dirty="0">
              <a:latin typeface="Arial" pitchFamily="34" charset="0"/>
              <a:cs typeface="Arial" pitchFamily="34" charset="0"/>
            </a:endParaRPr>
          </a:p>
        </p:txBody>
      </p:sp>
      <p:sp>
        <p:nvSpPr>
          <p:cNvPr id="43013" name="Textfeld 9"/>
          <p:cNvSpPr txBox="1">
            <a:spLocks noChangeArrowheads="1"/>
          </p:cNvSpPr>
          <p:nvPr/>
        </p:nvSpPr>
        <p:spPr bwMode="auto">
          <a:xfrm>
            <a:off x="827088" y="2852738"/>
            <a:ext cx="1728787" cy="277812"/>
          </a:xfrm>
          <a:prstGeom prst="rect">
            <a:avLst/>
          </a:prstGeom>
          <a:noFill/>
          <a:ln w="9525">
            <a:noFill/>
            <a:miter lim="800000"/>
            <a:headEnd/>
            <a:tailEnd/>
          </a:ln>
        </p:spPr>
        <p:txBody>
          <a:bodyPr>
            <a:spAutoFit/>
          </a:bodyPr>
          <a:lstStyle/>
          <a:p>
            <a:r>
              <a:rPr lang="de-DE" sz="1200">
                <a:cs typeface="Arial" charset="0"/>
              </a:rPr>
              <a:t>ProTaper</a:t>
            </a:r>
            <a:r>
              <a:rPr lang="de-DE" sz="1200" baseline="30000">
                <a:cs typeface="Arial" charset="0"/>
              </a:rPr>
              <a:t>®</a:t>
            </a:r>
            <a:r>
              <a:rPr lang="de-DE" sz="1200">
                <a:cs typeface="Arial" charset="0"/>
              </a:rPr>
              <a:t> F2, 25/.08</a:t>
            </a:r>
          </a:p>
        </p:txBody>
      </p:sp>
      <p:sp>
        <p:nvSpPr>
          <p:cNvPr id="43014" name="Textfeld 10"/>
          <p:cNvSpPr txBox="1">
            <a:spLocks noChangeArrowheads="1"/>
          </p:cNvSpPr>
          <p:nvPr/>
        </p:nvSpPr>
        <p:spPr bwMode="auto">
          <a:xfrm>
            <a:off x="827088" y="3860800"/>
            <a:ext cx="1728787" cy="277813"/>
          </a:xfrm>
          <a:prstGeom prst="rect">
            <a:avLst/>
          </a:prstGeom>
          <a:noFill/>
          <a:ln w="9525">
            <a:noFill/>
            <a:miter lim="800000"/>
            <a:headEnd/>
            <a:tailEnd/>
          </a:ln>
        </p:spPr>
        <p:txBody>
          <a:bodyPr>
            <a:spAutoFit/>
          </a:bodyPr>
          <a:lstStyle/>
          <a:p>
            <a:r>
              <a:rPr lang="de-DE" sz="1200">
                <a:cs typeface="Arial" charset="0"/>
              </a:rPr>
              <a:t>Mtwo</a:t>
            </a:r>
            <a:r>
              <a:rPr lang="de-DE" sz="1200" baseline="30000">
                <a:cs typeface="Arial" charset="0"/>
              </a:rPr>
              <a:t>® </a:t>
            </a:r>
            <a:r>
              <a:rPr lang="de-DE" sz="1200">
                <a:cs typeface="Arial" charset="0"/>
              </a:rPr>
              <a:t>25/.07</a:t>
            </a:r>
          </a:p>
        </p:txBody>
      </p:sp>
      <p:sp>
        <p:nvSpPr>
          <p:cNvPr id="43015" name="Textfeld 11"/>
          <p:cNvSpPr txBox="1">
            <a:spLocks noChangeArrowheads="1"/>
          </p:cNvSpPr>
          <p:nvPr/>
        </p:nvSpPr>
        <p:spPr bwMode="auto">
          <a:xfrm>
            <a:off x="827088" y="4724400"/>
            <a:ext cx="2016125" cy="277813"/>
          </a:xfrm>
          <a:prstGeom prst="rect">
            <a:avLst/>
          </a:prstGeom>
          <a:noFill/>
          <a:ln w="9525">
            <a:noFill/>
            <a:miter lim="800000"/>
            <a:headEnd/>
            <a:tailEnd/>
          </a:ln>
        </p:spPr>
        <p:txBody>
          <a:bodyPr>
            <a:spAutoFit/>
          </a:bodyPr>
          <a:lstStyle/>
          <a:p>
            <a:r>
              <a:rPr lang="de-DE" sz="1200">
                <a:cs typeface="Arial" charset="0"/>
              </a:rPr>
              <a:t>RECIPROC</a:t>
            </a:r>
            <a:r>
              <a:rPr lang="de-DE" sz="1200" baseline="30000">
                <a:cs typeface="Arial" charset="0"/>
              </a:rPr>
              <a:t>® </a:t>
            </a:r>
            <a:r>
              <a:rPr lang="de-DE" sz="1200">
                <a:cs typeface="Arial" charset="0"/>
              </a:rPr>
              <a:t>R25, 25/.08</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4460</Words>
  <Application>Microsoft Office PowerPoint</Application>
  <PresentationFormat>Bildschirmpräsentation (4:3)</PresentationFormat>
  <Paragraphs>600</Paragraphs>
  <Slides>66</Slides>
  <Notes>40</Notes>
  <HiddenSlides>2</HiddenSlides>
  <MMClips>6</MMClips>
  <ScaleCrop>false</ScaleCrop>
  <HeadingPairs>
    <vt:vector size="4" baseType="variant">
      <vt:variant>
        <vt:lpstr>Design</vt:lpstr>
      </vt:variant>
      <vt:variant>
        <vt:i4>1</vt:i4>
      </vt:variant>
      <vt:variant>
        <vt:lpstr>Folientitel</vt:lpstr>
      </vt:variant>
      <vt:variant>
        <vt:i4>66</vt:i4>
      </vt:variant>
    </vt:vector>
  </HeadingPairs>
  <TitlesOfParts>
    <vt:vector size="67" baseType="lpstr">
      <vt:lpstr>Larissa-Design</vt:lpstr>
      <vt:lpstr>New from VDW!!</vt:lpstr>
      <vt:lpstr>RECIPROC® one file endo  A Brand New Concept of Root Canal Preparation</vt:lpstr>
      <vt:lpstr>Benefits of the RECIPROC® concept</vt:lpstr>
      <vt:lpstr>Benefits of the RECIPROC® concept</vt:lpstr>
      <vt:lpstr>Basis of the treatment concept</vt:lpstr>
      <vt:lpstr>Reciprocation</vt:lpstr>
      <vt:lpstr>Reciprocation Benefits</vt:lpstr>
      <vt:lpstr>Reciprocation Benefits</vt:lpstr>
      <vt:lpstr>Cyclic fatigue</vt:lpstr>
      <vt:lpstr>Test equipment to determine cyclic fatigue, Dr. Nicola Grande, Rome</vt:lpstr>
      <vt:lpstr>Reciprocation in vitro with RECIPROC® R25 </vt:lpstr>
      <vt:lpstr>Nickel-Titanium instruments  in continuous rotary </vt:lpstr>
      <vt:lpstr>Folie 13</vt:lpstr>
      <vt:lpstr>The RECIPROC® system Sizes and dimensions of instruments</vt:lpstr>
      <vt:lpstr>The RECIPROC® system Sizes and dimensions of instruments</vt:lpstr>
      <vt:lpstr>The RECIPROC® system Instruments</vt:lpstr>
      <vt:lpstr>The RECIPROC® system Design</vt:lpstr>
      <vt:lpstr>The RECIPROC® system Why a "mirrored" design?  </vt:lpstr>
      <vt:lpstr>The RECIPROC® system Development</vt:lpstr>
      <vt:lpstr>The RECIPROC® system Obturation products</vt:lpstr>
      <vt:lpstr>The RECIPROC® system VDW.SILVER® RECIPROC® motorC</vt:lpstr>
      <vt:lpstr>The RECIPROC® system Benefits</vt:lpstr>
      <vt:lpstr>The RECIPROC® system Benefits</vt:lpstr>
      <vt:lpstr>The RECIPROC® system Benefits</vt:lpstr>
      <vt:lpstr>The RECIPROC® system Benefits</vt:lpstr>
      <vt:lpstr>The RECIPROC® system Specifics</vt:lpstr>
      <vt:lpstr>Trend towards single-use</vt:lpstr>
      <vt:lpstr>Remnants of tissue after cleaning and sterilisation</vt:lpstr>
      <vt:lpstr>Folie 29</vt:lpstr>
      <vt:lpstr>Validated processes and TÜV certified quality management at VDW</vt:lpstr>
      <vt:lpstr>Folie 31</vt:lpstr>
      <vt:lpstr>Enhanced safety for patients, practitioners and practice personnel</vt:lpstr>
      <vt:lpstr>Enhanced safety for patients, practitioners and practice personnel</vt:lpstr>
      <vt:lpstr>Folie 34</vt:lpstr>
      <vt:lpstr>Single-use convenience</vt:lpstr>
      <vt:lpstr>Costs of single-use </vt:lpstr>
      <vt:lpstr>Affordable single-use</vt:lpstr>
      <vt:lpstr>RECIPROC® clinical procedure</vt:lpstr>
      <vt:lpstr>Clinical procedure Selecting the correct RECIPROC® instrument </vt:lpstr>
      <vt:lpstr>Clinical procedure</vt:lpstr>
      <vt:lpstr>Clinical procedure</vt:lpstr>
      <vt:lpstr>Clinical procedure Electronic length determination</vt:lpstr>
      <vt:lpstr>Clinical procedure after reaching 2/3 of the working length with R25</vt:lpstr>
      <vt:lpstr>Clinical procedure Glide path management</vt:lpstr>
      <vt:lpstr>Clinical procedure Glide path management with complex anatomies</vt:lpstr>
      <vt:lpstr>Clinical procedure When is it necessary to create a glide path?</vt:lpstr>
      <vt:lpstr>Clinical procedure Selecting the correct RECIPROC® instrument </vt:lpstr>
      <vt:lpstr>Clinical procedure Electronic length determination</vt:lpstr>
      <vt:lpstr>What to observe when preparing a root canal with RECIPROC® !</vt:lpstr>
      <vt:lpstr>Clinical procedure</vt:lpstr>
      <vt:lpstr>Clinical procedure What has been achieved?</vt:lpstr>
      <vt:lpstr>Clinical procedure Apical enlargement</vt:lpstr>
      <vt:lpstr>Clinical procedure Irrigation management</vt:lpstr>
      <vt:lpstr>Clinical procedure Step by Step - RECIPROC® R25</vt:lpstr>
      <vt:lpstr>Preparation Result Preparation with R25, lower molar</vt:lpstr>
      <vt:lpstr>Preparation Result Preparation with R25, lower molar</vt:lpstr>
      <vt:lpstr>FAQ for the dentist</vt:lpstr>
      <vt:lpstr>Studies</vt:lpstr>
      <vt:lpstr>Studies</vt:lpstr>
      <vt:lpstr>Studies</vt:lpstr>
      <vt:lpstr>Studies</vt:lpstr>
      <vt:lpstr>Studies</vt:lpstr>
      <vt:lpstr>Products</vt:lpstr>
      <vt:lpstr>Products</vt:lpstr>
      <vt:lpstr>Products</vt:lpstr>
      <vt:lpstr>Products</vt:lpstr>
    </vt:vector>
  </TitlesOfParts>
  <Company>DENTSPLY DeTrey GmbH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Pamela Marklew</dc:creator>
  <cp:lastModifiedBy>dithe077</cp:lastModifiedBy>
  <cp:revision>103</cp:revision>
  <dcterms:created xsi:type="dcterms:W3CDTF">2010-01-25T18:37:09Z</dcterms:created>
  <dcterms:modified xsi:type="dcterms:W3CDTF">2011-08-01T10:40:44Z</dcterms:modified>
</cp:coreProperties>
</file>