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0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304" r:id="rId28"/>
    <p:sldId id="283" r:id="rId29"/>
    <p:sldId id="284" r:id="rId30"/>
    <p:sldId id="285" r:id="rId31"/>
    <p:sldId id="286" r:id="rId32"/>
    <p:sldId id="287" r:id="rId33"/>
    <p:sldId id="305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6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61FE2F-B83B-49D6-A585-9D2E71071F60}" type="datetimeFigureOut">
              <a:rPr lang="en-US" smtClean="0"/>
              <a:pPr/>
              <a:t>8/20/2010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E03790-0E23-4753-8A74-33521802D941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949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1949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FF7746-2806-4563-95CB-090CCF01D996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E8C2B-697D-4AE9-B421-E069786CD65D}" type="datetimeFigureOut">
              <a:rPr lang="fr-FR"/>
              <a:pPr>
                <a:defRPr/>
              </a:pPr>
              <a:t>20/08/2010</a:t>
            </a:fld>
            <a:endParaRPr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A3E6A-1DA3-43E5-BB15-D5DD3F9C001E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60EE9-B6F0-403D-99CA-C1EF5B8294FB}" type="datetimeFigureOut">
              <a:rPr lang="fr-FR"/>
              <a:pPr>
                <a:defRPr/>
              </a:pPr>
              <a:t>20/08/2010</a:t>
            </a:fld>
            <a:endParaRPr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C4A98-857A-4846-80CF-0277D54AFD0C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DF9A1-3EE7-4063-8418-EFD132B9EF6D}" type="datetimeFigureOut">
              <a:rPr lang="fr-FR"/>
              <a:pPr>
                <a:defRPr/>
              </a:pPr>
              <a:t>20/08/2010</a:t>
            </a:fld>
            <a:endParaRPr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F9220-E873-4317-98A9-6DC9C82F6B3D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26215-557A-4A48-8B34-66EA17C6FAD5}" type="datetimeFigureOut">
              <a:rPr lang="fr-FR"/>
              <a:pPr>
                <a:defRPr/>
              </a:pPr>
              <a:t>20/08/2010</a:t>
            </a:fld>
            <a:endParaRPr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37A14-75B8-4672-BD65-ED13775BCAF1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CC82B-5220-4FE7-8684-CDE71EE91962}" type="datetimeFigureOut">
              <a:rPr lang="fr-FR"/>
              <a:pPr>
                <a:defRPr/>
              </a:pPr>
              <a:t>20/08/2010</a:t>
            </a:fld>
            <a:endParaRPr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A0A08-DA27-4821-ABBC-77FBE4D747CA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3A7C1-A83C-4FA0-9310-C94962A01C75}" type="datetimeFigureOut">
              <a:rPr lang="fr-FR"/>
              <a:pPr>
                <a:defRPr/>
              </a:pPr>
              <a:t>20/08/2010</a:t>
            </a:fld>
            <a:endParaRPr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A737C-8FBB-4959-99DA-9662174097E8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6BC05-B8E1-4E1F-BC08-19C0CD008906}" type="datetimeFigureOut">
              <a:rPr lang="fr-FR"/>
              <a:pPr>
                <a:defRPr/>
              </a:pPr>
              <a:t>20/08/2010</a:t>
            </a:fld>
            <a:endParaRPr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BFF3E-7CC7-4216-9E4B-A32F8D0E5EC2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9D22F-4836-4E04-B053-CE297935B97D}" type="datetimeFigureOut">
              <a:rPr lang="fr-FR"/>
              <a:pPr>
                <a:defRPr/>
              </a:pPr>
              <a:t>20/08/2010</a:t>
            </a:fld>
            <a:endParaRPr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97462-5B4E-4098-B4CD-53769D10F60B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E55CE-5F46-4C11-85FD-6F647D77F485}" type="datetimeFigureOut">
              <a:rPr lang="fr-FR"/>
              <a:pPr>
                <a:defRPr/>
              </a:pPr>
              <a:t>20/08/2010</a:t>
            </a:fld>
            <a:endParaRPr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F85AB-F507-422F-939B-BF07914E7DED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F7AF-4BEF-4480-BC82-12EB54513542}" type="datetimeFigureOut">
              <a:rPr lang="fr-FR"/>
              <a:pPr>
                <a:defRPr/>
              </a:pPr>
              <a:t>20/08/2010</a:t>
            </a:fld>
            <a:endParaRPr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F937E-A535-4D16-A7D2-528435DAF06C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54C1C-817E-42F9-9CB6-3CC0B4C5E94E}" type="datetimeFigureOut">
              <a:rPr lang="fr-FR"/>
              <a:pPr>
                <a:defRPr/>
              </a:pPr>
              <a:t>20/08/2010</a:t>
            </a:fld>
            <a:endParaRPr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9FAB4-F915-47E6-B806-08E79822EF4A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D5DCA-5DC1-4D02-BEB2-C451E3FD5A31}" type="datetimeFigureOut">
              <a:rPr lang="fr-FR"/>
              <a:pPr>
                <a:defRPr/>
              </a:pPr>
              <a:t>20/08/2010</a:t>
            </a:fld>
            <a:endParaRPr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AF262-64A2-499E-AED6-D6A5DD7C9ABE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base">
              <a:spcBef>
                <a:spcPct val="0"/>
              </a:spcBef>
              <a:spcAft>
                <a:spcPct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3DF6C-C9C8-438F-84A9-BB7877D34A0B}" type="datetimeFigureOut">
              <a:rPr lang="fr-FR"/>
              <a:pPr>
                <a:defRPr/>
              </a:pPr>
              <a:t>20/08/2010</a:t>
            </a:fld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CA9BF-A9AC-4925-A4A2-A76638E07C81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13E2D-2CD2-4A2B-8927-F3B018D9F57F}" type="datetimeFigureOut">
              <a:rPr lang="fr-FR"/>
              <a:pPr>
                <a:defRPr/>
              </a:pPr>
              <a:t>20/08/2010</a:t>
            </a:fld>
            <a:endParaRPr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2E270-C609-4FD2-9E46-F3EF0B212570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54706-D347-448E-B59E-77DF926AD1B1}" type="datetimeFigureOut">
              <a:rPr lang="fr-FR"/>
              <a:pPr>
                <a:defRPr/>
              </a:pPr>
              <a:t>20/08/2010</a:t>
            </a:fld>
            <a:endParaRPr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09AEA-3A60-4049-B330-1F3751602DEC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C4118-EA97-489C-955C-F5FAF0583C7B}" type="datetimeFigureOut">
              <a:rPr lang="fr-FR"/>
              <a:pPr>
                <a:defRPr/>
              </a:pPr>
              <a:t>20/08/2010</a:t>
            </a:fld>
            <a:endParaRPr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D3ED7-F729-4B83-8E3C-3490E5C07909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7052A-FFEA-4C05-A1E7-411C3FAD22FF}" type="datetimeFigureOut">
              <a:rPr lang="fr-FR"/>
              <a:pPr>
                <a:defRPr/>
              </a:pPr>
              <a:t>20/08/2010</a:t>
            </a:fld>
            <a:endParaRPr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7F484-1E42-4380-9EFB-848AA8C2EDB2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55D9D-6444-4AD7-95FE-DDB71D619E25}" type="datetimeFigureOut">
              <a:rPr lang="fr-FR"/>
              <a:pPr>
                <a:defRPr/>
              </a:pPr>
              <a:t>20/08/2010</a:t>
            </a:fld>
            <a:endParaRPr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2F522-662F-4F5B-A1A8-C70E989B049C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B150A-E76B-4FA6-A0D6-37A964F2AC37}" type="datetimeFigureOut">
              <a:rPr lang="fr-FR"/>
              <a:pPr>
                <a:defRPr/>
              </a:pPr>
              <a:t>20/08/2010</a:t>
            </a:fld>
            <a:endParaRPr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33675-A1A2-4EAC-B529-3A6C87A9BAA2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4702C-27F9-492C-B06E-31A039139222}" type="datetimeFigureOut">
              <a:rPr lang="fr-FR"/>
              <a:pPr>
                <a:defRPr/>
              </a:pPr>
              <a:t>20/08/2010</a:t>
            </a:fld>
            <a:endParaRPr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D0D9D-4468-4154-98E3-D9AA45338162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B1FAC-7373-45FF-BB7D-C1D8DB637897}" type="datetimeFigureOut">
              <a:rPr lang="fr-FR"/>
              <a:pPr>
                <a:defRPr/>
              </a:pPr>
              <a:t>20/08/2010</a:t>
            </a:fld>
            <a:endParaRPr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0193D-8AC5-4E1A-B99F-835E435617D1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base">
              <a:spcBef>
                <a:spcPct val="0"/>
              </a:spcBef>
              <a:spcAft>
                <a:spcPct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BC459-34CB-4A2E-B5C3-6F6D7F034B4F}" type="datetimeFigureOut">
              <a:rPr lang="fr-FR"/>
              <a:pPr>
                <a:defRPr/>
              </a:pPr>
              <a:t>20/08/2010</a:t>
            </a:fld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85893-339F-4B98-B20C-866CDD8A4275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fr-FR" smtClean="0"/>
              <a:t>Cliquez pour modifier le style du titre</a:t>
            </a:r>
            <a:endParaRPr lang="en-US" dirty="0"/>
          </a:p>
        </p:txBody>
      </p:sp>
      <p:sp>
        <p:nvSpPr>
          <p:cNvPr id="6147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b="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90EB15-6F15-4F97-9A44-DCD858E55DA9}" type="datetimeFigureOut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20/08/2010</a:t>
            </a:fld>
            <a:endParaRPr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b="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b="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5F86C9-8FC8-4415-89AD-44094DAE7C81}" type="slidenum">
              <a:rPr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6159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fr-FR" smtClean="0"/>
              <a:t>Cliquez pour modifier le style du titre</a:t>
            </a:r>
            <a:endParaRPr lang="en-US" dirty="0"/>
          </a:p>
        </p:txBody>
      </p:sp>
      <p:sp>
        <p:nvSpPr>
          <p:cNvPr id="6147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b="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C3D726-2E98-4550-9C56-F0FA59625DC8}" type="datetimeFigureOut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20/08/2010</a:t>
            </a:fld>
            <a:endParaRPr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b="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b="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D31DF1-67C4-41BA-AFED-EC4D965F850D}" type="slidenum">
              <a:rPr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6159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18.xml"/><Relationship Id="rId1" Type="http://schemas.openxmlformats.org/officeDocument/2006/relationships/video" Target="file:///C:\Documents%20and%20Settings\NobsD.DENTSPLY_MA\Bureau\New%20Modules%20CE\PTU%20Rot.MPG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hyperlink" Target="PTU%20Rot.M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NobsD.DENTSPLY_MA\Bureau\New%20Modules%20CE\PTU%20FHU.MPG" TargetMode="External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2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6.jpeg"/><Relationship Id="rId10" Type="http://schemas.openxmlformats.org/officeDocument/2006/relationships/image" Target="../media/image92.jpeg"/><Relationship Id="rId4" Type="http://schemas.openxmlformats.org/officeDocument/2006/relationships/image" Target="../media/image87.png"/><Relationship Id="rId9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12" Type="http://schemas.openxmlformats.org/officeDocument/2006/relationships/image" Target="../media/image98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11" Type="http://schemas.openxmlformats.org/officeDocument/2006/relationships/image" Target="../media/image97.jpe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11" Type="http://schemas.openxmlformats.org/officeDocument/2006/relationships/image" Target="../media/image108.jpe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png"/><Relationship Id="rId4" Type="http://schemas.openxmlformats.org/officeDocument/2006/relationships/image" Target="../media/image13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Image 1" descr="logoedu_0.tmp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</a:blip>
          <a:srcRect/>
          <a:stretch>
            <a:fillRect/>
          </a:stretch>
        </p:blipFill>
        <p:spPr bwMode="auto">
          <a:xfrm>
            <a:off x="642938" y="1285875"/>
            <a:ext cx="1058862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3" name="Picture 2" descr="C:\Documents and Settings\NobsD.DENTSPLY_MA\Mes documents\Logo Maillefer\Logo quadri ombré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A"/>
              </a:clrFrom>
              <a:clrTo>
                <a:srgbClr val="FB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8" y="214313"/>
            <a:ext cx="1941512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ZoneTexte 4"/>
          <p:cNvSpPr txBox="1">
            <a:spLocks noChangeArrowheads="1"/>
          </p:cNvSpPr>
          <p:nvPr/>
        </p:nvSpPr>
        <p:spPr bwMode="auto">
          <a:xfrm>
            <a:off x="539552" y="2642716"/>
            <a:ext cx="9793089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63500" dir="19620000" algn="bl" rotWithShape="0">
              <a:prstClr val="black">
                <a:alpha val="68000"/>
              </a:prstClr>
            </a:outerShdw>
          </a:effec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prstClr val="black"/>
                </a:solidFill>
                <a:latin typeface="Arial Black" pitchFamily="34" charset="0"/>
              </a:rPr>
              <a:t>Shaping with Protaper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Arial Black" pitchFamily="34" charset="0"/>
              </a:rPr>
              <a:t>- Rotary </a:t>
            </a:r>
            <a:r>
              <a:rPr lang="en-US" sz="4000" b="1" dirty="0">
                <a:solidFill>
                  <a:prstClr val="black"/>
                </a:solidFill>
                <a:latin typeface="Arial Black" pitchFamily="34" charset="0"/>
              </a:rPr>
              <a:t>and Hand use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Arial Black" pitchFamily="34" charset="0"/>
              </a:rPr>
              <a:t>- Protaper </a:t>
            </a:r>
            <a:r>
              <a:rPr lang="en-US" sz="4000" b="1" dirty="0">
                <a:solidFill>
                  <a:prstClr val="black"/>
                </a:solidFill>
                <a:latin typeface="Arial Black" pitchFamily="34" charset="0"/>
              </a:rPr>
              <a:t>Obturators</a:t>
            </a:r>
          </a:p>
        </p:txBody>
      </p:sp>
      <p:pic>
        <p:nvPicPr>
          <p:cNvPr id="102405" name="Image 6" descr="C:\Documents and Settings\NobsD.DENTSPLY_MA\Local Settings\Temporary Internet Files\Content.IE5\U62ILR9P\j043481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5013325"/>
            <a:ext cx="1500188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1714480" y="5534506"/>
            <a:ext cx="307181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Arial" pitchFamily="34" charset="0"/>
              </a:rPr>
              <a:t>MODULE 5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35696" y="134076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 Black" pitchFamily="34" charset="0"/>
              </a:rPr>
              <a:t>CONTINUING EDUCATION</a:t>
            </a:r>
          </a:p>
          <a:p>
            <a:pPr algn="ctr"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 Black" pitchFamily="34" charset="0"/>
              </a:rPr>
              <a:t>CLINICAL EDUCATION</a:t>
            </a:r>
            <a:endParaRPr lang="en-US" sz="2400" dirty="0">
              <a:solidFill>
                <a:srgbClr val="0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3" descr="Figure5"/>
          <p:cNvPicPr>
            <a:picLocks noChangeAspect="1" noChangeArrowheads="1"/>
          </p:cNvPicPr>
          <p:nvPr/>
        </p:nvPicPr>
        <p:blipFill>
          <a:blip r:embed="rId2" cstate="print">
            <a:lum bright="-12000" contrast="6000"/>
          </a:blip>
          <a:srcRect/>
          <a:stretch>
            <a:fillRect/>
          </a:stretch>
        </p:blipFill>
        <p:spPr bwMode="auto">
          <a:xfrm>
            <a:off x="571500" y="1484313"/>
            <a:ext cx="3313113" cy="319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9" name="Picture 4" descr="SectionConca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0" y="1484313"/>
            <a:ext cx="2992438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0" name="Rectangle 5"/>
          <p:cNvSpPr>
            <a:spLocks noChangeArrowheads="1"/>
          </p:cNvSpPr>
          <p:nvPr/>
        </p:nvSpPr>
        <p:spPr bwMode="auto">
          <a:xfrm>
            <a:off x="5562600" y="4724400"/>
            <a:ext cx="3224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i="1">
                <a:solidFill>
                  <a:prstClr val="black"/>
                </a:solidFill>
                <a:latin typeface="Arial" pitchFamily="34" charset="0"/>
              </a:rPr>
              <a:t>Concave : F3, F4, F5</a:t>
            </a:r>
            <a:r>
              <a:rPr lang="fr-FR" sz="2400" b="1" i="1">
                <a:solidFill>
                  <a:prstClr val="white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111621" name="Rectangle 6"/>
          <p:cNvSpPr>
            <a:spLocks noChangeArrowheads="1"/>
          </p:cNvSpPr>
          <p:nvPr/>
        </p:nvSpPr>
        <p:spPr bwMode="auto">
          <a:xfrm>
            <a:off x="214313" y="4724400"/>
            <a:ext cx="4262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i="1">
                <a:solidFill>
                  <a:prstClr val="black"/>
                </a:solidFill>
                <a:latin typeface="Arial" pitchFamily="34" charset="0"/>
              </a:rPr>
              <a:t>Convexe : S1, S2, SX, F1, F2</a:t>
            </a:r>
          </a:p>
        </p:txBody>
      </p:sp>
      <p:sp>
        <p:nvSpPr>
          <p:cNvPr id="111622" name="Rectangle 8"/>
          <p:cNvSpPr>
            <a:spLocks noChangeArrowheads="1"/>
          </p:cNvSpPr>
          <p:nvPr/>
        </p:nvSpPr>
        <p:spPr bwMode="auto">
          <a:xfrm>
            <a:off x="0" y="5219700"/>
            <a:ext cx="91440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fr-FR" sz="2800" dirty="0">
                <a:solidFill>
                  <a:srgbClr val="795339"/>
                </a:solidFill>
                <a:latin typeface="Arial" pitchFamily="34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Arial" pitchFamily="34" charset="0"/>
              </a:rPr>
              <a:t>Triangular</a:t>
            </a:r>
            <a:r>
              <a:rPr lang="fr-FR" sz="2800" b="1" dirty="0">
                <a:solidFill>
                  <a:prstClr val="black"/>
                </a:solidFill>
                <a:latin typeface="Arial" pitchFamily="34" charset="0"/>
              </a:rPr>
              <a:t> concave cross-section : </a:t>
            </a:r>
            <a:r>
              <a:rPr lang="fr-F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Flexibility</a:t>
            </a:r>
            <a:endParaRPr lang="fr-FR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fr-FR" sz="3200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Arial" pitchFamily="34" charset="0"/>
              </a:rPr>
              <a:t>Triangular</a:t>
            </a:r>
            <a:r>
              <a:rPr lang="fr-FR" sz="2800" b="1" dirty="0">
                <a:solidFill>
                  <a:prstClr val="black"/>
                </a:solidFill>
                <a:latin typeface="Arial" pitchFamily="34" charset="0"/>
              </a:rPr>
              <a:t> convexe cross-section : </a:t>
            </a:r>
            <a:r>
              <a:rPr lang="fr-F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Resistance</a:t>
            </a:r>
          </a:p>
        </p:txBody>
      </p:sp>
      <p:sp>
        <p:nvSpPr>
          <p:cNvPr id="111623" name="Rectangle 9"/>
          <p:cNvSpPr>
            <a:spLocks noChangeArrowheads="1"/>
          </p:cNvSpPr>
          <p:nvPr/>
        </p:nvSpPr>
        <p:spPr bwMode="auto">
          <a:xfrm>
            <a:off x="269875" y="0"/>
            <a:ext cx="8874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Characteristics</a:t>
            </a:r>
            <a:endParaRPr lang="fr-FR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11624" name="Text Box 12"/>
          <p:cNvSpPr txBox="1">
            <a:spLocks noChangeArrowheads="1"/>
          </p:cNvSpPr>
          <p:nvPr/>
        </p:nvSpPr>
        <p:spPr bwMode="auto">
          <a:xfrm>
            <a:off x="2357438" y="857250"/>
            <a:ext cx="489585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b="1">
                <a:solidFill>
                  <a:prstClr val="black"/>
                </a:solidFill>
                <a:latin typeface="Arial" pitchFamily="34" charset="0"/>
              </a:rPr>
              <a:t>« Triangular » Cross-Section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763713" y="1052513"/>
            <a:ext cx="5351462" cy="4953000"/>
            <a:chOff x="3744" y="0"/>
            <a:chExt cx="2736" cy="2200"/>
          </a:xfrm>
        </p:grpSpPr>
        <p:pic>
          <p:nvPicPr>
            <p:cNvPr id="112645" name="Picture 3" descr="Pointe F3 universel 3"/>
            <p:cNvPicPr>
              <a:picLocks noChangeAspect="1" noChangeArrowheads="1"/>
            </p:cNvPicPr>
            <p:nvPr/>
          </p:nvPicPr>
          <p:blipFill>
            <a:blip r:embed="rId2" cstate="print">
              <a:lum bright="-12000"/>
            </a:blip>
            <a:srcRect/>
            <a:stretch>
              <a:fillRect/>
            </a:stretch>
          </p:blipFill>
          <p:spPr bwMode="auto">
            <a:xfrm>
              <a:off x="3744" y="0"/>
              <a:ext cx="2736" cy="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2" name="Rectangle 4"/>
            <p:cNvSpPr>
              <a:spLocks noChangeArrowheads="1"/>
            </p:cNvSpPr>
            <p:nvPr/>
          </p:nvSpPr>
          <p:spPr bwMode="auto">
            <a:xfrm>
              <a:off x="3744" y="0"/>
              <a:ext cx="1200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0800" algn="ctr" rotWithShape="0">
                <a:srgbClr val="FF0000"/>
              </a:outerShdw>
            </a:effectLst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2800" dirty="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112643" name="Rectangle 5"/>
          <p:cNvSpPr>
            <a:spLocks noChangeArrowheads="1"/>
          </p:cNvSpPr>
          <p:nvPr/>
        </p:nvSpPr>
        <p:spPr bwMode="auto">
          <a:xfrm>
            <a:off x="668338" y="5867400"/>
            <a:ext cx="760888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FontTx/>
              <a:buChar char="-"/>
              <a:defRPr/>
            </a:pPr>
            <a:r>
              <a:rPr lang="fr-FR" sz="3600" b="1" dirty="0">
                <a:solidFill>
                  <a:prstClr val="black"/>
                </a:solidFill>
                <a:latin typeface="Tahoma" pitchFamily="34" charset="0"/>
              </a:rPr>
              <a:t> </a:t>
            </a:r>
            <a:r>
              <a:rPr lang="fr-FR" sz="3200" b="1" dirty="0" err="1">
                <a:solidFill>
                  <a:prstClr val="black"/>
                </a:solidFill>
                <a:latin typeface="Arial" pitchFamily="34" charset="0"/>
              </a:rPr>
              <a:t>Safe</a:t>
            </a:r>
            <a:r>
              <a:rPr lang="fr-FR" sz="3200" b="1" dirty="0">
                <a:solidFill>
                  <a:prstClr val="black"/>
                </a:solidFill>
                <a:latin typeface="Arial" pitchFamily="34" charset="0"/>
              </a:rPr>
              <a:t> non </a:t>
            </a:r>
            <a:r>
              <a:rPr lang="fr-FR" sz="3200" b="1" dirty="0" err="1">
                <a:solidFill>
                  <a:prstClr val="black"/>
                </a:solidFill>
                <a:latin typeface="Arial" pitchFamily="34" charset="0"/>
              </a:rPr>
              <a:t>cutting</a:t>
            </a:r>
            <a:r>
              <a:rPr lang="fr-FR" sz="3200" b="1" dirty="0">
                <a:solidFill>
                  <a:prstClr val="black"/>
                </a:solidFill>
                <a:latin typeface="Arial" pitchFamily="34" charset="0"/>
              </a:rPr>
              <a:t> tip : </a:t>
            </a:r>
            <a:r>
              <a:rPr lang="fr-FR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acts</a:t>
            </a:r>
            <a:r>
              <a:rPr lang="fr-F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as a guide</a:t>
            </a:r>
          </a:p>
        </p:txBody>
      </p:sp>
      <p:sp>
        <p:nvSpPr>
          <p:cNvPr id="112644" name="Rectangle 6"/>
          <p:cNvSpPr>
            <a:spLocks noChangeArrowheads="1"/>
          </p:cNvSpPr>
          <p:nvPr/>
        </p:nvSpPr>
        <p:spPr bwMode="auto">
          <a:xfrm>
            <a:off x="134938" y="76200"/>
            <a:ext cx="8874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Characteristics</a:t>
            </a:r>
            <a:endParaRPr lang="fr-FR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2987675" y="476250"/>
            <a:ext cx="30035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3600" b="1">
                <a:solidFill>
                  <a:prstClr val="black"/>
                </a:solidFill>
                <a:latin typeface="Arial" pitchFamily="34" charset="0"/>
              </a:rPr>
              <a:t>SHAPING SX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3600" b="1">
                <a:solidFill>
                  <a:prstClr val="black"/>
                </a:solidFill>
                <a:latin typeface="Arial" pitchFamily="34" charset="0"/>
              </a:rPr>
              <a:t>(accessory)</a:t>
            </a:r>
          </a:p>
        </p:txBody>
      </p:sp>
      <p:pic>
        <p:nvPicPr>
          <p:cNvPr id="113667" name="Picture 3" descr="SX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40304"/>
              </a:clrFrom>
              <a:clrTo>
                <a:srgbClr val="04030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42875" y="2203450"/>
            <a:ext cx="88963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8513763" y="2671763"/>
            <a:ext cx="511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b="1">
                <a:solidFill>
                  <a:prstClr val="black"/>
                </a:solidFill>
                <a:latin typeface="Tahoma" pitchFamily="34" charset="0"/>
              </a:rPr>
              <a:t>19</a:t>
            </a:r>
          </a:p>
        </p:txBody>
      </p:sp>
      <p:sp>
        <p:nvSpPr>
          <p:cNvPr id="113669" name="Text Box 8"/>
          <p:cNvSpPr txBox="1">
            <a:spLocks noChangeArrowheads="1"/>
          </p:cNvSpPr>
          <p:nvPr/>
        </p:nvSpPr>
        <p:spPr bwMode="auto">
          <a:xfrm>
            <a:off x="1627188" y="4105275"/>
            <a:ext cx="65166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FR" sz="3200" b="1" dirty="0">
                <a:solidFill>
                  <a:prstClr val="black"/>
                </a:solidFill>
                <a:latin typeface="Arial" pitchFamily="34" charset="0"/>
              </a:rPr>
              <a:t>For </a:t>
            </a:r>
            <a:r>
              <a:rPr lang="fr-FR" sz="3200" b="1" dirty="0" err="1">
                <a:solidFill>
                  <a:prstClr val="black"/>
                </a:solidFill>
                <a:latin typeface="Arial" pitchFamily="34" charset="0"/>
              </a:rPr>
              <a:t>Relocating</a:t>
            </a:r>
            <a:r>
              <a:rPr lang="fr-FR" sz="3200" b="1" dirty="0">
                <a:solidFill>
                  <a:prstClr val="black"/>
                </a:solidFill>
                <a:latin typeface="Arial" pitchFamily="34" charset="0"/>
              </a:rPr>
              <a:t> Canal Orifice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FR" sz="3200" b="1" dirty="0">
                <a:solidFill>
                  <a:prstClr val="black"/>
                </a:solidFill>
                <a:latin typeface="Arial" pitchFamily="34" charset="0"/>
              </a:rPr>
              <a:t> 	(</a:t>
            </a:r>
            <a:r>
              <a:rPr lang="fr-FR" sz="3200" b="1" dirty="0" err="1">
                <a:solidFill>
                  <a:prstClr val="black"/>
                </a:solidFill>
                <a:latin typeface="Arial" pitchFamily="34" charset="0"/>
              </a:rPr>
              <a:t>only</a:t>
            </a:r>
            <a:r>
              <a:rPr lang="fr-FR" sz="3200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fr-FR" sz="3200" b="1" dirty="0" err="1">
                <a:solidFill>
                  <a:prstClr val="black"/>
                </a:solidFill>
                <a:latin typeface="Arial" pitchFamily="34" charset="0"/>
              </a:rPr>
              <a:t>when</a:t>
            </a:r>
            <a:r>
              <a:rPr lang="fr-FR" sz="3200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fr-FR" sz="3200" b="1" dirty="0" err="1">
                <a:solidFill>
                  <a:prstClr val="black"/>
                </a:solidFill>
                <a:latin typeface="Arial" pitchFamily="34" charset="0"/>
              </a:rPr>
              <a:t>needed</a:t>
            </a:r>
            <a:r>
              <a:rPr lang="fr-FR" sz="3200" b="1" dirty="0">
                <a:solidFill>
                  <a:prstClr val="black"/>
                </a:solidFill>
                <a:latin typeface="Arial" pitchFamily="34" charset="0"/>
              </a:rPr>
              <a:t>)</a:t>
            </a:r>
            <a:endParaRPr lang="en-US" sz="3200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asMolairePréOp"/>
          <p:cNvPicPr>
            <a:picLocks noChangeAspect="1" noChangeArrowheads="1"/>
          </p:cNvPicPr>
          <p:nvPr/>
        </p:nvPicPr>
        <p:blipFill>
          <a:blip r:embed="rId3" cstate="print"/>
          <a:srcRect l="16772" r="11423" b="4347"/>
          <a:stretch>
            <a:fillRect/>
          </a:stretch>
        </p:blipFill>
        <p:spPr bwMode="auto">
          <a:xfrm>
            <a:off x="214313" y="428625"/>
            <a:ext cx="5076825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1" name="Picture 3" descr="SX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40304"/>
              </a:clrFrom>
              <a:clrTo>
                <a:srgbClr val="04030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163827">
            <a:off x="3838575" y="-185738"/>
            <a:ext cx="676275" cy="558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2" name="Line 4"/>
          <p:cNvSpPr>
            <a:spLocks noChangeShapeType="1"/>
          </p:cNvSpPr>
          <p:nvPr/>
        </p:nvSpPr>
        <p:spPr bwMode="auto">
          <a:xfrm flipV="1">
            <a:off x="1785938" y="428625"/>
            <a:ext cx="1082675" cy="2971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14693" name="Line 5"/>
          <p:cNvSpPr>
            <a:spLocks noChangeShapeType="1"/>
          </p:cNvSpPr>
          <p:nvPr/>
        </p:nvSpPr>
        <p:spPr bwMode="auto">
          <a:xfrm flipV="1">
            <a:off x="1785938" y="428625"/>
            <a:ext cx="134937" cy="3505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14694" name="Line 6"/>
          <p:cNvSpPr>
            <a:spLocks noChangeShapeType="1"/>
          </p:cNvSpPr>
          <p:nvPr/>
        </p:nvSpPr>
        <p:spPr bwMode="auto">
          <a:xfrm flipH="1" flipV="1">
            <a:off x="1852613" y="1724025"/>
            <a:ext cx="609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5072063" y="3500438"/>
            <a:ext cx="4071937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800" dirty="0" err="1">
                <a:solidFill>
                  <a:prstClr val="black"/>
                </a:solidFill>
                <a:latin typeface="Arial" charset="0"/>
              </a:rPr>
              <a:t>Sx</a:t>
            </a:r>
            <a:r>
              <a:rPr lang="fr-FR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fr-FR" sz="2800" dirty="0" err="1">
                <a:solidFill>
                  <a:prstClr val="black"/>
                </a:solidFill>
                <a:latin typeface="Arial" charset="0"/>
              </a:rPr>
              <a:t>is</a:t>
            </a:r>
            <a:r>
              <a:rPr lang="fr-FR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fr-FR" sz="2800" dirty="0" err="1">
                <a:solidFill>
                  <a:prstClr val="black"/>
                </a:solidFill>
                <a:latin typeface="Arial" charset="0"/>
              </a:rPr>
              <a:t>used</a:t>
            </a:r>
            <a:r>
              <a:rPr lang="fr-FR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fr-FR" sz="2800" dirty="0" err="1">
                <a:solidFill>
                  <a:prstClr val="black"/>
                </a:solidFill>
                <a:latin typeface="Arial" charset="0"/>
              </a:rPr>
              <a:t>with</a:t>
            </a:r>
            <a:r>
              <a:rPr lang="fr-FR" sz="2800" dirty="0">
                <a:solidFill>
                  <a:prstClr val="black"/>
                </a:solidFill>
                <a:latin typeface="Arial" charset="0"/>
              </a:rPr>
              <a:t> a </a:t>
            </a:r>
            <a:r>
              <a:rPr lang="fr-FR" sz="2800" b="1" dirty="0">
                <a:solidFill>
                  <a:prstClr val="black"/>
                </a:solidFill>
                <a:latin typeface="Arial" charset="0"/>
              </a:rPr>
              <a:t>brushing motion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2800" b="1" dirty="0">
              <a:solidFill>
                <a:prstClr val="black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800" dirty="0">
                <a:solidFill>
                  <a:prstClr val="black"/>
                </a:solidFill>
                <a:latin typeface="Arial" charset="0"/>
              </a:rPr>
              <a:t> to </a:t>
            </a:r>
            <a:r>
              <a:rPr lang="fr-FR" sz="2800" dirty="0" err="1">
                <a:solidFill>
                  <a:prstClr val="black"/>
                </a:solidFill>
                <a:latin typeface="Arial" charset="0"/>
              </a:rPr>
              <a:t>relocate</a:t>
            </a:r>
            <a:r>
              <a:rPr lang="fr-FR" sz="2800" dirty="0">
                <a:solidFill>
                  <a:prstClr val="black"/>
                </a:solidFill>
                <a:latin typeface="Arial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800" dirty="0">
                <a:solidFill>
                  <a:prstClr val="black"/>
                </a:solidFill>
                <a:latin typeface="Arial" charset="0"/>
              </a:rPr>
              <a:t>the orifice and </a:t>
            </a:r>
            <a:r>
              <a:rPr lang="fr-FR" sz="2800" dirty="0" err="1">
                <a:solidFill>
                  <a:prstClr val="black"/>
                </a:solidFill>
                <a:latin typeface="Arial" charset="0"/>
              </a:rPr>
              <a:t>insure</a:t>
            </a:r>
            <a:r>
              <a:rPr lang="fr-FR" sz="2800" dirty="0">
                <a:solidFill>
                  <a:prstClr val="black"/>
                </a:solidFill>
                <a:latin typeface="Arial" charset="0"/>
              </a:rPr>
              <a:t> a </a:t>
            </a:r>
            <a:r>
              <a:rPr lang="fr-FR" sz="2800" b="1" dirty="0">
                <a:solidFill>
                  <a:prstClr val="black"/>
                </a:solidFill>
                <a:latin typeface="Arial" charset="0"/>
              </a:rPr>
              <a:t>straight line </a:t>
            </a:r>
            <a:r>
              <a:rPr lang="fr-FR" sz="2800" b="1" dirty="0" err="1">
                <a:solidFill>
                  <a:prstClr val="black"/>
                </a:solidFill>
                <a:latin typeface="Arial" charset="0"/>
              </a:rPr>
              <a:t>access</a:t>
            </a:r>
            <a:r>
              <a:rPr lang="fr-FR" sz="2800" b="1" dirty="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protaper"/>
          <p:cNvPicPr>
            <a:picLocks noChangeAspect="1" noChangeArrowheads="1"/>
          </p:cNvPicPr>
          <p:nvPr/>
        </p:nvPicPr>
        <p:blipFill>
          <a:blip r:embed="rId2" cstate="print">
            <a:lum bright="32000" contrast="24000"/>
          </a:blip>
          <a:srcRect/>
          <a:stretch>
            <a:fillRect/>
          </a:stretch>
        </p:blipFill>
        <p:spPr bwMode="auto">
          <a:xfrm>
            <a:off x="1285875" y="209550"/>
            <a:ext cx="6869113" cy="643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Rectangle 2"/>
          <p:cNvSpPr>
            <a:spLocks noChangeArrowheads="1"/>
          </p:cNvSpPr>
          <p:nvPr/>
        </p:nvSpPr>
        <p:spPr bwMode="auto">
          <a:xfrm>
            <a:off x="1214438" y="6215063"/>
            <a:ext cx="1443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>
                <a:solidFill>
                  <a:prstClr val="white"/>
                </a:solidFill>
                <a:latin typeface="Times" charset="0"/>
              </a:rPr>
              <a:t>Dr. WJ Pertot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285875" y="71438"/>
            <a:ext cx="6643688" cy="6643687"/>
            <a:chOff x="845" y="45"/>
            <a:chExt cx="4929" cy="4182"/>
          </a:xfrm>
        </p:grpSpPr>
        <p:pic>
          <p:nvPicPr>
            <p:cNvPr id="116739" name="Picture 3" descr="ProTaperMolMand"/>
            <p:cNvPicPr>
              <a:picLocks noChangeAspect="1" noChangeArrowheads="1"/>
            </p:cNvPicPr>
            <p:nvPr/>
          </p:nvPicPr>
          <p:blipFill>
            <a:blip r:embed="rId2" cstate="print">
              <a:lum bright="26000" contrast="36000"/>
            </a:blip>
            <a:srcRect/>
            <a:stretch>
              <a:fillRect/>
            </a:stretch>
          </p:blipFill>
          <p:spPr bwMode="auto">
            <a:xfrm>
              <a:off x="845" y="45"/>
              <a:ext cx="4929" cy="4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6740" name="Rectangle 4"/>
            <p:cNvSpPr>
              <a:spLocks noChangeArrowheads="1"/>
            </p:cNvSpPr>
            <p:nvPr/>
          </p:nvSpPr>
          <p:spPr bwMode="auto">
            <a:xfrm>
              <a:off x="845" y="4005"/>
              <a:ext cx="82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>
                  <a:solidFill>
                    <a:prstClr val="white"/>
                  </a:solidFill>
                  <a:latin typeface="Times" charset="0"/>
                </a:rPr>
                <a:t>Dr. WJ Pertot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1857375" y="4521299"/>
            <a:ext cx="72151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5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Treatment</a:t>
            </a:r>
            <a:r>
              <a:rPr lang="fr-FR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fr-FR" sz="5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Sequence</a:t>
            </a:r>
            <a:endParaRPr lang="fr-FR" sz="5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17763" name="Picture 3" descr="LOGO-p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75" y="2304529"/>
            <a:ext cx="6429375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4" name="Picture 2" descr="C:\Documents and Settings\NobsD.DENTSPLY_MA\Mes documents\Logo Maillefer\Logo quadri ombré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A"/>
              </a:clrFrom>
              <a:clrTo>
                <a:srgbClr val="FB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3" y="104775"/>
            <a:ext cx="2143125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5" name="Image 1" descr="logoedu_0.tmp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</a:blip>
          <a:srcRect/>
          <a:stretch>
            <a:fillRect/>
          </a:stretch>
        </p:blipFill>
        <p:spPr bwMode="auto">
          <a:xfrm>
            <a:off x="655638" y="1214438"/>
            <a:ext cx="1058862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835696" y="126876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 Black" pitchFamily="34" charset="0"/>
              </a:rPr>
              <a:t>CONTINUING EDUCATION</a:t>
            </a:r>
          </a:p>
          <a:p>
            <a:pPr algn="ctr"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 Black" pitchFamily="34" charset="0"/>
              </a:rPr>
              <a:t>CLINICAL EDUCATION</a:t>
            </a:r>
            <a:endParaRPr lang="en-US" sz="2400" dirty="0">
              <a:solidFill>
                <a:srgbClr val="0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1000125" y="142875"/>
            <a:ext cx="71437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SCOUTING THE CANAL :</a:t>
            </a:r>
          </a:p>
        </p:txBody>
      </p:sp>
      <p:pic>
        <p:nvPicPr>
          <p:cNvPr id="118787" name="Picture 4" descr="profinder_gam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3101975"/>
            <a:ext cx="2857500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8" name="ZoneTexte 11"/>
          <p:cNvSpPr txBox="1">
            <a:spLocks noChangeArrowheads="1"/>
          </p:cNvSpPr>
          <p:nvPr/>
        </p:nvSpPr>
        <p:spPr bwMode="auto">
          <a:xfrm>
            <a:off x="2143125" y="4286250"/>
            <a:ext cx="2428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pitchFamily="34" charset="0"/>
              </a:rPr>
              <a:t>ProFinder Files 10,13,17 </a:t>
            </a:r>
          </a:p>
        </p:txBody>
      </p:sp>
      <p:sp>
        <p:nvSpPr>
          <p:cNvPr id="118789" name="ZoneTexte 12"/>
          <p:cNvSpPr txBox="1">
            <a:spLocks noChangeArrowheads="1"/>
          </p:cNvSpPr>
          <p:nvPr/>
        </p:nvSpPr>
        <p:spPr bwMode="auto">
          <a:xfrm>
            <a:off x="214313" y="5997575"/>
            <a:ext cx="89296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prstClr val="black"/>
                </a:solidFill>
                <a:latin typeface="Arial" pitchFamily="34" charset="0"/>
              </a:rPr>
              <a:t>OR NiTi ROTARY INSTRUMENTS : Pathfiles</a:t>
            </a:r>
          </a:p>
        </p:txBody>
      </p:sp>
      <p:pic>
        <p:nvPicPr>
          <p:cNvPr id="118790" name="Picture 2" descr="N:\DM_Marketing\5-MARKETING PRODUITS\A-ENDO\A2 - Treatment\K-Files Series_A0010_A0011_A0012\Photos K-Files\KFILE08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000125"/>
            <a:ext cx="414337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1" name="Picture 3" descr="N:\DM_Marketing\5-MARKETING PRODUITS\A-ENDO\A2 - Treatment\K-Files Series_A0010_A0011_A0012\Photos K-Files\KFILE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1500188"/>
            <a:ext cx="416242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92" name="ZoneTexte 15"/>
          <p:cNvSpPr txBox="1">
            <a:spLocks noChangeArrowheads="1"/>
          </p:cNvSpPr>
          <p:nvPr/>
        </p:nvSpPr>
        <p:spPr bwMode="auto">
          <a:xfrm>
            <a:off x="4714875" y="1285875"/>
            <a:ext cx="2571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pitchFamily="34" charset="0"/>
              </a:rPr>
              <a:t>K-File   008 or 010  </a:t>
            </a:r>
          </a:p>
        </p:txBody>
      </p:sp>
      <p:sp>
        <p:nvSpPr>
          <p:cNvPr id="118793" name="ZoneTexte 16"/>
          <p:cNvSpPr txBox="1">
            <a:spLocks noChangeArrowheads="1"/>
          </p:cNvSpPr>
          <p:nvPr/>
        </p:nvSpPr>
        <p:spPr bwMode="auto">
          <a:xfrm>
            <a:off x="1214438" y="2068513"/>
            <a:ext cx="707231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prstClr val="black"/>
                </a:solidFill>
                <a:latin typeface="Arial" pitchFamily="34" charset="0"/>
              </a:rPr>
              <a:t>Then hand instruments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latin typeface="Arial" pitchFamily="34" charset="0"/>
              </a:rPr>
              <a:t>to </a:t>
            </a:r>
            <a:r>
              <a:rPr lang="fr-FR" sz="2400" b="1">
                <a:solidFill>
                  <a:prstClr val="black"/>
                </a:solidFill>
                <a:latin typeface="Arial" pitchFamily="34" charset="0"/>
              </a:rPr>
              <a:t>the level they are accepted in the canal</a:t>
            </a:r>
            <a:r>
              <a:rPr lang="fr-FR" sz="2400">
                <a:solidFill>
                  <a:prstClr val="black"/>
                </a:solidFill>
                <a:latin typeface="Arial" pitchFamily="34" charset="0"/>
              </a:rPr>
              <a:t>.</a:t>
            </a:r>
            <a:endParaRPr lang="en-US" sz="2400">
              <a:solidFill>
                <a:prstClr val="black"/>
              </a:solidFill>
              <a:latin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prstClr val="black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118794" name="ZoneTexte 20"/>
          <p:cNvSpPr txBox="1">
            <a:spLocks noChangeArrowheads="1"/>
          </p:cNvSpPr>
          <p:nvPr/>
        </p:nvSpPr>
        <p:spPr bwMode="auto">
          <a:xfrm rot="-5400000">
            <a:off x="-537368" y="3752056"/>
            <a:ext cx="171450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i="1">
                <a:solidFill>
                  <a:prstClr val="black"/>
                </a:solidFill>
                <a:latin typeface="Arial" pitchFamily="34" charset="0"/>
              </a:rPr>
              <a:t>Stainless steel</a:t>
            </a:r>
          </a:p>
        </p:txBody>
      </p:sp>
      <p:sp>
        <p:nvSpPr>
          <p:cNvPr id="118795" name="Rectangle 21"/>
          <p:cNvSpPr>
            <a:spLocks noChangeArrowheads="1"/>
          </p:cNvSpPr>
          <p:nvPr/>
        </p:nvSpPr>
        <p:spPr bwMode="auto">
          <a:xfrm rot="-574342">
            <a:off x="2517775" y="1282700"/>
            <a:ext cx="170497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i="1">
                <a:solidFill>
                  <a:prstClr val="black"/>
                </a:solidFill>
                <a:latin typeface="Arial" pitchFamily="34" charset="0"/>
              </a:rPr>
              <a:t>Stainless steel</a:t>
            </a:r>
          </a:p>
        </p:txBody>
      </p:sp>
      <p:cxnSp>
        <p:nvCxnSpPr>
          <p:cNvPr id="23" name="Connecteur droit 22"/>
          <p:cNvCxnSpPr/>
          <p:nvPr/>
        </p:nvCxnSpPr>
        <p:spPr>
          <a:xfrm rot="5400000">
            <a:off x="3250406" y="4536282"/>
            <a:ext cx="264318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8797" name="Picture 22" descr="N:\DM_Marketing\5-MARKETING PRODUITS\A-ENDO\A2 - Treatment\C+ File_A012X\Images\JPEG\Prodonly.jpg"/>
          <p:cNvPicPr>
            <a:picLocks noChangeAspect="1" noChangeArrowheads="1"/>
          </p:cNvPicPr>
          <p:nvPr/>
        </p:nvPicPr>
        <p:blipFill>
          <a:blip r:embed="rId5" cstate="print"/>
          <a:srcRect l="64272" t="27887" r="4018"/>
          <a:stretch>
            <a:fillRect/>
          </a:stretch>
        </p:blipFill>
        <p:spPr bwMode="auto">
          <a:xfrm>
            <a:off x="4929188" y="3500438"/>
            <a:ext cx="3176587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98" name="ZoneTexte 20"/>
          <p:cNvSpPr txBox="1">
            <a:spLocks noChangeArrowheads="1"/>
          </p:cNvSpPr>
          <p:nvPr/>
        </p:nvSpPr>
        <p:spPr bwMode="auto">
          <a:xfrm rot="-5400000">
            <a:off x="4039394" y="4390231"/>
            <a:ext cx="170497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i="1">
                <a:solidFill>
                  <a:prstClr val="black"/>
                </a:solidFill>
                <a:latin typeface="Arial" pitchFamily="34" charset="0"/>
              </a:rPr>
              <a:t>Stainless steel</a:t>
            </a:r>
          </a:p>
        </p:txBody>
      </p:sp>
      <p:sp>
        <p:nvSpPr>
          <p:cNvPr id="118799" name="ZoneTexte 28"/>
          <p:cNvSpPr txBox="1">
            <a:spLocks noChangeArrowheads="1"/>
          </p:cNvSpPr>
          <p:nvPr/>
        </p:nvSpPr>
        <p:spPr bwMode="auto">
          <a:xfrm>
            <a:off x="7429500" y="4221163"/>
            <a:ext cx="15001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pitchFamily="34" charset="0"/>
              </a:rPr>
              <a:t>C+ File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pitchFamily="34" charset="0"/>
              </a:rPr>
              <a:t>08,10,15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28625" y="5286375"/>
            <a:ext cx="8196263" cy="1087438"/>
            <a:chOff x="783" y="2824"/>
            <a:chExt cx="4759" cy="685"/>
          </a:xfrm>
        </p:grpSpPr>
        <p:pic>
          <p:nvPicPr>
            <p:cNvPr id="119820" name="Picture 6" descr="CompuleGlydeBlanc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-30000"/>
            </a:blip>
            <a:srcRect/>
            <a:stretch>
              <a:fillRect/>
            </a:stretch>
          </p:blipFill>
          <p:spPr bwMode="auto">
            <a:xfrm>
              <a:off x="4224" y="3049"/>
              <a:ext cx="1318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9821" name="Rectangle 7"/>
            <p:cNvSpPr>
              <a:spLocks noChangeArrowheads="1"/>
            </p:cNvSpPr>
            <p:nvPr/>
          </p:nvSpPr>
          <p:spPr bwMode="auto">
            <a:xfrm>
              <a:off x="783" y="2824"/>
              <a:ext cx="3527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2400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The lubricating action of Glyde helps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2400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the instruments to slide in the canal</a:t>
              </a:r>
              <a:endParaRPr lang="fr-FR" sz="2400" b="1">
                <a:solidFill>
                  <a:srgbClr val="795339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9811" name="Rectangle 7"/>
          <p:cNvSpPr>
            <a:spLocks noChangeArrowheads="1"/>
          </p:cNvSpPr>
          <p:nvPr/>
        </p:nvSpPr>
        <p:spPr bwMode="auto">
          <a:xfrm>
            <a:off x="3214688" y="1500188"/>
            <a:ext cx="4572000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2438" indent="-269875" algn="just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q"/>
            </a:pPr>
            <a:r>
              <a:rPr lang="en-US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PathFile™ #013</a:t>
            </a:r>
            <a:r>
              <a:rPr lang="en-US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to working length</a:t>
            </a:r>
          </a:p>
          <a:p>
            <a:pPr marL="452438" indent="-269875" algn="just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q"/>
            </a:pPr>
            <a:endParaRPr lang="en-US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2438" indent="-269875" algn="just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q"/>
            </a:pPr>
            <a:endParaRPr lang="en-US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2438" indent="-269875" algn="just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endParaRPr lang="en-US" sz="1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2438" indent="-269875" algn="just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q"/>
            </a:pPr>
            <a:r>
              <a:rPr lang="en-US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PathFile™ #016</a:t>
            </a:r>
            <a:r>
              <a:rPr lang="en-US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to working length</a:t>
            </a:r>
          </a:p>
          <a:p>
            <a:pPr marL="452438" indent="-269875" algn="just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endParaRPr lang="en-US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2438" indent="-269875" algn="just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endParaRPr lang="en-US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2438" indent="-269875" algn="just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q"/>
            </a:pPr>
            <a:r>
              <a:rPr lang="en-US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PathFile™ #019</a:t>
            </a:r>
            <a:r>
              <a:rPr lang="en-US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to working</a:t>
            </a:r>
            <a:r>
              <a:rPr lang="en-US" sz="14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length</a:t>
            </a:r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119812" name="Image 4" descr="01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1643063"/>
            <a:ext cx="491648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3" name="Image 5" descr="016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50" y="2571750"/>
            <a:ext cx="491648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4" name="Image 6" descr="019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50" y="3429000"/>
            <a:ext cx="491648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5" name="ZoneTexte 19"/>
          <p:cNvSpPr txBox="1">
            <a:spLocks noChangeArrowheads="1"/>
          </p:cNvSpPr>
          <p:nvPr/>
        </p:nvSpPr>
        <p:spPr bwMode="auto">
          <a:xfrm>
            <a:off x="7643813" y="2357438"/>
            <a:ext cx="15001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pitchFamily="34" charset="0"/>
              </a:rPr>
              <a:t>Establish WL before</a:t>
            </a:r>
          </a:p>
        </p:txBody>
      </p:sp>
      <p:sp>
        <p:nvSpPr>
          <p:cNvPr id="119816" name="ZoneTexte 22"/>
          <p:cNvSpPr txBox="1">
            <a:spLocks noChangeArrowheads="1"/>
          </p:cNvSpPr>
          <p:nvPr/>
        </p:nvSpPr>
        <p:spPr bwMode="auto">
          <a:xfrm rot="-5400000">
            <a:off x="-180181" y="2394744"/>
            <a:ext cx="142875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>
                <a:solidFill>
                  <a:prstClr val="black"/>
                </a:solidFill>
                <a:latin typeface="Arial" pitchFamily="34" charset="0"/>
              </a:rPr>
              <a:t>NiTi  Rotary</a:t>
            </a:r>
          </a:p>
        </p:txBody>
      </p:sp>
      <p:sp>
        <p:nvSpPr>
          <p:cNvPr id="12" name="Parenthèse fermante 11"/>
          <p:cNvSpPr/>
          <p:nvPr/>
        </p:nvSpPr>
        <p:spPr>
          <a:xfrm>
            <a:off x="7358063" y="1928813"/>
            <a:ext cx="285750" cy="1414462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19818" name="Picture 2" descr="N:\DM_Marketing\5-MARKETING PRODUITS\A-ENDO\A2 - Treatment\PathFile\Photos logos\PathFile 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85750"/>
            <a:ext cx="3857625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9" name="Picture 3" descr="N:\DM_Marketing\5-MARKETING PRODUITS\A-ENDO\A6 - accessories\Glyde_A0901\Images\logo_glyd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3638" y="4429125"/>
            <a:ext cx="268605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4929188" y="1785938"/>
            <a:ext cx="4078287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500">
                <a:solidFill>
                  <a:srgbClr val="FF0000"/>
                </a:solidFill>
                <a:latin typeface="Arial" pitchFamily="34" charset="0"/>
              </a:rPr>
              <a:t>If needed</a:t>
            </a:r>
            <a:r>
              <a:rPr lang="fr-FR" sz="2500">
                <a:solidFill>
                  <a:prstClr val="black"/>
                </a:solidFill>
                <a:latin typeface="Arial" pitchFamily="34" charset="0"/>
              </a:rPr>
              <a:t>, use SX with a </a:t>
            </a:r>
            <a:r>
              <a:rPr lang="fr-FR" sz="2500" b="1">
                <a:solidFill>
                  <a:prstClr val="black"/>
                </a:solidFill>
                <a:latin typeface="Arial" pitchFamily="34" charset="0"/>
              </a:rPr>
              <a:t>brushing motion </a:t>
            </a:r>
            <a:r>
              <a:rPr lang="fr-FR" sz="2500">
                <a:solidFill>
                  <a:prstClr val="black"/>
                </a:solidFill>
                <a:latin typeface="Arial" pitchFamily="34" charset="0"/>
              </a:rPr>
              <a:t>to relocate the orifice of the canal and create a straight line access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50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500">
                <a:solidFill>
                  <a:prstClr val="black"/>
                </a:solidFill>
                <a:latin typeface="Arial" pitchFamily="34" charset="0"/>
              </a:rPr>
              <a:t>(don’t use Sx deep in the canal)</a:t>
            </a:r>
          </a:p>
        </p:txBody>
      </p:sp>
      <p:pic>
        <p:nvPicPr>
          <p:cNvPr id="120835" name="Picture 4" descr="SXblan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8" y="285750"/>
            <a:ext cx="43815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6" name="Picture 3" descr="SXVertica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500" y="128588"/>
            <a:ext cx="7143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7" name="Line 4"/>
          <p:cNvSpPr>
            <a:spLocks noChangeShapeType="1"/>
          </p:cNvSpPr>
          <p:nvPr/>
        </p:nvSpPr>
        <p:spPr bwMode="auto">
          <a:xfrm flipH="1" flipV="1">
            <a:off x="2646363" y="152400"/>
            <a:ext cx="862012" cy="29622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20838" name="Line 5"/>
          <p:cNvSpPr>
            <a:spLocks noChangeShapeType="1"/>
          </p:cNvSpPr>
          <p:nvPr/>
        </p:nvSpPr>
        <p:spPr bwMode="auto">
          <a:xfrm flipV="1">
            <a:off x="3508375" y="142875"/>
            <a:ext cx="134938" cy="3505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V="1">
            <a:off x="2857500" y="857250"/>
            <a:ext cx="785813" cy="71438"/>
          </a:xfrm>
          <a:prstGeom prst="line">
            <a:avLst/>
          </a:prstGeom>
          <a:ln w="57150">
            <a:solidFill>
              <a:schemeClr val="bg1"/>
            </a:solidFill>
            <a:headEnd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N:\DM_Marketing\5-MARKETING PRODUITS\A-ENDO\A2 - Treatment\protaper_2 universal\Images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1000125"/>
            <a:ext cx="6786563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2" descr="C:\Documents and Settings\NobsD.DENTSPLY_MA\Mes documents\Logo Maillefer\Logo quadri ombré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A"/>
              </a:clrFrom>
              <a:clrTo>
                <a:srgbClr val="FB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8" y="71438"/>
            <a:ext cx="2198687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8" name="Image 1" descr="logoedu_0.tmp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</a:blip>
          <a:srcRect/>
          <a:stretch>
            <a:fillRect/>
          </a:stretch>
        </p:blipFill>
        <p:spPr bwMode="auto">
          <a:xfrm>
            <a:off x="742950" y="1143000"/>
            <a:ext cx="1114425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6" descr="http://photos-libres.fr/wp-content/uploads/blogger/_8UpG9PF094k/RhoSppIspGI/AAAAAAAAAXo/jhARbxmeDVo/s400/La%2Btour%2BEiffel%2BIllumin%C3%A9e%2B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02219">
            <a:off x="4205288" y="3338513"/>
            <a:ext cx="2254250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30" name="ZoneTexte 5"/>
          <p:cNvSpPr txBox="1">
            <a:spLocks noChangeArrowheads="1"/>
          </p:cNvSpPr>
          <p:nvPr/>
        </p:nvSpPr>
        <p:spPr bwMode="auto">
          <a:xfrm>
            <a:off x="395288" y="6345238"/>
            <a:ext cx="4500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>
                <a:solidFill>
                  <a:prstClr val="black"/>
                </a:solidFill>
                <a:latin typeface="Arial" pitchFamily="34" charset="0"/>
              </a:rPr>
              <a:t>The “Eiffel –Tower” shape Instrument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2"/>
          <p:cNvSpPr txBox="1">
            <a:spLocks noChangeArrowheads="1"/>
          </p:cNvSpPr>
          <p:nvPr/>
        </p:nvSpPr>
        <p:spPr bwMode="auto">
          <a:xfrm>
            <a:off x="4643438" y="1268413"/>
            <a:ext cx="4643437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Use S1 </a:t>
            </a:r>
            <a:r>
              <a:rPr lang="fr-FR" sz="2500" dirty="0" err="1">
                <a:solidFill>
                  <a:prstClr val="black"/>
                </a:solidFill>
                <a:latin typeface="Arial" pitchFamily="34" charset="0"/>
              </a:rPr>
              <a:t>with</a:t>
            </a:r>
            <a:r>
              <a:rPr lang="fr-FR" sz="2500" dirty="0">
                <a:solidFill>
                  <a:prstClr val="black"/>
                </a:solidFill>
                <a:latin typeface="Arial" pitchFamily="34" charset="0"/>
              </a:rPr>
              <a:t> a brushing motion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500" dirty="0">
                <a:solidFill>
                  <a:prstClr val="black"/>
                </a:solidFill>
                <a:latin typeface="Arial" pitchFamily="34" charset="0"/>
              </a:rPr>
              <a:t>and </a:t>
            </a:r>
            <a:r>
              <a:rPr lang="fr-FR" sz="2500" dirty="0" err="1">
                <a:solidFill>
                  <a:prstClr val="black"/>
                </a:solidFill>
                <a:latin typeface="Arial" pitchFamily="34" charset="0"/>
              </a:rPr>
              <a:t>enlarge</a:t>
            </a:r>
            <a:r>
              <a:rPr lang="fr-FR" sz="2500" dirty="0">
                <a:solidFill>
                  <a:prstClr val="black"/>
                </a:solidFill>
                <a:latin typeface="Arial" pitchFamily="34" charset="0"/>
              </a:rPr>
              <a:t> the canal,  </a:t>
            </a:r>
            <a:r>
              <a:rPr lang="fr-FR" sz="2500" b="1" i="1" u="sng" dirty="0">
                <a:solidFill>
                  <a:prstClr val="black"/>
                </a:solidFill>
                <a:latin typeface="Arial" pitchFamily="34" charset="0"/>
              </a:rPr>
              <a:t>no </a:t>
            </a:r>
            <a:r>
              <a:rPr lang="fr-FR" sz="2500" b="1" i="1" u="sng" dirty="0" err="1">
                <a:solidFill>
                  <a:prstClr val="black"/>
                </a:solidFill>
                <a:latin typeface="Arial" pitchFamily="34" charset="0"/>
              </a:rPr>
              <a:t>deeper</a:t>
            </a:r>
            <a:r>
              <a:rPr lang="fr-FR" sz="2500" b="1" i="1" dirty="0">
                <a:solidFill>
                  <a:prstClr val="black"/>
                </a:solidFill>
                <a:latin typeface="Arial" pitchFamily="34" charset="0"/>
              </a:rPr>
              <a:t>  </a:t>
            </a:r>
            <a:r>
              <a:rPr lang="fr-FR" sz="2500" dirty="0" err="1">
                <a:solidFill>
                  <a:prstClr val="black"/>
                </a:solidFill>
                <a:latin typeface="Arial" pitchFamily="34" charset="0"/>
              </a:rPr>
              <a:t>than</a:t>
            </a:r>
            <a:r>
              <a:rPr lang="fr-FR" sz="2500" dirty="0">
                <a:solidFill>
                  <a:prstClr val="black"/>
                </a:solidFill>
                <a:latin typeface="Arial" pitchFamily="34" charset="0"/>
              </a:rPr>
              <a:t> the </a:t>
            </a:r>
            <a:r>
              <a:rPr lang="fr-FR" sz="2500" dirty="0" err="1">
                <a:solidFill>
                  <a:prstClr val="black"/>
                </a:solidFill>
                <a:latin typeface="Arial" pitchFamily="34" charset="0"/>
              </a:rPr>
              <a:t>level</a:t>
            </a:r>
            <a:r>
              <a:rPr lang="fr-FR" sz="2500" dirty="0">
                <a:solidFill>
                  <a:prstClr val="black"/>
                </a:solidFill>
                <a:latin typeface="Arial" pitchFamily="34" charset="0"/>
              </a:rPr>
              <a:t> of the </a:t>
            </a:r>
            <a:r>
              <a:rPr lang="fr-FR" sz="2500" dirty="0" err="1">
                <a:solidFill>
                  <a:prstClr val="black"/>
                </a:solidFill>
                <a:latin typeface="Arial" pitchFamily="34" charset="0"/>
              </a:rPr>
              <a:t>penetration</a:t>
            </a:r>
            <a:r>
              <a:rPr lang="fr-FR" sz="2500" dirty="0">
                <a:solidFill>
                  <a:prstClr val="black"/>
                </a:solidFill>
                <a:latin typeface="Arial" pitchFamily="34" charset="0"/>
              </a:rPr>
              <a:t> of the </a:t>
            </a:r>
            <a:r>
              <a:rPr lang="fr-FR" sz="2500" dirty="0" err="1">
                <a:solidFill>
                  <a:prstClr val="black"/>
                </a:solidFill>
                <a:latin typeface="Arial" pitchFamily="34" charset="0"/>
              </a:rPr>
              <a:t>scouting</a:t>
            </a:r>
            <a:r>
              <a:rPr lang="fr-FR" sz="2500" dirty="0">
                <a:solidFill>
                  <a:prstClr val="black"/>
                </a:solidFill>
                <a:latin typeface="Arial" pitchFamily="34" charset="0"/>
              </a:rPr>
              <a:t> file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2500" dirty="0">
              <a:solidFill>
                <a:prstClr val="black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500" dirty="0">
                <a:solidFill>
                  <a:prstClr val="black"/>
                </a:solidFill>
                <a:latin typeface="Arial" pitchFamily="34" charset="0"/>
              </a:rPr>
              <a:t>(to </a:t>
            </a:r>
            <a:r>
              <a:rPr lang="fr-FR" sz="2500" dirty="0" err="1">
                <a:solidFill>
                  <a:prstClr val="black"/>
                </a:solidFill>
                <a:latin typeface="Arial" pitchFamily="34" charset="0"/>
              </a:rPr>
              <a:t>make</a:t>
            </a:r>
            <a:r>
              <a:rPr lang="fr-FR" sz="2500" dirty="0">
                <a:solidFill>
                  <a:prstClr val="black"/>
                </a:solidFill>
                <a:latin typeface="Arial" pitchFamily="34" charset="0"/>
              </a:rPr>
              <a:t> sure </a:t>
            </a:r>
            <a:r>
              <a:rPr lang="fr-FR" sz="2500" dirty="0" err="1">
                <a:solidFill>
                  <a:prstClr val="black"/>
                </a:solidFill>
                <a:latin typeface="Arial" pitchFamily="34" charset="0"/>
              </a:rPr>
              <a:t>that</a:t>
            </a:r>
            <a:r>
              <a:rPr lang="fr-FR" sz="2500" dirty="0">
                <a:solidFill>
                  <a:prstClr val="black"/>
                </a:solidFill>
                <a:latin typeface="Arial" pitchFamily="34" charset="0"/>
              </a:rPr>
              <a:t> the tip of S1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500" dirty="0" err="1">
                <a:solidFill>
                  <a:prstClr val="black"/>
                </a:solidFill>
                <a:latin typeface="Arial" pitchFamily="34" charset="0"/>
              </a:rPr>
              <a:t>is</a:t>
            </a:r>
            <a:r>
              <a:rPr lang="fr-FR" sz="25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fr-FR" sz="2500" dirty="0" err="1">
                <a:solidFill>
                  <a:prstClr val="black"/>
                </a:solidFill>
                <a:latin typeface="Arial" pitchFamily="34" charset="0"/>
              </a:rPr>
              <a:t>never</a:t>
            </a:r>
            <a:r>
              <a:rPr lang="fr-FR" sz="25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fr-FR" sz="2500" dirty="0" err="1">
                <a:solidFill>
                  <a:prstClr val="black"/>
                </a:solidFill>
                <a:latin typeface="Arial" pitchFamily="34" charset="0"/>
              </a:rPr>
              <a:t>blocked</a:t>
            </a:r>
            <a:r>
              <a:rPr lang="fr-FR" sz="2500" dirty="0">
                <a:solidFill>
                  <a:prstClr val="black"/>
                </a:solidFill>
                <a:latin typeface="Arial" pitchFamily="34" charset="0"/>
              </a:rPr>
              <a:t>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2500" dirty="0">
              <a:solidFill>
                <a:prstClr val="black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500" dirty="0" err="1">
                <a:solidFill>
                  <a:prstClr val="black"/>
                </a:solidFill>
                <a:latin typeface="Arial" pitchFamily="34" charset="0"/>
              </a:rPr>
              <a:t>Using</a:t>
            </a:r>
            <a:r>
              <a:rPr lang="fr-FR" sz="25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fr-FR" sz="2500" dirty="0" err="1">
                <a:solidFill>
                  <a:prstClr val="black"/>
                </a:solidFill>
                <a:latin typeface="Arial" pitchFamily="34" charset="0"/>
              </a:rPr>
              <a:t>Pathfile</a:t>
            </a:r>
            <a:r>
              <a:rPr lang="fr-FR" sz="2500" dirty="0">
                <a:solidFill>
                  <a:prstClr val="black"/>
                </a:solidFill>
                <a:latin typeface="Arial" pitchFamily="34" charset="0"/>
              </a:rPr>
              <a:t>, go to </a:t>
            </a:r>
            <a:r>
              <a:rPr lang="fr-FR" sz="2500" dirty="0" err="1">
                <a:solidFill>
                  <a:prstClr val="black"/>
                </a:solidFill>
                <a:latin typeface="Arial" pitchFamily="34" charset="0"/>
              </a:rPr>
              <a:t>working</a:t>
            </a:r>
            <a:r>
              <a:rPr lang="fr-FR" sz="25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fr-FR" sz="2500" dirty="0" err="1">
                <a:solidFill>
                  <a:prstClr val="black"/>
                </a:solidFill>
                <a:latin typeface="Arial" pitchFamily="34" charset="0"/>
              </a:rPr>
              <a:t>length</a:t>
            </a:r>
            <a:r>
              <a:rPr lang="fr-FR" sz="25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fr-FR" sz="2500" dirty="0" err="1">
                <a:solidFill>
                  <a:prstClr val="black"/>
                </a:solidFill>
                <a:latin typeface="Arial" pitchFamily="34" charset="0"/>
              </a:rPr>
              <a:t>that</a:t>
            </a:r>
            <a:r>
              <a:rPr lang="fr-FR" sz="25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fr-FR" sz="2500" dirty="0" err="1">
                <a:solidFill>
                  <a:prstClr val="black"/>
                </a:solidFill>
                <a:latin typeface="Arial" pitchFamily="34" charset="0"/>
              </a:rPr>
              <a:t>you</a:t>
            </a:r>
            <a:r>
              <a:rPr lang="fr-FR" sz="25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fr-FR" sz="2500" dirty="0" err="1">
                <a:solidFill>
                  <a:prstClr val="black"/>
                </a:solidFill>
                <a:latin typeface="Arial" pitchFamily="34" charset="0"/>
              </a:rPr>
              <a:t>established</a:t>
            </a:r>
            <a:r>
              <a:rPr lang="fr-FR" sz="2500" dirty="0">
                <a:solidFill>
                  <a:prstClr val="black"/>
                </a:solidFill>
                <a:latin typeface="Arial" pitchFamily="34" charset="0"/>
              </a:rPr>
              <a:t> right </a:t>
            </a:r>
            <a:r>
              <a:rPr lang="fr-FR" sz="2500" dirty="0" err="1">
                <a:solidFill>
                  <a:prstClr val="black"/>
                </a:solidFill>
                <a:latin typeface="Arial" pitchFamily="34" charset="0"/>
              </a:rPr>
              <a:t>before</a:t>
            </a:r>
            <a:r>
              <a:rPr lang="fr-FR" sz="2500" dirty="0">
                <a:solidFill>
                  <a:prstClr val="black"/>
                </a:solidFill>
                <a:latin typeface="Arial" pitchFamily="34" charset="0"/>
              </a:rPr>
              <a:t> </a:t>
            </a:r>
          </a:p>
        </p:txBody>
      </p:sp>
      <p:pic>
        <p:nvPicPr>
          <p:cNvPr id="121859" name="Picture 4" descr="S1blan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63" y="214313"/>
            <a:ext cx="4330700" cy="635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0" name="Picture 3" descr="S1Vertica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7625" y="0"/>
            <a:ext cx="714375" cy="664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7"/>
          <p:cNvGraphicFramePr>
            <a:graphicFrameLocks noChangeAspect="1"/>
          </p:cNvGraphicFramePr>
          <p:nvPr/>
        </p:nvGraphicFramePr>
        <p:xfrm>
          <a:off x="6286500" y="1643063"/>
          <a:ext cx="2674938" cy="3816350"/>
        </p:xfrm>
        <a:graphic>
          <a:graphicData uri="http://schemas.openxmlformats.org/presentationml/2006/ole">
            <p:oleObj spid="_x0000_s3074" name="Photo Editor Photo" r:id="rId3" imgW="5706272" imgH="8142857" progId="">
              <p:embed/>
            </p:oleObj>
          </a:graphicData>
        </a:graphic>
      </p:graphicFrame>
      <p:pic>
        <p:nvPicPr>
          <p:cNvPr id="1027" name="Picture 2" descr="LTmanuelleBlanc"/>
          <p:cNvPicPr>
            <a:picLocks noChangeAspect="1" noChangeArrowheads="1"/>
          </p:cNvPicPr>
          <p:nvPr/>
        </p:nvPicPr>
        <p:blipFill>
          <a:blip r:embed="rId4" cstate="print"/>
          <a:srcRect l="15424"/>
          <a:stretch>
            <a:fillRect/>
          </a:stretch>
        </p:blipFill>
        <p:spPr bwMode="auto">
          <a:xfrm>
            <a:off x="71438" y="387350"/>
            <a:ext cx="3133725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4572000" y="149225"/>
            <a:ext cx="42148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0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Determine WL  </a:t>
            </a:r>
          </a:p>
        </p:txBody>
      </p:sp>
      <p:pic>
        <p:nvPicPr>
          <p:cNvPr id="1029" name="Picture 5" descr="fig4-8d(LTréglette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38" y="4143375"/>
            <a:ext cx="3500437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LocalisateurElectrod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55925" y="1000125"/>
            <a:ext cx="3438525" cy="308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ZoneTexte 6"/>
          <p:cNvSpPr txBox="1">
            <a:spLocks noChangeArrowheads="1"/>
          </p:cNvSpPr>
          <p:nvPr/>
        </p:nvSpPr>
        <p:spPr bwMode="auto">
          <a:xfrm>
            <a:off x="6715125" y="5500688"/>
            <a:ext cx="23574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latin typeface="Arial" pitchFamily="34" charset="0"/>
              </a:rPr>
              <a:t>Apex Locator</a:t>
            </a:r>
          </a:p>
        </p:txBody>
      </p:sp>
      <p:sp>
        <p:nvSpPr>
          <p:cNvPr id="1032" name="ZoneTexte 7"/>
          <p:cNvSpPr txBox="1">
            <a:spLocks noChangeArrowheads="1"/>
          </p:cNvSpPr>
          <p:nvPr/>
        </p:nvSpPr>
        <p:spPr bwMode="auto">
          <a:xfrm>
            <a:off x="5857875" y="3538538"/>
            <a:ext cx="357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white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1033" name="ZoneTexte 8"/>
          <p:cNvSpPr txBox="1">
            <a:spLocks noChangeArrowheads="1"/>
          </p:cNvSpPr>
          <p:nvPr/>
        </p:nvSpPr>
        <p:spPr bwMode="auto">
          <a:xfrm>
            <a:off x="5929313" y="6286500"/>
            <a:ext cx="285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white"/>
                </a:solidFill>
                <a:latin typeface="Arial" pitchFamily="34" charset="0"/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2"/>
          <p:cNvSpPr txBox="1">
            <a:spLocks noChangeArrowheads="1"/>
          </p:cNvSpPr>
          <p:nvPr/>
        </p:nvSpPr>
        <p:spPr bwMode="auto">
          <a:xfrm>
            <a:off x="4429125" y="1643063"/>
            <a:ext cx="471487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 err="1">
                <a:solidFill>
                  <a:prstClr val="black"/>
                </a:solidFill>
                <a:latin typeface="Arial" pitchFamily="34" charset="0"/>
              </a:rPr>
              <a:t>After</a:t>
            </a:r>
            <a:r>
              <a:rPr lang="fr-FR" sz="32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Arial" pitchFamily="34" charset="0"/>
              </a:rPr>
              <a:t>going</a:t>
            </a:r>
            <a:r>
              <a:rPr lang="fr-FR" sz="3200" dirty="0">
                <a:solidFill>
                  <a:prstClr val="black"/>
                </a:solidFill>
                <a:latin typeface="Arial" pitchFamily="34" charset="0"/>
              </a:rPr>
              <a:t> to </a:t>
            </a:r>
            <a:r>
              <a:rPr lang="fr-FR" sz="3200" dirty="0" err="1">
                <a:solidFill>
                  <a:prstClr val="black"/>
                </a:solidFill>
                <a:latin typeface="Arial" pitchFamily="34" charset="0"/>
              </a:rPr>
              <a:t>length</a:t>
            </a:r>
            <a:r>
              <a:rPr lang="fr-FR" sz="32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Arial" pitchFamily="34" charset="0"/>
              </a:rPr>
              <a:t>with</a:t>
            </a:r>
            <a:r>
              <a:rPr lang="fr-FR" sz="3200" dirty="0">
                <a:solidFill>
                  <a:prstClr val="black"/>
                </a:solidFill>
                <a:latin typeface="Arial" pitchFamily="34" charset="0"/>
              </a:rPr>
              <a:t> a </a:t>
            </a:r>
            <a:r>
              <a:rPr lang="fr-FR" sz="3200" dirty="0" err="1">
                <a:solidFill>
                  <a:prstClr val="black"/>
                </a:solidFill>
                <a:latin typeface="Arial" pitchFamily="34" charset="0"/>
              </a:rPr>
              <a:t>stainless</a:t>
            </a:r>
            <a:r>
              <a:rPr lang="fr-FR" sz="32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Arial" pitchFamily="34" charset="0"/>
              </a:rPr>
              <a:t>steel</a:t>
            </a:r>
            <a:r>
              <a:rPr lang="fr-FR" sz="3200" dirty="0">
                <a:solidFill>
                  <a:prstClr val="black"/>
                </a:solidFill>
                <a:latin typeface="Arial" pitchFamily="34" charset="0"/>
              </a:rPr>
              <a:t> file size 15, use 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16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b="1" i="1" u="sng" dirty="0">
                <a:solidFill>
                  <a:prstClr val="black"/>
                </a:solidFill>
                <a:latin typeface="Arial" pitchFamily="34" charset="0"/>
              </a:rPr>
              <a:t>S1 </a:t>
            </a:r>
            <a:r>
              <a:rPr lang="fr-FR" sz="3200" b="1" u="sng" dirty="0">
                <a:solidFill>
                  <a:prstClr val="black"/>
                </a:solidFill>
                <a:latin typeface="Arial" pitchFamily="34" charset="0"/>
              </a:rPr>
              <a:t>to </a:t>
            </a:r>
            <a:r>
              <a:rPr lang="fr-FR" sz="3200" b="1" u="sng" dirty="0" err="1">
                <a:solidFill>
                  <a:prstClr val="black"/>
                </a:solidFill>
                <a:latin typeface="Arial" pitchFamily="34" charset="0"/>
              </a:rPr>
              <a:t>working</a:t>
            </a:r>
            <a:r>
              <a:rPr lang="fr-FR" sz="3200" b="1" u="sng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fr-FR" sz="3200" b="1" u="sng" dirty="0" err="1">
                <a:solidFill>
                  <a:prstClr val="black"/>
                </a:solidFill>
                <a:latin typeface="Arial" pitchFamily="34" charset="0"/>
              </a:rPr>
              <a:t>length</a:t>
            </a:r>
            <a:endParaRPr lang="fr-FR" sz="3200" b="1" u="sng" dirty="0">
              <a:solidFill>
                <a:prstClr val="black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16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 err="1">
                <a:solidFill>
                  <a:prstClr val="black"/>
                </a:solidFill>
                <a:latin typeface="Arial" pitchFamily="34" charset="0"/>
              </a:rPr>
              <a:t>with</a:t>
            </a:r>
            <a:r>
              <a:rPr lang="fr-FR" sz="3200" dirty="0">
                <a:solidFill>
                  <a:prstClr val="black"/>
                </a:solidFill>
                <a:latin typeface="Arial" pitchFamily="34" charset="0"/>
              </a:rPr>
              <a:t> a brushing motion.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3200" dirty="0">
              <a:solidFill>
                <a:prstClr val="black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Using</a:t>
            </a:r>
            <a:r>
              <a:rPr lang="fr-FR" sz="32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fr-FR" sz="3200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Pathfile</a:t>
            </a:r>
            <a:r>
              <a:rPr lang="fr-FR" sz="32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US" sz="32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this step is skipped </a:t>
            </a:r>
          </a:p>
        </p:txBody>
      </p:sp>
      <p:pic>
        <p:nvPicPr>
          <p:cNvPr id="122883" name="Picture 4" descr="S1longueurBlanc"/>
          <p:cNvPicPr>
            <a:picLocks noChangeAspect="1" noChangeArrowheads="1"/>
          </p:cNvPicPr>
          <p:nvPr/>
        </p:nvPicPr>
        <p:blipFill>
          <a:blip r:embed="rId2" cstate="print"/>
          <a:srcRect l="10556"/>
          <a:stretch>
            <a:fillRect/>
          </a:stretch>
        </p:blipFill>
        <p:spPr bwMode="auto">
          <a:xfrm>
            <a:off x="71438" y="285750"/>
            <a:ext cx="4143375" cy="641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4" name="Picture 3" descr="S1Vertica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43313" y="142875"/>
            <a:ext cx="714375" cy="664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2"/>
          <p:cNvSpPr txBox="1">
            <a:spLocks noChangeArrowheads="1"/>
          </p:cNvSpPr>
          <p:nvPr/>
        </p:nvSpPr>
        <p:spPr bwMode="auto">
          <a:xfrm>
            <a:off x="4286250" y="1739900"/>
            <a:ext cx="51435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200">
                <a:solidFill>
                  <a:prstClr val="black"/>
                </a:solidFill>
                <a:latin typeface="Arial" pitchFamily="34" charset="0"/>
              </a:rPr>
              <a:t>When S1 reaches working length, use 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200" b="1" i="1" u="sng">
                <a:solidFill>
                  <a:prstClr val="black"/>
                </a:solidFill>
                <a:latin typeface="Arial" pitchFamily="34" charset="0"/>
              </a:rPr>
              <a:t>S2 </a:t>
            </a:r>
            <a:r>
              <a:rPr lang="fr-FR" sz="3200" b="1" u="sng">
                <a:solidFill>
                  <a:prstClr val="black"/>
                </a:solidFill>
                <a:latin typeface="Arial" pitchFamily="34" charset="0"/>
              </a:rPr>
              <a:t>to working length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b="1" u="sng">
              <a:solidFill>
                <a:prstClr val="black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200">
                <a:solidFill>
                  <a:prstClr val="black"/>
                </a:solidFill>
                <a:latin typeface="Arial" pitchFamily="34" charset="0"/>
              </a:rPr>
              <a:t>with a brushing motion</a:t>
            </a:r>
          </a:p>
        </p:txBody>
      </p:sp>
      <p:pic>
        <p:nvPicPr>
          <p:cNvPr id="123907" name="Picture 4" descr="S2Longueurblanc"/>
          <p:cNvPicPr>
            <a:picLocks noChangeAspect="1" noChangeArrowheads="1"/>
          </p:cNvPicPr>
          <p:nvPr/>
        </p:nvPicPr>
        <p:blipFill>
          <a:blip r:embed="rId2" cstate="print"/>
          <a:srcRect l="14343"/>
          <a:stretch>
            <a:fillRect/>
          </a:stretch>
        </p:blipFill>
        <p:spPr bwMode="auto">
          <a:xfrm>
            <a:off x="142875" y="285750"/>
            <a:ext cx="3838575" cy="635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8" name="Picture 3" descr="S2Vertica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9000" y="142875"/>
            <a:ext cx="677863" cy="649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4286250" y="692150"/>
            <a:ext cx="4786313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 err="1">
                <a:solidFill>
                  <a:prstClr val="black"/>
                </a:solidFill>
                <a:latin typeface="Arial" pitchFamily="34" charset="0"/>
              </a:rPr>
              <a:t>When</a:t>
            </a:r>
            <a:r>
              <a:rPr lang="fr-FR" sz="3200" dirty="0">
                <a:solidFill>
                  <a:prstClr val="black"/>
                </a:solidFill>
                <a:latin typeface="Arial" pitchFamily="34" charset="0"/>
              </a:rPr>
              <a:t> S2 </a:t>
            </a:r>
            <a:r>
              <a:rPr lang="fr-FR" sz="3200" dirty="0" err="1">
                <a:solidFill>
                  <a:prstClr val="black"/>
                </a:solidFill>
                <a:latin typeface="Arial" pitchFamily="34" charset="0"/>
              </a:rPr>
              <a:t>reaches</a:t>
            </a:r>
            <a:r>
              <a:rPr lang="fr-FR" sz="32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Arial" pitchFamily="34" charset="0"/>
              </a:rPr>
              <a:t>working</a:t>
            </a:r>
            <a:r>
              <a:rPr lang="fr-FR" sz="32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Arial" pitchFamily="34" charset="0"/>
              </a:rPr>
              <a:t>length</a:t>
            </a:r>
            <a:r>
              <a:rPr lang="fr-FR" sz="3200" dirty="0">
                <a:solidFill>
                  <a:prstClr val="black"/>
                </a:solidFill>
                <a:latin typeface="Arial" pitchFamily="34" charset="0"/>
              </a:rPr>
              <a:t>, use 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32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b="1" i="1" u="sng" dirty="0">
                <a:solidFill>
                  <a:prstClr val="black"/>
                </a:solidFill>
                <a:latin typeface="Arial" pitchFamily="34" charset="0"/>
              </a:rPr>
              <a:t>F1 </a:t>
            </a:r>
            <a:r>
              <a:rPr lang="fr-FR" sz="3200" b="1" u="sng" dirty="0">
                <a:solidFill>
                  <a:prstClr val="black"/>
                </a:solidFill>
                <a:latin typeface="Arial" pitchFamily="34" charset="0"/>
              </a:rPr>
              <a:t>to </a:t>
            </a:r>
            <a:r>
              <a:rPr lang="fr-FR" sz="3200" b="1" u="sng" dirty="0" err="1">
                <a:solidFill>
                  <a:prstClr val="black"/>
                </a:solidFill>
                <a:latin typeface="Arial" pitchFamily="34" charset="0"/>
              </a:rPr>
              <a:t>working</a:t>
            </a:r>
            <a:r>
              <a:rPr lang="fr-FR" sz="3200" b="1" u="sng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fr-FR" sz="3200" b="1" u="sng" dirty="0" err="1">
                <a:solidFill>
                  <a:prstClr val="black"/>
                </a:solidFill>
                <a:latin typeface="Arial" pitchFamily="34" charset="0"/>
              </a:rPr>
              <a:t>length</a:t>
            </a:r>
            <a:r>
              <a:rPr lang="fr-FR" sz="2400" dirty="0">
                <a:solidFill>
                  <a:srgbClr val="795339"/>
                </a:solidFill>
                <a:latin typeface="Arial" pitchFamily="34" charset="0"/>
              </a:rPr>
              <a:t>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2400" i="1" dirty="0">
              <a:solidFill>
                <a:srgbClr val="FF0000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CAUTION !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NEVER USE A BRUSHING ACTION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WITH THE FINISHING FILES !!!</a:t>
            </a:r>
            <a:endParaRPr lang="fr-FR" sz="2400" i="1" dirty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124931" name="Picture 4" descr="F1LongueurBlanc"/>
          <p:cNvPicPr>
            <a:picLocks noChangeAspect="1" noChangeArrowheads="1"/>
          </p:cNvPicPr>
          <p:nvPr/>
        </p:nvPicPr>
        <p:blipFill>
          <a:blip r:embed="rId2" cstate="print"/>
          <a:srcRect l="11717"/>
          <a:stretch>
            <a:fillRect/>
          </a:stretch>
        </p:blipFill>
        <p:spPr bwMode="auto">
          <a:xfrm>
            <a:off x="161925" y="214313"/>
            <a:ext cx="3767138" cy="65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2" name="Picture 3" descr="F1Vertica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9000" y="-71438"/>
            <a:ext cx="885825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-214313" y="5832475"/>
            <a:ext cx="8929688" cy="954088"/>
          </a:xfrm>
          <a:prstGeom prst="rect">
            <a:avLst/>
          </a:prstGeom>
          <a:noFill/>
          <a:effectLst>
            <a:outerShdw dist="38100" dir="18720000" algn="bl" rotWithShape="0">
              <a:schemeClr val="accent5">
                <a:lumMod val="20000"/>
                <a:lumOff val="80000"/>
              </a:schemeClr>
            </a:outerShdw>
          </a:effec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</a:rPr>
              <a:t>When a finishing file reaches the working length,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</a:rPr>
              <a:t>It is 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immediately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</a:rPr>
              <a:t> withdrawn.</a:t>
            </a:r>
            <a:endParaRPr lang="en-US" sz="28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3857625" y="190500"/>
            <a:ext cx="5572125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Gauge</a:t>
            </a:r>
            <a:r>
              <a:rPr lang="fr-FR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fr-FR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diameter</a:t>
            </a:r>
            <a:r>
              <a:rPr lang="fr-FR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of the foramen </a:t>
            </a:r>
            <a:r>
              <a:rPr lang="fr-FR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fr-FR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stainless</a:t>
            </a:r>
            <a:r>
              <a:rPr lang="fr-FR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steel</a:t>
            </a:r>
            <a:r>
              <a:rPr lang="fr-FR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files and if the foramen </a:t>
            </a:r>
            <a:r>
              <a:rPr lang="fr-FR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fr-FR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larger</a:t>
            </a:r>
            <a:r>
              <a:rPr lang="fr-FR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than</a:t>
            </a:r>
            <a:r>
              <a:rPr lang="fr-FR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20, use F2, F3, F4 or F5 to </a:t>
            </a:r>
            <a:r>
              <a:rPr lang="fr-FR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working</a:t>
            </a:r>
            <a:r>
              <a:rPr lang="fr-FR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length</a:t>
            </a:r>
            <a:r>
              <a:rPr lang="fr-FR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fr-FR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according</a:t>
            </a:r>
            <a:r>
              <a:rPr lang="fr-FR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to the </a:t>
            </a:r>
            <a:r>
              <a:rPr lang="fr-FR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real apical </a:t>
            </a:r>
            <a:r>
              <a:rPr lang="fr-FR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diameter</a:t>
            </a:r>
            <a:r>
              <a:rPr lang="fr-FR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25955" name="Picture 3" descr="F2Vertic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01516">
            <a:off x="5522913" y="2846388"/>
            <a:ext cx="4032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6" name="Picture 4" descr="F3Vertic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12619">
            <a:off x="6313488" y="2846388"/>
            <a:ext cx="4032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7" name="Picture 5" descr="F4Vertic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61668">
            <a:off x="7178675" y="2846388"/>
            <a:ext cx="4032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8" name="Picture 6" descr="F5Vertic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39071">
            <a:off x="8042275" y="2919413"/>
            <a:ext cx="40481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9" name="Rectangle 8"/>
          <p:cNvSpPr>
            <a:spLocks noChangeArrowheads="1"/>
          </p:cNvSpPr>
          <p:nvPr/>
        </p:nvSpPr>
        <p:spPr bwMode="auto">
          <a:xfrm rot="-3433596">
            <a:off x="4604544" y="3866356"/>
            <a:ext cx="159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2000" i="1">
                <a:solidFill>
                  <a:srgbClr val="795339"/>
                </a:solidFill>
                <a:latin typeface="Arial" pitchFamily="34" charset="0"/>
              </a:rPr>
              <a:t>If Necessary</a:t>
            </a:r>
          </a:p>
        </p:txBody>
      </p:sp>
      <p:pic>
        <p:nvPicPr>
          <p:cNvPr id="125960" name="Picture 9" descr="ProTaperJaugeblanc"/>
          <p:cNvPicPr>
            <a:picLocks noChangeAspect="1" noChangeArrowheads="1"/>
          </p:cNvPicPr>
          <p:nvPr/>
        </p:nvPicPr>
        <p:blipFill>
          <a:blip r:embed="rId6" cstate="print"/>
          <a:srcRect l="10077"/>
          <a:stretch>
            <a:fillRect/>
          </a:stretch>
        </p:blipFill>
        <p:spPr bwMode="auto">
          <a:xfrm>
            <a:off x="0" y="142875"/>
            <a:ext cx="3824288" cy="586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7" name="Rectangle 7"/>
          <p:cNvSpPr>
            <a:spLocks noChangeArrowheads="1"/>
          </p:cNvSpPr>
          <p:nvPr/>
        </p:nvSpPr>
        <p:spPr bwMode="auto">
          <a:xfrm>
            <a:off x="-285750" y="5143500"/>
            <a:ext cx="50038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fr-FR" sz="2000" b="1" i="1" dirty="0">
                <a:solidFill>
                  <a:srgbClr val="FF0000"/>
                </a:solidFill>
                <a:latin typeface="Arial" pitchFamily="34" charset="0"/>
              </a:rPr>
              <a:t>CAUTION !</a:t>
            </a:r>
            <a:endParaRPr lang="fr-FR" sz="2000" b="1" dirty="0">
              <a:solidFill>
                <a:srgbClr val="795339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fr-F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NEVER USE A BRUSHING ACTION WITH THE FINISHING FILES </a:t>
            </a:r>
            <a:r>
              <a:rPr lang="fr-FR" sz="2000" b="1" i="1" dirty="0">
                <a:solidFill>
                  <a:srgbClr val="FF0000"/>
                </a:solidFill>
                <a:latin typeface="Arial" pitchFamily="34" charset="0"/>
              </a:rPr>
              <a:t>!!! </a:t>
            </a:r>
            <a:endParaRPr lang="fr-FR" sz="2000" b="1" dirty="0">
              <a:solidFill>
                <a:srgbClr val="795339"/>
              </a:solidFill>
              <a:latin typeface="Arial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1438" y="6273800"/>
            <a:ext cx="9072562" cy="431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200" b="1" i="1" dirty="0" err="1">
                <a:solidFill>
                  <a:srgbClr val="FF0000"/>
                </a:solidFill>
                <a:latin typeface="Arial" pitchFamily="34" charset="0"/>
              </a:rPr>
              <a:t>When</a:t>
            </a:r>
            <a:r>
              <a:rPr lang="fr-FR" sz="2200" b="1" i="1" dirty="0">
                <a:solidFill>
                  <a:srgbClr val="FF0000"/>
                </a:solidFill>
                <a:latin typeface="Arial" pitchFamily="34" charset="0"/>
              </a:rPr>
              <a:t> a </a:t>
            </a:r>
            <a:r>
              <a:rPr lang="fr-FR" sz="2200" b="1" i="1" dirty="0" err="1">
                <a:solidFill>
                  <a:srgbClr val="FF0000"/>
                </a:solidFill>
                <a:latin typeface="Arial" pitchFamily="34" charset="0"/>
              </a:rPr>
              <a:t>finishing</a:t>
            </a:r>
            <a:r>
              <a:rPr lang="fr-FR" sz="2200" b="1" i="1" dirty="0">
                <a:solidFill>
                  <a:srgbClr val="FF0000"/>
                </a:solidFill>
                <a:latin typeface="Arial" pitchFamily="34" charset="0"/>
              </a:rPr>
              <a:t> file </a:t>
            </a:r>
            <a:r>
              <a:rPr lang="fr-FR" sz="2200" b="1" i="1" dirty="0" err="1">
                <a:solidFill>
                  <a:srgbClr val="FF0000"/>
                </a:solidFill>
                <a:latin typeface="Arial" pitchFamily="34" charset="0"/>
              </a:rPr>
              <a:t>reaches</a:t>
            </a:r>
            <a:r>
              <a:rPr lang="fr-FR" sz="2200" b="1" i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fr-FR" sz="2200" b="1" i="1" dirty="0" err="1">
                <a:solidFill>
                  <a:srgbClr val="FF0000"/>
                </a:solidFill>
                <a:latin typeface="Arial" pitchFamily="34" charset="0"/>
              </a:rPr>
              <a:t>length</a:t>
            </a:r>
            <a:r>
              <a:rPr lang="fr-FR" sz="2200" b="1" i="1" dirty="0">
                <a:solidFill>
                  <a:srgbClr val="FF0000"/>
                </a:solidFill>
                <a:latin typeface="Arial" pitchFamily="34" charset="0"/>
              </a:rPr>
              <a:t>, </a:t>
            </a:r>
            <a:r>
              <a:rPr lang="fr-FR" sz="2200" b="1" i="1" dirty="0" err="1">
                <a:solidFill>
                  <a:srgbClr val="FF0000"/>
                </a:solidFill>
                <a:latin typeface="Arial" pitchFamily="34" charset="0"/>
              </a:rPr>
              <a:t>it</a:t>
            </a:r>
            <a:r>
              <a:rPr lang="fr-FR" sz="2200" b="1" i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fr-FR" sz="2200" b="1" i="1" dirty="0" err="1">
                <a:solidFill>
                  <a:srgbClr val="FF0000"/>
                </a:solidFill>
                <a:latin typeface="Arial" pitchFamily="34" charset="0"/>
              </a:rPr>
              <a:t>is</a:t>
            </a:r>
            <a:r>
              <a:rPr lang="fr-FR" sz="2200" b="1" i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fr-FR" sz="2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immediately</a:t>
            </a:r>
            <a:r>
              <a:rPr lang="fr-FR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fr-FR" sz="2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withdrawn</a:t>
            </a:r>
            <a:r>
              <a:rPr lang="fr-FR" sz="2200" b="1" i="1" dirty="0">
                <a:solidFill>
                  <a:srgbClr val="FF0000"/>
                </a:solidFill>
                <a:latin typeface="Arial" pitchFamily="34" charset="0"/>
              </a:rPr>
              <a:t>.</a:t>
            </a:r>
            <a:endParaRPr lang="en-US" sz="22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TU Rot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>
            <a:lum bright="10000"/>
          </a:blip>
          <a:srcRect l="-951" t="28349" r="1057" b="13511"/>
          <a:stretch>
            <a:fillRect/>
          </a:stretch>
        </p:blipFill>
        <p:spPr>
          <a:xfrm>
            <a:off x="971600" y="2420888"/>
            <a:ext cx="7560840" cy="3600400"/>
          </a:xfrm>
          <a:prstGeom prst="rect">
            <a:avLst/>
          </a:prstGeom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1071563" y="1143000"/>
            <a:ext cx="7334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prstClr val="white">
                    <a:lumMod val="95000"/>
                  </a:prstClr>
                </a:solidFill>
                <a:latin typeface="Arial" charset="0"/>
              </a:rPr>
              <a:t>Rotary Instruments sequence</a:t>
            </a:r>
          </a:p>
        </p:txBody>
      </p:sp>
      <p:sp>
        <p:nvSpPr>
          <p:cNvPr id="60421" name="Text Box 5">
            <a:hlinkClick r:id="rId4" action="ppaction://hlinkfile"/>
          </p:cNvPr>
          <p:cNvSpPr txBox="1">
            <a:spLocks noChangeArrowheads="1"/>
          </p:cNvSpPr>
          <p:nvPr/>
        </p:nvSpPr>
        <p:spPr bwMode="auto">
          <a:xfrm>
            <a:off x="1409700" y="2463800"/>
            <a:ext cx="34480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algn="ctr" rotWithShape="0">
              <a:srgbClr val="CC3300"/>
            </a:outerShdw>
          </a:effec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6600" i="1" dirty="0">
                <a:solidFill>
                  <a:prstClr val="white"/>
                </a:solidFill>
                <a:latin typeface="Arial" charset="0"/>
              </a:rPr>
              <a:t>VIDEO</a:t>
            </a:r>
          </a:p>
        </p:txBody>
      </p:sp>
      <p:pic>
        <p:nvPicPr>
          <p:cNvPr id="126981" name="Picture 6" descr="S1Vertical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1361397">
            <a:off x="490538" y="3957638"/>
            <a:ext cx="8480425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2" name="Picture 3" descr="LOGO-pos"/>
          <p:cNvPicPr>
            <a:picLocks noChangeAspect="1" noChangeArrowheads="1"/>
          </p:cNvPicPr>
          <p:nvPr/>
        </p:nvPicPr>
        <p:blipFill>
          <a:blip r:embed="rId6" cstate="print"/>
          <a:srcRect b="10867"/>
          <a:stretch>
            <a:fillRect/>
          </a:stretch>
        </p:blipFill>
        <p:spPr bwMode="auto">
          <a:xfrm>
            <a:off x="251520" y="332656"/>
            <a:ext cx="5666995" cy="1484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1857375" y="4881339"/>
            <a:ext cx="72151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5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Treatment</a:t>
            </a:r>
            <a:r>
              <a:rPr lang="fr-FR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fr-FR" sz="5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Sequence</a:t>
            </a:r>
            <a:endParaRPr lang="fr-FR" sz="5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28003" name="Picture 2" descr="C:\Documents and Settings\NobsD.DENTSPLY_MA\Mes documents\Logo Maillefer\Logo quadri ombré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A"/>
              </a:clrFrom>
              <a:clrTo>
                <a:srgbClr val="FB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3" y="33338"/>
            <a:ext cx="2071687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Image 1" descr="logoedu_0.t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</a:blip>
          <a:srcRect/>
          <a:stretch>
            <a:fillRect/>
          </a:stretch>
        </p:blipFill>
        <p:spPr bwMode="auto">
          <a:xfrm>
            <a:off x="655638" y="1143000"/>
            <a:ext cx="1058862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2" descr="N:\DM_Marketing\5-MARKETING PRODUITS\A-ENDO\A2 - Treatment\Protaper for hand use_A0416_A0417\Images\logo\logo.tif"/>
          <p:cNvPicPr>
            <a:picLocks noChangeAspect="1" noChangeArrowheads="1"/>
          </p:cNvPicPr>
          <p:nvPr/>
        </p:nvPicPr>
        <p:blipFill>
          <a:blip r:embed="rId4" cstate="print"/>
          <a:srcRect l="8824" t="18918" r="7980" b="5405"/>
          <a:stretch>
            <a:fillRect/>
          </a:stretch>
        </p:blipFill>
        <p:spPr bwMode="auto">
          <a:xfrm>
            <a:off x="2555776" y="2376785"/>
            <a:ext cx="587375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763688" y="119675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 Black" pitchFamily="34" charset="0"/>
              </a:rPr>
              <a:t>CONTINUING EDUCATION</a:t>
            </a:r>
          </a:p>
          <a:p>
            <a:pPr algn="ctr"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 Black" pitchFamily="34" charset="0"/>
              </a:rPr>
              <a:t>CLINICAL EDUCATION</a:t>
            </a:r>
            <a:endParaRPr lang="en-US" sz="2400" dirty="0">
              <a:solidFill>
                <a:srgbClr val="0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143000" y="2071688"/>
            <a:ext cx="4000500" cy="2498725"/>
            <a:chOff x="536" y="1504"/>
            <a:chExt cx="2226" cy="1328"/>
          </a:xfrm>
        </p:grpSpPr>
        <p:sp>
          <p:nvSpPr>
            <p:cNvPr id="61444" name="Rectangle 4"/>
            <p:cNvSpPr>
              <a:spLocks noChangeArrowheads="1"/>
            </p:cNvSpPr>
            <p:nvPr/>
          </p:nvSpPr>
          <p:spPr bwMode="auto">
            <a:xfrm>
              <a:off x="536" y="2112"/>
              <a:ext cx="1728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3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For Hand SS File </a:t>
              </a:r>
              <a:r>
                <a:rPr lang="fr-FR" sz="32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Users</a:t>
              </a:r>
              <a:endParaRPr lang="fr-F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29038" name="Line 5"/>
            <p:cNvSpPr>
              <a:spLocks noChangeShapeType="1"/>
            </p:cNvSpPr>
            <p:nvPr/>
          </p:nvSpPr>
          <p:spPr bwMode="auto">
            <a:xfrm flipH="1">
              <a:off x="1848" y="1504"/>
              <a:ext cx="914" cy="64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5167313" y="4581525"/>
            <a:ext cx="3976687" cy="1828800"/>
            <a:chOff x="4062" y="2784"/>
            <a:chExt cx="2370" cy="1152"/>
          </a:xfrm>
        </p:grpSpPr>
        <p:sp>
          <p:nvSpPr>
            <p:cNvPr id="61453" name="Rectangle 13"/>
            <p:cNvSpPr>
              <a:spLocks noChangeArrowheads="1"/>
            </p:cNvSpPr>
            <p:nvPr/>
          </p:nvSpPr>
          <p:spPr bwMode="auto">
            <a:xfrm>
              <a:off x="4062" y="3216"/>
              <a:ext cx="237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2400">
                <a:solidFill>
                  <a:srgbClr val="79533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29036" name="Line 14"/>
            <p:cNvSpPr>
              <a:spLocks noChangeShapeType="1"/>
            </p:cNvSpPr>
            <p:nvPr/>
          </p:nvSpPr>
          <p:spPr bwMode="auto">
            <a:xfrm flipH="1">
              <a:off x="5270" y="2784"/>
              <a:ext cx="0" cy="384"/>
            </a:xfrm>
            <a:prstGeom prst="line">
              <a:avLst/>
            </a:prstGeom>
            <a:noFill/>
            <a:ln w="57150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61455" name="Rectangle 15"/>
          <p:cNvSpPr>
            <a:spLocks noChangeArrowheads="1"/>
          </p:cNvSpPr>
          <p:nvPr/>
        </p:nvSpPr>
        <p:spPr bwMode="auto">
          <a:xfrm>
            <a:off x="2987675" y="836613"/>
            <a:ext cx="6372225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4400" i="1" dirty="0">
              <a:solidFill>
                <a:srgbClr val="79533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1457" name="Text Box 17"/>
          <p:cNvSpPr txBox="1">
            <a:spLocks noChangeArrowheads="1"/>
          </p:cNvSpPr>
          <p:nvPr/>
        </p:nvSpPr>
        <p:spPr bwMode="auto">
          <a:xfrm>
            <a:off x="5724525" y="3429000"/>
            <a:ext cx="31686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fr-F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For </a:t>
            </a:r>
            <a:r>
              <a:rPr lang="fr-FR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NiTi</a:t>
            </a:r>
            <a:r>
              <a:rPr lang="fr-F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Rotary </a:t>
            </a:r>
            <a:r>
              <a:rPr lang="fr-FR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Users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9030" name="Text Box 18"/>
          <p:cNvSpPr txBox="1">
            <a:spLocks noChangeArrowheads="1"/>
          </p:cNvSpPr>
          <p:nvPr/>
        </p:nvSpPr>
        <p:spPr bwMode="auto">
          <a:xfrm>
            <a:off x="539750" y="4868863"/>
            <a:ext cx="410527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FR" sz="2400">
                <a:solidFill>
                  <a:prstClr val="black"/>
                </a:solidFill>
                <a:latin typeface="Arial" pitchFamily="34" charset="0"/>
              </a:rPr>
              <a:t>- Less Instruments</a:t>
            </a:r>
            <a:br>
              <a:rPr lang="fr-FR" sz="2400">
                <a:solidFill>
                  <a:prstClr val="black"/>
                </a:solidFill>
                <a:latin typeface="Arial" pitchFamily="34" charset="0"/>
              </a:rPr>
            </a:br>
            <a:r>
              <a:rPr lang="fr-FR" sz="2400">
                <a:solidFill>
                  <a:prstClr val="black"/>
                </a:solidFill>
                <a:latin typeface="Arial" pitchFamily="34" charset="0"/>
              </a:rPr>
              <a:t>- No Canal Transportation</a:t>
            </a:r>
            <a:br>
              <a:rPr lang="fr-FR" sz="2400">
                <a:solidFill>
                  <a:prstClr val="black"/>
                </a:solidFill>
                <a:latin typeface="Arial" pitchFamily="34" charset="0"/>
              </a:rPr>
            </a:br>
            <a:r>
              <a:rPr lang="fr-FR" sz="2400">
                <a:solidFill>
                  <a:prstClr val="black"/>
                </a:solidFill>
                <a:latin typeface="Arial" pitchFamily="34" charset="0"/>
              </a:rPr>
              <a:t>- Less Extruded Debris</a:t>
            </a:r>
            <a:br>
              <a:rPr lang="fr-FR" sz="2400">
                <a:solidFill>
                  <a:prstClr val="black"/>
                </a:solidFill>
                <a:latin typeface="Arial" pitchFamily="34" charset="0"/>
              </a:rPr>
            </a:br>
            <a:r>
              <a:rPr lang="fr-FR" sz="2400">
                <a:solidFill>
                  <a:prstClr val="black"/>
                </a:solidFill>
                <a:latin typeface="Arial" pitchFamily="34" charset="0"/>
              </a:rPr>
              <a:t>- Excellent Apical Taper</a:t>
            </a:r>
            <a:endParaRPr lang="en-US" sz="24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29031" name="Text Box 19"/>
          <p:cNvSpPr txBox="1">
            <a:spLocks noChangeArrowheads="1"/>
          </p:cNvSpPr>
          <p:nvPr/>
        </p:nvSpPr>
        <p:spPr bwMode="auto">
          <a:xfrm>
            <a:off x="4857750" y="4941888"/>
            <a:ext cx="42862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6213" indent="-176213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fr-FR" sz="2400">
                <a:solidFill>
                  <a:prstClr val="black"/>
                </a:solidFill>
                <a:latin typeface="Arial" pitchFamily="34" charset="0"/>
              </a:rPr>
              <a:t>In Case of Contra Indication</a:t>
            </a:r>
            <a:br>
              <a:rPr lang="fr-FR" sz="2400">
                <a:solidFill>
                  <a:prstClr val="black"/>
                </a:solidFill>
                <a:latin typeface="Arial" pitchFamily="34" charset="0"/>
              </a:rPr>
            </a:br>
            <a:r>
              <a:rPr lang="fr-FR" sz="2400">
                <a:solidFill>
                  <a:prstClr val="black"/>
                </a:solidFill>
                <a:latin typeface="Arial" pitchFamily="34" charset="0"/>
              </a:rPr>
              <a:t>to Continuous Rotation.  </a:t>
            </a:r>
            <a:br>
              <a:rPr lang="fr-FR" sz="2400">
                <a:solidFill>
                  <a:prstClr val="black"/>
                </a:solidFill>
                <a:latin typeface="Arial" pitchFamily="34" charset="0"/>
              </a:rPr>
            </a:br>
            <a:r>
              <a:rPr lang="fr-FR" sz="2400">
                <a:solidFill>
                  <a:prstClr val="black"/>
                </a:solidFill>
                <a:latin typeface="Arial" pitchFamily="34" charset="0"/>
              </a:rPr>
              <a:t>(Example : Apical Hooks,     joined canals)</a:t>
            </a:r>
            <a:endParaRPr lang="en-US" sz="24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29032" name="Line 20"/>
          <p:cNvSpPr>
            <a:spLocks noChangeShapeType="1"/>
          </p:cNvSpPr>
          <p:nvPr/>
        </p:nvSpPr>
        <p:spPr bwMode="auto">
          <a:xfrm>
            <a:off x="5929313" y="2143125"/>
            <a:ext cx="1295400" cy="1152525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129033" name="Picture 2" descr="F2_treat_manuel45"/>
          <p:cNvPicPr>
            <a:picLocks noChangeAspect="1" noChangeArrowheads="1"/>
          </p:cNvPicPr>
          <p:nvPr/>
        </p:nvPicPr>
        <p:blipFill>
          <a:blip r:embed="rId2" cstate="print"/>
          <a:srcRect t="-5371" r="-5032" b="1231"/>
          <a:stretch>
            <a:fillRect/>
          </a:stretch>
        </p:blipFill>
        <p:spPr bwMode="auto">
          <a:xfrm>
            <a:off x="31750" y="-141288"/>
            <a:ext cx="3182938" cy="357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4" name="Picture 2" descr="N:\DM_Marketing\5-MARKETING PRODUITS\A-ENDO\A2 - Treatment\Protaper for hand use_A0416_A0417\Images\logo\logo.tif"/>
          <p:cNvPicPr>
            <a:picLocks noChangeAspect="1" noChangeArrowheads="1"/>
          </p:cNvPicPr>
          <p:nvPr/>
        </p:nvPicPr>
        <p:blipFill>
          <a:blip r:embed="rId3" cstate="print"/>
          <a:srcRect l="8824" t="18918" r="7980" b="5405"/>
          <a:stretch>
            <a:fillRect/>
          </a:stretch>
        </p:blipFill>
        <p:spPr bwMode="auto">
          <a:xfrm>
            <a:off x="2928938" y="500063"/>
            <a:ext cx="47148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deloffre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203200" y="9525"/>
            <a:ext cx="87376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14313" y="142875"/>
            <a:ext cx="6027737" cy="6248400"/>
            <a:chOff x="144" y="0"/>
            <a:chExt cx="4272" cy="3936"/>
          </a:xfrm>
        </p:grpSpPr>
        <p:pic>
          <p:nvPicPr>
            <p:cNvPr id="130052" name="Picture 4" descr="deloffre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" y="0"/>
              <a:ext cx="4272" cy="3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0053" name="Rectangle 5"/>
            <p:cNvSpPr>
              <a:spLocks noChangeArrowheads="1"/>
            </p:cNvSpPr>
            <p:nvPr/>
          </p:nvSpPr>
          <p:spPr bwMode="auto">
            <a:xfrm>
              <a:off x="3264" y="3696"/>
              <a:ext cx="1114" cy="2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black"/>
                </a:buClr>
                <a:buSzPct val="100000"/>
              </a:pPr>
              <a:r>
                <a:rPr lang="fr-FR" sz="1400">
                  <a:solidFill>
                    <a:prstClr val="white"/>
                  </a:solidFill>
                  <a:latin typeface="Comic Sans MS" pitchFamily="66" charset="0"/>
                </a:rPr>
                <a:t>Dr. Ludovic Pommel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0" y="333375"/>
            <a:ext cx="89296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4000" dirty="0">
              <a:solidFill>
                <a:prstClr val="black"/>
              </a:solidFill>
              <a:latin typeface="Tahoma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VARIABLE TAPERED INSTRUMENTS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>
                <a:solidFill>
                  <a:prstClr val="black"/>
                </a:solidFill>
                <a:latin typeface="Tahoma" pitchFamily="34" charset="0"/>
              </a:rPr>
              <a:t> </a:t>
            </a:r>
          </a:p>
        </p:txBody>
      </p:sp>
      <p:pic>
        <p:nvPicPr>
          <p:cNvPr id="104451" name="Picture 3" descr="ImageProTaper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026" r="961"/>
          <a:stretch>
            <a:fillRect/>
          </a:stretch>
        </p:blipFill>
        <p:spPr bwMode="auto">
          <a:xfrm>
            <a:off x="0" y="2414588"/>
            <a:ext cx="7215188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2843213" y="1785938"/>
            <a:ext cx="6772275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001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714375" algn="l"/>
              </a:tabLst>
              <a:defRPr/>
            </a:pPr>
            <a:r>
              <a:rPr lang="fr-FR" sz="3600" dirty="0">
                <a:solidFill>
                  <a:srgbClr val="795339"/>
                </a:solidFill>
                <a:latin typeface="Tahoma" pitchFamily="34" charset="0"/>
              </a:rPr>
              <a:t> </a:t>
            </a:r>
            <a:r>
              <a:rPr lang="fr-FR" sz="3600" b="1" dirty="0">
                <a:solidFill>
                  <a:prstClr val="black"/>
                </a:solidFill>
                <a:latin typeface="Arial" pitchFamily="34" charset="0"/>
              </a:rPr>
              <a:t>Variable Taper:</a:t>
            </a:r>
          </a:p>
          <a:p>
            <a:pPr defTabSz="8001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714375" algn="l"/>
              </a:tabLst>
              <a:defRPr/>
            </a:pPr>
            <a:r>
              <a:rPr lang="fr-FR" b="1" dirty="0">
                <a:solidFill>
                  <a:prstClr val="black"/>
                </a:solidFill>
                <a:latin typeface="Arial" pitchFamily="34" charset="0"/>
              </a:rPr>
              <a:t> </a:t>
            </a:r>
          </a:p>
          <a:p>
            <a:pPr marL="442913" lvl="1" defTabSz="8001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714375" algn="l"/>
              </a:tabLst>
              <a:defRPr/>
            </a:pPr>
            <a:r>
              <a:rPr lang="fr-FR" sz="32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Prevents</a:t>
            </a:r>
            <a:r>
              <a:rPr lang="fr-FR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screw</a:t>
            </a:r>
            <a:r>
              <a:rPr lang="fr-FR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-in </a:t>
            </a:r>
            <a:r>
              <a:rPr lang="fr-FR" sz="3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effect</a:t>
            </a:r>
            <a:endParaRPr lang="fr-FR" sz="3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442913" lvl="1" defTabSz="8001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714375" algn="l"/>
              </a:tabLst>
              <a:defRPr/>
            </a:pPr>
            <a:r>
              <a:rPr lang="fr-FR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Allows</a:t>
            </a:r>
            <a:r>
              <a:rPr lang="fr-FR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increased</a:t>
            </a:r>
            <a:r>
              <a:rPr lang="fr-FR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apical </a:t>
            </a:r>
            <a:r>
              <a:rPr lang="fr-FR" sz="3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tapers</a:t>
            </a:r>
            <a:r>
              <a:rPr lang="fr-FR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	(</a:t>
            </a:r>
            <a:r>
              <a:rPr lang="fr-FR" sz="3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Finishing</a:t>
            </a:r>
            <a:r>
              <a:rPr lang="fr-FR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Files)</a:t>
            </a:r>
          </a:p>
          <a:p>
            <a:pPr marL="442913" lvl="1" defTabSz="8001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714375" algn="l"/>
              </a:tabLst>
              <a:defRPr/>
            </a:pPr>
            <a:r>
              <a:rPr lang="fr-FR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Allows</a:t>
            </a:r>
            <a:r>
              <a:rPr lang="fr-FR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excellent </a:t>
            </a:r>
            <a:r>
              <a:rPr lang="fr-FR" sz="3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shaping</a:t>
            </a:r>
            <a:r>
              <a:rPr lang="fr-FR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fr-FR" sz="3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with</a:t>
            </a:r>
            <a:r>
              <a:rPr lang="fr-FR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	few instruments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4552950" y="1536700"/>
            <a:ext cx="5635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200">
                <a:solidFill>
                  <a:srgbClr val="9900FF"/>
                </a:solidFill>
                <a:latin typeface="Tahoma" pitchFamily="34" charset="0"/>
              </a:rPr>
              <a:t>S1</a:t>
            </a: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8001000" y="1928813"/>
            <a:ext cx="633413" cy="584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>
                <a:solidFill>
                  <a:srgbClr val="3F3D66">
                    <a:lumMod val="40000"/>
                    <a:lumOff val="60000"/>
                  </a:srgbClr>
                </a:solidFill>
                <a:latin typeface="Tahoma" pitchFamily="34" charset="0"/>
              </a:rPr>
              <a:t>18</a:t>
            </a: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38663" y="2759075"/>
            <a:ext cx="561975" cy="57943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200">
                <a:solidFill>
                  <a:prstClr val="white"/>
                </a:solidFill>
                <a:latin typeface="Tahoma" pitchFamily="34" charset="0"/>
              </a:rPr>
              <a:t>S2</a:t>
            </a: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8059738" y="3292475"/>
            <a:ext cx="558800" cy="57943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200">
                <a:solidFill>
                  <a:prstClr val="white"/>
                </a:solidFill>
                <a:latin typeface="Tahoma" pitchFamily="34" charset="0"/>
              </a:rPr>
              <a:t>20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611188" y="4730750"/>
            <a:ext cx="7232650" cy="1984375"/>
            <a:chOff x="432" y="2928"/>
            <a:chExt cx="5126" cy="1250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32" y="2928"/>
              <a:ext cx="4608" cy="1250"/>
              <a:chOff x="432" y="2928"/>
              <a:chExt cx="4608" cy="1250"/>
            </a:xfrm>
          </p:grpSpPr>
          <p:pic>
            <p:nvPicPr>
              <p:cNvPr id="2060" name="Picture 9" descr="SX_treat_manuel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32" y="2928"/>
                <a:ext cx="4608" cy="1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61" name="Rectangle 10"/>
              <p:cNvSpPr>
                <a:spLocks noChangeArrowheads="1"/>
              </p:cNvSpPr>
              <p:nvPr/>
            </p:nvSpPr>
            <p:spPr bwMode="auto">
              <a:xfrm>
                <a:off x="3193" y="3024"/>
                <a:ext cx="43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sz="3200" dirty="0" err="1">
                    <a:solidFill>
                      <a:srgbClr val="A35E21">
                        <a:lumMod val="60000"/>
                        <a:lumOff val="40000"/>
                      </a:srgbClr>
                    </a:solidFill>
                    <a:latin typeface="Tahoma" pitchFamily="34" charset="0"/>
                  </a:rPr>
                  <a:t>Sx</a:t>
                </a:r>
                <a:endParaRPr lang="fr-FR" sz="3200" dirty="0">
                  <a:solidFill>
                    <a:srgbClr val="A35E21">
                      <a:lumMod val="60000"/>
                      <a:lumOff val="40000"/>
                    </a:srgbClr>
                  </a:solidFill>
                  <a:latin typeface="Tahoma" pitchFamily="34" charset="0"/>
                </a:endParaRPr>
              </a:p>
            </p:txBody>
          </p:sp>
        </p:grpSp>
        <p:sp>
          <p:nvSpPr>
            <p:cNvPr id="2059" name="Rectangle 11"/>
            <p:cNvSpPr>
              <a:spLocks noChangeArrowheads="1"/>
            </p:cNvSpPr>
            <p:nvPr/>
          </p:nvSpPr>
          <p:spPr bwMode="auto">
            <a:xfrm>
              <a:off x="5112" y="3284"/>
              <a:ext cx="446" cy="3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3200" dirty="0">
                  <a:solidFill>
                    <a:srgbClr val="A35E21">
                      <a:lumMod val="60000"/>
                      <a:lumOff val="40000"/>
                    </a:srgbClr>
                  </a:solidFill>
                  <a:latin typeface="Tahoma" pitchFamily="34" charset="0"/>
                </a:rPr>
                <a:t>19</a:t>
              </a:r>
            </a:p>
          </p:txBody>
        </p:sp>
      </p:grpSp>
      <p:pic>
        <p:nvPicPr>
          <p:cNvPr id="2056" name="Picture 12" descr="S1_treat_manuel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143000"/>
            <a:ext cx="8361363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15"/>
          <p:cNvGraphicFramePr>
            <a:graphicFrameLocks noChangeAspect="1"/>
          </p:cNvGraphicFramePr>
          <p:nvPr/>
        </p:nvGraphicFramePr>
        <p:xfrm>
          <a:off x="900113" y="3068638"/>
          <a:ext cx="7080250" cy="1192212"/>
        </p:xfrm>
        <a:graphic>
          <a:graphicData uri="http://schemas.openxmlformats.org/presentationml/2006/ole">
            <p:oleObj spid="_x0000_s4098" name="Photo Editor Photo" r:id="rId5" imgW="17533333" imgH="2715004" progId="">
              <p:embed/>
            </p:oleObj>
          </a:graphicData>
        </a:graphic>
      </p:graphicFrame>
      <p:pic>
        <p:nvPicPr>
          <p:cNvPr id="2057" name="Picture 3" descr="N:\DM_Marketing\5-MARKETING PRODUITS\A-ENDO\A2 - Treatment\Protaper for hand use_A0416_A0417\Images\logo\logo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50" y="0"/>
            <a:ext cx="4429125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09600" y="2736850"/>
            <a:ext cx="8399463" cy="1530350"/>
            <a:chOff x="432" y="1724"/>
            <a:chExt cx="5952" cy="964"/>
          </a:xfrm>
        </p:grpSpPr>
        <p:pic>
          <p:nvPicPr>
            <p:cNvPr id="131096" name="Picture 3" descr="F3_treat_manue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2" y="1724"/>
              <a:ext cx="5136" cy="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1097" name="Text Box 4"/>
            <p:cNvSpPr txBox="1">
              <a:spLocks noChangeArrowheads="1"/>
            </p:cNvSpPr>
            <p:nvPr/>
          </p:nvSpPr>
          <p:spPr bwMode="auto">
            <a:xfrm>
              <a:off x="3744" y="1756"/>
              <a:ext cx="36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2600">
                  <a:solidFill>
                    <a:srgbClr val="3333FF"/>
                  </a:solidFill>
                  <a:latin typeface="Comic Sans MS" pitchFamily="66" charset="0"/>
                </a:rPr>
                <a:t>F3</a:t>
              </a:r>
              <a:endParaRPr lang="fr-FR" sz="2200">
                <a:solidFill>
                  <a:srgbClr val="3333FF"/>
                </a:solidFill>
                <a:latin typeface="Comic Sans MS" pitchFamily="66" charset="0"/>
              </a:endParaRPr>
            </a:p>
          </p:txBody>
        </p:sp>
        <p:sp>
          <p:nvSpPr>
            <p:cNvPr id="131098" name="Rectangle 5"/>
            <p:cNvSpPr>
              <a:spLocks noChangeArrowheads="1"/>
            </p:cNvSpPr>
            <p:nvPr/>
          </p:nvSpPr>
          <p:spPr bwMode="auto">
            <a:xfrm>
              <a:off x="4992" y="1968"/>
              <a:ext cx="672" cy="38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31099" name="Rectangle 6"/>
            <p:cNvSpPr>
              <a:spLocks noChangeArrowheads="1"/>
            </p:cNvSpPr>
            <p:nvPr/>
          </p:nvSpPr>
          <p:spPr bwMode="auto">
            <a:xfrm>
              <a:off x="5642" y="2016"/>
              <a:ext cx="74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2400">
                  <a:solidFill>
                    <a:srgbClr val="0000FF"/>
                  </a:solidFill>
                  <a:latin typeface="Comic Sans MS" pitchFamily="66" charset="0"/>
                </a:rPr>
                <a:t>30-9%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677863" y="1341438"/>
            <a:ext cx="8294687" cy="1782762"/>
            <a:chOff x="480" y="845"/>
            <a:chExt cx="5878" cy="1123"/>
          </a:xfrm>
        </p:grpSpPr>
        <p:pic>
          <p:nvPicPr>
            <p:cNvPr id="131092" name="Picture 8" descr="F2_treat_manue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0" y="845"/>
              <a:ext cx="5088" cy="1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1093" name="Text Box 9"/>
            <p:cNvSpPr txBox="1">
              <a:spLocks noChangeArrowheads="1"/>
            </p:cNvSpPr>
            <p:nvPr/>
          </p:nvSpPr>
          <p:spPr bwMode="auto">
            <a:xfrm>
              <a:off x="3763" y="988"/>
              <a:ext cx="369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2600">
                  <a:solidFill>
                    <a:srgbClr val="FF0000"/>
                  </a:solidFill>
                  <a:latin typeface="Comic Sans MS" pitchFamily="66" charset="0"/>
                </a:rPr>
                <a:t>F2</a:t>
              </a:r>
              <a:endParaRPr lang="fr-FR" sz="220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131094" name="Rectangle 10"/>
            <p:cNvSpPr>
              <a:spLocks noChangeArrowheads="1"/>
            </p:cNvSpPr>
            <p:nvPr/>
          </p:nvSpPr>
          <p:spPr bwMode="auto">
            <a:xfrm>
              <a:off x="4992" y="1200"/>
              <a:ext cx="672" cy="38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31095" name="Rectangle 11"/>
            <p:cNvSpPr>
              <a:spLocks noChangeArrowheads="1"/>
            </p:cNvSpPr>
            <p:nvPr/>
          </p:nvSpPr>
          <p:spPr bwMode="auto">
            <a:xfrm>
              <a:off x="5616" y="1248"/>
              <a:ext cx="74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2400">
                  <a:solidFill>
                    <a:srgbClr val="FF3300"/>
                  </a:solidFill>
                  <a:latin typeface="Comic Sans MS" pitchFamily="66" charset="0"/>
                </a:rPr>
                <a:t>25-8%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690563" y="3900488"/>
            <a:ext cx="8348662" cy="1619250"/>
            <a:chOff x="489" y="2457"/>
            <a:chExt cx="5917" cy="1020"/>
          </a:xfrm>
        </p:grpSpPr>
        <p:pic>
          <p:nvPicPr>
            <p:cNvPr id="131088" name="Picture 13" descr="F4_treat_manuel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9" y="2457"/>
              <a:ext cx="5079" cy="1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1089" name="Text Box 14"/>
            <p:cNvSpPr txBox="1">
              <a:spLocks noChangeArrowheads="1"/>
            </p:cNvSpPr>
            <p:nvPr/>
          </p:nvSpPr>
          <p:spPr bwMode="auto">
            <a:xfrm>
              <a:off x="3757" y="2573"/>
              <a:ext cx="369" cy="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2600">
                  <a:solidFill>
                    <a:srgbClr val="795339"/>
                  </a:solidFill>
                  <a:latin typeface="Comic Sans MS" pitchFamily="66" charset="0"/>
                </a:rPr>
                <a:t>F4</a:t>
              </a:r>
            </a:p>
          </p:txBody>
        </p:sp>
        <p:sp>
          <p:nvSpPr>
            <p:cNvPr id="131090" name="Text Box 15"/>
            <p:cNvSpPr txBox="1">
              <a:spLocks noChangeArrowheads="1"/>
            </p:cNvSpPr>
            <p:nvPr/>
          </p:nvSpPr>
          <p:spPr bwMode="auto">
            <a:xfrm>
              <a:off x="5664" y="2832"/>
              <a:ext cx="74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2400">
                  <a:solidFill>
                    <a:srgbClr val="795339"/>
                  </a:solidFill>
                  <a:latin typeface="Comic Sans MS" pitchFamily="66" charset="0"/>
                </a:rPr>
                <a:t>40-6%</a:t>
              </a:r>
            </a:p>
          </p:txBody>
        </p:sp>
        <p:sp>
          <p:nvSpPr>
            <p:cNvPr id="131091" name="Rectangle 16"/>
            <p:cNvSpPr>
              <a:spLocks noChangeArrowheads="1"/>
            </p:cNvSpPr>
            <p:nvPr/>
          </p:nvSpPr>
          <p:spPr bwMode="auto">
            <a:xfrm>
              <a:off x="4992" y="2784"/>
              <a:ext cx="672" cy="38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677863" y="5232400"/>
            <a:ext cx="8439150" cy="1704975"/>
            <a:chOff x="480" y="3296"/>
            <a:chExt cx="5981" cy="1074"/>
          </a:xfrm>
        </p:grpSpPr>
        <p:pic>
          <p:nvPicPr>
            <p:cNvPr id="131084" name="Picture 18" descr="F5_treat_manuel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0" y="3296"/>
              <a:ext cx="5088" cy="1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1085" name="Text Box 19"/>
            <p:cNvSpPr txBox="1">
              <a:spLocks noChangeArrowheads="1"/>
            </p:cNvSpPr>
            <p:nvPr/>
          </p:nvSpPr>
          <p:spPr bwMode="auto">
            <a:xfrm>
              <a:off x="3735" y="3436"/>
              <a:ext cx="415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2600">
                  <a:solidFill>
                    <a:srgbClr val="BABE06"/>
                  </a:solidFill>
                  <a:latin typeface="Comic Sans MS" pitchFamily="66" charset="0"/>
                </a:rPr>
                <a:t>F5</a:t>
              </a:r>
            </a:p>
          </p:txBody>
        </p:sp>
        <p:sp>
          <p:nvSpPr>
            <p:cNvPr id="131086" name="Text Box 20"/>
            <p:cNvSpPr txBox="1">
              <a:spLocks noChangeArrowheads="1"/>
            </p:cNvSpPr>
            <p:nvPr/>
          </p:nvSpPr>
          <p:spPr bwMode="auto">
            <a:xfrm>
              <a:off x="5661" y="3696"/>
              <a:ext cx="80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2400">
                  <a:solidFill>
                    <a:srgbClr val="BABE06"/>
                  </a:solidFill>
                  <a:latin typeface="Comic Sans MS" pitchFamily="66" charset="0"/>
                </a:rPr>
                <a:t>50-5%</a:t>
              </a:r>
            </a:p>
          </p:txBody>
        </p:sp>
        <p:sp>
          <p:nvSpPr>
            <p:cNvPr id="131087" name="Rectangle 21"/>
            <p:cNvSpPr>
              <a:spLocks noChangeArrowheads="1"/>
            </p:cNvSpPr>
            <p:nvPr/>
          </p:nvSpPr>
          <p:spPr bwMode="auto">
            <a:xfrm>
              <a:off x="4992" y="3648"/>
              <a:ext cx="672" cy="38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703263" y="0"/>
            <a:ext cx="8440737" cy="1585913"/>
            <a:chOff x="432" y="96"/>
            <a:chExt cx="5981" cy="999"/>
          </a:xfrm>
        </p:grpSpPr>
        <p:pic>
          <p:nvPicPr>
            <p:cNvPr id="131080" name="Picture 23" descr="F1_treat_manuel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2" y="96"/>
              <a:ext cx="5167" cy="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1081" name="Text Box 24"/>
            <p:cNvSpPr txBox="1">
              <a:spLocks noChangeArrowheads="1"/>
            </p:cNvSpPr>
            <p:nvPr/>
          </p:nvSpPr>
          <p:spPr bwMode="auto">
            <a:xfrm>
              <a:off x="3724" y="220"/>
              <a:ext cx="37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2600">
                  <a:solidFill>
                    <a:srgbClr val="BABE06"/>
                  </a:solidFill>
                  <a:latin typeface="Comic Sans MS" pitchFamily="66" charset="0"/>
                </a:rPr>
                <a:t>F1</a:t>
              </a:r>
            </a:p>
          </p:txBody>
        </p:sp>
        <p:sp>
          <p:nvSpPr>
            <p:cNvPr id="131082" name="Rectangle 25"/>
            <p:cNvSpPr>
              <a:spLocks noChangeArrowheads="1"/>
            </p:cNvSpPr>
            <p:nvPr/>
          </p:nvSpPr>
          <p:spPr bwMode="auto">
            <a:xfrm>
              <a:off x="4992" y="336"/>
              <a:ext cx="672" cy="38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31083" name="Rectangle 26"/>
            <p:cNvSpPr>
              <a:spLocks noChangeArrowheads="1"/>
            </p:cNvSpPr>
            <p:nvPr/>
          </p:nvSpPr>
          <p:spPr bwMode="auto">
            <a:xfrm>
              <a:off x="5613" y="384"/>
              <a:ext cx="80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2400">
                  <a:solidFill>
                    <a:srgbClr val="BABE06"/>
                  </a:solidFill>
                  <a:latin typeface="Comic Sans MS" pitchFamily="66" charset="0"/>
                </a:rPr>
                <a:t>20-7%</a:t>
              </a:r>
            </a:p>
          </p:txBody>
        </p:sp>
      </p:grpSp>
      <p:sp>
        <p:nvSpPr>
          <p:cNvPr id="131079" name="Text Box 27"/>
          <p:cNvSpPr txBox="1">
            <a:spLocks noChangeArrowheads="1"/>
          </p:cNvSpPr>
          <p:nvPr/>
        </p:nvSpPr>
        <p:spPr bwMode="auto">
          <a:xfrm>
            <a:off x="7286625" y="0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>
                <a:solidFill>
                  <a:srgbClr val="FF3300"/>
                </a:solidFill>
                <a:latin typeface="Tahoma" pitchFamily="34" charset="0"/>
              </a:rPr>
              <a:t>3mm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Text Box 30"/>
          <p:cNvSpPr txBox="1">
            <a:spLocks noChangeArrowheads="1"/>
          </p:cNvSpPr>
          <p:nvPr/>
        </p:nvSpPr>
        <p:spPr bwMode="auto">
          <a:xfrm>
            <a:off x="6588125" y="692150"/>
            <a:ext cx="18002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sz="1800" b="0"/>
          </a:p>
        </p:txBody>
      </p:sp>
      <p:pic>
        <p:nvPicPr>
          <p:cNvPr id="132100" name="Picture 2" descr="N:\DM_Marketing\5-MARKETING PRODUITS\A-ENDO\A2 - Treatment\Protaper for hand use_A0416_A0417\Images\logo\logo.tif"/>
          <p:cNvPicPr>
            <a:picLocks noChangeAspect="1" noChangeArrowheads="1"/>
          </p:cNvPicPr>
          <p:nvPr/>
        </p:nvPicPr>
        <p:blipFill>
          <a:blip r:embed="rId3" cstate="print"/>
          <a:srcRect l="8855" t="23730" r="9245" b="14574"/>
          <a:stretch>
            <a:fillRect/>
          </a:stretch>
        </p:blipFill>
        <p:spPr bwMode="auto">
          <a:xfrm>
            <a:off x="179512" y="72008"/>
            <a:ext cx="6480324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1" name="Rectangle 6"/>
          <p:cNvSpPr>
            <a:spLocks noChangeArrowheads="1"/>
          </p:cNvSpPr>
          <p:nvPr/>
        </p:nvSpPr>
        <p:spPr bwMode="auto">
          <a:xfrm>
            <a:off x="3714750" y="3106738"/>
            <a:ext cx="281781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0" i="1" dirty="0">
                <a:solidFill>
                  <a:srgbClr val="FFFFFF"/>
                </a:solidFill>
              </a:rPr>
              <a:t>VIDEO</a:t>
            </a:r>
          </a:p>
        </p:txBody>
      </p:sp>
      <p:pic>
        <p:nvPicPr>
          <p:cNvPr id="7" name="PTU FHU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27984" y="2636912"/>
            <a:ext cx="4144888" cy="3391272"/>
          </a:xfrm>
          <a:prstGeom prst="rect">
            <a:avLst/>
          </a:prstGeom>
        </p:spPr>
      </p:pic>
      <p:grpSp>
        <p:nvGrpSpPr>
          <p:cNvPr id="2" name="Groupe 7"/>
          <p:cNvGrpSpPr/>
          <p:nvPr/>
        </p:nvGrpSpPr>
        <p:grpSpPr>
          <a:xfrm>
            <a:off x="2411760" y="4653136"/>
            <a:ext cx="2304256" cy="792088"/>
            <a:chOff x="3779912" y="5661248"/>
            <a:chExt cx="2376264" cy="792088"/>
          </a:xfrm>
          <a:solidFill>
            <a:srgbClr val="0070C0"/>
          </a:solidFill>
        </p:grpSpPr>
        <p:grpSp>
          <p:nvGrpSpPr>
            <p:cNvPr id="3" name="Groupe 9"/>
            <p:cNvGrpSpPr/>
            <p:nvPr/>
          </p:nvGrpSpPr>
          <p:grpSpPr>
            <a:xfrm>
              <a:off x="4211960" y="5805265"/>
              <a:ext cx="1944216" cy="523220"/>
              <a:chOff x="2915816" y="1340768"/>
              <a:chExt cx="2016224" cy="633631"/>
            </a:xfrm>
            <a:grpFill/>
          </p:grpSpPr>
          <p:sp>
            <p:nvSpPr>
              <p:cNvPr id="11" name="ZoneTexte 10"/>
              <p:cNvSpPr txBox="1"/>
              <p:nvPr/>
            </p:nvSpPr>
            <p:spPr>
              <a:xfrm>
                <a:off x="2915816" y="1340768"/>
                <a:ext cx="2016224" cy="633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 </a:t>
                </a:r>
                <a:endParaRPr lang="en-US" dirty="0"/>
              </a:p>
            </p:txBody>
          </p:sp>
          <p:cxnSp>
            <p:nvCxnSpPr>
              <p:cNvPr id="12" name="Connecteur droit avec flèche 11"/>
              <p:cNvCxnSpPr/>
              <p:nvPr/>
            </p:nvCxnSpPr>
            <p:spPr>
              <a:xfrm>
                <a:off x="4035940" y="1689580"/>
                <a:ext cx="504056" cy="1588"/>
              </a:xfrm>
              <a:prstGeom prst="straightConnector1">
                <a:avLst/>
              </a:prstGeom>
              <a:grpFill/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" name="Bouton d'action : Vidéo 9">
              <a:hlinkClick r:id="" action="ppaction://noaction" highlightClick="1"/>
            </p:cNvPr>
            <p:cNvSpPr/>
            <p:nvPr/>
          </p:nvSpPr>
          <p:spPr>
            <a:xfrm>
              <a:off x="3779912" y="5661248"/>
              <a:ext cx="1512168" cy="792088"/>
            </a:xfrm>
            <a:prstGeom prst="actionButtonMovi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4499992" y="2636912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VIDEO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N:\DM_Marketing\5-MARKETING PRODUITS\A-ENDO\A4 - obturation\Thermafil_A0169\Images\logos_thermafil\logo_thermafil_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63" y="631825"/>
            <a:ext cx="5124450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3" name="Picture 2" descr="C:\Documents and Settings\NobsD.DENTSPLY_MA\Mes documents\Logo Maillefer\Logo quadri ombré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A"/>
              </a:clrFrom>
              <a:clrTo>
                <a:srgbClr val="FB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50" y="214313"/>
            <a:ext cx="2071688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4" name="Image 1" descr="logoedu_0.tmp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</a:blip>
          <a:srcRect/>
          <a:stretch>
            <a:fillRect/>
          </a:stretch>
        </p:blipFill>
        <p:spPr bwMode="auto">
          <a:xfrm>
            <a:off x="714375" y="1357313"/>
            <a:ext cx="928688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571750" y="2143125"/>
            <a:ext cx="6572250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Core-Carrier (PP) - Gutta-</a:t>
            </a:r>
            <a:r>
              <a:rPr lang="en-US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Percha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Filling Technique</a:t>
            </a:r>
          </a:p>
        </p:txBody>
      </p:sp>
      <p:pic>
        <p:nvPicPr>
          <p:cNvPr id="133126" name="Picture 3" descr="N:\DM_Marketing\5-MARKETING PRODUITS\A-ENDO\A4 - obturation\Thermafil_A0169\Images\Thermafil A0166 pho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236565">
            <a:off x="1125538" y="4559300"/>
            <a:ext cx="6813550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N:\DM_Marketing\5-MARKETING PRODUITS\A-ENDO\A4 - obturation\Thermafil_A0169\Images\Section_Thermafil.jpg"/>
          <p:cNvPicPr>
            <a:picLocks noChangeAspect="1" noChangeArrowheads="1"/>
          </p:cNvPicPr>
          <p:nvPr/>
        </p:nvPicPr>
        <p:blipFill>
          <a:blip r:embed="rId6" cstate="print"/>
          <a:srcRect l="12034" b="11191"/>
          <a:stretch>
            <a:fillRect/>
          </a:stretch>
        </p:blipFill>
        <p:spPr bwMode="auto">
          <a:xfrm rot="7614602">
            <a:off x="4959935" y="3462256"/>
            <a:ext cx="1590510" cy="122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Image 1" descr="logoedu_0.tmp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</a:blip>
          <a:srcRect/>
          <a:stretch>
            <a:fillRect/>
          </a:stretch>
        </p:blipFill>
        <p:spPr bwMode="auto">
          <a:xfrm>
            <a:off x="714375" y="1285875"/>
            <a:ext cx="928688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7" name="Picture 2" descr="C:\Documents and Settings\NobsD.DENTSPLY_MA\Mes documents\Logo Maillefer\Logo quadri ombré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A"/>
              </a:clrFrom>
              <a:clrTo>
                <a:srgbClr val="FB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50" y="214313"/>
            <a:ext cx="200025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8" name="Picture 4" descr="N:\DM_Marketing\5-MARKETING PRODUITS\A-ENDO\A4 - obturation\Thermafil_A0169\Images\thermaprep.tif"/>
          <p:cNvPicPr>
            <a:picLocks noChangeAspect="1" noChangeArrowheads="1"/>
          </p:cNvPicPr>
          <p:nvPr/>
        </p:nvPicPr>
        <p:blipFill>
          <a:blip r:embed="rId4" cstate="print"/>
          <a:srcRect l="19547" t="26266" r="17972" b="6876"/>
          <a:stretch>
            <a:fillRect/>
          </a:stretch>
        </p:blipFill>
        <p:spPr bwMode="auto">
          <a:xfrm>
            <a:off x="5875338" y="4286250"/>
            <a:ext cx="3197225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2643188" y="1714500"/>
            <a:ext cx="664368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Core-Carrier Gutta-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Percha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Filling Technique</a:t>
            </a:r>
          </a:p>
        </p:txBody>
      </p:sp>
      <p:pic>
        <p:nvPicPr>
          <p:cNvPr id="183301" name="Picture 5" descr="N:\DM_Marketing\5-MARKETING PRODUITS\A-ENDO\A4 - obturation\Thermafil_A0169\Images\Section_Thermafil.jpg"/>
          <p:cNvPicPr>
            <a:picLocks noChangeAspect="1" noChangeArrowheads="1"/>
          </p:cNvPicPr>
          <p:nvPr/>
        </p:nvPicPr>
        <p:blipFill>
          <a:blip r:embed="rId5" cstate="print"/>
          <a:srcRect l="12034" b="11191"/>
          <a:stretch>
            <a:fillRect/>
          </a:stretch>
        </p:blipFill>
        <p:spPr bwMode="auto">
          <a:xfrm rot="7614602">
            <a:off x="5214291" y="3105899"/>
            <a:ext cx="1302896" cy="1006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 rot="-991000">
            <a:off x="284163" y="2989263"/>
            <a:ext cx="3960812" cy="3581400"/>
            <a:chOff x="3408" y="2064"/>
            <a:chExt cx="2976" cy="2256"/>
          </a:xfrm>
        </p:grpSpPr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3576" y="2262"/>
              <a:ext cx="2616" cy="2058"/>
              <a:chOff x="3204" y="2112"/>
              <a:chExt cx="2616" cy="2058"/>
            </a:xfrm>
          </p:grpSpPr>
          <p:pic>
            <p:nvPicPr>
              <p:cNvPr id="134165" name="Picture 17" descr="F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204" y="2112"/>
                <a:ext cx="2604" cy="438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4166" name="Picture 18" descr="F2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204" y="2496"/>
                <a:ext cx="2604" cy="44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4167" name="Picture 19" descr="F3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204" y="2880"/>
                <a:ext cx="2604" cy="46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4168" name="Picture 20" descr="F4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216" y="3264"/>
                <a:ext cx="2604" cy="4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4169" name="Picture 21" descr="F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216" y="3696"/>
                <a:ext cx="2604" cy="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4159" name="Rectangle 22"/>
            <p:cNvSpPr>
              <a:spLocks noChangeArrowheads="1"/>
            </p:cNvSpPr>
            <p:nvPr/>
          </p:nvSpPr>
          <p:spPr bwMode="auto">
            <a:xfrm>
              <a:off x="3408" y="2064"/>
              <a:ext cx="28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000">
                <a:solidFill>
                  <a:srgbClr val="795339"/>
                </a:solidFill>
                <a:latin typeface="Arial" pitchFamily="34" charset="0"/>
              </a:endParaRPr>
            </a:p>
          </p:txBody>
        </p:sp>
        <p:sp>
          <p:nvSpPr>
            <p:cNvPr id="134160" name="Rectangle 23"/>
            <p:cNvSpPr>
              <a:spLocks noChangeArrowheads="1"/>
            </p:cNvSpPr>
            <p:nvPr/>
          </p:nvSpPr>
          <p:spPr bwMode="auto">
            <a:xfrm>
              <a:off x="6048" y="2352"/>
              <a:ext cx="3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795339"/>
                </a:solidFill>
                <a:latin typeface="Tahoma" pitchFamily="34" charset="0"/>
              </a:endParaRPr>
            </a:p>
          </p:txBody>
        </p:sp>
        <p:sp>
          <p:nvSpPr>
            <p:cNvPr id="134161" name="Rectangle 24"/>
            <p:cNvSpPr>
              <a:spLocks noChangeArrowheads="1"/>
            </p:cNvSpPr>
            <p:nvPr/>
          </p:nvSpPr>
          <p:spPr bwMode="auto">
            <a:xfrm>
              <a:off x="6048" y="2784"/>
              <a:ext cx="3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795339"/>
                </a:solidFill>
                <a:latin typeface="Tahoma" pitchFamily="34" charset="0"/>
              </a:endParaRPr>
            </a:p>
          </p:txBody>
        </p:sp>
        <p:sp>
          <p:nvSpPr>
            <p:cNvPr id="134162" name="Rectangle 25"/>
            <p:cNvSpPr>
              <a:spLocks noChangeArrowheads="1"/>
            </p:cNvSpPr>
            <p:nvPr/>
          </p:nvSpPr>
          <p:spPr bwMode="auto">
            <a:xfrm>
              <a:off x="6048" y="3168"/>
              <a:ext cx="3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795339"/>
                </a:solidFill>
                <a:latin typeface="Tahoma" pitchFamily="34" charset="0"/>
              </a:endParaRPr>
            </a:p>
          </p:txBody>
        </p:sp>
        <p:sp>
          <p:nvSpPr>
            <p:cNvPr id="134163" name="Rectangle 26"/>
            <p:cNvSpPr>
              <a:spLocks noChangeArrowheads="1"/>
            </p:cNvSpPr>
            <p:nvPr/>
          </p:nvSpPr>
          <p:spPr bwMode="auto">
            <a:xfrm>
              <a:off x="6048" y="3552"/>
              <a:ext cx="3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795339"/>
                </a:solidFill>
                <a:latin typeface="Tahoma" pitchFamily="34" charset="0"/>
              </a:endParaRPr>
            </a:p>
          </p:txBody>
        </p:sp>
        <p:sp>
          <p:nvSpPr>
            <p:cNvPr id="134164" name="Rectangle 27"/>
            <p:cNvSpPr>
              <a:spLocks noChangeArrowheads="1"/>
            </p:cNvSpPr>
            <p:nvPr/>
          </p:nvSpPr>
          <p:spPr bwMode="auto">
            <a:xfrm>
              <a:off x="6048" y="3936"/>
              <a:ext cx="3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795339"/>
                </a:solidFill>
                <a:latin typeface="Tahoma" pitchFamily="34" charset="0"/>
              </a:endParaRPr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2643188" y="571500"/>
            <a:ext cx="585787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Obturators PROTAPER</a:t>
            </a:r>
          </a:p>
        </p:txBody>
      </p:sp>
      <p:sp>
        <p:nvSpPr>
          <p:cNvPr id="134153" name="Text Box 51"/>
          <p:cNvSpPr txBox="1">
            <a:spLocks noChangeArrowheads="1"/>
          </p:cNvSpPr>
          <p:nvPr/>
        </p:nvSpPr>
        <p:spPr bwMode="auto">
          <a:xfrm rot="-1290558">
            <a:off x="3762375" y="3021013"/>
            <a:ext cx="571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b="1">
                <a:solidFill>
                  <a:prstClr val="black"/>
                </a:solidFill>
                <a:latin typeface="Arial" pitchFamily="34" charset="0"/>
              </a:rPr>
              <a:t>F1</a:t>
            </a:r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34154" name="Text Box 52"/>
          <p:cNvSpPr txBox="1">
            <a:spLocks noChangeArrowheads="1"/>
          </p:cNvSpPr>
          <p:nvPr/>
        </p:nvSpPr>
        <p:spPr bwMode="auto">
          <a:xfrm rot="-1290558">
            <a:off x="3978275" y="3521075"/>
            <a:ext cx="573088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b="1">
                <a:solidFill>
                  <a:prstClr val="black"/>
                </a:solidFill>
                <a:latin typeface="Arial" pitchFamily="34" charset="0"/>
              </a:rPr>
              <a:t>F2</a:t>
            </a:r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34155" name="Text Box 53"/>
          <p:cNvSpPr txBox="1">
            <a:spLocks noChangeArrowheads="1"/>
          </p:cNvSpPr>
          <p:nvPr/>
        </p:nvSpPr>
        <p:spPr bwMode="auto">
          <a:xfrm rot="-1290558">
            <a:off x="4043363" y="4119563"/>
            <a:ext cx="7159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b="1">
                <a:solidFill>
                  <a:prstClr val="black"/>
                </a:solidFill>
                <a:latin typeface="Arial" pitchFamily="34" charset="0"/>
              </a:rPr>
              <a:t>F3</a:t>
            </a:r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34156" name="Text Box 54"/>
          <p:cNvSpPr txBox="1">
            <a:spLocks noChangeArrowheads="1"/>
          </p:cNvSpPr>
          <p:nvPr/>
        </p:nvSpPr>
        <p:spPr bwMode="auto">
          <a:xfrm rot="-1290558">
            <a:off x="4262438" y="4592638"/>
            <a:ext cx="574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b="1">
                <a:solidFill>
                  <a:prstClr val="black"/>
                </a:solidFill>
                <a:latin typeface="Arial" pitchFamily="34" charset="0"/>
              </a:rPr>
              <a:t>F4</a:t>
            </a:r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34157" name="Text Box 55"/>
          <p:cNvSpPr txBox="1">
            <a:spLocks noChangeArrowheads="1"/>
          </p:cNvSpPr>
          <p:nvPr/>
        </p:nvSpPr>
        <p:spPr bwMode="auto">
          <a:xfrm rot="-1290558">
            <a:off x="4551363" y="5294313"/>
            <a:ext cx="500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FR" b="1">
                <a:solidFill>
                  <a:prstClr val="black"/>
                </a:solidFill>
                <a:latin typeface="Arial" pitchFamily="34" charset="0"/>
              </a:rPr>
              <a:t>F5</a:t>
            </a:r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714875" y="0"/>
            <a:ext cx="3960813" cy="3581400"/>
            <a:chOff x="3408" y="2064"/>
            <a:chExt cx="2976" cy="2256"/>
          </a:xfrm>
        </p:grpSpPr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3576" y="2262"/>
              <a:ext cx="2616" cy="2058"/>
              <a:chOff x="3204" y="2112"/>
              <a:chExt cx="2616" cy="2058"/>
            </a:xfrm>
          </p:grpSpPr>
          <p:pic>
            <p:nvPicPr>
              <p:cNvPr id="135216" name="Picture 17" descr="F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204" y="2112"/>
                <a:ext cx="2604" cy="438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5217" name="Picture 18" descr="F2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204" y="2496"/>
                <a:ext cx="2604" cy="44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5218" name="Picture 19" descr="F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204" y="2880"/>
                <a:ext cx="2604" cy="46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5219" name="Picture 20" descr="F4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216" y="3264"/>
                <a:ext cx="2604" cy="4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5220" name="Picture 21" descr="F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216" y="3696"/>
                <a:ext cx="2604" cy="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5210" name="Rectangle 22"/>
            <p:cNvSpPr>
              <a:spLocks noChangeArrowheads="1"/>
            </p:cNvSpPr>
            <p:nvPr/>
          </p:nvSpPr>
          <p:spPr bwMode="auto">
            <a:xfrm>
              <a:off x="3408" y="2064"/>
              <a:ext cx="28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000">
                <a:solidFill>
                  <a:srgbClr val="795339"/>
                </a:solidFill>
                <a:latin typeface="Arial" pitchFamily="34" charset="0"/>
              </a:endParaRPr>
            </a:p>
          </p:txBody>
        </p:sp>
        <p:sp>
          <p:nvSpPr>
            <p:cNvPr id="135211" name="Rectangle 23"/>
            <p:cNvSpPr>
              <a:spLocks noChangeArrowheads="1"/>
            </p:cNvSpPr>
            <p:nvPr/>
          </p:nvSpPr>
          <p:spPr bwMode="auto">
            <a:xfrm>
              <a:off x="6048" y="2352"/>
              <a:ext cx="3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795339"/>
                </a:solidFill>
                <a:latin typeface="Tahoma" pitchFamily="34" charset="0"/>
              </a:endParaRPr>
            </a:p>
          </p:txBody>
        </p:sp>
        <p:sp>
          <p:nvSpPr>
            <p:cNvPr id="135212" name="Rectangle 24"/>
            <p:cNvSpPr>
              <a:spLocks noChangeArrowheads="1"/>
            </p:cNvSpPr>
            <p:nvPr/>
          </p:nvSpPr>
          <p:spPr bwMode="auto">
            <a:xfrm>
              <a:off x="6048" y="2784"/>
              <a:ext cx="3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795339"/>
                </a:solidFill>
                <a:latin typeface="Tahoma" pitchFamily="34" charset="0"/>
              </a:endParaRPr>
            </a:p>
          </p:txBody>
        </p:sp>
        <p:sp>
          <p:nvSpPr>
            <p:cNvPr id="135213" name="Rectangle 25"/>
            <p:cNvSpPr>
              <a:spLocks noChangeArrowheads="1"/>
            </p:cNvSpPr>
            <p:nvPr/>
          </p:nvSpPr>
          <p:spPr bwMode="auto">
            <a:xfrm>
              <a:off x="6048" y="3168"/>
              <a:ext cx="3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795339"/>
                </a:solidFill>
                <a:latin typeface="Tahoma" pitchFamily="34" charset="0"/>
              </a:endParaRPr>
            </a:p>
          </p:txBody>
        </p:sp>
        <p:sp>
          <p:nvSpPr>
            <p:cNvPr id="135214" name="Rectangle 26"/>
            <p:cNvSpPr>
              <a:spLocks noChangeArrowheads="1"/>
            </p:cNvSpPr>
            <p:nvPr/>
          </p:nvSpPr>
          <p:spPr bwMode="auto">
            <a:xfrm>
              <a:off x="6048" y="3552"/>
              <a:ext cx="3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795339"/>
                </a:solidFill>
                <a:latin typeface="Tahoma" pitchFamily="34" charset="0"/>
              </a:endParaRPr>
            </a:p>
          </p:txBody>
        </p:sp>
        <p:sp>
          <p:nvSpPr>
            <p:cNvPr id="135215" name="Rectangle 27"/>
            <p:cNvSpPr>
              <a:spLocks noChangeArrowheads="1"/>
            </p:cNvSpPr>
            <p:nvPr/>
          </p:nvSpPr>
          <p:spPr bwMode="auto">
            <a:xfrm>
              <a:off x="6048" y="3936"/>
              <a:ext cx="3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795339"/>
                </a:solidFill>
                <a:latin typeface="Tahoma" pitchFamily="34" charset="0"/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79388" y="4071938"/>
            <a:ext cx="3463925" cy="2786062"/>
            <a:chOff x="352" y="2150"/>
            <a:chExt cx="3008" cy="2170"/>
          </a:xfrm>
        </p:grpSpPr>
        <p:grpSp>
          <p:nvGrpSpPr>
            <p:cNvPr id="5" name="Group 29"/>
            <p:cNvGrpSpPr>
              <a:grpSpLocks/>
            </p:cNvGrpSpPr>
            <p:nvPr/>
          </p:nvGrpSpPr>
          <p:grpSpPr bwMode="auto">
            <a:xfrm>
              <a:off x="352" y="2150"/>
              <a:ext cx="2816" cy="2170"/>
              <a:chOff x="160" y="2150"/>
              <a:chExt cx="2144" cy="2170"/>
            </a:xfrm>
          </p:grpSpPr>
          <p:pic>
            <p:nvPicPr>
              <p:cNvPr id="135207" name="Picture 30" descr="pOINTESpQPIER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76" y="2284"/>
                <a:ext cx="2128" cy="20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5208" name="Rectangle 31"/>
              <p:cNvSpPr>
                <a:spLocks noChangeArrowheads="1"/>
              </p:cNvSpPr>
              <p:nvPr/>
            </p:nvSpPr>
            <p:spPr bwMode="auto">
              <a:xfrm>
                <a:off x="160" y="2150"/>
                <a:ext cx="2112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fr-FR" sz="2000">
                  <a:solidFill>
                    <a:srgbClr val="795339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35202" name="Rectangle 32"/>
            <p:cNvSpPr>
              <a:spLocks noChangeArrowheads="1"/>
            </p:cNvSpPr>
            <p:nvPr/>
          </p:nvSpPr>
          <p:spPr bwMode="auto">
            <a:xfrm>
              <a:off x="3024" y="2380"/>
              <a:ext cx="3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795339"/>
                </a:solidFill>
                <a:latin typeface="Tahoma" pitchFamily="34" charset="0"/>
              </a:endParaRPr>
            </a:p>
          </p:txBody>
        </p:sp>
        <p:sp>
          <p:nvSpPr>
            <p:cNvPr id="135203" name="Rectangle 33"/>
            <p:cNvSpPr>
              <a:spLocks noChangeArrowheads="1"/>
            </p:cNvSpPr>
            <p:nvPr/>
          </p:nvSpPr>
          <p:spPr bwMode="auto">
            <a:xfrm>
              <a:off x="3024" y="2773"/>
              <a:ext cx="3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795339"/>
                </a:solidFill>
                <a:latin typeface="Tahoma" pitchFamily="34" charset="0"/>
              </a:endParaRPr>
            </a:p>
          </p:txBody>
        </p:sp>
        <p:sp>
          <p:nvSpPr>
            <p:cNvPr id="135204" name="Rectangle 34"/>
            <p:cNvSpPr>
              <a:spLocks noChangeArrowheads="1"/>
            </p:cNvSpPr>
            <p:nvPr/>
          </p:nvSpPr>
          <p:spPr bwMode="auto">
            <a:xfrm>
              <a:off x="3024" y="3148"/>
              <a:ext cx="3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795339"/>
                </a:solidFill>
                <a:latin typeface="Tahoma" pitchFamily="34" charset="0"/>
              </a:endParaRPr>
            </a:p>
          </p:txBody>
        </p:sp>
        <p:sp>
          <p:nvSpPr>
            <p:cNvPr id="135205" name="Rectangle 35"/>
            <p:cNvSpPr>
              <a:spLocks noChangeArrowheads="1"/>
            </p:cNvSpPr>
            <p:nvPr/>
          </p:nvSpPr>
          <p:spPr bwMode="auto">
            <a:xfrm>
              <a:off x="3024" y="3580"/>
              <a:ext cx="3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795339"/>
                </a:solidFill>
                <a:latin typeface="Tahoma" pitchFamily="34" charset="0"/>
              </a:endParaRPr>
            </a:p>
          </p:txBody>
        </p:sp>
        <p:sp>
          <p:nvSpPr>
            <p:cNvPr id="135206" name="Rectangle 36"/>
            <p:cNvSpPr>
              <a:spLocks noChangeArrowheads="1"/>
            </p:cNvSpPr>
            <p:nvPr/>
          </p:nvSpPr>
          <p:spPr bwMode="auto">
            <a:xfrm>
              <a:off x="3024" y="3964"/>
              <a:ext cx="3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795339"/>
                </a:solidFill>
                <a:latin typeface="Tahoma" pitchFamily="34" charset="0"/>
              </a:endParaRPr>
            </a:p>
          </p:txBody>
        </p:sp>
      </p:grp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179388" y="0"/>
            <a:ext cx="4284662" cy="3357563"/>
            <a:chOff x="144" y="83"/>
            <a:chExt cx="3216" cy="2078"/>
          </a:xfrm>
        </p:grpSpPr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144" y="288"/>
              <a:ext cx="3216" cy="1873"/>
              <a:chOff x="144" y="288"/>
              <a:chExt cx="3216" cy="1873"/>
            </a:xfrm>
          </p:grpSpPr>
          <p:pic>
            <p:nvPicPr>
              <p:cNvPr id="135191" name="Picture 39" descr="F1_treat_rot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4" y="288"/>
                <a:ext cx="3024" cy="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5192" name="Picture 40" descr="F2_treat_rot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 flipV="1">
                <a:off x="144" y="617"/>
                <a:ext cx="3024" cy="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5193" name="Picture 41" descr="F3_treat_rot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44" y="993"/>
                <a:ext cx="3024" cy="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5194" name="Picture 42" descr="F4_treat_rot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44" y="1357"/>
                <a:ext cx="3024" cy="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5195" name="Picture 43" descr="F5_treat_rot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44" y="1721"/>
                <a:ext cx="3024" cy="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5196" name="Rectangle 44"/>
              <p:cNvSpPr>
                <a:spLocks noChangeArrowheads="1"/>
              </p:cNvSpPr>
              <p:nvPr/>
            </p:nvSpPr>
            <p:spPr bwMode="auto">
              <a:xfrm>
                <a:off x="3024" y="384"/>
                <a:ext cx="336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795339"/>
                  </a:solidFill>
                  <a:latin typeface="Tahoma" pitchFamily="34" charset="0"/>
                </a:endParaRPr>
              </a:p>
            </p:txBody>
          </p:sp>
          <p:sp>
            <p:nvSpPr>
              <p:cNvPr id="135197" name="Rectangle 45"/>
              <p:cNvSpPr>
                <a:spLocks noChangeArrowheads="1"/>
              </p:cNvSpPr>
              <p:nvPr/>
            </p:nvSpPr>
            <p:spPr bwMode="auto">
              <a:xfrm>
                <a:off x="3024" y="729"/>
                <a:ext cx="336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795339"/>
                  </a:solidFill>
                  <a:latin typeface="Tahoma" pitchFamily="34" charset="0"/>
                </a:endParaRPr>
              </a:p>
            </p:txBody>
          </p:sp>
          <p:sp>
            <p:nvSpPr>
              <p:cNvPr id="135198" name="Rectangle 46"/>
              <p:cNvSpPr>
                <a:spLocks noChangeArrowheads="1"/>
              </p:cNvSpPr>
              <p:nvPr/>
            </p:nvSpPr>
            <p:spPr bwMode="auto">
              <a:xfrm>
                <a:off x="3024" y="1056"/>
                <a:ext cx="336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795339"/>
                  </a:solidFill>
                  <a:latin typeface="Tahoma" pitchFamily="34" charset="0"/>
                </a:endParaRPr>
              </a:p>
            </p:txBody>
          </p:sp>
          <p:sp>
            <p:nvSpPr>
              <p:cNvPr id="135199" name="Rectangle 47"/>
              <p:cNvSpPr>
                <a:spLocks noChangeArrowheads="1"/>
              </p:cNvSpPr>
              <p:nvPr/>
            </p:nvSpPr>
            <p:spPr bwMode="auto">
              <a:xfrm>
                <a:off x="3024" y="1440"/>
                <a:ext cx="336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795339"/>
                  </a:solidFill>
                  <a:latin typeface="Tahoma" pitchFamily="34" charset="0"/>
                </a:endParaRPr>
              </a:p>
            </p:txBody>
          </p:sp>
          <p:sp>
            <p:nvSpPr>
              <p:cNvPr id="135200" name="Rectangle 48"/>
              <p:cNvSpPr>
                <a:spLocks noChangeArrowheads="1"/>
              </p:cNvSpPr>
              <p:nvPr/>
            </p:nvSpPr>
            <p:spPr bwMode="auto">
              <a:xfrm>
                <a:off x="3024" y="1824"/>
                <a:ext cx="336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795339"/>
                  </a:solidFill>
                  <a:latin typeface="Tahoma" pitchFamily="34" charset="0"/>
                </a:endParaRPr>
              </a:p>
            </p:txBody>
          </p:sp>
        </p:grpSp>
        <p:sp>
          <p:nvSpPr>
            <p:cNvPr id="135190" name="Rectangle 49"/>
            <p:cNvSpPr>
              <a:spLocks noChangeArrowheads="1"/>
            </p:cNvSpPr>
            <p:nvPr/>
          </p:nvSpPr>
          <p:spPr bwMode="auto">
            <a:xfrm>
              <a:off x="1686" y="83"/>
              <a:ext cx="138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000">
                <a:solidFill>
                  <a:srgbClr val="795339"/>
                </a:solidFill>
                <a:latin typeface="Arial" pitchFamily="34" charset="0"/>
              </a:endParaRPr>
            </a:p>
          </p:txBody>
        </p:sp>
      </p:grpSp>
      <p:sp>
        <p:nvSpPr>
          <p:cNvPr id="135173" name="Text Box 50"/>
          <p:cNvSpPr txBox="1">
            <a:spLocks noChangeArrowheads="1"/>
          </p:cNvSpPr>
          <p:nvPr/>
        </p:nvSpPr>
        <p:spPr bwMode="auto">
          <a:xfrm>
            <a:off x="4427538" y="0"/>
            <a:ext cx="424815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>
                <a:solidFill>
                  <a:prstClr val="white"/>
                </a:solidFill>
                <a:latin typeface="Arial" pitchFamily="34" charset="0"/>
              </a:rPr>
              <a:t>Calibrated Gutta-Percha Cones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135174" name="Text Box 51"/>
          <p:cNvSpPr txBox="1">
            <a:spLocks noChangeArrowheads="1"/>
          </p:cNvSpPr>
          <p:nvPr/>
        </p:nvSpPr>
        <p:spPr bwMode="auto">
          <a:xfrm>
            <a:off x="4214813" y="428625"/>
            <a:ext cx="571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b="1">
                <a:solidFill>
                  <a:prstClr val="black"/>
                </a:solidFill>
                <a:latin typeface="Arial" pitchFamily="34" charset="0"/>
              </a:rPr>
              <a:t>F1</a:t>
            </a:r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35175" name="Text Box 52"/>
          <p:cNvSpPr txBox="1">
            <a:spLocks noChangeArrowheads="1"/>
          </p:cNvSpPr>
          <p:nvPr/>
        </p:nvSpPr>
        <p:spPr bwMode="auto">
          <a:xfrm>
            <a:off x="4286250" y="1000125"/>
            <a:ext cx="573088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b="1">
                <a:solidFill>
                  <a:prstClr val="black"/>
                </a:solidFill>
                <a:latin typeface="Arial" pitchFamily="34" charset="0"/>
              </a:rPr>
              <a:t>F2</a:t>
            </a:r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35176" name="Text Box 53"/>
          <p:cNvSpPr txBox="1">
            <a:spLocks noChangeArrowheads="1"/>
          </p:cNvSpPr>
          <p:nvPr/>
        </p:nvSpPr>
        <p:spPr bwMode="auto">
          <a:xfrm>
            <a:off x="4143375" y="1643063"/>
            <a:ext cx="7159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b="1">
                <a:solidFill>
                  <a:prstClr val="black"/>
                </a:solidFill>
                <a:latin typeface="Arial" pitchFamily="34" charset="0"/>
              </a:rPr>
              <a:t>F3</a:t>
            </a:r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35177" name="Text Box 54"/>
          <p:cNvSpPr txBox="1">
            <a:spLocks noChangeArrowheads="1"/>
          </p:cNvSpPr>
          <p:nvPr/>
        </p:nvSpPr>
        <p:spPr bwMode="auto">
          <a:xfrm>
            <a:off x="4214813" y="2214563"/>
            <a:ext cx="574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b="1">
                <a:solidFill>
                  <a:prstClr val="black"/>
                </a:solidFill>
                <a:latin typeface="Arial" pitchFamily="34" charset="0"/>
              </a:rPr>
              <a:t>F4</a:t>
            </a:r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35178" name="Text Box 55"/>
          <p:cNvSpPr txBox="1">
            <a:spLocks noChangeArrowheads="1"/>
          </p:cNvSpPr>
          <p:nvPr/>
        </p:nvSpPr>
        <p:spPr bwMode="auto">
          <a:xfrm>
            <a:off x="4286250" y="2786063"/>
            <a:ext cx="500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FR" b="1">
                <a:solidFill>
                  <a:prstClr val="black"/>
                </a:solidFill>
                <a:latin typeface="Arial" pitchFamily="34" charset="0"/>
              </a:rPr>
              <a:t>F5</a:t>
            </a:r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35179" name="Text Box 56"/>
          <p:cNvSpPr txBox="1">
            <a:spLocks noChangeArrowheads="1"/>
          </p:cNvSpPr>
          <p:nvPr/>
        </p:nvSpPr>
        <p:spPr bwMode="auto">
          <a:xfrm>
            <a:off x="4643438" y="3213100"/>
            <a:ext cx="3816350" cy="369888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35180" name="Text Box 57"/>
          <p:cNvSpPr txBox="1">
            <a:spLocks noChangeArrowheads="1"/>
          </p:cNvSpPr>
          <p:nvPr/>
        </p:nvSpPr>
        <p:spPr bwMode="auto">
          <a:xfrm>
            <a:off x="179388" y="3284538"/>
            <a:ext cx="3024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FR">
                <a:solidFill>
                  <a:prstClr val="white"/>
                </a:solidFill>
                <a:latin typeface="Arial" pitchFamily="34" charset="0"/>
              </a:rPr>
              <a:t>Sterile Paper Points</a:t>
            </a:r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135181" name="Text Box 58"/>
          <p:cNvSpPr txBox="1">
            <a:spLocks noChangeArrowheads="1"/>
          </p:cNvSpPr>
          <p:nvPr/>
        </p:nvSpPr>
        <p:spPr bwMode="auto">
          <a:xfrm>
            <a:off x="179388" y="0"/>
            <a:ext cx="35290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FR">
                <a:solidFill>
                  <a:prstClr val="white"/>
                </a:solidFill>
                <a:latin typeface="Arial" pitchFamily="34" charset="0"/>
              </a:rPr>
              <a:t>Finishing Files (Apical shape)</a:t>
            </a:r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135182" name="Rectangle 101"/>
          <p:cNvSpPr>
            <a:spLocks noChangeArrowheads="1"/>
          </p:cNvSpPr>
          <p:nvPr/>
        </p:nvSpPr>
        <p:spPr bwMode="auto">
          <a:xfrm>
            <a:off x="3286125" y="4286250"/>
            <a:ext cx="454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b="1">
                <a:solidFill>
                  <a:prstClr val="black"/>
                </a:solidFill>
                <a:latin typeface="Arial" pitchFamily="34" charset="0"/>
              </a:rPr>
              <a:t>F1</a:t>
            </a:r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35183" name="Rectangle 102"/>
          <p:cNvSpPr>
            <a:spLocks noChangeArrowheads="1"/>
          </p:cNvSpPr>
          <p:nvPr/>
        </p:nvSpPr>
        <p:spPr bwMode="auto">
          <a:xfrm>
            <a:off x="3286125" y="4714875"/>
            <a:ext cx="454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b="1">
                <a:solidFill>
                  <a:prstClr val="black"/>
                </a:solidFill>
                <a:latin typeface="Arial" pitchFamily="34" charset="0"/>
              </a:rPr>
              <a:t>F2</a:t>
            </a:r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35184" name="Rectangle 103"/>
          <p:cNvSpPr>
            <a:spLocks noChangeArrowheads="1"/>
          </p:cNvSpPr>
          <p:nvPr/>
        </p:nvSpPr>
        <p:spPr bwMode="auto">
          <a:xfrm>
            <a:off x="3286125" y="5214938"/>
            <a:ext cx="454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b="1">
                <a:solidFill>
                  <a:prstClr val="black"/>
                </a:solidFill>
                <a:latin typeface="Arial" pitchFamily="34" charset="0"/>
              </a:rPr>
              <a:t>F3</a:t>
            </a:r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35185" name="Rectangle 104"/>
          <p:cNvSpPr>
            <a:spLocks noChangeArrowheads="1"/>
          </p:cNvSpPr>
          <p:nvPr/>
        </p:nvSpPr>
        <p:spPr bwMode="auto">
          <a:xfrm>
            <a:off x="3286125" y="5773738"/>
            <a:ext cx="454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b="1">
                <a:solidFill>
                  <a:prstClr val="black"/>
                </a:solidFill>
                <a:latin typeface="Arial" pitchFamily="34" charset="0"/>
              </a:rPr>
              <a:t>F4</a:t>
            </a:r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35186" name="Rectangle 105"/>
          <p:cNvSpPr>
            <a:spLocks noChangeArrowheads="1"/>
          </p:cNvSpPr>
          <p:nvPr/>
        </p:nvSpPr>
        <p:spPr bwMode="auto">
          <a:xfrm>
            <a:off x="3286125" y="6273800"/>
            <a:ext cx="454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FR" b="1">
                <a:solidFill>
                  <a:srgbClr val="000000"/>
                </a:solidFill>
                <a:latin typeface="Arial" pitchFamily="34" charset="0"/>
              </a:rPr>
              <a:t>F5</a:t>
            </a:r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5187" name="ZoneTexte 107"/>
          <p:cNvSpPr txBox="1">
            <a:spLocks noChangeArrowheads="1"/>
          </p:cNvSpPr>
          <p:nvPr/>
        </p:nvSpPr>
        <p:spPr bwMode="auto">
          <a:xfrm>
            <a:off x="3714750" y="6429375"/>
            <a:ext cx="4429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>
                <a:solidFill>
                  <a:prstClr val="black"/>
                </a:solidFill>
                <a:latin typeface="Arial" pitchFamily="34" charset="0"/>
              </a:rPr>
              <a:t>Paper points  -  Protaper sizes</a:t>
            </a:r>
          </a:p>
        </p:txBody>
      </p:sp>
      <p:sp>
        <p:nvSpPr>
          <p:cNvPr id="135188" name="Rectangle 52"/>
          <p:cNvSpPr>
            <a:spLocks noChangeArrowheads="1"/>
          </p:cNvSpPr>
          <p:nvPr/>
        </p:nvSpPr>
        <p:spPr bwMode="auto">
          <a:xfrm>
            <a:off x="5214938" y="3643313"/>
            <a:ext cx="32242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>
                <a:solidFill>
                  <a:prstClr val="black"/>
                </a:solidFill>
                <a:latin typeface="Arial" pitchFamily="34" charset="0"/>
              </a:rPr>
              <a:t>Obturators -  Protaper sizes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ChangeArrowheads="1"/>
          </p:cNvSpPr>
          <p:nvPr/>
        </p:nvSpPr>
        <p:spPr bwMode="auto">
          <a:xfrm>
            <a:off x="2979738" y="3962400"/>
            <a:ext cx="4746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>
                <a:solidFill>
                  <a:srgbClr val="795339"/>
                </a:solidFill>
                <a:latin typeface="Tahoma" pitchFamily="34" charset="0"/>
              </a:rPr>
              <a:t>F2</a:t>
            </a: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1509713" y="190500"/>
            <a:ext cx="611981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462713" algn="l"/>
              </a:tabLst>
              <a:defRPr/>
            </a:pPr>
            <a:r>
              <a:rPr lang="fr-FR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ProTaper</a:t>
            </a:r>
            <a:r>
              <a:rPr lang="fr-F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Obturator</a:t>
            </a:r>
            <a:r>
              <a:rPr lang="fr-F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calibrated</a:t>
            </a:r>
            <a:r>
              <a:rPr lang="fr-F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462713" algn="l"/>
              </a:tabLst>
              <a:defRPr/>
            </a:pPr>
            <a:r>
              <a:rPr lang="fr-F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 </a:t>
            </a:r>
            <a:r>
              <a:rPr lang="fr-FR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each</a:t>
            </a:r>
            <a:r>
              <a:rPr lang="fr-F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Finishing</a:t>
            </a:r>
            <a:r>
              <a:rPr lang="fr-F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File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924300" y="1428750"/>
            <a:ext cx="1076325" cy="4878388"/>
            <a:chOff x="2784" y="768"/>
            <a:chExt cx="922" cy="3399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784" y="768"/>
              <a:ext cx="922" cy="3264"/>
              <a:chOff x="2967" y="768"/>
              <a:chExt cx="922" cy="3264"/>
            </a:xfrm>
          </p:grpSpPr>
          <p:pic>
            <p:nvPicPr>
              <p:cNvPr id="136224" name="Picture 6" descr="F3Vertical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2967" y="768"/>
                <a:ext cx="474" cy="3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6225" name="Picture 7" descr="F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312" y="768"/>
                <a:ext cx="577" cy="3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6223" name="Rectangle 8"/>
            <p:cNvSpPr>
              <a:spLocks noChangeArrowheads="1"/>
            </p:cNvSpPr>
            <p:nvPr/>
          </p:nvSpPr>
          <p:spPr bwMode="auto">
            <a:xfrm>
              <a:off x="3024" y="3936"/>
              <a:ext cx="3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795339"/>
                </a:solidFill>
                <a:latin typeface="Tahoma" pitchFamily="34" charset="0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2166938" y="1500188"/>
            <a:ext cx="1119187" cy="4786312"/>
            <a:chOff x="1536" y="768"/>
            <a:chExt cx="912" cy="3399"/>
          </a:xfrm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1536" y="768"/>
              <a:ext cx="912" cy="3264"/>
              <a:chOff x="1632" y="768"/>
              <a:chExt cx="912" cy="3264"/>
            </a:xfrm>
          </p:grpSpPr>
          <p:pic>
            <p:nvPicPr>
              <p:cNvPr id="136220" name="Picture 11" descr="F2Vertical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632" y="768"/>
                <a:ext cx="474" cy="3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6221" name="Picture 12" descr="F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995" y="768"/>
                <a:ext cx="549" cy="3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6219" name="Rectangle 13"/>
            <p:cNvSpPr>
              <a:spLocks noChangeArrowheads="1"/>
            </p:cNvSpPr>
            <p:nvPr/>
          </p:nvSpPr>
          <p:spPr bwMode="auto">
            <a:xfrm>
              <a:off x="1776" y="3936"/>
              <a:ext cx="3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795339"/>
                </a:solidFill>
                <a:latin typeface="Tahoma" pitchFamily="34" charset="0"/>
              </a:endParaRPr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611188" y="1412875"/>
            <a:ext cx="1152525" cy="4857750"/>
            <a:chOff x="432" y="768"/>
            <a:chExt cx="854" cy="3408"/>
          </a:xfrm>
        </p:grpSpPr>
        <p:grpSp>
          <p:nvGrpSpPr>
            <p:cNvPr id="7" name="Group 15"/>
            <p:cNvGrpSpPr>
              <a:grpSpLocks/>
            </p:cNvGrpSpPr>
            <p:nvPr/>
          </p:nvGrpSpPr>
          <p:grpSpPr bwMode="auto">
            <a:xfrm>
              <a:off x="432" y="768"/>
              <a:ext cx="854" cy="3264"/>
              <a:chOff x="432" y="768"/>
              <a:chExt cx="854" cy="3264"/>
            </a:xfrm>
          </p:grpSpPr>
          <p:pic>
            <p:nvPicPr>
              <p:cNvPr id="136216" name="Picture 16" descr="F1Vertical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432" y="768"/>
                <a:ext cx="474" cy="326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6217" name="Picture 17" descr="F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06" y="819"/>
                <a:ext cx="480" cy="3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6215" name="Rectangle 18"/>
            <p:cNvSpPr>
              <a:spLocks noChangeArrowheads="1"/>
            </p:cNvSpPr>
            <p:nvPr/>
          </p:nvSpPr>
          <p:spPr bwMode="auto">
            <a:xfrm>
              <a:off x="672" y="3945"/>
              <a:ext cx="3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795339"/>
                </a:solidFill>
                <a:latin typeface="Tahoma" pitchFamily="34" charset="0"/>
              </a:endParaRPr>
            </a:p>
          </p:txBody>
        </p:sp>
      </p:grp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5651500" y="1428750"/>
            <a:ext cx="1152525" cy="4878388"/>
            <a:chOff x="3984" y="768"/>
            <a:chExt cx="1021" cy="3399"/>
          </a:xfrm>
        </p:grpSpPr>
        <p:grpSp>
          <p:nvGrpSpPr>
            <p:cNvPr id="9" name="Group 20"/>
            <p:cNvGrpSpPr>
              <a:grpSpLocks/>
            </p:cNvGrpSpPr>
            <p:nvPr/>
          </p:nvGrpSpPr>
          <p:grpSpPr bwMode="auto">
            <a:xfrm>
              <a:off x="3984" y="768"/>
              <a:ext cx="1021" cy="3264"/>
              <a:chOff x="4077" y="768"/>
              <a:chExt cx="1021" cy="3264"/>
            </a:xfrm>
          </p:grpSpPr>
          <p:pic>
            <p:nvPicPr>
              <p:cNvPr id="136212" name="Picture 21" descr="F4Vertica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 flipH="1">
                <a:off x="4077" y="768"/>
                <a:ext cx="474" cy="3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6213" name="Picture 22" descr="F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416" y="768"/>
                <a:ext cx="682" cy="3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6211" name="Rectangle 23"/>
            <p:cNvSpPr>
              <a:spLocks noChangeArrowheads="1"/>
            </p:cNvSpPr>
            <p:nvPr/>
          </p:nvSpPr>
          <p:spPr bwMode="auto">
            <a:xfrm>
              <a:off x="4272" y="3936"/>
              <a:ext cx="3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795339"/>
                </a:solidFill>
                <a:latin typeface="Tahoma" pitchFamily="34" charset="0"/>
              </a:endParaRPr>
            </a:p>
          </p:txBody>
        </p:sp>
      </p:grpSp>
      <p:grpSp>
        <p:nvGrpSpPr>
          <p:cNvPr id="10" name="Group 24"/>
          <p:cNvGrpSpPr>
            <a:grpSpLocks/>
          </p:cNvGrpSpPr>
          <p:nvPr/>
        </p:nvGrpSpPr>
        <p:grpSpPr bwMode="auto">
          <a:xfrm>
            <a:off x="7092950" y="1341438"/>
            <a:ext cx="1295400" cy="4843462"/>
            <a:chOff x="5092" y="768"/>
            <a:chExt cx="1239" cy="3408"/>
          </a:xfrm>
        </p:grpSpPr>
        <p:grpSp>
          <p:nvGrpSpPr>
            <p:cNvPr id="11" name="Group 25"/>
            <p:cNvGrpSpPr>
              <a:grpSpLocks/>
            </p:cNvGrpSpPr>
            <p:nvPr/>
          </p:nvGrpSpPr>
          <p:grpSpPr bwMode="auto">
            <a:xfrm>
              <a:off x="5092" y="768"/>
              <a:ext cx="1239" cy="3267"/>
              <a:chOff x="5092" y="768"/>
              <a:chExt cx="1239" cy="3267"/>
            </a:xfrm>
          </p:grpSpPr>
          <p:pic>
            <p:nvPicPr>
              <p:cNvPr id="136208" name="Picture 26" descr="F5Vertical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 flipH="1">
                <a:off x="5092" y="768"/>
                <a:ext cx="476" cy="3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6209" name="Picture 27" descr="F5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5505" y="819"/>
                <a:ext cx="826" cy="3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6207" name="Rectangle 28"/>
            <p:cNvSpPr>
              <a:spLocks noChangeArrowheads="1"/>
            </p:cNvSpPr>
            <p:nvPr/>
          </p:nvSpPr>
          <p:spPr bwMode="auto">
            <a:xfrm>
              <a:off x="5328" y="3945"/>
              <a:ext cx="3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795339"/>
                </a:solidFill>
                <a:latin typeface="Tahoma" pitchFamily="34" charset="0"/>
              </a:endParaRPr>
            </a:p>
          </p:txBody>
        </p:sp>
      </p:grpSp>
      <p:sp>
        <p:nvSpPr>
          <p:cNvPr id="136201" name="Text Box 29"/>
          <p:cNvSpPr txBox="1">
            <a:spLocks noChangeArrowheads="1"/>
          </p:cNvSpPr>
          <p:nvPr/>
        </p:nvSpPr>
        <p:spPr bwMode="auto">
          <a:xfrm>
            <a:off x="928688" y="6072188"/>
            <a:ext cx="719137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>
                <a:solidFill>
                  <a:prstClr val="black"/>
                </a:solidFill>
                <a:latin typeface="Arial" pitchFamily="34" charset="0"/>
              </a:rPr>
              <a:t>F1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36202" name="Text Box 30"/>
          <p:cNvSpPr txBox="1">
            <a:spLocks noChangeArrowheads="1"/>
          </p:cNvSpPr>
          <p:nvPr/>
        </p:nvSpPr>
        <p:spPr bwMode="auto">
          <a:xfrm>
            <a:off x="2500313" y="6072188"/>
            <a:ext cx="720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FR">
                <a:solidFill>
                  <a:prstClr val="black"/>
                </a:solidFill>
                <a:latin typeface="Arial" pitchFamily="34" charset="0"/>
              </a:rPr>
              <a:t>F2</a:t>
            </a:r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36203" name="Text Box 32"/>
          <p:cNvSpPr txBox="1">
            <a:spLocks noChangeArrowheads="1"/>
          </p:cNvSpPr>
          <p:nvPr/>
        </p:nvSpPr>
        <p:spPr bwMode="auto">
          <a:xfrm>
            <a:off x="4286250" y="6078538"/>
            <a:ext cx="6477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>
                <a:solidFill>
                  <a:prstClr val="black"/>
                </a:solidFill>
                <a:latin typeface="Arial" pitchFamily="34" charset="0"/>
              </a:rPr>
              <a:t>F3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36204" name="Text Box 33"/>
          <p:cNvSpPr txBox="1">
            <a:spLocks noChangeArrowheads="1"/>
          </p:cNvSpPr>
          <p:nvPr/>
        </p:nvSpPr>
        <p:spPr bwMode="auto">
          <a:xfrm>
            <a:off x="6000750" y="6072188"/>
            <a:ext cx="723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FR">
                <a:solidFill>
                  <a:prstClr val="black"/>
                </a:solidFill>
                <a:latin typeface="Arial" pitchFamily="34" charset="0"/>
              </a:rPr>
              <a:t>F4</a:t>
            </a:r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36205" name="Text Box 34"/>
          <p:cNvSpPr txBox="1">
            <a:spLocks noChangeArrowheads="1"/>
          </p:cNvSpPr>
          <p:nvPr/>
        </p:nvSpPr>
        <p:spPr bwMode="auto">
          <a:xfrm>
            <a:off x="7500938" y="6000750"/>
            <a:ext cx="576262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>
                <a:solidFill>
                  <a:prstClr val="black"/>
                </a:solidFill>
                <a:latin typeface="Arial" pitchFamily="34" charset="0"/>
              </a:rPr>
              <a:t>F5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fig5-9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051011">
            <a:off x="2627313" y="2319338"/>
            <a:ext cx="982662" cy="453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19" name="Picture 3" descr="fig5-10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80731"/>
            <a:ext cx="3925640" cy="382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0" name="Picture 4" descr="fig5-9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71938"/>
            <a:ext cx="2368550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1" name="Picture 5" descr="fig5-9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9338" y="5084763"/>
            <a:ext cx="4075112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2" name="Picture 6" descr="fig5-9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9338" y="6165850"/>
            <a:ext cx="40640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3" name="Text Box 7"/>
          <p:cNvSpPr txBox="1">
            <a:spLocks noChangeArrowheads="1"/>
          </p:cNvSpPr>
          <p:nvPr/>
        </p:nvSpPr>
        <p:spPr bwMode="auto">
          <a:xfrm>
            <a:off x="-38100" y="223838"/>
            <a:ext cx="5181600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3D </a:t>
            </a:r>
            <a:r>
              <a:rPr lang="fr-FR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Filling</a:t>
            </a:r>
            <a:r>
              <a:rPr lang="fr-F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of the  </a:t>
            </a:r>
            <a:r>
              <a:rPr lang="fr-FR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Root</a:t>
            </a:r>
            <a:r>
              <a:rPr lang="fr-F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-Canal System </a:t>
            </a:r>
            <a:r>
              <a:rPr lang="fr-FR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with</a:t>
            </a:r>
            <a:r>
              <a:rPr lang="fr-F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endParaRPr lang="fr-FR" sz="32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1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THERMAFIL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Or </a:t>
            </a:r>
            <a:endParaRPr lang="fr-FR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PROTAPER OBTURAT</a:t>
            </a:r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OR</a:t>
            </a:r>
          </a:p>
        </p:txBody>
      </p:sp>
      <p:sp>
        <p:nvSpPr>
          <p:cNvPr id="137224" name="Text Box 8"/>
          <p:cNvSpPr txBox="1">
            <a:spLocks noChangeArrowheads="1"/>
          </p:cNvSpPr>
          <p:nvPr/>
        </p:nvSpPr>
        <p:spPr bwMode="auto">
          <a:xfrm>
            <a:off x="5472113" y="4900613"/>
            <a:ext cx="3671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latin typeface="Arial" pitchFamily="34" charset="0"/>
              </a:rPr>
              <a:t>Thermacut bur</a:t>
            </a:r>
          </a:p>
        </p:txBody>
      </p:sp>
      <p:sp>
        <p:nvSpPr>
          <p:cNvPr id="137225" name="Text Box 9"/>
          <p:cNvSpPr txBox="1">
            <a:spLocks noChangeArrowheads="1"/>
          </p:cNvSpPr>
          <p:nvPr/>
        </p:nvSpPr>
        <p:spPr bwMode="auto">
          <a:xfrm>
            <a:off x="5508625" y="5900738"/>
            <a:ext cx="3168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latin typeface="Arial" pitchFamily="34" charset="0"/>
              </a:rPr>
              <a:t>Post space bur</a:t>
            </a:r>
          </a:p>
        </p:txBody>
      </p:sp>
      <p:pic>
        <p:nvPicPr>
          <p:cNvPr id="10" name="Picture 5" descr="N:\DM_Marketing\5-MARKETING PRODUITS\A-ENDO\A4 - obturation\Thermafil_A0169\Images\Section_Thermafil.jpg"/>
          <p:cNvPicPr>
            <a:picLocks noChangeAspect="1" noChangeArrowheads="1"/>
          </p:cNvPicPr>
          <p:nvPr/>
        </p:nvPicPr>
        <p:blipFill>
          <a:blip r:embed="rId7" cstate="print"/>
          <a:srcRect l="12034" b="11191"/>
          <a:stretch>
            <a:fillRect/>
          </a:stretch>
        </p:blipFill>
        <p:spPr bwMode="auto">
          <a:xfrm rot="11495071">
            <a:off x="2399845" y="2952663"/>
            <a:ext cx="1073905" cy="1242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7227" name="ZoneTexte 10"/>
          <p:cNvSpPr txBox="1">
            <a:spLocks noChangeArrowheads="1"/>
          </p:cNvSpPr>
          <p:nvPr/>
        </p:nvSpPr>
        <p:spPr bwMode="auto">
          <a:xfrm>
            <a:off x="928688" y="5857875"/>
            <a:ext cx="2000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pitchFamily="34" charset="0"/>
              </a:rPr>
              <a:t>Size verifier to measure the apical size</a:t>
            </a:r>
          </a:p>
        </p:txBody>
      </p:sp>
      <p:sp>
        <p:nvSpPr>
          <p:cNvPr id="137228" name="ZoneTexte 11"/>
          <p:cNvSpPr txBox="1">
            <a:spLocks noChangeArrowheads="1"/>
          </p:cNvSpPr>
          <p:nvPr/>
        </p:nvSpPr>
        <p:spPr bwMode="auto">
          <a:xfrm>
            <a:off x="5357813" y="4000500"/>
            <a:ext cx="3143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latin typeface="Arial" pitchFamily="34" charset="0"/>
              </a:rPr>
              <a:t>Thermaprep Oven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ThermafilMol"/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</a:blip>
          <a:srcRect/>
          <a:stretch>
            <a:fillRect/>
          </a:stretch>
        </p:blipFill>
        <p:spPr bwMode="auto">
          <a:xfrm>
            <a:off x="285750" y="1285875"/>
            <a:ext cx="3636963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03200" dist="203200" dir="18900000" algn="b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4572000" y="2435225"/>
            <a:ext cx="3929063" cy="2708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1</a:t>
            </a:r>
            <a:r>
              <a:rPr lang="en-US" sz="3600" b="1" baseline="30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st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step 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Opening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cleaning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Shaping …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85813" y="285750"/>
            <a:ext cx="871537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Core-Carrier </a:t>
            </a:r>
            <a:r>
              <a:rPr lang="en-US" sz="40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Obturator</a:t>
            </a:r>
            <a:r>
              <a:rPr lang="en-US" sz="4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Technique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thermafil_1bis copi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214313"/>
            <a:ext cx="4365625" cy="65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7" name="Picture 3" descr="MolMandL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5813" y="214313"/>
            <a:ext cx="4405312" cy="65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3281363" y="3143250"/>
            <a:ext cx="5862637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Gauge the Canal </a:t>
            </a:r>
            <a:r>
              <a:rPr lang="fr-FR" sz="3200" b="1" dirty="0" err="1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with</a:t>
            </a:r>
            <a:r>
              <a:rPr lang="fr-FR" sz="32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fr-FR" sz="3200" b="1" dirty="0" err="1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Verifiers</a:t>
            </a:r>
            <a:r>
              <a:rPr lang="fr-FR" sz="32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, </a:t>
            </a:r>
            <a:r>
              <a:rPr lang="fr-FR" sz="3200" b="1" dirty="0" err="1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which</a:t>
            </a:r>
            <a:r>
              <a:rPr lang="fr-FR" sz="32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fr-FR" sz="3200" b="1" dirty="0" err="1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should</a:t>
            </a:r>
            <a:r>
              <a:rPr lang="fr-FR" sz="32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fr-FR" sz="3200" b="1" dirty="0" err="1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snug</a:t>
            </a:r>
            <a:r>
              <a:rPr lang="fr-FR" sz="32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fr-FR" sz="3200" b="1" dirty="0" err="1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within</a:t>
            </a:r>
            <a:r>
              <a:rPr lang="fr-FR" sz="32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0,5mm </a:t>
            </a:r>
            <a:r>
              <a:rPr lang="fr-FR" sz="3200" b="1" dirty="0" err="1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form</a:t>
            </a:r>
            <a:r>
              <a:rPr lang="fr-FR" sz="32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fr-FR" sz="3200" b="1" dirty="0" err="1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Working</a:t>
            </a:r>
            <a:r>
              <a:rPr lang="fr-FR" sz="32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fr-FR" sz="3200" b="1" dirty="0" err="1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Length</a:t>
            </a:r>
            <a:endParaRPr lang="fr-FR" sz="3200" b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0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Den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175" y="1209675"/>
            <a:ext cx="3575050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593013" y="0"/>
            <a:ext cx="738187" cy="6858000"/>
            <a:chOff x="4704" y="0"/>
            <a:chExt cx="523" cy="4320"/>
          </a:xfrm>
        </p:grpSpPr>
        <p:pic>
          <p:nvPicPr>
            <p:cNvPr id="105483" name="Picture 4" descr="S1Vertica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04" y="0"/>
              <a:ext cx="523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5484" name="Rectangle 5"/>
            <p:cNvSpPr>
              <a:spLocks noChangeArrowheads="1"/>
            </p:cNvSpPr>
            <p:nvPr/>
          </p:nvSpPr>
          <p:spPr bwMode="auto">
            <a:xfrm>
              <a:off x="4800" y="2544"/>
              <a:ext cx="336" cy="7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8237538" y="76200"/>
            <a:ext cx="703262" cy="6705600"/>
            <a:chOff x="5262" y="48"/>
            <a:chExt cx="498" cy="4224"/>
          </a:xfrm>
        </p:grpSpPr>
        <p:pic>
          <p:nvPicPr>
            <p:cNvPr id="105481" name="Picture 7" descr="S2Vertical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5262" y="48"/>
              <a:ext cx="498" cy="4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5482" name="Rectangle 8"/>
            <p:cNvSpPr>
              <a:spLocks noChangeArrowheads="1"/>
            </p:cNvSpPr>
            <p:nvPr/>
          </p:nvSpPr>
          <p:spPr bwMode="auto">
            <a:xfrm>
              <a:off x="5328" y="3120"/>
              <a:ext cx="336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0" y="4221163"/>
            <a:ext cx="53578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Shape the coronal and</a:t>
            </a:r>
            <a:br>
              <a:rPr lang="fr-FR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fr-FR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the middle </a:t>
            </a:r>
            <a:r>
              <a:rPr lang="fr-FR" sz="3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third</a:t>
            </a:r>
            <a:r>
              <a:rPr lang="fr-FR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of the canal </a:t>
            </a:r>
          </a:p>
        </p:txBody>
      </p:sp>
      <p:sp>
        <p:nvSpPr>
          <p:cNvPr id="105478" name="Line 13"/>
          <p:cNvSpPr>
            <a:spLocks noChangeShapeType="1"/>
          </p:cNvSpPr>
          <p:nvPr/>
        </p:nvSpPr>
        <p:spPr bwMode="auto">
          <a:xfrm>
            <a:off x="1979613" y="3141663"/>
            <a:ext cx="20637" cy="100171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611188" y="0"/>
            <a:ext cx="670560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4000" dirty="0">
              <a:solidFill>
                <a:srgbClr val="79533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5855" name="Text Box 15"/>
          <p:cNvSpPr txBox="1">
            <a:spLocks noChangeArrowheads="1"/>
          </p:cNvSpPr>
          <p:nvPr/>
        </p:nvSpPr>
        <p:spPr bwMode="auto">
          <a:xfrm>
            <a:off x="0" y="1773238"/>
            <a:ext cx="5003800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fr-FR" sz="4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Shaping</a:t>
            </a:r>
            <a:r>
              <a:rPr lang="fr-FR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Files</a:t>
            </a:r>
            <a:r>
              <a:rPr lang="fr-FR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fr-FR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fr-FR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(S1 &amp; S2 – </a:t>
            </a:r>
            <a:r>
              <a:rPr lang="fr-FR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Accessory</a:t>
            </a:r>
            <a:r>
              <a:rPr lang="fr-FR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fr-FR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Sx</a:t>
            </a:r>
            <a:r>
              <a:rPr lang="fr-FR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  <a:endParaRPr lang="en-US" sz="28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428625"/>
            <a:ext cx="3227387" cy="3500438"/>
            <a:chOff x="361" y="0"/>
            <a:chExt cx="2329" cy="230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361" y="0"/>
              <a:ext cx="2320" cy="2300"/>
              <a:chOff x="361" y="0"/>
              <a:chExt cx="2320" cy="2300"/>
            </a:xfrm>
          </p:grpSpPr>
          <p:pic>
            <p:nvPicPr>
              <p:cNvPr id="140302" name="Picture 4" descr="AscenceurDoigt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2962" r="3703" b="3922"/>
              <a:stretch>
                <a:fillRect/>
              </a:stretch>
            </p:blipFill>
            <p:spPr bwMode="auto">
              <a:xfrm>
                <a:off x="361" y="0"/>
                <a:ext cx="2320" cy="2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0303" name="Line 5"/>
              <p:cNvSpPr>
                <a:spLocks noChangeShapeType="1"/>
              </p:cNvSpPr>
              <p:nvPr/>
            </p:nvSpPr>
            <p:spPr bwMode="auto">
              <a:xfrm>
                <a:off x="1152" y="576"/>
                <a:ext cx="0" cy="864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67946" name="Text Box 6"/>
            <p:cNvSpPr txBox="1">
              <a:spLocks noChangeArrowheads="1"/>
            </p:cNvSpPr>
            <p:nvPr/>
          </p:nvSpPr>
          <p:spPr bwMode="auto">
            <a:xfrm>
              <a:off x="2404" y="48"/>
              <a:ext cx="286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3200" dirty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1</a:t>
              </a:r>
            </a:p>
          </p:txBody>
        </p:sp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5286375" y="1071563"/>
            <a:ext cx="3357563" cy="3078162"/>
            <a:chOff x="3694" y="330"/>
            <a:chExt cx="2562" cy="2076"/>
          </a:xfrm>
        </p:grpSpPr>
        <p:pic>
          <p:nvPicPr>
            <p:cNvPr id="140298" name="Picture 8" descr="réchauffage35"/>
            <p:cNvPicPr>
              <a:picLocks noChangeAspect="1" noChangeArrowheads="1"/>
            </p:cNvPicPr>
            <p:nvPr/>
          </p:nvPicPr>
          <p:blipFill>
            <a:blip r:embed="rId3" cstate="print"/>
            <a:srcRect l="11290" t="3999" r="1212" b="8002"/>
            <a:stretch>
              <a:fillRect/>
            </a:stretch>
          </p:blipFill>
          <p:spPr bwMode="auto">
            <a:xfrm>
              <a:off x="3694" y="330"/>
              <a:ext cx="2562" cy="2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7944" name="Text Box 9"/>
            <p:cNvSpPr txBox="1">
              <a:spLocks noChangeArrowheads="1"/>
            </p:cNvSpPr>
            <p:nvPr/>
          </p:nvSpPr>
          <p:spPr bwMode="auto">
            <a:xfrm>
              <a:off x="5765" y="520"/>
              <a:ext cx="29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3200" dirty="0">
                  <a:solidFill>
                    <a:prstClr val="white">
                      <a:lumMod val="95000"/>
                    </a:prstClr>
                  </a:solidFill>
                  <a:latin typeface="Tahoma" pitchFamily="34" charset="0"/>
                </a:rPr>
                <a:t>2</a:t>
              </a: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1357313" y="4318000"/>
            <a:ext cx="5357812" cy="2468563"/>
            <a:chOff x="1488" y="2430"/>
            <a:chExt cx="4032" cy="1739"/>
          </a:xfrm>
        </p:grpSpPr>
        <p:pic>
          <p:nvPicPr>
            <p:cNvPr id="140296" name="Picture 11" descr="PanneauCuve"/>
            <p:cNvPicPr>
              <a:picLocks noChangeAspect="1" noChangeArrowheads="1"/>
            </p:cNvPicPr>
            <p:nvPr/>
          </p:nvPicPr>
          <p:blipFill>
            <a:blip r:embed="rId4" cstate="print"/>
            <a:srcRect t="5128" b="7692"/>
            <a:stretch>
              <a:fillRect/>
            </a:stretch>
          </p:blipFill>
          <p:spPr bwMode="auto">
            <a:xfrm>
              <a:off x="1488" y="2458"/>
              <a:ext cx="4032" cy="1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7942" name="Text Box 12"/>
            <p:cNvSpPr txBox="1">
              <a:spLocks noChangeArrowheads="1"/>
            </p:cNvSpPr>
            <p:nvPr/>
          </p:nvSpPr>
          <p:spPr bwMode="auto">
            <a:xfrm>
              <a:off x="5113" y="2430"/>
              <a:ext cx="290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3200" dirty="0">
                  <a:solidFill>
                    <a:prstClr val="white">
                      <a:lumMod val="95000"/>
                    </a:prstClr>
                  </a:solidFill>
                  <a:latin typeface="Tahoma" pitchFamily="34" charset="0"/>
                </a:rPr>
                <a:t>3</a:t>
              </a:r>
            </a:p>
          </p:txBody>
        </p:sp>
      </p:grpSp>
      <p:sp>
        <p:nvSpPr>
          <p:cNvPr id="140293" name="ZoneTexte 12"/>
          <p:cNvSpPr txBox="1">
            <a:spLocks noChangeArrowheads="1"/>
          </p:cNvSpPr>
          <p:nvPr/>
        </p:nvSpPr>
        <p:spPr bwMode="auto">
          <a:xfrm>
            <a:off x="3357563" y="214313"/>
            <a:ext cx="3143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pitchFamily="34" charset="0"/>
              </a:rPr>
              <a:t>Place the Obturators </a:t>
            </a:r>
          </a:p>
        </p:txBody>
      </p:sp>
      <p:sp>
        <p:nvSpPr>
          <p:cNvPr id="140294" name="ZoneTexte 13"/>
          <p:cNvSpPr txBox="1">
            <a:spLocks noChangeArrowheads="1"/>
          </p:cNvSpPr>
          <p:nvPr/>
        </p:nvSpPr>
        <p:spPr bwMode="auto">
          <a:xfrm>
            <a:off x="3643313" y="2643188"/>
            <a:ext cx="13573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pitchFamily="34" charset="0"/>
              </a:rPr>
              <a:t>Heat The Obturator</a:t>
            </a:r>
          </a:p>
        </p:txBody>
      </p:sp>
      <p:sp>
        <p:nvSpPr>
          <p:cNvPr id="140295" name="ZoneTexte 14"/>
          <p:cNvSpPr txBox="1">
            <a:spLocks noChangeArrowheads="1"/>
          </p:cNvSpPr>
          <p:nvPr/>
        </p:nvSpPr>
        <p:spPr bwMode="auto">
          <a:xfrm>
            <a:off x="6786563" y="5864225"/>
            <a:ext cx="20716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pitchFamily="34" charset="0"/>
              </a:rPr>
              <a:t>Select the right size and start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357188" y="501650"/>
            <a:ext cx="372586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Dry the </a:t>
            </a:r>
            <a:r>
              <a:rPr lang="fr-FR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Canals</a:t>
            </a:r>
            <a:r>
              <a:rPr lang="fr-F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fr-FR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with</a:t>
            </a:r>
            <a:r>
              <a:rPr lang="fr-F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fr-FR" sz="32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Sterile</a:t>
            </a:r>
            <a:r>
              <a:rPr lang="fr-F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fr-FR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Paper</a:t>
            </a:r>
            <a:r>
              <a:rPr lang="fr-F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Points</a:t>
            </a:r>
          </a:p>
        </p:txBody>
      </p:sp>
      <p:pic>
        <p:nvPicPr>
          <p:cNvPr id="141315" name="Picture 2" descr="N:\DM_Marketing\5-MARKETING PRODUITS\A-ENDO\A4 - obturation\Pointe papier\paperpoint for ProTaper  A022W\images\A022W_PackshotProTap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188" y="2714625"/>
            <a:ext cx="5400676" cy="354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6" name="Picture 3" descr="thermafil_3 copi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3725" y="214313"/>
            <a:ext cx="4525963" cy="654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8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0" y="571500"/>
            <a:ext cx="42862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>
                <a:solidFill>
                  <a:prstClr val="black"/>
                </a:solidFill>
                <a:latin typeface="Arial" pitchFamily="34" charset="0"/>
              </a:rPr>
              <a:t>Mix the Sealer and coat thewalls of the canal with a thin layer using a Probe or a paper point</a:t>
            </a:r>
          </a:p>
        </p:txBody>
      </p:sp>
      <p:pic>
        <p:nvPicPr>
          <p:cNvPr id="142339" name="Picture 2" descr="N:\DM_Marketing\5-MARKETING PRODUITS\A-ENDO\A4 - obturation\TopSeal MIX\Seringue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4714875"/>
            <a:ext cx="43434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0" name="Picture 6" descr="N:\DM_Marketing\5-MARKETING PRODUITS\A-ENDO\A4 - obturation\Topseal\tubes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2286000"/>
            <a:ext cx="3614737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214313" y="5038725"/>
            <a:ext cx="21431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Topseal MIX</a:t>
            </a:r>
          </a:p>
        </p:txBody>
      </p:sp>
      <p:pic>
        <p:nvPicPr>
          <p:cNvPr id="142342" name="Picture 2" descr="thermafil_4 copi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6750" y="285750"/>
            <a:ext cx="4452938" cy="644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2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hermafil_5 copier"/>
          <p:cNvPicPr>
            <a:picLocks noChangeAspect="1" noChangeArrowheads="1"/>
          </p:cNvPicPr>
          <p:nvPr/>
        </p:nvPicPr>
        <p:blipFill>
          <a:blip r:embed="rId2" cstate="print"/>
          <a:srcRect l="7755" t="3268" r="3075" b="4092"/>
          <a:stretch>
            <a:fillRect/>
          </a:stretch>
        </p:blipFill>
        <p:spPr bwMode="auto">
          <a:xfrm>
            <a:off x="4714875" y="428625"/>
            <a:ext cx="4143375" cy="607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17488" y="71438"/>
            <a:ext cx="3854450" cy="2714625"/>
            <a:chOff x="0" y="0"/>
            <a:chExt cx="3120" cy="2248"/>
          </a:xfrm>
        </p:grpSpPr>
        <p:pic>
          <p:nvPicPr>
            <p:cNvPr id="143369" name="Picture 4" descr="AscenceurDoigt2"/>
            <p:cNvPicPr>
              <a:picLocks noChangeAspect="1" noChangeArrowheads="1"/>
            </p:cNvPicPr>
            <p:nvPr/>
          </p:nvPicPr>
          <p:blipFill>
            <a:blip r:embed="rId3" cstate="print"/>
            <a:srcRect b="16223"/>
            <a:stretch>
              <a:fillRect/>
            </a:stretch>
          </p:blipFill>
          <p:spPr bwMode="auto">
            <a:xfrm>
              <a:off x="0" y="0"/>
              <a:ext cx="3120" cy="2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370" name="Line 5"/>
            <p:cNvSpPr>
              <a:spLocks noChangeShapeType="1"/>
            </p:cNvSpPr>
            <p:nvPr/>
          </p:nvSpPr>
          <p:spPr bwMode="auto">
            <a:xfrm flipV="1">
              <a:off x="1296" y="624"/>
              <a:ext cx="0" cy="864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pic>
        <p:nvPicPr>
          <p:cNvPr id="143364" name="Picture 6" descr="RécupérationThermafil"/>
          <p:cNvPicPr>
            <a:picLocks noChangeAspect="1" noChangeArrowheads="1"/>
          </p:cNvPicPr>
          <p:nvPr/>
        </p:nvPicPr>
        <p:blipFill>
          <a:blip r:embed="rId4" cstate="print">
            <a:lum bright="18000" contrast="6000"/>
          </a:blip>
          <a:srcRect t="3455" b="6146"/>
          <a:stretch>
            <a:fillRect/>
          </a:stretch>
        </p:blipFill>
        <p:spPr bwMode="auto">
          <a:xfrm>
            <a:off x="357188" y="3638550"/>
            <a:ext cx="3711575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3" name="Text Box 7"/>
          <p:cNvSpPr txBox="1">
            <a:spLocks noChangeArrowheads="1"/>
          </p:cNvSpPr>
          <p:nvPr/>
        </p:nvSpPr>
        <p:spPr bwMode="auto">
          <a:xfrm>
            <a:off x="3071813" y="1500188"/>
            <a:ext cx="431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white">
                    <a:lumMod val="95000"/>
                  </a:prstClr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171014" name="Text Box 8"/>
          <p:cNvSpPr txBox="1">
            <a:spLocks noChangeArrowheads="1"/>
          </p:cNvSpPr>
          <p:nvPr/>
        </p:nvSpPr>
        <p:spPr bwMode="auto">
          <a:xfrm>
            <a:off x="1071563" y="4714875"/>
            <a:ext cx="5032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white">
                    <a:lumMod val="95000"/>
                  </a:prstClr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171015" name="Text Box 9"/>
          <p:cNvSpPr txBox="1">
            <a:spLocks noChangeArrowheads="1"/>
          </p:cNvSpPr>
          <p:nvPr/>
        </p:nvSpPr>
        <p:spPr bwMode="auto">
          <a:xfrm>
            <a:off x="8286750" y="1571625"/>
            <a:ext cx="3603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white">
                    <a:lumMod val="95000"/>
                  </a:prstClr>
                </a:solidFill>
                <a:latin typeface="Arial" pitchFamily="34" charset="0"/>
              </a:rPr>
              <a:t>3</a:t>
            </a:r>
          </a:p>
        </p:txBody>
      </p:sp>
      <p:sp>
        <p:nvSpPr>
          <p:cNvPr id="143368" name="ZoneTexte 9"/>
          <p:cNvSpPr txBox="1">
            <a:spLocks noChangeArrowheads="1"/>
          </p:cNvSpPr>
          <p:nvPr/>
        </p:nvSpPr>
        <p:spPr bwMode="auto">
          <a:xfrm>
            <a:off x="214313" y="2857500"/>
            <a:ext cx="3786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latin typeface="Arial" pitchFamily="34" charset="0"/>
              </a:rPr>
              <a:t>Take it out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latin typeface="Arial" pitchFamily="34" charset="0"/>
              </a:rPr>
              <a:t>and insert it in the canal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thermafil_7 copi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1700" y="642938"/>
            <a:ext cx="414655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7" name="Picture 3" descr="thermafil_6 copi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642938"/>
            <a:ext cx="4156075" cy="601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Image 2" descr="A289S_2X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190894">
            <a:off x="-214313" y="2409825"/>
            <a:ext cx="5194301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1" name="Image 3" descr="A040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365472">
            <a:off x="4294188" y="2563813"/>
            <a:ext cx="5281612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2" name="Image 5" descr="A281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38" y="5343525"/>
            <a:ext cx="6710362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5" name="ZoneTexte 6"/>
          <p:cNvSpPr txBox="1">
            <a:spLocks noChangeArrowheads="1"/>
          </p:cNvSpPr>
          <p:nvPr/>
        </p:nvSpPr>
        <p:spPr bwMode="auto">
          <a:xfrm>
            <a:off x="214313" y="428625"/>
            <a:ext cx="892968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Use of a selected </a:t>
            </a:r>
            <a:r>
              <a:rPr lang="en-US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Plugger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to ensure homogeneity of the filling. </a:t>
            </a:r>
          </a:p>
        </p:txBody>
      </p:sp>
      <p:sp>
        <p:nvSpPr>
          <p:cNvPr id="145414" name="ZoneTexte 7"/>
          <p:cNvSpPr txBox="1">
            <a:spLocks noChangeArrowheads="1"/>
          </p:cNvSpPr>
          <p:nvPr/>
        </p:nvSpPr>
        <p:spPr bwMode="auto">
          <a:xfrm>
            <a:off x="2786063" y="5572125"/>
            <a:ext cx="157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34" charset="0"/>
              </a:rPr>
              <a:t>Heat Carrier</a:t>
            </a:r>
          </a:p>
        </p:txBody>
      </p:sp>
      <p:sp>
        <p:nvSpPr>
          <p:cNvPr id="145415" name="ZoneTexte 8"/>
          <p:cNvSpPr txBox="1">
            <a:spLocks noChangeArrowheads="1"/>
          </p:cNvSpPr>
          <p:nvPr/>
        </p:nvSpPr>
        <p:spPr bwMode="auto">
          <a:xfrm>
            <a:off x="6429375" y="5572125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pitchFamily="34" charset="0"/>
              </a:rPr>
              <a:t>Plugger</a:t>
            </a:r>
          </a:p>
        </p:txBody>
      </p:sp>
      <p:sp>
        <p:nvSpPr>
          <p:cNvPr id="145416" name="ZoneTexte 9"/>
          <p:cNvSpPr txBox="1">
            <a:spLocks noChangeArrowheads="1"/>
          </p:cNvSpPr>
          <p:nvPr/>
        </p:nvSpPr>
        <p:spPr bwMode="auto">
          <a:xfrm rot="2260690">
            <a:off x="5540375" y="3389313"/>
            <a:ext cx="2928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pitchFamily="34" charset="0"/>
              </a:rPr>
              <a:t>Plugger  Dr. Schilder</a:t>
            </a:r>
          </a:p>
        </p:txBody>
      </p:sp>
      <p:sp>
        <p:nvSpPr>
          <p:cNvPr id="145417" name="ZoneTexte 10"/>
          <p:cNvSpPr txBox="1">
            <a:spLocks noChangeArrowheads="1"/>
          </p:cNvSpPr>
          <p:nvPr/>
        </p:nvSpPr>
        <p:spPr bwMode="auto">
          <a:xfrm rot="-1198783">
            <a:off x="879475" y="2357438"/>
            <a:ext cx="3000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pitchFamily="34" charset="0"/>
              </a:rPr>
              <a:t>Plugger Dr P.Machtou</a:t>
            </a:r>
          </a:p>
        </p:txBody>
      </p:sp>
      <p:pic>
        <p:nvPicPr>
          <p:cNvPr id="145418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8B7F4B"/>
              </a:clrFrom>
              <a:clrTo>
                <a:srgbClr val="8B7F4B">
                  <a:alpha val="0"/>
                </a:srgbClr>
              </a:clrTo>
            </a:clrChange>
            <a:lum contrast="10000"/>
          </a:blip>
          <a:srcRect l="2856" t="70580"/>
          <a:stretch>
            <a:fillRect/>
          </a:stretch>
        </p:blipFill>
        <p:spPr bwMode="auto">
          <a:xfrm rot="-1238565">
            <a:off x="790575" y="4254500"/>
            <a:ext cx="44291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9" name="ZoneTexte 10"/>
          <p:cNvSpPr txBox="1">
            <a:spLocks noChangeArrowheads="1"/>
          </p:cNvSpPr>
          <p:nvPr/>
        </p:nvSpPr>
        <p:spPr bwMode="auto">
          <a:xfrm>
            <a:off x="71438" y="4810125"/>
            <a:ext cx="4286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>
                <a:solidFill>
                  <a:prstClr val="black"/>
                </a:solidFill>
                <a:latin typeface="Arial" pitchFamily="34" charset="0"/>
              </a:rPr>
              <a:t>0.5</a:t>
            </a:r>
          </a:p>
        </p:txBody>
      </p:sp>
      <p:sp>
        <p:nvSpPr>
          <p:cNvPr id="145420" name="ZoneTexte 14"/>
          <p:cNvSpPr txBox="1">
            <a:spLocks noChangeArrowheads="1"/>
          </p:cNvSpPr>
          <p:nvPr/>
        </p:nvSpPr>
        <p:spPr bwMode="auto">
          <a:xfrm>
            <a:off x="3714750" y="1785938"/>
            <a:ext cx="5000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>
                <a:solidFill>
                  <a:prstClr val="black"/>
                </a:solidFill>
                <a:latin typeface="Arial" pitchFamily="34" charset="0"/>
              </a:rPr>
              <a:t>0,6</a:t>
            </a:r>
          </a:p>
        </p:txBody>
      </p:sp>
      <p:sp>
        <p:nvSpPr>
          <p:cNvPr id="145421" name="ZoneTexte 15"/>
          <p:cNvSpPr txBox="1">
            <a:spLocks noChangeArrowheads="1"/>
          </p:cNvSpPr>
          <p:nvPr/>
        </p:nvSpPr>
        <p:spPr bwMode="auto">
          <a:xfrm>
            <a:off x="285750" y="5524500"/>
            <a:ext cx="50006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>
                <a:solidFill>
                  <a:prstClr val="black"/>
                </a:solidFill>
                <a:latin typeface="Arial" pitchFamily="34" charset="0"/>
              </a:rPr>
              <a:t>0,8</a:t>
            </a:r>
          </a:p>
        </p:txBody>
      </p:sp>
      <p:sp>
        <p:nvSpPr>
          <p:cNvPr id="145422" name="ZoneTexte 16"/>
          <p:cNvSpPr txBox="1">
            <a:spLocks noChangeArrowheads="1"/>
          </p:cNvSpPr>
          <p:nvPr/>
        </p:nvSpPr>
        <p:spPr bwMode="auto">
          <a:xfrm>
            <a:off x="4286250" y="2428875"/>
            <a:ext cx="4286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>
                <a:solidFill>
                  <a:prstClr val="black"/>
                </a:solidFill>
                <a:latin typeface="Arial" pitchFamily="34" charset="0"/>
              </a:rPr>
              <a:t>1.0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thermafil_8 copi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142875"/>
            <a:ext cx="4591050" cy="664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5" name="Picture 3" descr="ThermafilMesial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3775" y="214313"/>
            <a:ext cx="4268788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MolMandPostOpOrtho cop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285750"/>
            <a:ext cx="4508500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59" name="Picture 3" descr="MolMandPost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285750"/>
            <a:ext cx="4233862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1084263" y="76200"/>
            <a:ext cx="7246937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Shaping</a:t>
            </a:r>
            <a:r>
              <a:rPr lang="fr-FR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Files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Variable </a:t>
            </a:r>
            <a:r>
              <a:rPr lang="fr-FR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Increasing</a:t>
            </a:r>
            <a:r>
              <a:rPr lang="fr-FR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Taper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(Eiffel </a:t>
            </a:r>
            <a:r>
              <a:rPr lang="fr-FR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Tower</a:t>
            </a:r>
            <a:r>
              <a:rPr lang="fr-FR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fr-FR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shape</a:t>
            </a:r>
            <a:r>
              <a:rPr lang="fr-FR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)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50825" y="2212975"/>
            <a:ext cx="8280400" cy="1503363"/>
            <a:chOff x="98" y="1318"/>
            <a:chExt cx="5831" cy="890"/>
          </a:xfrm>
        </p:grpSpPr>
        <p:pic>
          <p:nvPicPr>
            <p:cNvPr id="106513" name="Picture 4" descr="S1_treat_ro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8" y="1371"/>
              <a:ext cx="5758" cy="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6514" name="Rectangle 5"/>
            <p:cNvSpPr>
              <a:spLocks noChangeArrowheads="1"/>
            </p:cNvSpPr>
            <p:nvPr/>
          </p:nvSpPr>
          <p:spPr bwMode="auto">
            <a:xfrm>
              <a:off x="3188" y="1318"/>
              <a:ext cx="479" cy="3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3200">
                  <a:solidFill>
                    <a:srgbClr val="9900FF"/>
                  </a:solidFill>
                  <a:latin typeface="Arial" pitchFamily="34" charset="0"/>
                </a:rPr>
                <a:t>S1</a:t>
              </a:r>
            </a:p>
          </p:txBody>
        </p:sp>
        <p:sp>
          <p:nvSpPr>
            <p:cNvPr id="106515" name="Rectangle 6"/>
            <p:cNvSpPr>
              <a:spLocks noChangeArrowheads="1"/>
            </p:cNvSpPr>
            <p:nvPr/>
          </p:nvSpPr>
          <p:spPr bwMode="auto">
            <a:xfrm>
              <a:off x="5799" y="1584"/>
              <a:ext cx="130" cy="3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3200">
                <a:solidFill>
                  <a:srgbClr val="9900FF"/>
                </a:solidFill>
                <a:latin typeface="Tahoma" pitchFamily="34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14313" y="3714750"/>
            <a:ext cx="9809162" cy="1655763"/>
            <a:chOff x="98" y="2083"/>
            <a:chExt cx="6761" cy="893"/>
          </a:xfrm>
        </p:grpSpPr>
        <p:pic>
          <p:nvPicPr>
            <p:cNvPr id="106510" name="Picture 8" descr="S2_treat_ro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8" y="2152"/>
              <a:ext cx="5662" cy="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6511" name="Rectangle 9"/>
            <p:cNvSpPr>
              <a:spLocks noChangeArrowheads="1"/>
            </p:cNvSpPr>
            <p:nvPr/>
          </p:nvSpPr>
          <p:spPr bwMode="auto">
            <a:xfrm>
              <a:off x="3351" y="2083"/>
              <a:ext cx="127" cy="313"/>
            </a:xfrm>
            <a:prstGeom prst="rect">
              <a:avLst/>
            </a:prstGeom>
            <a:solidFill>
              <a:schemeClr val="tx2">
                <a:alpha val="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3200">
                <a:solidFill>
                  <a:prstClr val="white"/>
                </a:solidFill>
                <a:latin typeface="Tahoma" pitchFamily="34" charset="0"/>
              </a:endParaRPr>
            </a:p>
          </p:txBody>
        </p:sp>
        <p:sp>
          <p:nvSpPr>
            <p:cNvPr id="106512" name="Rectangle 10"/>
            <p:cNvSpPr>
              <a:spLocks noChangeArrowheads="1"/>
            </p:cNvSpPr>
            <p:nvPr/>
          </p:nvSpPr>
          <p:spPr bwMode="auto">
            <a:xfrm>
              <a:off x="6499" y="2199"/>
              <a:ext cx="360" cy="282"/>
            </a:xfrm>
            <a:prstGeom prst="rect">
              <a:avLst/>
            </a:prstGeom>
            <a:solidFill>
              <a:schemeClr val="tx2">
                <a:alpha val="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8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900113" y="5357813"/>
            <a:ext cx="7073900" cy="1360487"/>
            <a:chOff x="192" y="2899"/>
            <a:chExt cx="5013" cy="857"/>
          </a:xfrm>
        </p:grpSpPr>
        <p:pic>
          <p:nvPicPr>
            <p:cNvPr id="106507" name="Picture 12" descr="SX_treat_ro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2" y="3125"/>
              <a:ext cx="4656" cy="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6508" name="Rectangle 13"/>
            <p:cNvSpPr>
              <a:spLocks noChangeArrowheads="1"/>
            </p:cNvSpPr>
            <p:nvPr/>
          </p:nvSpPr>
          <p:spPr bwMode="auto">
            <a:xfrm>
              <a:off x="3344" y="2899"/>
              <a:ext cx="13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3200">
                <a:solidFill>
                  <a:srgbClr val="795339"/>
                </a:solidFill>
                <a:latin typeface="Tahoma" pitchFamily="34" charset="0"/>
              </a:endParaRPr>
            </a:p>
          </p:txBody>
        </p:sp>
        <p:sp>
          <p:nvSpPr>
            <p:cNvPr id="106509" name="Rectangle 14"/>
            <p:cNvSpPr>
              <a:spLocks noChangeArrowheads="1"/>
            </p:cNvSpPr>
            <p:nvPr/>
          </p:nvSpPr>
          <p:spPr bwMode="auto">
            <a:xfrm>
              <a:off x="4831" y="3216"/>
              <a:ext cx="37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19</a:t>
              </a:r>
            </a:p>
          </p:txBody>
        </p:sp>
      </p:grpSp>
      <p:sp>
        <p:nvSpPr>
          <p:cNvPr id="106502" name="Text Box 17"/>
          <p:cNvSpPr txBox="1">
            <a:spLocks noChangeArrowheads="1"/>
          </p:cNvSpPr>
          <p:nvPr/>
        </p:nvSpPr>
        <p:spPr bwMode="auto">
          <a:xfrm>
            <a:off x="8242300" y="4357688"/>
            <a:ext cx="615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FR" sz="2400">
                <a:solidFill>
                  <a:prstClr val="black"/>
                </a:solidFill>
                <a:latin typeface="Arial" pitchFamily="34" charset="0"/>
              </a:rPr>
              <a:t>20</a:t>
            </a:r>
            <a:endParaRPr lang="en-US" sz="24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6503" name="Text Box 19"/>
          <p:cNvSpPr txBox="1">
            <a:spLocks noChangeArrowheads="1"/>
          </p:cNvSpPr>
          <p:nvPr/>
        </p:nvSpPr>
        <p:spPr bwMode="auto">
          <a:xfrm>
            <a:off x="7929563" y="2714625"/>
            <a:ext cx="1000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>
                <a:solidFill>
                  <a:prstClr val="black"/>
                </a:solidFill>
                <a:latin typeface="Arial" pitchFamily="34" charset="0"/>
              </a:rPr>
              <a:t>18</a:t>
            </a:r>
            <a:endParaRPr lang="en-US" sz="24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6504" name="Text Box 20"/>
          <p:cNvSpPr txBox="1">
            <a:spLocks noChangeArrowheads="1"/>
          </p:cNvSpPr>
          <p:nvPr/>
        </p:nvSpPr>
        <p:spPr bwMode="auto">
          <a:xfrm>
            <a:off x="4857750" y="5643563"/>
            <a:ext cx="863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FR" sz="2800">
                <a:solidFill>
                  <a:srgbClr val="000000"/>
                </a:solidFill>
                <a:latin typeface="Arial" pitchFamily="34" charset="0"/>
              </a:rPr>
              <a:t>Sx</a:t>
            </a:r>
            <a:endParaRPr lang="en-US" sz="2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6505" name="Text Box 21"/>
          <p:cNvSpPr txBox="1">
            <a:spLocks noChangeArrowheads="1"/>
          </p:cNvSpPr>
          <p:nvPr/>
        </p:nvSpPr>
        <p:spPr bwMode="auto">
          <a:xfrm>
            <a:off x="7812088" y="1268413"/>
            <a:ext cx="720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FR">
                <a:solidFill>
                  <a:prstClr val="white"/>
                </a:solidFill>
                <a:latin typeface="Arial" pitchFamily="34" charset="0"/>
              </a:rPr>
              <a:t>S2</a:t>
            </a:r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106506" name="Text Box 22"/>
          <p:cNvSpPr txBox="1">
            <a:spLocks noChangeArrowheads="1"/>
          </p:cNvSpPr>
          <p:nvPr/>
        </p:nvSpPr>
        <p:spPr bwMode="auto">
          <a:xfrm>
            <a:off x="4787900" y="3933825"/>
            <a:ext cx="10080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  <a:latin typeface="Arial" pitchFamily="34" charset="0"/>
              </a:rPr>
              <a:t>S2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Den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64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963738" y="404813"/>
            <a:ext cx="7180262" cy="5029200"/>
            <a:chOff x="1008" y="624"/>
            <a:chExt cx="5088" cy="3168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3552" y="1248"/>
              <a:ext cx="2400" cy="1488"/>
              <a:chOff x="3168" y="1728"/>
              <a:chExt cx="1920" cy="1296"/>
            </a:xfrm>
          </p:grpSpPr>
          <p:sp>
            <p:nvSpPr>
              <p:cNvPr id="37902" name="Rectangle 14"/>
              <p:cNvSpPr>
                <a:spLocks noChangeArrowheads="1"/>
              </p:cNvSpPr>
              <p:nvPr/>
            </p:nvSpPr>
            <p:spPr bwMode="auto">
              <a:xfrm>
                <a:off x="3360" y="2304"/>
                <a:ext cx="1728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3200">
                  <a:solidFill>
                    <a:srgbClr val="79533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07545" name="Line 15"/>
              <p:cNvSpPr>
                <a:spLocks noChangeShapeType="1"/>
              </p:cNvSpPr>
              <p:nvPr/>
            </p:nvSpPr>
            <p:spPr bwMode="auto">
              <a:xfrm>
                <a:off x="3168" y="1728"/>
                <a:ext cx="1056" cy="576"/>
              </a:xfrm>
              <a:prstGeom prst="line">
                <a:avLst/>
              </a:prstGeom>
              <a:noFill/>
              <a:ln w="57150">
                <a:noFill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37904" name="Rectangle 16"/>
            <p:cNvSpPr>
              <a:spLocks noChangeArrowheads="1"/>
            </p:cNvSpPr>
            <p:nvPr/>
          </p:nvSpPr>
          <p:spPr bwMode="auto">
            <a:xfrm>
              <a:off x="3726" y="3072"/>
              <a:ext cx="237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3200">
                <a:solidFill>
                  <a:srgbClr val="79533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07542" name="Line 17"/>
            <p:cNvSpPr>
              <a:spLocks noChangeShapeType="1"/>
            </p:cNvSpPr>
            <p:nvPr/>
          </p:nvSpPr>
          <p:spPr bwMode="auto">
            <a:xfrm flipH="1">
              <a:off x="4808" y="2832"/>
              <a:ext cx="0" cy="38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37906" name="Rectangle 18"/>
            <p:cNvSpPr>
              <a:spLocks noChangeArrowheads="1"/>
            </p:cNvSpPr>
            <p:nvPr/>
          </p:nvSpPr>
          <p:spPr bwMode="auto">
            <a:xfrm>
              <a:off x="1008" y="624"/>
              <a:ext cx="4752" cy="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4400">
                <a:solidFill>
                  <a:srgbClr val="79533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107524" name="Text Box 19"/>
          <p:cNvSpPr txBox="1">
            <a:spLocks noChangeArrowheads="1"/>
          </p:cNvSpPr>
          <p:nvPr/>
        </p:nvSpPr>
        <p:spPr bwMode="auto">
          <a:xfrm>
            <a:off x="4714875" y="46038"/>
            <a:ext cx="370998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fr-FR" sz="2800" b="1">
                <a:solidFill>
                  <a:prstClr val="black"/>
                </a:solidFill>
                <a:latin typeface="Arial" pitchFamily="34" charset="0"/>
              </a:rPr>
              <a:t>Finishing Files</a:t>
            </a:r>
            <a:br>
              <a:rPr lang="fr-FR" sz="2800" b="1">
                <a:solidFill>
                  <a:prstClr val="black"/>
                </a:solidFill>
                <a:latin typeface="Arial" pitchFamily="34" charset="0"/>
              </a:rPr>
            </a:br>
            <a:r>
              <a:rPr lang="fr-FR" sz="2800" b="1">
                <a:solidFill>
                  <a:prstClr val="black"/>
                </a:solidFill>
                <a:latin typeface="Arial" pitchFamily="34" charset="0"/>
              </a:rPr>
              <a:t>F1,  F2,  F3,  F4,  F5</a:t>
            </a:r>
            <a:endParaRPr lang="en-US" sz="2800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7908" name="Text Box 20"/>
          <p:cNvSpPr txBox="1">
            <a:spLocks noChangeArrowheads="1"/>
          </p:cNvSpPr>
          <p:nvPr/>
        </p:nvSpPr>
        <p:spPr bwMode="auto">
          <a:xfrm>
            <a:off x="1643063" y="6000750"/>
            <a:ext cx="7000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fr-FR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Shape the Apical part of the canal</a:t>
            </a:r>
            <a:endParaRPr lang="en-US" sz="3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 rot="-5400000">
            <a:off x="3738563" y="1589088"/>
            <a:ext cx="5351462" cy="3459162"/>
            <a:chOff x="144" y="169"/>
            <a:chExt cx="3153" cy="1992"/>
          </a:xfrm>
        </p:grpSpPr>
        <p:grpSp>
          <p:nvGrpSpPr>
            <p:cNvPr id="5" name="Group 23"/>
            <p:cNvGrpSpPr>
              <a:grpSpLocks/>
            </p:cNvGrpSpPr>
            <p:nvPr/>
          </p:nvGrpSpPr>
          <p:grpSpPr bwMode="auto">
            <a:xfrm>
              <a:off x="144" y="288"/>
              <a:ext cx="3153" cy="1873"/>
              <a:chOff x="144" y="288"/>
              <a:chExt cx="3153" cy="1873"/>
            </a:xfrm>
          </p:grpSpPr>
          <p:pic>
            <p:nvPicPr>
              <p:cNvPr id="107530" name="Picture 24" descr="F1_treat_rot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4" y="288"/>
                <a:ext cx="3024" cy="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7531" name="Picture 25" descr="F2_treat_rot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flipV="1">
                <a:off x="144" y="617"/>
                <a:ext cx="3024" cy="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7532" name="Picture 26" descr="F3_treat_rot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4" y="993"/>
                <a:ext cx="3024" cy="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7533" name="Picture 27" descr="F4_treat_rot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44" y="1357"/>
                <a:ext cx="3024" cy="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7534" name="Picture 28" descr="F5_treat_rot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44" y="1721"/>
                <a:ext cx="3024" cy="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7535" name="Rectangle 29"/>
              <p:cNvSpPr>
                <a:spLocks noChangeArrowheads="1"/>
              </p:cNvSpPr>
              <p:nvPr/>
            </p:nvSpPr>
            <p:spPr bwMode="auto">
              <a:xfrm>
                <a:off x="3027" y="384"/>
                <a:ext cx="270" cy="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795339"/>
                  </a:solidFill>
                  <a:latin typeface="Tahoma" pitchFamily="34" charset="0"/>
                </a:endParaRPr>
              </a:p>
            </p:txBody>
          </p:sp>
          <p:sp>
            <p:nvSpPr>
              <p:cNvPr id="107536" name="Rectangle 30"/>
              <p:cNvSpPr>
                <a:spLocks noChangeArrowheads="1"/>
              </p:cNvSpPr>
              <p:nvPr/>
            </p:nvSpPr>
            <p:spPr bwMode="auto">
              <a:xfrm>
                <a:off x="3027" y="729"/>
                <a:ext cx="270" cy="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795339"/>
                  </a:solidFill>
                  <a:latin typeface="Tahoma" pitchFamily="34" charset="0"/>
                </a:endParaRPr>
              </a:p>
            </p:txBody>
          </p:sp>
          <p:sp>
            <p:nvSpPr>
              <p:cNvPr id="107537" name="Rectangle 31"/>
              <p:cNvSpPr>
                <a:spLocks noChangeArrowheads="1"/>
              </p:cNvSpPr>
              <p:nvPr/>
            </p:nvSpPr>
            <p:spPr bwMode="auto">
              <a:xfrm>
                <a:off x="3027" y="1055"/>
                <a:ext cx="270" cy="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795339"/>
                  </a:solidFill>
                  <a:latin typeface="Tahoma" pitchFamily="34" charset="0"/>
                </a:endParaRPr>
              </a:p>
            </p:txBody>
          </p:sp>
          <p:sp>
            <p:nvSpPr>
              <p:cNvPr id="107538" name="Rectangle 32"/>
              <p:cNvSpPr>
                <a:spLocks noChangeArrowheads="1"/>
              </p:cNvSpPr>
              <p:nvPr/>
            </p:nvSpPr>
            <p:spPr bwMode="auto">
              <a:xfrm>
                <a:off x="3027" y="1440"/>
                <a:ext cx="270" cy="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795339"/>
                  </a:solidFill>
                  <a:latin typeface="Tahoma" pitchFamily="34" charset="0"/>
                </a:endParaRPr>
              </a:p>
            </p:txBody>
          </p:sp>
          <p:sp>
            <p:nvSpPr>
              <p:cNvPr id="107539" name="Rectangle 33"/>
              <p:cNvSpPr>
                <a:spLocks noChangeArrowheads="1"/>
              </p:cNvSpPr>
              <p:nvPr/>
            </p:nvSpPr>
            <p:spPr bwMode="auto">
              <a:xfrm>
                <a:off x="3025" y="1824"/>
                <a:ext cx="271" cy="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795339"/>
                  </a:solidFill>
                  <a:latin typeface="Tahoma" pitchFamily="34" charset="0"/>
                </a:endParaRPr>
              </a:p>
            </p:txBody>
          </p:sp>
        </p:grpSp>
        <p:sp>
          <p:nvSpPr>
            <p:cNvPr id="107529" name="Rectangle 34"/>
            <p:cNvSpPr>
              <a:spLocks noChangeArrowheads="1"/>
            </p:cNvSpPr>
            <p:nvPr/>
          </p:nvSpPr>
          <p:spPr bwMode="auto">
            <a:xfrm>
              <a:off x="1578" y="169"/>
              <a:ext cx="270" cy="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vert="eaVert"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795339"/>
                </a:solidFill>
                <a:latin typeface="Tahoma" pitchFamily="34" charset="0"/>
              </a:endParaRPr>
            </a:p>
          </p:txBody>
        </p:sp>
      </p:grpSp>
      <p:sp>
        <p:nvSpPr>
          <p:cNvPr id="107527" name="Line 41"/>
          <p:cNvSpPr>
            <a:spLocks noChangeShapeType="1"/>
          </p:cNvSpPr>
          <p:nvPr/>
        </p:nvSpPr>
        <p:spPr bwMode="auto">
          <a:xfrm>
            <a:off x="7667625" y="5805488"/>
            <a:ext cx="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03200" y="3519488"/>
            <a:ext cx="7924800" cy="1317625"/>
            <a:chOff x="144" y="2217"/>
            <a:chExt cx="5616" cy="830"/>
          </a:xfrm>
        </p:grpSpPr>
        <p:pic>
          <p:nvPicPr>
            <p:cNvPr id="108571" name="Picture 3" descr="F3_treat_rot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4" y="2217"/>
              <a:ext cx="5616" cy="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8572" name="Text Box 4"/>
            <p:cNvSpPr txBox="1">
              <a:spLocks noChangeArrowheads="1"/>
            </p:cNvSpPr>
            <p:nvPr/>
          </p:nvSpPr>
          <p:spPr bwMode="auto">
            <a:xfrm>
              <a:off x="3744" y="2236"/>
              <a:ext cx="36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2600">
                  <a:solidFill>
                    <a:srgbClr val="3333FF"/>
                  </a:solidFill>
                  <a:latin typeface="Comic Sans MS" pitchFamily="66" charset="0"/>
                </a:rPr>
                <a:t>F3</a:t>
              </a:r>
              <a:endParaRPr lang="fr-FR" sz="2200">
                <a:solidFill>
                  <a:srgbClr val="3333FF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34938" y="2474913"/>
            <a:ext cx="8061325" cy="1319212"/>
            <a:chOff x="96" y="1559"/>
            <a:chExt cx="5712" cy="831"/>
          </a:xfrm>
        </p:grpSpPr>
        <p:pic>
          <p:nvPicPr>
            <p:cNvPr id="108569" name="Picture 6" descr="F2_treat_rot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6" y="1559"/>
              <a:ext cx="5712" cy="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8570" name="Text Box 7"/>
            <p:cNvSpPr txBox="1">
              <a:spLocks noChangeArrowheads="1"/>
            </p:cNvSpPr>
            <p:nvPr/>
          </p:nvSpPr>
          <p:spPr bwMode="auto">
            <a:xfrm>
              <a:off x="3763" y="1564"/>
              <a:ext cx="369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2600">
                  <a:solidFill>
                    <a:srgbClr val="FF0000"/>
                  </a:solidFill>
                  <a:latin typeface="Comic Sans MS" pitchFamily="66" charset="0"/>
                </a:rPr>
                <a:t>F2</a:t>
              </a:r>
              <a:endParaRPr lang="fr-FR" sz="220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42863" y="1316038"/>
            <a:ext cx="8058150" cy="1327150"/>
            <a:chOff x="98" y="892"/>
            <a:chExt cx="5710" cy="836"/>
          </a:xfrm>
        </p:grpSpPr>
        <p:pic>
          <p:nvPicPr>
            <p:cNvPr id="108567" name="Picture 9" descr="F1_treat_rot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8" y="897"/>
              <a:ext cx="5710" cy="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8568" name="Text Box 10"/>
            <p:cNvSpPr txBox="1">
              <a:spLocks noChangeArrowheads="1"/>
            </p:cNvSpPr>
            <p:nvPr/>
          </p:nvSpPr>
          <p:spPr bwMode="auto">
            <a:xfrm>
              <a:off x="3724" y="892"/>
              <a:ext cx="37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2600" dirty="0">
                  <a:solidFill>
                    <a:srgbClr val="C1C6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F1</a:t>
              </a:r>
            </a:p>
          </p:txBody>
        </p:sp>
      </p:grpSp>
      <p:sp>
        <p:nvSpPr>
          <p:cNvPr id="108549" name="Text Box 11"/>
          <p:cNvSpPr txBox="1">
            <a:spLocks noChangeArrowheads="1"/>
          </p:cNvSpPr>
          <p:nvPr/>
        </p:nvSpPr>
        <p:spPr bwMode="auto">
          <a:xfrm>
            <a:off x="-323850" y="0"/>
            <a:ext cx="96853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Finishing</a:t>
            </a:r>
            <a:r>
              <a:rPr lang="fr-FR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Files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(Variable </a:t>
            </a:r>
            <a:r>
              <a:rPr lang="fr-FR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Decreasing</a:t>
            </a:r>
            <a:r>
              <a:rPr lang="fr-FR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Taper)</a:t>
            </a:r>
          </a:p>
        </p:txBody>
      </p:sp>
      <p:sp>
        <p:nvSpPr>
          <p:cNvPr id="108550" name="Rectangle 12"/>
          <p:cNvSpPr>
            <a:spLocks noChangeArrowheads="1"/>
          </p:cNvSpPr>
          <p:nvPr/>
        </p:nvSpPr>
        <p:spPr bwMode="auto">
          <a:xfrm>
            <a:off x="7043738" y="1752600"/>
            <a:ext cx="949325" cy="609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8551" name="Rectangle 13"/>
          <p:cNvSpPr>
            <a:spLocks noChangeArrowheads="1"/>
          </p:cNvSpPr>
          <p:nvPr/>
        </p:nvSpPr>
        <p:spPr bwMode="auto">
          <a:xfrm>
            <a:off x="7043738" y="2819400"/>
            <a:ext cx="949325" cy="609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8552" name="Rectangle 14"/>
          <p:cNvSpPr>
            <a:spLocks noChangeArrowheads="1"/>
          </p:cNvSpPr>
          <p:nvPr/>
        </p:nvSpPr>
        <p:spPr bwMode="auto">
          <a:xfrm>
            <a:off x="7043738" y="3886200"/>
            <a:ext cx="949325" cy="609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Arial" pitchFamily="34" charset="0"/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203200" y="4492625"/>
            <a:ext cx="7924800" cy="1374775"/>
            <a:chOff x="192" y="2876"/>
            <a:chExt cx="5568" cy="820"/>
          </a:xfrm>
        </p:grpSpPr>
        <p:pic>
          <p:nvPicPr>
            <p:cNvPr id="108565" name="Picture 16" descr="F4_treat_rot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2" y="2880"/>
              <a:ext cx="5568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8566" name="Text Box 17"/>
            <p:cNvSpPr txBox="1">
              <a:spLocks noChangeArrowheads="1"/>
            </p:cNvSpPr>
            <p:nvPr/>
          </p:nvSpPr>
          <p:spPr bwMode="auto">
            <a:xfrm>
              <a:off x="3774" y="2876"/>
              <a:ext cx="36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2600">
                  <a:solidFill>
                    <a:srgbClr val="795339"/>
                  </a:solidFill>
                  <a:latin typeface="Comic Sans MS" pitchFamily="66" charset="0"/>
                </a:rPr>
                <a:t>F4</a:t>
              </a:r>
            </a:p>
          </p:txBody>
        </p:sp>
      </p:grpSp>
      <p:sp>
        <p:nvSpPr>
          <p:cNvPr id="108554" name="Text Box 18"/>
          <p:cNvSpPr txBox="1">
            <a:spLocks noChangeArrowheads="1"/>
          </p:cNvSpPr>
          <p:nvPr/>
        </p:nvSpPr>
        <p:spPr bwMode="auto">
          <a:xfrm>
            <a:off x="8001000" y="5029200"/>
            <a:ext cx="1047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>
                <a:solidFill>
                  <a:srgbClr val="795339"/>
                </a:solidFill>
                <a:latin typeface="Comic Sans MS" pitchFamily="66" charset="0"/>
              </a:rPr>
              <a:t>40-6%</a:t>
            </a:r>
          </a:p>
        </p:txBody>
      </p: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203200" y="5478463"/>
            <a:ext cx="7924800" cy="1450975"/>
            <a:chOff x="240" y="3504"/>
            <a:chExt cx="5538" cy="818"/>
          </a:xfrm>
        </p:grpSpPr>
        <p:pic>
          <p:nvPicPr>
            <p:cNvPr id="108563" name="Picture 20" descr="F5_treat_rot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40" y="3504"/>
              <a:ext cx="5538" cy="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8564" name="Text Box 21"/>
            <p:cNvSpPr txBox="1">
              <a:spLocks noChangeArrowheads="1"/>
            </p:cNvSpPr>
            <p:nvPr/>
          </p:nvSpPr>
          <p:spPr bwMode="auto">
            <a:xfrm>
              <a:off x="3782" y="3518"/>
              <a:ext cx="408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2600" dirty="0">
                  <a:solidFill>
                    <a:srgbClr val="C1C6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F5</a:t>
              </a:r>
            </a:p>
          </p:txBody>
        </p:sp>
      </p:grpSp>
      <p:sp>
        <p:nvSpPr>
          <p:cNvPr id="108556" name="Text Box 22"/>
          <p:cNvSpPr txBox="1">
            <a:spLocks noChangeArrowheads="1"/>
          </p:cNvSpPr>
          <p:nvPr/>
        </p:nvSpPr>
        <p:spPr bwMode="auto">
          <a:xfrm>
            <a:off x="7929563" y="6019800"/>
            <a:ext cx="11287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dirty="0">
                <a:solidFill>
                  <a:srgbClr val="C1C6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50-5%</a:t>
            </a:r>
          </a:p>
        </p:txBody>
      </p:sp>
      <p:sp>
        <p:nvSpPr>
          <p:cNvPr id="108557" name="Rectangle 23"/>
          <p:cNvSpPr>
            <a:spLocks noChangeArrowheads="1"/>
          </p:cNvSpPr>
          <p:nvPr/>
        </p:nvSpPr>
        <p:spPr bwMode="auto">
          <a:xfrm>
            <a:off x="7043738" y="4876800"/>
            <a:ext cx="949325" cy="609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8558" name="Rectangle 24"/>
          <p:cNvSpPr>
            <a:spLocks noChangeArrowheads="1"/>
          </p:cNvSpPr>
          <p:nvPr/>
        </p:nvSpPr>
        <p:spPr bwMode="auto">
          <a:xfrm>
            <a:off x="7043738" y="5867400"/>
            <a:ext cx="949325" cy="609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8559" name="Rectangle 25"/>
          <p:cNvSpPr>
            <a:spLocks noChangeArrowheads="1"/>
          </p:cNvSpPr>
          <p:nvPr/>
        </p:nvSpPr>
        <p:spPr bwMode="auto">
          <a:xfrm>
            <a:off x="7920038" y="1828800"/>
            <a:ext cx="1130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dirty="0">
                <a:solidFill>
                  <a:srgbClr val="C1C6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20-7%</a:t>
            </a:r>
          </a:p>
        </p:txBody>
      </p:sp>
      <p:sp>
        <p:nvSpPr>
          <p:cNvPr id="108560" name="Rectangle 26"/>
          <p:cNvSpPr>
            <a:spLocks noChangeArrowheads="1"/>
          </p:cNvSpPr>
          <p:nvPr/>
        </p:nvSpPr>
        <p:spPr bwMode="auto">
          <a:xfrm>
            <a:off x="7953375" y="2895600"/>
            <a:ext cx="1047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>
                <a:solidFill>
                  <a:srgbClr val="FF3300"/>
                </a:solidFill>
                <a:latin typeface="Comic Sans MS" pitchFamily="66" charset="0"/>
              </a:rPr>
              <a:t>25-8%</a:t>
            </a:r>
          </a:p>
        </p:txBody>
      </p:sp>
      <p:sp>
        <p:nvSpPr>
          <p:cNvPr id="108561" name="Rectangle 27"/>
          <p:cNvSpPr>
            <a:spLocks noChangeArrowheads="1"/>
          </p:cNvSpPr>
          <p:nvPr/>
        </p:nvSpPr>
        <p:spPr bwMode="auto">
          <a:xfrm>
            <a:off x="7896225" y="3962400"/>
            <a:ext cx="1177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>
                <a:solidFill>
                  <a:srgbClr val="9B7300"/>
                </a:solidFill>
                <a:latin typeface="Comic Sans MS" pitchFamily="66" charset="0"/>
              </a:rPr>
              <a:t>30-9%</a:t>
            </a:r>
          </a:p>
        </p:txBody>
      </p:sp>
      <p:sp>
        <p:nvSpPr>
          <p:cNvPr id="108562" name="Text Box 28"/>
          <p:cNvSpPr txBox="1">
            <a:spLocks noChangeArrowheads="1"/>
          </p:cNvSpPr>
          <p:nvPr/>
        </p:nvSpPr>
        <p:spPr bwMode="auto">
          <a:xfrm>
            <a:off x="7072313" y="1314450"/>
            <a:ext cx="754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>
                <a:solidFill>
                  <a:prstClr val="black"/>
                </a:solidFill>
                <a:latin typeface="Tahoma" pitchFamily="34" charset="0"/>
              </a:rPr>
              <a:t>3mm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1463675" y="188913"/>
            <a:ext cx="66373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5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ProTaper</a:t>
            </a:r>
            <a:r>
              <a:rPr lang="fr-FR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fr-FR" sz="5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Universal</a:t>
            </a:r>
            <a:endParaRPr lang="fr-FR" sz="5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3850" y="1341438"/>
            <a:ext cx="4470400" cy="5227637"/>
            <a:chOff x="144" y="912"/>
            <a:chExt cx="3168" cy="3293"/>
          </a:xfrm>
        </p:grpSpPr>
        <p:pic>
          <p:nvPicPr>
            <p:cNvPr id="109588" name="Picture 4" descr="IncreasingTape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60" y="912"/>
              <a:ext cx="1538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89" name="Text Box 5"/>
            <p:cNvSpPr txBox="1">
              <a:spLocks noChangeArrowheads="1"/>
            </p:cNvSpPr>
            <p:nvPr/>
          </p:nvSpPr>
          <p:spPr bwMode="auto">
            <a:xfrm>
              <a:off x="144" y="3840"/>
              <a:ext cx="316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3200" i="1">
                <a:solidFill>
                  <a:srgbClr val="795339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5508625" y="1341438"/>
            <a:ext cx="3317875" cy="5286375"/>
            <a:chOff x="3984" y="960"/>
            <a:chExt cx="2304" cy="3234"/>
          </a:xfrm>
        </p:grpSpPr>
        <p:pic>
          <p:nvPicPr>
            <p:cNvPr id="109586" name="Picture 7" descr="DecreasingTap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16" y="960"/>
              <a:ext cx="1377" cy="3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87" name="Text Box 8"/>
            <p:cNvSpPr txBox="1">
              <a:spLocks noChangeArrowheads="1"/>
            </p:cNvSpPr>
            <p:nvPr/>
          </p:nvSpPr>
          <p:spPr bwMode="auto">
            <a:xfrm>
              <a:off x="3984" y="3840"/>
              <a:ext cx="2304" cy="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3200" i="1">
                <a:solidFill>
                  <a:srgbClr val="795339"/>
                </a:solidFill>
                <a:latin typeface="Arial" pitchFamily="34" charset="0"/>
              </a:endParaRP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5364163" y="1628775"/>
            <a:ext cx="3589337" cy="4419600"/>
            <a:chOff x="3792" y="1056"/>
            <a:chExt cx="2544" cy="2784"/>
          </a:xfrm>
        </p:grpSpPr>
        <p:sp>
          <p:nvSpPr>
            <p:cNvPr id="109584" name="Line 22"/>
            <p:cNvSpPr>
              <a:spLocks noChangeShapeType="1"/>
            </p:cNvSpPr>
            <p:nvPr/>
          </p:nvSpPr>
          <p:spPr bwMode="auto">
            <a:xfrm flipH="1">
              <a:off x="3792" y="1056"/>
              <a:ext cx="1248" cy="27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9585" name="Line 23"/>
            <p:cNvSpPr>
              <a:spLocks noChangeShapeType="1"/>
            </p:cNvSpPr>
            <p:nvPr/>
          </p:nvSpPr>
          <p:spPr bwMode="auto">
            <a:xfrm>
              <a:off x="5040" y="1056"/>
              <a:ext cx="1296" cy="278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109574" name="Text Box 24"/>
          <p:cNvSpPr txBox="1">
            <a:spLocks noChangeArrowheads="1"/>
          </p:cNvSpPr>
          <p:nvPr/>
        </p:nvSpPr>
        <p:spPr bwMode="auto">
          <a:xfrm>
            <a:off x="5653088" y="6143625"/>
            <a:ext cx="3095625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Finishing</a:t>
            </a:r>
            <a:r>
              <a:rPr lang="fr-F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Files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9575" name="Text Box 25"/>
          <p:cNvSpPr txBox="1">
            <a:spLocks noChangeArrowheads="1"/>
          </p:cNvSpPr>
          <p:nvPr/>
        </p:nvSpPr>
        <p:spPr bwMode="auto">
          <a:xfrm>
            <a:off x="827088" y="6143625"/>
            <a:ext cx="3529012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Shaping</a:t>
            </a:r>
            <a:r>
              <a:rPr lang="fr-F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Files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9576" name="Text Box 26"/>
          <p:cNvSpPr txBox="1">
            <a:spLocks noChangeArrowheads="1"/>
          </p:cNvSpPr>
          <p:nvPr/>
        </p:nvSpPr>
        <p:spPr bwMode="auto">
          <a:xfrm>
            <a:off x="4211638" y="2420938"/>
            <a:ext cx="2016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latin typeface="Arial" pitchFamily="34" charset="0"/>
              </a:rPr>
              <a:t>Fixed Taper</a:t>
            </a:r>
          </a:p>
        </p:txBody>
      </p:sp>
      <p:sp>
        <p:nvSpPr>
          <p:cNvPr id="109577" name="Line 27"/>
          <p:cNvSpPr>
            <a:spLocks noChangeShapeType="1"/>
          </p:cNvSpPr>
          <p:nvPr/>
        </p:nvSpPr>
        <p:spPr bwMode="auto">
          <a:xfrm>
            <a:off x="6084888" y="2636838"/>
            <a:ext cx="6477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9578" name="Text Box 28"/>
          <p:cNvSpPr txBox="1">
            <a:spLocks noChangeArrowheads="1"/>
          </p:cNvSpPr>
          <p:nvPr/>
        </p:nvSpPr>
        <p:spPr bwMode="auto">
          <a:xfrm>
            <a:off x="3708400" y="4797425"/>
            <a:ext cx="1871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FR" sz="2400" b="1">
                <a:solidFill>
                  <a:prstClr val="black"/>
                </a:solidFill>
                <a:latin typeface="Arial" pitchFamily="34" charset="0"/>
              </a:rPr>
              <a:t>Resistance</a:t>
            </a:r>
            <a:endParaRPr lang="en-US" sz="2400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9579" name="Line 30"/>
          <p:cNvSpPr>
            <a:spLocks noChangeShapeType="1"/>
          </p:cNvSpPr>
          <p:nvPr/>
        </p:nvSpPr>
        <p:spPr bwMode="auto">
          <a:xfrm flipH="1">
            <a:off x="3132138" y="5013325"/>
            <a:ext cx="576262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9580" name="Text Box 31"/>
          <p:cNvSpPr txBox="1">
            <a:spLocks noChangeArrowheads="1"/>
          </p:cNvSpPr>
          <p:nvPr/>
        </p:nvSpPr>
        <p:spPr bwMode="auto">
          <a:xfrm>
            <a:off x="4427538" y="3213100"/>
            <a:ext cx="1655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FR" sz="2400" b="1">
                <a:solidFill>
                  <a:prstClr val="black"/>
                </a:solidFill>
                <a:latin typeface="Arial" pitchFamily="34" charset="0"/>
              </a:rPr>
              <a:t>Flexibility</a:t>
            </a:r>
            <a:endParaRPr lang="en-US" sz="2400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9581" name="Line 32"/>
          <p:cNvSpPr>
            <a:spLocks noChangeShapeType="1"/>
          </p:cNvSpPr>
          <p:nvPr/>
        </p:nvSpPr>
        <p:spPr bwMode="auto">
          <a:xfrm>
            <a:off x="6011863" y="3500438"/>
            <a:ext cx="576262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9582" name="Text Box 33"/>
          <p:cNvSpPr txBox="1">
            <a:spLocks noChangeArrowheads="1"/>
          </p:cNvSpPr>
          <p:nvPr/>
        </p:nvSpPr>
        <p:spPr bwMode="auto">
          <a:xfrm>
            <a:off x="3851275" y="1700213"/>
            <a:ext cx="165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FR" sz="2400" b="1">
                <a:solidFill>
                  <a:prstClr val="black"/>
                </a:solidFill>
                <a:latin typeface="Arial" pitchFamily="34" charset="0"/>
              </a:rPr>
              <a:t>Flexibility</a:t>
            </a:r>
            <a:endParaRPr lang="en-US" sz="2400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9583" name="Line 34"/>
          <p:cNvSpPr>
            <a:spLocks noChangeShapeType="1"/>
          </p:cNvSpPr>
          <p:nvPr/>
        </p:nvSpPr>
        <p:spPr bwMode="auto">
          <a:xfrm flipH="1">
            <a:off x="2771775" y="1916113"/>
            <a:ext cx="1008063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357313" y="1357313"/>
            <a:ext cx="5900737" cy="4676775"/>
            <a:chOff x="48" y="0"/>
            <a:chExt cx="3069" cy="2717"/>
          </a:xfrm>
        </p:grpSpPr>
        <p:pic>
          <p:nvPicPr>
            <p:cNvPr id="110597" name="Picture 3" descr="ProTape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0" y="125"/>
              <a:ext cx="2697" cy="2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64" name="Rectangle 4"/>
            <p:cNvSpPr>
              <a:spLocks noChangeArrowheads="1"/>
            </p:cNvSpPr>
            <p:nvPr/>
          </p:nvSpPr>
          <p:spPr bwMode="auto">
            <a:xfrm>
              <a:off x="48" y="0"/>
              <a:ext cx="86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5400" algn="ctr" rotWithShape="0">
                <a:srgbClr val="FF0000"/>
              </a:outerShdw>
            </a:effectLst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2800" dirty="0">
                <a:solidFill>
                  <a:prstClr val="white"/>
                </a:solidFill>
                <a:latin typeface="Arial" charset="0"/>
              </a:endParaRPr>
            </a:p>
          </p:txBody>
        </p:sp>
      </p:grpSp>
      <p:sp>
        <p:nvSpPr>
          <p:cNvPr id="110595" name="Rectangle 5"/>
          <p:cNvSpPr>
            <a:spLocks noChangeArrowheads="1"/>
          </p:cNvSpPr>
          <p:nvPr/>
        </p:nvSpPr>
        <p:spPr bwMode="auto">
          <a:xfrm>
            <a:off x="0" y="5886450"/>
            <a:ext cx="878681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fr-FR" sz="3600">
                <a:solidFill>
                  <a:srgbClr val="795339"/>
                </a:solidFill>
                <a:latin typeface="Tahoma" pitchFamily="34" charset="0"/>
              </a:rPr>
              <a:t> </a:t>
            </a:r>
            <a:r>
              <a:rPr lang="fr-FR" sz="3200" b="1">
                <a:solidFill>
                  <a:prstClr val="black"/>
                </a:solidFill>
                <a:latin typeface="Arial" pitchFamily="34" charset="0"/>
              </a:rPr>
              <a:t>Cutting blade (no radial land) : Efficiency</a:t>
            </a:r>
          </a:p>
        </p:txBody>
      </p:sp>
      <p:sp>
        <p:nvSpPr>
          <p:cNvPr id="110596" name="Rectangle 6"/>
          <p:cNvSpPr>
            <a:spLocks noChangeArrowheads="1"/>
          </p:cNvSpPr>
          <p:nvPr/>
        </p:nvSpPr>
        <p:spPr bwMode="auto">
          <a:xfrm>
            <a:off x="134938" y="285750"/>
            <a:ext cx="8874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ProTaper</a:t>
            </a:r>
            <a:r>
              <a:rPr lang="fr-FR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fr-FR" sz="4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Universal</a:t>
            </a:r>
            <a:r>
              <a:rPr lang="fr-FR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fr-FR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Characteristics</a:t>
            </a:r>
            <a:endParaRPr lang="fr-FR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773</Words>
  <Application>Microsoft Office PowerPoint</Application>
  <PresentationFormat>Affichage à l'écran (4:3)</PresentationFormat>
  <Paragraphs>241</Paragraphs>
  <Slides>47</Slides>
  <Notes>1</Notes>
  <HiddenSlides>0</HiddenSlides>
  <MMClips>2</MMClips>
  <ScaleCrop>false</ScaleCrop>
  <HeadingPairs>
    <vt:vector size="6" baseType="variant"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50" baseType="lpstr">
      <vt:lpstr>1_Human</vt:lpstr>
      <vt:lpstr>2_Human</vt:lpstr>
      <vt:lpstr>Photo Editor Photo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</vt:vector>
  </TitlesOfParts>
  <Company>Dentsply Maillefer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 </dc:creator>
  <cp:lastModifiedBy> </cp:lastModifiedBy>
  <cp:revision>5</cp:revision>
  <dcterms:created xsi:type="dcterms:W3CDTF">2010-08-17T09:46:14Z</dcterms:created>
  <dcterms:modified xsi:type="dcterms:W3CDTF">2010-08-20T08:05:59Z</dcterms:modified>
</cp:coreProperties>
</file>