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262" r:id="rId4"/>
    <p:sldId id="257" r:id="rId5"/>
    <p:sldId id="258" r:id="rId6"/>
    <p:sldId id="264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1378" autoAdjust="0"/>
  </p:normalViewPr>
  <p:slideViewPr>
    <p:cSldViewPr snapToGrid="0">
      <p:cViewPr varScale="1">
        <p:scale>
          <a:sx n="63" d="100"/>
          <a:sy n="63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2B478-1B88-4B2A-8614-A6AED4ABACAB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00E21-3A61-4258-BFED-9521B43FB0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3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27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198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800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smtClean="0"/>
              <a:t>Auditivní technika - působící na sluchové</a:t>
            </a:r>
            <a:r>
              <a:rPr lang="cs-CZ" sz="1200" baseline="0" dirty="0" smtClean="0"/>
              <a:t> receptory (CD přehrávač= prostředek a CD, DVD= pomůcka; (záznam z volaní tísňové linky při výuce PP, </a:t>
            </a:r>
            <a:r>
              <a:rPr lang="cs-CZ" sz="1200" baseline="0" dirty="0" err="1" smtClean="0"/>
              <a:t>Korotkovovy</a:t>
            </a:r>
            <a:r>
              <a:rPr lang="cs-CZ" sz="1200" baseline="0" dirty="0" smtClean="0"/>
              <a:t> ozvy při výuce měření TK; audioknihy; zvukové záznamy pro zrakově postižené osoby)</a:t>
            </a:r>
            <a:endParaRPr lang="cs-CZ" sz="1200" dirty="0" smtClean="0"/>
          </a:p>
          <a:p>
            <a:r>
              <a:rPr lang="cs-CZ" sz="1200" dirty="0" smtClean="0"/>
              <a:t>Vizuální technika - působící na zrakové</a:t>
            </a:r>
            <a:r>
              <a:rPr lang="cs-CZ" sz="1200" baseline="0" dirty="0" smtClean="0"/>
              <a:t> receptory (fotografie, schéma přes zpětný projektor, dataprojektor, modely a trenažéry (PP), pomůcky v odborné učebně</a:t>
            </a:r>
          </a:p>
          <a:p>
            <a:r>
              <a:rPr lang="cs-CZ" sz="1200" dirty="0" smtClean="0"/>
              <a:t>Audiovizuální – kombinace (výukový film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9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002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313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74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00E21-3A61-4258-BFED-9521B43FB09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6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62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11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2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88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75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2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51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76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8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97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92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7DCF37-7DDD-4C61-92CE-9139470583D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3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188208"/>
          </a:xfrm>
        </p:spPr>
        <p:txBody>
          <a:bodyPr/>
          <a:lstStyle/>
          <a:p>
            <a:r>
              <a:rPr lang="cs-CZ" dirty="0" smtClean="0"/>
              <a:t>Didaktické prostředky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none" dirty="0" smtClean="0"/>
              <a:t>Předměty a jevy sloužící k dosažení vytýčených cílů, zahrnují vše, co vede ke splnění výchovně-vzdělávacích cílů (Maňák, Švec, 2003)</a:t>
            </a:r>
            <a:endParaRPr lang="cs-CZ" cap="none" dirty="0"/>
          </a:p>
        </p:txBody>
      </p:sp>
      <p:sp>
        <p:nvSpPr>
          <p:cNvPr id="4" name="Obdélník 3"/>
          <p:cNvSpPr/>
          <p:nvPr/>
        </p:nvSpPr>
        <p:spPr>
          <a:xfrm>
            <a:off x="158305" y="5922416"/>
            <a:ext cx="1877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Beharková Natália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19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prostředky </a:t>
            </a:r>
            <a:r>
              <a:rPr lang="cs-CZ" sz="2800" dirty="0" smtClean="0"/>
              <a:t>(</a:t>
            </a:r>
            <a:r>
              <a:rPr lang="cs-CZ" sz="2800" dirty="0" err="1" smtClean="0"/>
              <a:t>Geschwinder</a:t>
            </a:r>
            <a:r>
              <a:rPr lang="cs-CZ" sz="2800" dirty="0" smtClean="0"/>
              <a:t> a kol, 1995)</a:t>
            </a:r>
            <a:endParaRPr lang="cs-CZ" sz="28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>Nemateriální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</a:p>
          <a:p>
            <a:r>
              <a:rPr lang="cs-CZ" dirty="0" smtClean="0"/>
              <a:t>Organizační formy výuky</a:t>
            </a:r>
          </a:p>
          <a:p>
            <a:r>
              <a:rPr lang="cs-CZ" dirty="0" smtClean="0"/>
              <a:t>Vyučovací zásady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537960" y="1846052"/>
            <a:ext cx="4617720" cy="73628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>materiální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537960" y="2582334"/>
            <a:ext cx="4617720" cy="3378200"/>
          </a:xfrm>
        </p:spPr>
        <p:txBody>
          <a:bodyPr/>
          <a:lstStyle/>
          <a:p>
            <a:r>
              <a:rPr lang="cs-CZ" dirty="0" smtClean="0"/>
              <a:t>Vyučovací pomůcky</a:t>
            </a:r>
          </a:p>
          <a:p>
            <a:r>
              <a:rPr lang="cs-CZ" dirty="0" smtClean="0"/>
              <a:t>Žákovské pomůcky (potřeby)</a:t>
            </a:r>
          </a:p>
          <a:p>
            <a:r>
              <a:rPr lang="cs-CZ" dirty="0" smtClean="0"/>
              <a:t>Učebny a jejich vybavení</a:t>
            </a:r>
          </a:p>
          <a:p>
            <a:r>
              <a:rPr lang="cs-CZ" dirty="0" smtClean="0"/>
              <a:t>Didaktická technika</a:t>
            </a:r>
            <a:endParaRPr lang="cs-CZ" dirty="0"/>
          </a:p>
        </p:txBody>
      </p:sp>
      <p:sp>
        <p:nvSpPr>
          <p:cNvPr id="8" name="Bublinový popisek ve tvaru obláčku 7"/>
          <p:cNvSpPr/>
          <p:nvPr/>
        </p:nvSpPr>
        <p:spPr>
          <a:xfrm>
            <a:off x="1943100" y="4099560"/>
            <a:ext cx="3246120" cy="1982894"/>
          </a:xfrm>
          <a:prstGeom prst="cloudCallout">
            <a:avLst>
              <a:gd name="adj1" fmla="val -16607"/>
              <a:gd name="adj2" fmla="val -136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+</a:t>
            </a:r>
            <a:r>
              <a:rPr lang="cs-CZ" sz="2400" b="1" dirty="0" smtClean="0"/>
              <a:t> vědomosti </a:t>
            </a:r>
            <a:r>
              <a:rPr lang="cs-CZ" sz="2400" i="1" dirty="0" err="1" smtClean="0"/>
              <a:t>edukátora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edukanta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4865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9503"/>
          </a:xfrm>
        </p:spPr>
        <p:txBody>
          <a:bodyPr/>
          <a:lstStyle/>
          <a:p>
            <a:r>
              <a:rPr lang="cs-CZ" dirty="0" smtClean="0"/>
              <a:t>Didaktický prostředek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 různé definice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200" i="1" dirty="0" smtClean="0"/>
              <a:t>„označuje všechny předměty a jevy, které zajišťují, podmiňují a zefektivňují výuku a s použitím odpovídajících výukových metod a organizačních forem napomáhají při dosahování výchovně-vzdělávacích cílů.“</a:t>
            </a:r>
            <a:r>
              <a:rPr lang="cs-CZ" i="1" dirty="0" smtClean="0"/>
              <a:t>  </a:t>
            </a:r>
            <a:r>
              <a:rPr lang="cs-CZ" dirty="0" smtClean="0"/>
              <a:t>Průcha, 2009, s. 258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 různé klasifikace (</a:t>
            </a:r>
            <a:r>
              <a:rPr lang="cs-CZ" dirty="0" err="1" smtClean="0"/>
              <a:t>Juřeníková</a:t>
            </a:r>
            <a:r>
              <a:rPr lang="cs-CZ" dirty="0" smtClean="0"/>
              <a:t>, 2010 – pomůcky: textové, vizuální, auditivní, audiovizuální, počítačové edukační programy a </a:t>
            </a:r>
            <a:r>
              <a:rPr lang="cs-CZ" dirty="0" smtClean="0"/>
              <a:t>internet)</a:t>
            </a:r>
            <a:endParaRPr lang="cs-CZ" dirty="0"/>
          </a:p>
        </p:txBody>
      </p:sp>
      <p:sp>
        <p:nvSpPr>
          <p:cNvPr id="2" name="Prstenec 1"/>
          <p:cNvSpPr/>
          <p:nvPr/>
        </p:nvSpPr>
        <p:spPr>
          <a:xfrm>
            <a:off x="7970520" y="2590800"/>
            <a:ext cx="1417320" cy="716280"/>
          </a:xfrm>
          <a:prstGeom prst="donut">
            <a:avLst>
              <a:gd name="adj" fmla="val 489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Prstenec 4"/>
          <p:cNvSpPr/>
          <p:nvPr/>
        </p:nvSpPr>
        <p:spPr>
          <a:xfrm>
            <a:off x="9387840" y="2590800"/>
            <a:ext cx="1935480" cy="716280"/>
          </a:xfrm>
          <a:prstGeom prst="donut">
            <a:avLst>
              <a:gd name="adj" fmla="val 489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Minus 2"/>
          <p:cNvSpPr/>
          <p:nvPr/>
        </p:nvSpPr>
        <p:spPr>
          <a:xfrm>
            <a:off x="5288280" y="4052146"/>
            <a:ext cx="6035040" cy="10837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Minus 8"/>
          <p:cNvSpPr/>
          <p:nvPr/>
        </p:nvSpPr>
        <p:spPr>
          <a:xfrm flipV="1">
            <a:off x="4709160" y="4463625"/>
            <a:ext cx="1082040" cy="10837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Prstenec 9"/>
          <p:cNvSpPr/>
          <p:nvPr/>
        </p:nvSpPr>
        <p:spPr>
          <a:xfrm>
            <a:off x="1356360" y="3141134"/>
            <a:ext cx="2164080" cy="607906"/>
          </a:xfrm>
          <a:prstGeom prst="donut">
            <a:avLst>
              <a:gd name="adj" fmla="val 489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9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72440" y="211139"/>
            <a:ext cx="10058400" cy="6880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Učební pomůcky </a:t>
            </a:r>
            <a:r>
              <a:rPr lang="cs-CZ" sz="3200" dirty="0" smtClean="0"/>
              <a:t>(</a:t>
            </a:r>
            <a:r>
              <a:rPr lang="cs-CZ" sz="3200" dirty="0"/>
              <a:t>P</a:t>
            </a:r>
            <a:r>
              <a:rPr lang="cs-CZ" sz="3200" dirty="0" smtClean="0"/>
              <a:t>růcha, 2009, s. 259)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72440" y="1005841"/>
            <a:ext cx="11490325" cy="5410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skutečné předměty (</a:t>
            </a:r>
            <a:r>
              <a:rPr lang="cs-CZ" i="1" dirty="0" smtClean="0"/>
              <a:t>přírodniny, výtvory, výrobky, preparáty) </a:t>
            </a:r>
            <a:r>
              <a:rPr lang="cs-CZ" i="1" dirty="0" smtClean="0">
                <a:solidFill>
                  <a:schemeClr val="accent2"/>
                </a:solidFill>
              </a:rPr>
              <a:t>pomůcky v odborné učebně – léky…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modely- </a:t>
            </a:r>
            <a:r>
              <a:rPr lang="cs-CZ" dirty="0"/>
              <a:t>dynamické, statické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accent2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přístroje, technická zařízení, stroje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zobrazení:</a:t>
            </a:r>
          </a:p>
          <a:p>
            <a:pPr marL="360363" indent="-90488">
              <a:buFont typeface="Arial" panose="020B0604020202020204" pitchFamily="34" charset="0"/>
              <a:buChar char="•"/>
            </a:pPr>
            <a:r>
              <a:rPr lang="cs-CZ" i="1" dirty="0" smtClean="0"/>
              <a:t>   přímá zobrazení (obrazy, mapy, fotografie, poster, nástěnka, náčrty, kresby…)</a:t>
            </a:r>
          </a:p>
          <a:p>
            <a:pPr marL="360363" indent="-90488">
              <a:buFont typeface="Arial" panose="020B0604020202020204" pitchFamily="34" charset="0"/>
              <a:buChar char="•"/>
            </a:pPr>
            <a:r>
              <a:rPr lang="cs-CZ" i="1" dirty="0" smtClean="0"/>
              <a:t>   statická projekce (</a:t>
            </a:r>
            <a:r>
              <a:rPr lang="cs-CZ" i="1" dirty="0" err="1" smtClean="0"/>
              <a:t>diaprojekce</a:t>
            </a:r>
            <a:r>
              <a:rPr lang="cs-CZ" i="1" dirty="0" smtClean="0"/>
              <a:t>, zpětná projekce) a dynamická projekce (TV, video, film, počítačová projekce)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 smtClean="0"/>
              <a:t>zvukové záznamy</a:t>
            </a:r>
            <a:r>
              <a:rPr lang="cs-CZ" dirty="0"/>
              <a:t> </a:t>
            </a:r>
            <a:r>
              <a:rPr lang="cs-CZ" i="1" dirty="0" smtClean="0"/>
              <a:t>(hudební nástroje, gramofonové desky, magnetofonové pásky, CD-ROM)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d</a:t>
            </a:r>
            <a:r>
              <a:rPr lang="cs-CZ" dirty="0" smtClean="0"/>
              <a:t>otykové obrazové pomůcky </a:t>
            </a:r>
            <a:r>
              <a:rPr lang="cs-CZ" i="1" dirty="0" smtClean="0"/>
              <a:t>(reliéfové obrazy, Braillovo písmo) </a:t>
            </a:r>
            <a:endParaRPr lang="cs-CZ" i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 smtClean="0"/>
              <a:t>textové pomůcky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zdravotnictví + letáky,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brožury</a:t>
            </a:r>
          </a:p>
          <a:p>
            <a:pPr marL="360363" indent="-90488">
              <a:buFont typeface="Arial" panose="020B0604020202020204" pitchFamily="34" charset="0"/>
              <a:buChar char="•"/>
            </a:pPr>
            <a:r>
              <a:rPr lang="cs-CZ" i="1" dirty="0" smtClean="0"/>
              <a:t>   učebnice; </a:t>
            </a:r>
          </a:p>
          <a:p>
            <a:pPr marL="360363" indent="-90488">
              <a:buFont typeface="Arial" panose="020B0604020202020204" pitchFamily="34" charset="0"/>
              <a:buChar char="•"/>
            </a:pPr>
            <a:r>
              <a:rPr lang="cs-CZ" i="1" dirty="0" smtClean="0"/>
              <a:t>   pracovní materiál (pracovní sešity, studijní návody, tabulky, atlasy, sbírky úloh); </a:t>
            </a:r>
          </a:p>
          <a:p>
            <a:pPr marL="360363" indent="-90488">
              <a:buFont typeface="Arial" panose="020B0604020202020204" pitchFamily="34" charset="0"/>
              <a:buChar char="•"/>
            </a:pPr>
            <a:r>
              <a:rPr lang="cs-CZ" i="1" dirty="0" smtClean="0"/>
              <a:t>   doplňková a pomocná literatura (časopisy, encyklopedie</a:t>
            </a:r>
            <a:r>
              <a:rPr lang="cs-CZ" dirty="0" smtClean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nosiče informací pro PC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Speciální pomůcky (experimentální soupravy, pomůcky pro tělesnou výchovu…)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 výuku PP,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oše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 intervencí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890760" y="211139"/>
            <a:ext cx="2072005" cy="1158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pozitiva/výhody</a:t>
            </a:r>
          </a:p>
          <a:p>
            <a:pPr algn="ctr"/>
            <a:r>
              <a:rPr lang="cs-CZ" dirty="0"/>
              <a:t>n</a:t>
            </a:r>
            <a:r>
              <a:rPr lang="cs-CZ" dirty="0" smtClean="0"/>
              <a:t>egativa/nevýhody</a:t>
            </a:r>
          </a:p>
        </p:txBody>
      </p:sp>
    </p:spTree>
    <p:extLst>
      <p:ext uri="{BB962C8B-B14F-4D97-AF65-F5344CB8AC3E}">
        <p14:creationId xmlns:p14="http://schemas.microsoft.com/office/powerpoint/2010/main" val="24861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1675"/>
          </a:xfrm>
        </p:spPr>
        <p:txBody>
          <a:bodyPr/>
          <a:lstStyle/>
          <a:p>
            <a:r>
              <a:rPr lang="cs-CZ" dirty="0" smtClean="0"/>
              <a:t>Technické výukové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960" y="2207592"/>
            <a:ext cx="11369040" cy="40233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Auditivní technika – magnetofony, rozhlas, reproduktorová soustava, CD, MP3 přehrávač</a:t>
            </a:r>
          </a:p>
          <a:p>
            <a:r>
              <a:rPr lang="cs-CZ" sz="2400" dirty="0" smtClean="0"/>
              <a:t>Vizuální technika – diaprojektory, zpětné projektory, dataprojektory, interaktivní tabule</a:t>
            </a:r>
          </a:p>
          <a:p>
            <a:r>
              <a:rPr lang="cs-CZ" sz="2400" dirty="0" smtClean="0"/>
              <a:t>Audiovizuální – videorekordéry, PC multimediální systémy</a:t>
            </a:r>
          </a:p>
          <a:p>
            <a:r>
              <a:rPr lang="cs-CZ" sz="2400" dirty="0" smtClean="0"/>
              <a:t>Technika řídící a hodnotící – výukové PC systémy, simulační trenažery</a:t>
            </a:r>
          </a:p>
          <a:p>
            <a:endParaRPr lang="cs-CZ" sz="2400" dirty="0"/>
          </a:p>
          <a:p>
            <a:r>
              <a:rPr lang="cs-CZ" sz="2400" dirty="0" smtClean="0"/>
              <a:t>Informační a komunikační technologie 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90760" y="211139"/>
            <a:ext cx="2072005" cy="1158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pozitiva/výhody</a:t>
            </a:r>
          </a:p>
          <a:p>
            <a:pPr algn="ctr"/>
            <a:r>
              <a:rPr lang="cs-CZ" dirty="0"/>
              <a:t>n</a:t>
            </a:r>
            <a:r>
              <a:rPr lang="cs-CZ" dirty="0" smtClean="0"/>
              <a:t>egativa/nevýhody</a:t>
            </a:r>
          </a:p>
        </p:txBody>
      </p:sp>
      <p:sp>
        <p:nvSpPr>
          <p:cNvPr id="5" name="Prstenec 4"/>
          <p:cNvSpPr/>
          <p:nvPr/>
        </p:nvSpPr>
        <p:spPr>
          <a:xfrm>
            <a:off x="266700" y="2207592"/>
            <a:ext cx="1440180" cy="395504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Prstenec 5"/>
          <p:cNvSpPr/>
          <p:nvPr/>
        </p:nvSpPr>
        <p:spPr>
          <a:xfrm>
            <a:off x="411480" y="3174117"/>
            <a:ext cx="1965960" cy="426720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Prstenec 6"/>
          <p:cNvSpPr/>
          <p:nvPr/>
        </p:nvSpPr>
        <p:spPr>
          <a:xfrm>
            <a:off x="1600200" y="3699196"/>
            <a:ext cx="2286000" cy="457200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Prstenec 7"/>
          <p:cNvSpPr/>
          <p:nvPr/>
        </p:nvSpPr>
        <p:spPr>
          <a:xfrm>
            <a:off x="266700" y="4690754"/>
            <a:ext cx="3489960" cy="548640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Prstenec 8"/>
          <p:cNvSpPr/>
          <p:nvPr/>
        </p:nvSpPr>
        <p:spPr>
          <a:xfrm>
            <a:off x="251460" y="2729434"/>
            <a:ext cx="1440180" cy="395504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4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44077"/>
          </a:xfrm>
        </p:spPr>
        <p:txBody>
          <a:bodyPr/>
          <a:lstStyle/>
          <a:p>
            <a:r>
              <a:rPr lang="cs-CZ" dirty="0" smtClean="0"/>
              <a:t>Funkce didaktických prostředků </a:t>
            </a:r>
            <a:r>
              <a:rPr lang="cs-CZ" sz="2000" dirty="0" smtClean="0"/>
              <a:t>(Průcha, 2009, s. 260)</a:t>
            </a:r>
            <a:endParaRPr lang="cs-CZ" sz="20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799529"/>
              </p:ext>
            </p:extLst>
          </p:nvPr>
        </p:nvGraphicFramePr>
        <p:xfrm>
          <a:off x="320040" y="1846259"/>
          <a:ext cx="11567160" cy="458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480"/>
                <a:gridCol w="8869680"/>
              </a:tblGrid>
              <a:tr h="533347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Funkce 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Popis </a:t>
                      </a:r>
                      <a:endParaRPr lang="cs-CZ" sz="3200" dirty="0"/>
                    </a:p>
                  </a:txBody>
                  <a:tcPr/>
                </a:tc>
              </a:tr>
              <a:tr h="56830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Gnozeologická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přináší nové informace, spojuje konkrétní reality s jejím abstraktním zpracováním</a:t>
                      </a:r>
                      <a:endParaRPr lang="cs-CZ" sz="2000" dirty="0"/>
                    </a:p>
                  </a:txBody>
                  <a:tcPr/>
                </a:tc>
              </a:tr>
              <a:tr h="56830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Intelektuální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rozvíjí vnímání, pozorování, myšlení, obrazotvornost, imaginaci, tvořivost</a:t>
                      </a:r>
                      <a:endParaRPr lang="cs-CZ" sz="2000" dirty="0"/>
                    </a:p>
                  </a:txBody>
                  <a:tcPr/>
                </a:tc>
              </a:tr>
              <a:tr h="533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Komunikativnost a sociabilita</a:t>
                      </a:r>
                      <a:r>
                        <a:rPr lang="cs-CZ" sz="2000" baseline="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navozuje komunikaci, rozvíjí vztahy,</a:t>
                      </a:r>
                      <a:r>
                        <a:rPr lang="cs-CZ" sz="2000" baseline="0" dirty="0" smtClean="0"/>
                        <a:t> motivuje k diskusi</a:t>
                      </a:r>
                      <a:endParaRPr lang="cs-CZ" sz="2000" dirty="0"/>
                    </a:p>
                  </a:txBody>
                  <a:tcPr/>
                </a:tc>
              </a:tr>
              <a:tr h="533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Ergonomická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urychluje vnímání a usnadňuje</a:t>
                      </a:r>
                      <a:r>
                        <a:rPr lang="cs-CZ" sz="2000" baseline="0" dirty="0" smtClean="0"/>
                        <a:t> pochopení učiva</a:t>
                      </a:r>
                      <a:endParaRPr lang="cs-CZ" sz="2000" dirty="0"/>
                    </a:p>
                  </a:txBody>
                  <a:tcPr/>
                </a:tc>
              </a:tr>
              <a:tr h="56830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Organizačně řídící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strukturuje poznatky, řídí myšlenkové operace, umožňuje zpětnou vazbu</a:t>
                      </a:r>
                      <a:endParaRPr lang="cs-CZ" sz="2000" dirty="0"/>
                    </a:p>
                  </a:txBody>
                  <a:tcPr/>
                </a:tc>
              </a:tr>
              <a:tr h="533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Estetická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rozvíjí vizuální kulturu a estetické cítění</a:t>
                      </a:r>
                      <a:endParaRPr lang="cs-CZ" sz="2000" dirty="0"/>
                    </a:p>
                  </a:txBody>
                  <a:tcPr/>
                </a:tc>
              </a:tr>
              <a:tr h="53334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Výchovná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má podíl </a:t>
                      </a:r>
                      <a:r>
                        <a:rPr lang="cs-CZ" sz="2000" dirty="0" smtClean="0"/>
                        <a:t>na </a:t>
                      </a:r>
                      <a:r>
                        <a:rPr lang="cs-CZ" sz="2000" dirty="0" smtClean="0"/>
                        <a:t>celkové harmonické kultivaci osobnosti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0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pomůcka </a:t>
            </a:r>
            <a:r>
              <a:rPr lang="cs-CZ" sz="2800" dirty="0" smtClean="0"/>
              <a:t>(</a:t>
            </a:r>
            <a:r>
              <a:rPr lang="cs-CZ" sz="2800" dirty="0" err="1"/>
              <a:t>J</a:t>
            </a:r>
            <a:r>
              <a:rPr lang="cs-CZ" sz="2800" dirty="0" err="1" smtClean="0"/>
              <a:t>uřeníková</a:t>
            </a:r>
            <a:r>
              <a:rPr lang="cs-CZ" sz="2800" dirty="0" smtClean="0"/>
              <a:t>, 2010, s. 48)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59280"/>
            <a:ext cx="10058400" cy="4236720"/>
          </a:xfrm>
        </p:spPr>
        <p:txBody>
          <a:bodyPr>
            <a:normAutofit/>
          </a:bodyPr>
          <a:lstStyle/>
          <a:p>
            <a:r>
              <a:rPr lang="cs-CZ" sz="2800" dirty="0"/>
              <a:t>m</a:t>
            </a:r>
            <a:r>
              <a:rPr lang="cs-CZ" sz="2800" dirty="0" smtClean="0"/>
              <a:t>á plnit funkce: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motivační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názorná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aktivizační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rozšiřující, navazující a doplňující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propojující teorie a praxe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cs-CZ" sz="2800" dirty="0" smtClean="0"/>
              <a:t>informační, logická</a:t>
            </a:r>
          </a:p>
          <a:p>
            <a:pPr marL="365125" indent="-365125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Minus 3"/>
          <p:cNvSpPr/>
          <p:nvPr/>
        </p:nvSpPr>
        <p:spPr>
          <a:xfrm>
            <a:off x="990600" y="2255520"/>
            <a:ext cx="1554480" cy="6096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70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13072"/>
            <a:ext cx="10058400" cy="1450757"/>
          </a:xfrm>
        </p:spPr>
        <p:txBody>
          <a:bodyPr/>
          <a:lstStyle/>
          <a:p>
            <a:r>
              <a:rPr lang="cs-CZ" dirty="0" smtClean="0"/>
              <a:t>Zásady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" y="2059094"/>
            <a:ext cx="11658600" cy="402336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Výběr vhodné pomůcky</a:t>
            </a:r>
          </a:p>
          <a:p>
            <a:r>
              <a:rPr lang="cs-CZ" sz="2400" b="1" dirty="0" smtClean="0"/>
              <a:t>Funkčnost techniky</a:t>
            </a:r>
          </a:p>
          <a:p>
            <a:r>
              <a:rPr lang="cs-CZ" sz="2400" b="1" dirty="0" smtClean="0"/>
              <a:t>Efektivnost a smysluplnost využití techniky </a:t>
            </a:r>
            <a:r>
              <a:rPr lang="cs-CZ" sz="2400" dirty="0" smtClean="0"/>
              <a:t>- jednoduchost použití pomůcky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</a:t>
            </a:r>
            <a:r>
              <a:rPr lang="cs-CZ" sz="2400" dirty="0" smtClean="0"/>
              <a:t>    </a:t>
            </a:r>
            <a:r>
              <a:rPr lang="cs-CZ" sz="2400" dirty="0" smtClean="0"/>
              <a:t>- nerozptylovat pozornost </a:t>
            </a:r>
            <a:r>
              <a:rPr lang="cs-CZ" sz="2400" dirty="0" err="1" smtClean="0"/>
              <a:t>edukantů</a:t>
            </a:r>
            <a:r>
              <a:rPr lang="cs-CZ" sz="2400" dirty="0" smtClean="0"/>
              <a:t> množstvím </a:t>
            </a:r>
            <a:r>
              <a:rPr lang="cs-CZ" sz="2400" dirty="0" smtClean="0"/>
              <a:t>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      </a:t>
            </a:r>
            <a:r>
              <a:rPr lang="cs-CZ" sz="2400" dirty="0" smtClean="0"/>
              <a:t>pomůcek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</a:t>
            </a:r>
            <a:r>
              <a:rPr lang="cs-CZ" sz="2400" dirty="0" smtClean="0"/>
              <a:t>     </a:t>
            </a:r>
            <a:r>
              <a:rPr lang="cs-CZ" sz="2400" dirty="0" smtClean="0"/>
              <a:t>- působení pomůcky/techniky po nezbytně 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       </a:t>
            </a:r>
            <a:r>
              <a:rPr lang="cs-CZ" sz="2400" dirty="0" smtClean="0"/>
              <a:t>nutnou dobu</a:t>
            </a:r>
          </a:p>
          <a:p>
            <a:endParaRPr lang="cs-CZ" sz="2400" dirty="0"/>
          </a:p>
        </p:txBody>
      </p:sp>
      <p:sp>
        <p:nvSpPr>
          <p:cNvPr id="4" name="Prstenec 3"/>
          <p:cNvSpPr/>
          <p:nvPr/>
        </p:nvSpPr>
        <p:spPr>
          <a:xfrm>
            <a:off x="182880" y="2485814"/>
            <a:ext cx="1417320" cy="544995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Prstenec 4"/>
          <p:cNvSpPr/>
          <p:nvPr/>
        </p:nvSpPr>
        <p:spPr>
          <a:xfrm>
            <a:off x="929640" y="2059094"/>
            <a:ext cx="1188720" cy="426720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Prstenec 5"/>
          <p:cNvSpPr/>
          <p:nvPr/>
        </p:nvSpPr>
        <p:spPr>
          <a:xfrm>
            <a:off x="121920" y="2984832"/>
            <a:ext cx="3474720" cy="610336"/>
          </a:xfrm>
          <a:prstGeom prst="donut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7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3460" y="2087880"/>
            <a:ext cx="10226040" cy="3781214"/>
          </a:xfrm>
        </p:spPr>
        <p:txBody>
          <a:bodyPr/>
          <a:lstStyle/>
          <a:p>
            <a:r>
              <a:rPr lang="cs-CZ" altLang="cs-CZ" dirty="0"/>
              <a:t>Průcha </a:t>
            </a:r>
            <a:r>
              <a:rPr lang="cs-CZ" altLang="cs-CZ" dirty="0" smtClean="0"/>
              <a:t>J. </a:t>
            </a:r>
            <a:r>
              <a:rPr lang="cs-CZ" altLang="cs-CZ" i="1" dirty="0"/>
              <a:t>Pedagogická encyklopedie</a:t>
            </a:r>
            <a:r>
              <a:rPr lang="cs-CZ" altLang="cs-CZ" dirty="0"/>
              <a:t>, Praha: Portál, 2009, s. 936. ISBN 978-80-7367-546-2.</a:t>
            </a:r>
          </a:p>
          <a:p>
            <a:pPr marL="109537" indent="0">
              <a:buNone/>
            </a:pPr>
            <a:endParaRPr lang="cs-CZ" dirty="0"/>
          </a:p>
          <a:p>
            <a:r>
              <a:rPr lang="x-none" dirty="0"/>
              <a:t>Juřeníková, P., </a:t>
            </a:r>
            <a:r>
              <a:rPr lang="x-none" i="1" dirty="0"/>
              <a:t>Zásady edukace v ošetřovatelské praxi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, 2010, s. 80. ISBN 978-80-247-2171-2</a:t>
            </a:r>
          </a:p>
          <a:p>
            <a:pPr marL="109537" indent="0">
              <a:buNone/>
            </a:pPr>
            <a:endParaRPr lang="cs-CZ" altLang="cs-CZ" dirty="0"/>
          </a:p>
          <a:p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, 5. </a:t>
            </a:r>
            <a:r>
              <a:rPr lang="cs-CZ" dirty="0" err="1"/>
              <a:t>aktualiz</a:t>
            </a:r>
            <a:r>
              <a:rPr lang="cs-CZ" dirty="0"/>
              <a:t>. a doplněné vydání, Praha: Portál, 2013, ISBN 978-80-262-0456-5</a:t>
            </a:r>
            <a:r>
              <a:rPr lang="cs-CZ" dirty="0" smtClean="0"/>
              <a:t>.</a:t>
            </a:r>
          </a:p>
          <a:p>
            <a:endParaRPr lang="cs-CZ" altLang="cs-CZ" dirty="0"/>
          </a:p>
          <a:p>
            <a:r>
              <a:rPr lang="cs-CZ" dirty="0" err="1"/>
              <a:t>Zormanová</a:t>
            </a:r>
            <a:r>
              <a:rPr lang="cs-CZ" dirty="0"/>
              <a:t> L</a:t>
            </a:r>
            <a:r>
              <a:rPr lang="cs-CZ" i="1" dirty="0"/>
              <a:t>. </a:t>
            </a:r>
            <a:r>
              <a:rPr lang="cs-CZ" i="1" dirty="0" smtClean="0"/>
              <a:t>Obecná didaktika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, 2014</a:t>
            </a:r>
            <a:r>
              <a:rPr lang="cs-CZ" dirty="0"/>
              <a:t>, s. </a:t>
            </a:r>
            <a:r>
              <a:rPr lang="cs-CZ" dirty="0" smtClean="0"/>
              <a:t>240. ISBN </a:t>
            </a:r>
            <a:r>
              <a:rPr lang="cs-CZ" dirty="0"/>
              <a:t>978-80-247-4590-9</a:t>
            </a:r>
          </a:p>
        </p:txBody>
      </p:sp>
    </p:spTree>
    <p:extLst>
      <p:ext uri="{BB962C8B-B14F-4D97-AF65-F5344CB8AC3E}">
        <p14:creationId xmlns:p14="http://schemas.microsoft.com/office/powerpoint/2010/main" val="33824397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383</TotalTime>
  <Words>617</Words>
  <Application>Microsoft Office PowerPoint</Application>
  <PresentationFormat>Širokoúhlá obrazovka</PresentationFormat>
  <Paragraphs>100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Retrospektiva</vt:lpstr>
      <vt:lpstr>Didaktické prostředky</vt:lpstr>
      <vt:lpstr>Didaktické prostředky (Geschwinder a kol, 1995)</vt:lpstr>
      <vt:lpstr>Didaktický prostředek</vt:lpstr>
      <vt:lpstr>Učební pomůcky (Průcha, 2009, s. 259)</vt:lpstr>
      <vt:lpstr>Technické výukové prostředky</vt:lpstr>
      <vt:lpstr>Funkce didaktických prostředků (Průcha, 2009, s. 260)</vt:lpstr>
      <vt:lpstr>Didaktická pomůcka (Juřeníková, 2010, s. 48)</vt:lpstr>
      <vt:lpstr>Zásady </vt:lpstr>
      <vt:lpstr>Literatura: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pomůcka a didaktická technika</dc:title>
  <dc:creator>Natália Beharková</dc:creator>
  <cp:lastModifiedBy>Natália Beharková</cp:lastModifiedBy>
  <cp:revision>24</cp:revision>
  <dcterms:created xsi:type="dcterms:W3CDTF">2015-03-17T08:06:12Z</dcterms:created>
  <dcterms:modified xsi:type="dcterms:W3CDTF">2016-04-05T08:24:22Z</dcterms:modified>
</cp:coreProperties>
</file>