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E37A5D8-69A7-412E-8F92-DA0EDEBCB9C3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9B63-4D5C-41DE-8D2A-18F1432D3005}" type="slidenum">
              <a:rPr lang="cs-CZ" smtClean="0"/>
              <a:t>‹#›</a:t>
            </a:fld>
            <a:endParaRPr lang="cs-CZ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55335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A5D8-69A7-412E-8F92-DA0EDEBCB9C3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9B63-4D5C-41DE-8D2A-18F1432D30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2821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A5D8-69A7-412E-8F92-DA0EDEBCB9C3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9B63-4D5C-41DE-8D2A-18F1432D3005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1176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A5D8-69A7-412E-8F92-DA0EDEBCB9C3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9B63-4D5C-41DE-8D2A-18F1432D30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4292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A5D8-69A7-412E-8F92-DA0EDEBCB9C3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9B63-4D5C-41DE-8D2A-18F1432D3005}" type="slidenum">
              <a:rPr lang="cs-CZ" smtClean="0"/>
              <a:t>‹#›</a:t>
            </a:fld>
            <a:endParaRPr lang="cs-CZ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07061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A5D8-69A7-412E-8F92-DA0EDEBCB9C3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9B63-4D5C-41DE-8D2A-18F1432D30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4573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A5D8-69A7-412E-8F92-DA0EDEBCB9C3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9B63-4D5C-41DE-8D2A-18F1432D30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85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A5D8-69A7-412E-8F92-DA0EDEBCB9C3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9B63-4D5C-41DE-8D2A-18F1432D30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458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A5D8-69A7-412E-8F92-DA0EDEBCB9C3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9B63-4D5C-41DE-8D2A-18F1432D30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7423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A5D8-69A7-412E-8F92-DA0EDEBCB9C3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9B63-4D5C-41DE-8D2A-18F1432D30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4762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A5D8-69A7-412E-8F92-DA0EDEBCB9C3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9B63-4D5C-41DE-8D2A-18F1432D3005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8716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E37A5D8-69A7-412E-8F92-DA0EDEBCB9C3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D599B63-4D5C-41DE-8D2A-18F1432D3005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757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424670" cy="1463040"/>
          </a:xfrm>
        </p:spPr>
        <p:txBody>
          <a:bodyPr/>
          <a:lstStyle/>
          <a:p>
            <a:r>
              <a:rPr lang="cs-CZ" dirty="0" smtClean="0"/>
              <a:t>Edukační standardy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Beharková </a:t>
            </a:r>
            <a:r>
              <a:rPr lang="cs-CZ" dirty="0"/>
              <a:t>N</a:t>
            </a:r>
            <a:r>
              <a:rPr lang="cs-CZ" dirty="0" smtClean="0"/>
              <a:t>atália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986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Edukační standard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4096" y="2226971"/>
            <a:ext cx="11114467" cy="4471737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Dohodnutá norma, měřítko, kritérium pro zajištění profesionální kvality edukace</a:t>
            </a:r>
          </a:p>
          <a:p>
            <a:r>
              <a:rPr lang="cs-CZ" sz="2400" b="1" dirty="0" smtClean="0"/>
              <a:t>Určitá dosažená úroveň kvality edukační činnosti </a:t>
            </a:r>
            <a:r>
              <a:rPr lang="cs-CZ" sz="2400" dirty="0" smtClean="0"/>
              <a:t>u pacienta, jednotlivce, rodiny, skupiny</a:t>
            </a:r>
          </a:p>
          <a:p>
            <a:endParaRPr lang="cs-CZ" sz="2400" dirty="0" smtClean="0"/>
          </a:p>
          <a:p>
            <a:pPr marL="360363" indent="-360363">
              <a:buFont typeface="Wingdings" panose="05000000000000000000" pitchFamily="2" charset="2"/>
              <a:buChar char="v"/>
            </a:pPr>
            <a:r>
              <a:rPr lang="cs-CZ" sz="2400" dirty="0" smtClean="0"/>
              <a:t>má vliv na kvalitu edukace</a:t>
            </a:r>
          </a:p>
          <a:p>
            <a:pPr marL="360363" indent="-360363">
              <a:buFont typeface="Wingdings" panose="05000000000000000000" pitchFamily="2" charset="2"/>
              <a:buChar char="v"/>
            </a:pPr>
            <a:r>
              <a:rPr lang="cs-CZ" sz="2400" dirty="0" smtClean="0"/>
              <a:t>umožní objektivní hodnocení edukace</a:t>
            </a:r>
          </a:p>
          <a:p>
            <a:pPr marL="360363" indent="-360363">
              <a:buFont typeface="Wingdings" panose="05000000000000000000" pitchFamily="2" charset="2"/>
              <a:buChar char="v"/>
            </a:pPr>
            <a:r>
              <a:rPr lang="cs-CZ" sz="2400" dirty="0" smtClean="0"/>
              <a:t>závazný pro všechny </a:t>
            </a:r>
            <a:r>
              <a:rPr lang="cs-CZ" sz="2400" dirty="0" err="1" smtClean="0"/>
              <a:t>edukátori</a:t>
            </a:r>
            <a:endParaRPr lang="cs-CZ" sz="2400" dirty="0" smtClean="0"/>
          </a:p>
          <a:p>
            <a:pPr marL="360363" indent="-360363">
              <a:buFont typeface="Wingdings" panose="05000000000000000000" pitchFamily="2" charset="2"/>
              <a:buChar char="v"/>
            </a:pPr>
            <a:r>
              <a:rPr lang="cs-CZ" sz="2400" dirty="0" smtClean="0"/>
              <a:t>vytyčuje minimální požadavky, které musí být při edukaci naplněny</a:t>
            </a:r>
          </a:p>
          <a:p>
            <a:pPr marL="360363" indent="-360363">
              <a:buFont typeface="Wingdings" panose="05000000000000000000" pitchFamily="2" charset="2"/>
              <a:buChar char="v"/>
            </a:pPr>
            <a:r>
              <a:rPr lang="cs-CZ" sz="2400" dirty="0" smtClean="0"/>
              <a:t>smysl – koordinace rozsahu a obsahu edukace, tak aby nebyla omezena </a:t>
            </a:r>
            <a:r>
              <a:rPr lang="cs-CZ" sz="2400" dirty="0" smtClean="0"/>
              <a:t>kreativita</a:t>
            </a:r>
            <a:endParaRPr lang="cs-CZ" sz="2400" dirty="0"/>
          </a:p>
          <a:p>
            <a:pPr marL="360363" indent="-360363">
              <a:buFont typeface="Wingdings" panose="05000000000000000000" pitchFamily="2" charset="2"/>
              <a:buChar char="v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519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Formulace edukačního standardu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640168"/>
            <a:ext cx="9720073" cy="3669191"/>
          </a:xfrm>
        </p:spPr>
        <p:txBody>
          <a:bodyPr>
            <a:normAutofit/>
          </a:bodyPr>
          <a:lstStyle/>
          <a:p>
            <a:pPr marL="631825" indent="-631825">
              <a:buFont typeface="Wingdings" panose="05000000000000000000" pitchFamily="2" charset="2"/>
              <a:buChar char="v"/>
            </a:pPr>
            <a:r>
              <a:rPr lang="cs-CZ" sz="3600" dirty="0"/>
              <a:t>j</a:t>
            </a:r>
            <a:r>
              <a:rPr lang="cs-CZ" sz="3600" dirty="0" smtClean="0"/>
              <a:t>asná,</a:t>
            </a:r>
          </a:p>
          <a:p>
            <a:pPr marL="631825" indent="-631825">
              <a:buFont typeface="Wingdings" panose="05000000000000000000" pitchFamily="2" charset="2"/>
              <a:buChar char="v"/>
            </a:pPr>
            <a:r>
              <a:rPr lang="cs-CZ" sz="3600" dirty="0" smtClean="0"/>
              <a:t>srozumitelná,</a:t>
            </a:r>
          </a:p>
          <a:p>
            <a:pPr marL="631825" indent="-631825">
              <a:buFont typeface="Wingdings" panose="05000000000000000000" pitchFamily="2" charset="2"/>
              <a:buChar char="v"/>
            </a:pPr>
            <a:r>
              <a:rPr lang="cs-CZ" sz="3600" dirty="0" smtClean="0"/>
              <a:t>cíle reální a dosažitelné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64005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Náležitosti edukačního standardu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9093" y="1983347"/>
            <a:ext cx="11758411" cy="4393390"/>
          </a:xfrm>
        </p:spPr>
        <p:txBody>
          <a:bodyPr>
            <a:noAutofit/>
          </a:bodyPr>
          <a:lstStyle/>
          <a:p>
            <a:pPr marL="360363" indent="-360363">
              <a:buFont typeface="Wingdings" panose="05000000000000000000" pitchFamily="2" charset="2"/>
              <a:buChar char="v"/>
            </a:pPr>
            <a:r>
              <a:rPr lang="cs-CZ" sz="2400" b="1" dirty="0" smtClean="0"/>
              <a:t>Téma</a:t>
            </a:r>
            <a:r>
              <a:rPr lang="cs-CZ" sz="2400" dirty="0" smtClean="0"/>
              <a:t> edukace – zaměření</a:t>
            </a:r>
          </a:p>
          <a:p>
            <a:pPr marL="360363" indent="-360363">
              <a:buFont typeface="Wingdings" panose="05000000000000000000" pitchFamily="2" charset="2"/>
              <a:buChar char="v"/>
            </a:pPr>
            <a:r>
              <a:rPr lang="cs-CZ" sz="2400" b="1" dirty="0" smtClean="0"/>
              <a:t>Charakteristika standardu </a:t>
            </a:r>
            <a:r>
              <a:rPr lang="cs-CZ" sz="2400" dirty="0" smtClean="0"/>
              <a:t>(strukturální; procesuální – postupy, činnosti; hodnocení výsledků)</a:t>
            </a:r>
          </a:p>
          <a:p>
            <a:pPr marL="360363" indent="-360363">
              <a:buFont typeface="Wingdings" panose="05000000000000000000" pitchFamily="2" charset="2"/>
              <a:buChar char="v"/>
            </a:pPr>
            <a:r>
              <a:rPr lang="cs-CZ" sz="2400" b="1" dirty="0" smtClean="0"/>
              <a:t>Cíl </a:t>
            </a:r>
            <a:r>
              <a:rPr lang="cs-CZ" sz="2400" dirty="0" smtClean="0"/>
              <a:t>edukace – výsledek edukace – jaké vědomosti, zručnosti má </a:t>
            </a:r>
            <a:r>
              <a:rPr lang="cs-CZ" sz="2400" dirty="0" err="1" smtClean="0"/>
              <a:t>edukant</a:t>
            </a:r>
            <a:r>
              <a:rPr lang="cs-CZ" sz="2400" dirty="0" smtClean="0"/>
              <a:t> získat (cíl jasný,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                                      </a:t>
            </a:r>
            <a:r>
              <a:rPr lang="cs-CZ" sz="2400" dirty="0" smtClean="0"/>
              <a:t>srozumitelný</a:t>
            </a:r>
            <a:r>
              <a:rPr lang="cs-CZ" sz="2400" dirty="0" smtClean="0"/>
              <a:t>, reálný, dosažitelný)</a:t>
            </a:r>
          </a:p>
          <a:p>
            <a:pPr marL="360363" indent="-360363">
              <a:buFont typeface="Wingdings" panose="05000000000000000000" pitchFamily="2" charset="2"/>
              <a:buChar char="v"/>
            </a:pPr>
            <a:r>
              <a:rPr lang="cs-CZ" sz="2400" b="1" dirty="0" smtClean="0"/>
              <a:t>Míra závaznosti </a:t>
            </a:r>
            <a:r>
              <a:rPr lang="cs-CZ" sz="2400" dirty="0" smtClean="0"/>
              <a:t>– pro koho je standard určen, kdo se jim musí řídit</a:t>
            </a:r>
          </a:p>
          <a:p>
            <a:pPr marL="360363" indent="-360363">
              <a:buFont typeface="Wingdings" panose="05000000000000000000" pitchFamily="2" charset="2"/>
              <a:buChar char="v"/>
            </a:pPr>
            <a:r>
              <a:rPr lang="cs-CZ" sz="2400" b="1" dirty="0" smtClean="0"/>
              <a:t>Doba platnosti </a:t>
            </a:r>
            <a:r>
              <a:rPr lang="cs-CZ" sz="2400" dirty="0" smtClean="0"/>
              <a:t>standardu</a:t>
            </a:r>
          </a:p>
          <a:p>
            <a:pPr marL="360363" indent="-360363">
              <a:buFont typeface="Wingdings" panose="05000000000000000000" pitchFamily="2" charset="2"/>
              <a:buChar char="v"/>
            </a:pPr>
            <a:r>
              <a:rPr lang="cs-CZ" sz="2400" b="1" dirty="0" smtClean="0"/>
              <a:t>Kontrola</a:t>
            </a:r>
            <a:r>
              <a:rPr lang="cs-CZ" sz="2400" dirty="0" smtClean="0"/>
              <a:t> standardu – jak často proběhne kontrola standardu, kdo je oprávněn vykonávat kontrolu + podpis odpovědné osoby</a:t>
            </a:r>
          </a:p>
          <a:p>
            <a:pPr marL="360363" indent="-360363">
              <a:buFont typeface="Wingdings" panose="05000000000000000000" pitchFamily="2" charset="2"/>
              <a:buChar char="v"/>
            </a:pPr>
            <a:r>
              <a:rPr lang="cs-CZ" sz="2400" b="1" dirty="0" smtClean="0"/>
              <a:t>Místo realizace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82748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Náležitosti edukačního standardu </a:t>
            </a:r>
            <a:r>
              <a:rPr lang="cs-CZ" dirty="0" smtClean="0"/>
              <a:t>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9093" y="1880315"/>
            <a:ext cx="11554044" cy="485533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Určení kritérií, která zajistí plnění standardu</a:t>
            </a:r>
          </a:p>
          <a:p>
            <a:r>
              <a:rPr lang="cs-CZ" b="1" dirty="0" smtClean="0"/>
              <a:t>Strukturální kritéria</a:t>
            </a:r>
            <a:r>
              <a:rPr lang="cs-CZ" dirty="0" smtClean="0"/>
              <a:t>:</a:t>
            </a:r>
          </a:p>
          <a:p>
            <a:pPr marL="360363" indent="-360363">
              <a:buFont typeface="Wingdings" panose="05000000000000000000" pitchFamily="2" charset="2"/>
              <a:buChar char="v"/>
            </a:pPr>
            <a:r>
              <a:rPr lang="cs-CZ" b="1" i="1" dirty="0" smtClean="0"/>
              <a:t>materiální</a:t>
            </a:r>
            <a:r>
              <a:rPr lang="cs-CZ" dirty="0" smtClean="0"/>
              <a:t> předpoklady - jaké pomůcky budou potřebné - názorné pomůcky, </a:t>
            </a:r>
            <a:r>
              <a:rPr lang="cs-CZ" dirty="0" smtClean="0"/>
              <a:t>dokumentace </a:t>
            </a:r>
            <a:r>
              <a:rPr lang="cs-CZ" dirty="0" smtClean="0"/>
              <a:t>…</a:t>
            </a:r>
          </a:p>
          <a:p>
            <a:pPr marL="360363" indent="-360363">
              <a:buFont typeface="Wingdings" panose="05000000000000000000" pitchFamily="2" charset="2"/>
              <a:buChar char="v"/>
            </a:pPr>
            <a:r>
              <a:rPr lang="cs-CZ" b="1" i="1" dirty="0"/>
              <a:t>o</a:t>
            </a:r>
            <a:r>
              <a:rPr lang="cs-CZ" b="1" i="1" dirty="0" smtClean="0"/>
              <a:t>rganizační</a:t>
            </a:r>
            <a:r>
              <a:rPr lang="cs-CZ" dirty="0" smtClean="0"/>
              <a:t> předpoklady - kde a kdy bude edukace probíhat - vhodné prostředí a </a:t>
            </a:r>
            <a:r>
              <a:rPr lang="cs-CZ" dirty="0" smtClean="0"/>
              <a:t>čas</a:t>
            </a:r>
            <a:r>
              <a:rPr lang="cs-CZ" dirty="0" smtClean="0"/>
              <a:t>, zabezpečení kontaktu s blízkými P/K</a:t>
            </a:r>
          </a:p>
          <a:p>
            <a:pPr marL="360363" indent="-360363">
              <a:buFont typeface="Wingdings" panose="05000000000000000000" pitchFamily="2" charset="2"/>
              <a:buChar char="v"/>
            </a:pPr>
            <a:r>
              <a:rPr lang="cs-CZ" b="1" i="1" dirty="0"/>
              <a:t>p</a:t>
            </a:r>
            <a:r>
              <a:rPr lang="cs-CZ" b="1" i="1" dirty="0" smtClean="0"/>
              <a:t>ersonální </a:t>
            </a:r>
            <a:r>
              <a:rPr lang="cs-CZ" dirty="0" smtClean="0"/>
              <a:t>předpoklady - kdo bude </a:t>
            </a:r>
            <a:r>
              <a:rPr lang="cs-CZ" dirty="0" err="1" smtClean="0"/>
              <a:t>edukovat</a:t>
            </a:r>
            <a:r>
              <a:rPr lang="cs-CZ" dirty="0" smtClean="0"/>
              <a:t> - </a:t>
            </a:r>
            <a:r>
              <a:rPr lang="cs-CZ" dirty="0" err="1" smtClean="0"/>
              <a:t>edukátor</a:t>
            </a:r>
            <a:r>
              <a:rPr lang="cs-CZ" dirty="0" smtClean="0"/>
              <a:t>, edukační tým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 smtClean="0"/>
          </a:p>
          <a:p>
            <a:r>
              <a:rPr lang="cs-CZ" b="1" dirty="0"/>
              <a:t>Procesuální</a:t>
            </a:r>
            <a:r>
              <a:rPr lang="cs-CZ" dirty="0"/>
              <a:t> </a:t>
            </a:r>
            <a:r>
              <a:rPr lang="cs-CZ" dirty="0" smtClean="0"/>
              <a:t>kritéria (popis postupu edukace - podrobné rozpracování edukačních aktivit dle logického uspořádání a kontinuity</a:t>
            </a:r>
          </a:p>
          <a:p>
            <a:endParaRPr lang="cs-CZ" dirty="0"/>
          </a:p>
          <a:p>
            <a:r>
              <a:rPr lang="cs-CZ" dirty="0"/>
              <a:t>Kritéria </a:t>
            </a:r>
            <a:r>
              <a:rPr lang="cs-CZ" b="1" dirty="0" smtClean="0"/>
              <a:t>výsledku </a:t>
            </a:r>
            <a:r>
              <a:rPr lang="cs-CZ" dirty="0" smtClean="0"/>
              <a:t>- jaký má být výsledek edukace;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</a:t>
            </a:r>
            <a:r>
              <a:rPr lang="cs-CZ" dirty="0" smtClean="0"/>
              <a:t>  - </a:t>
            </a:r>
            <a:r>
              <a:rPr lang="cs-CZ" dirty="0" smtClean="0"/>
              <a:t>určují jakou úroveň edukace chceme docílit;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</a:t>
            </a:r>
            <a:r>
              <a:rPr lang="cs-CZ" dirty="0" smtClean="0"/>
              <a:t> - </a:t>
            </a:r>
            <a:r>
              <a:rPr lang="cs-CZ" dirty="0" smtClean="0"/>
              <a:t>hodnotí, jaké vědomosti nebo zručnosti </a:t>
            </a:r>
            <a:r>
              <a:rPr lang="cs-CZ" dirty="0" err="1" smtClean="0"/>
              <a:t>edukant</a:t>
            </a:r>
            <a:r>
              <a:rPr lang="cs-CZ" dirty="0" smtClean="0"/>
              <a:t> získal (vědomosti, </a:t>
            </a:r>
            <a:r>
              <a:rPr lang="cs-CZ" dirty="0" smtClean="0"/>
              <a:t>zručnosti </a:t>
            </a:r>
            <a:r>
              <a:rPr lang="cs-CZ" dirty="0" smtClean="0"/>
              <a:t>a postoje), jak byl s procesem edukace spokojen</a:t>
            </a:r>
            <a:endParaRPr lang="cs-CZ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4" name="Prstenec 3"/>
          <p:cNvSpPr/>
          <p:nvPr/>
        </p:nvSpPr>
        <p:spPr>
          <a:xfrm>
            <a:off x="206061" y="2189408"/>
            <a:ext cx="2202289" cy="401385"/>
          </a:xfrm>
          <a:prstGeom prst="donut">
            <a:avLst>
              <a:gd name="adj" fmla="val 5532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Prstenec 4"/>
          <p:cNvSpPr/>
          <p:nvPr/>
        </p:nvSpPr>
        <p:spPr>
          <a:xfrm>
            <a:off x="206061" y="4314424"/>
            <a:ext cx="2202289" cy="348798"/>
          </a:xfrm>
          <a:prstGeom prst="donut">
            <a:avLst>
              <a:gd name="adj" fmla="val 5532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" name="Prstenec 5"/>
          <p:cNvSpPr/>
          <p:nvPr/>
        </p:nvSpPr>
        <p:spPr>
          <a:xfrm>
            <a:off x="257577" y="5245878"/>
            <a:ext cx="1970468" cy="453558"/>
          </a:xfrm>
          <a:prstGeom prst="donut">
            <a:avLst>
              <a:gd name="adj" fmla="val 5532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32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217826"/>
          </a:xfrm>
        </p:spPr>
        <p:txBody>
          <a:bodyPr/>
          <a:lstStyle/>
          <a:p>
            <a:r>
              <a:rPr lang="cs-CZ" dirty="0" smtClean="0"/>
              <a:t>Audit – součást standardu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399" y="1635617"/>
            <a:ext cx="10590213" cy="5062747"/>
          </a:xfrm>
        </p:spPr>
        <p:txBody>
          <a:bodyPr>
            <a:noAutofit/>
          </a:bodyPr>
          <a:lstStyle/>
          <a:p>
            <a:r>
              <a:rPr lang="cs-CZ" sz="1300" b="1" dirty="0" smtClean="0"/>
              <a:t>Hodnotí plnění stanovených kritérií ve standardu (struktura, proces, výsledek)</a:t>
            </a:r>
          </a:p>
          <a:p>
            <a:r>
              <a:rPr lang="cs-CZ" sz="1300" dirty="0" smtClean="0"/>
              <a:t>Název auditu</a:t>
            </a:r>
          </a:p>
          <a:p>
            <a:r>
              <a:rPr lang="cs-CZ" sz="1300" dirty="0" smtClean="0"/>
              <a:t>Auditoři a kontrolované osoby</a:t>
            </a:r>
          </a:p>
          <a:p>
            <a:r>
              <a:rPr lang="cs-CZ" sz="1300" dirty="0" smtClean="0"/>
              <a:t>Datum a podpisy</a:t>
            </a:r>
          </a:p>
          <a:p>
            <a:r>
              <a:rPr lang="cs-CZ" sz="1300" dirty="0" smtClean="0"/>
              <a:t>Hodnotí se plnění jednotlivých kritérií metodou: </a:t>
            </a:r>
          </a:p>
          <a:p>
            <a:pPr marL="269875" indent="-269875">
              <a:buFont typeface="Wingdings" panose="05000000000000000000" pitchFamily="2" charset="2"/>
              <a:buChar char="v"/>
            </a:pPr>
            <a:r>
              <a:rPr lang="cs-CZ" sz="1300" dirty="0" smtClean="0"/>
              <a:t>pozorování sestry při výkonu/edukace</a:t>
            </a:r>
          </a:p>
          <a:p>
            <a:pPr marL="269875" indent="-269875">
              <a:buFont typeface="Wingdings" panose="05000000000000000000" pitchFamily="2" charset="2"/>
              <a:buChar char="v"/>
            </a:pPr>
            <a:r>
              <a:rPr lang="cs-CZ" sz="1300" dirty="0" smtClean="0"/>
              <a:t>pozorování P/K v průběhu edukace</a:t>
            </a:r>
          </a:p>
          <a:p>
            <a:pPr marL="269875" indent="-269875">
              <a:buFont typeface="Wingdings" panose="05000000000000000000" pitchFamily="2" charset="2"/>
              <a:buChar char="v"/>
            </a:pPr>
            <a:r>
              <a:rPr lang="cs-CZ" sz="1300" dirty="0"/>
              <a:t>d</a:t>
            </a:r>
            <a:r>
              <a:rPr lang="cs-CZ" sz="1300" dirty="0" smtClean="0"/>
              <a:t>otazování – pokládání kontrolních otázek pro </a:t>
            </a:r>
            <a:r>
              <a:rPr lang="cs-CZ" sz="1300" dirty="0" err="1" smtClean="0"/>
              <a:t>edukanta</a:t>
            </a:r>
            <a:r>
              <a:rPr lang="cs-CZ" sz="1300" dirty="0" smtClean="0"/>
              <a:t>, pro </a:t>
            </a:r>
            <a:r>
              <a:rPr lang="cs-CZ" sz="1300" dirty="0" err="1" smtClean="0"/>
              <a:t>edukátora</a:t>
            </a:r>
            <a:r>
              <a:rPr lang="cs-CZ" sz="1300" dirty="0" smtClean="0"/>
              <a:t> </a:t>
            </a:r>
          </a:p>
          <a:p>
            <a:pPr marL="269875" indent="-269875">
              <a:buFont typeface="Wingdings" panose="05000000000000000000" pitchFamily="2" charset="2"/>
              <a:buChar char="v"/>
            </a:pPr>
            <a:r>
              <a:rPr lang="cs-CZ" sz="1300" dirty="0" smtClean="0"/>
              <a:t>kontrola pomůcek</a:t>
            </a:r>
          </a:p>
          <a:p>
            <a:pPr marL="269875" indent="-269875">
              <a:buFont typeface="Wingdings" panose="05000000000000000000" pitchFamily="2" charset="2"/>
              <a:buChar char="v"/>
            </a:pPr>
            <a:r>
              <a:rPr lang="cs-CZ" sz="1300" dirty="0" smtClean="0"/>
              <a:t>kontrola prostředí </a:t>
            </a:r>
          </a:p>
          <a:p>
            <a:pPr marL="269875" indent="-269875">
              <a:buFont typeface="Wingdings" panose="05000000000000000000" pitchFamily="2" charset="2"/>
              <a:buChar char="v"/>
            </a:pPr>
            <a:r>
              <a:rPr lang="cs-CZ" sz="1300" dirty="0" smtClean="0"/>
              <a:t>kontrola dokumentace (záznam o edukaci)</a:t>
            </a:r>
          </a:p>
          <a:p>
            <a:pPr marL="269875" indent="-269875">
              <a:buFont typeface="Wingdings" panose="05000000000000000000" pitchFamily="2" charset="2"/>
              <a:buChar char="v"/>
            </a:pPr>
            <a:r>
              <a:rPr lang="cs-CZ" sz="1300" dirty="0" smtClean="0"/>
              <a:t>hodnocení postupů </a:t>
            </a:r>
            <a:r>
              <a:rPr lang="cs-CZ" sz="1300" dirty="0" err="1" smtClean="0"/>
              <a:t>edukátora</a:t>
            </a:r>
            <a:r>
              <a:rPr lang="cs-CZ" sz="1300" dirty="0" smtClean="0"/>
              <a:t> při plánování edukace</a:t>
            </a:r>
          </a:p>
          <a:p>
            <a:pPr marL="269875" indent="-269875">
              <a:buFont typeface="Wingdings" panose="05000000000000000000" pitchFamily="2" charset="2"/>
              <a:buChar char="v"/>
            </a:pPr>
            <a:r>
              <a:rPr lang="cs-CZ" sz="1300" dirty="0" smtClean="0"/>
              <a:t>vyhodnocení realizace edukace</a:t>
            </a:r>
          </a:p>
          <a:p>
            <a:pPr marL="269875" indent="-269875">
              <a:buFont typeface="Wingdings" panose="05000000000000000000" pitchFamily="2" charset="2"/>
              <a:buChar char="v"/>
            </a:pPr>
            <a:r>
              <a:rPr lang="cs-CZ" sz="1300" dirty="0" smtClean="0"/>
              <a:t>efektivnost týmové spolupráce v průběhu edukace</a:t>
            </a:r>
          </a:p>
          <a:p>
            <a:pPr marL="269875" indent="-269875">
              <a:buFont typeface="Wingdings" panose="05000000000000000000" pitchFamily="2" charset="2"/>
              <a:buChar char="v"/>
            </a:pPr>
            <a:r>
              <a:rPr lang="cs-CZ" sz="1300" dirty="0"/>
              <a:t>h</a:t>
            </a:r>
            <a:r>
              <a:rPr lang="cs-CZ" sz="1300" dirty="0" smtClean="0"/>
              <a:t>odnocení edukace podpornými osobami</a:t>
            </a:r>
          </a:p>
          <a:p>
            <a:pPr>
              <a:buFont typeface="Wingdings" panose="05000000000000000000" pitchFamily="2" charset="2"/>
              <a:buChar char="v"/>
            </a:pPr>
            <a:endParaRPr lang="cs-CZ" sz="1300" dirty="0" smtClean="0"/>
          </a:p>
        </p:txBody>
      </p:sp>
      <p:sp>
        <p:nvSpPr>
          <p:cNvPr id="4" name="Obdélník 3"/>
          <p:cNvSpPr/>
          <p:nvPr/>
        </p:nvSpPr>
        <p:spPr>
          <a:xfrm>
            <a:off x="7044744" y="2331076"/>
            <a:ext cx="4914217" cy="43672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b="1" dirty="0">
                <a:solidFill>
                  <a:schemeClr val="tx1"/>
                </a:solidFill>
              </a:rPr>
              <a:t>Kontrolní kritéria jsou hodnoceny </a:t>
            </a:r>
            <a:r>
              <a:rPr lang="cs-CZ" sz="1600" b="1" dirty="0" smtClean="0">
                <a:solidFill>
                  <a:schemeClr val="tx1"/>
                </a:solidFill>
              </a:rPr>
              <a:t>odpovědí:</a:t>
            </a:r>
          </a:p>
          <a:p>
            <a:r>
              <a:rPr lang="cs-CZ" sz="1600" dirty="0" smtClean="0">
                <a:solidFill>
                  <a:schemeClr val="tx1"/>
                </a:solidFill>
              </a:rPr>
              <a:t>ANO - </a:t>
            </a:r>
            <a:r>
              <a:rPr lang="cs-CZ" sz="1600" dirty="0">
                <a:solidFill>
                  <a:schemeClr val="tx1"/>
                </a:solidFill>
              </a:rPr>
              <a:t>splnil (1 bod)  </a:t>
            </a:r>
            <a:endParaRPr lang="cs-CZ" sz="1600" dirty="0" smtClean="0">
              <a:solidFill>
                <a:schemeClr val="tx1"/>
              </a:solidFill>
            </a:endParaRPr>
          </a:p>
          <a:p>
            <a:r>
              <a:rPr lang="cs-CZ" sz="1600" dirty="0" smtClean="0">
                <a:solidFill>
                  <a:schemeClr val="tx1"/>
                </a:solidFill>
              </a:rPr>
              <a:t>NE - nesplnil </a:t>
            </a:r>
            <a:r>
              <a:rPr lang="cs-CZ" sz="1600" dirty="0">
                <a:solidFill>
                  <a:schemeClr val="tx1"/>
                </a:solidFill>
              </a:rPr>
              <a:t>(0 bodů</a:t>
            </a:r>
            <a:r>
              <a:rPr lang="cs-CZ" sz="1600" dirty="0" smtClean="0">
                <a:solidFill>
                  <a:schemeClr val="tx1"/>
                </a:solidFill>
              </a:rPr>
              <a:t>)</a:t>
            </a:r>
          </a:p>
          <a:p>
            <a:endParaRPr lang="cs-CZ" sz="1600" dirty="0">
              <a:solidFill>
                <a:schemeClr val="tx1"/>
              </a:solidFill>
            </a:endParaRPr>
          </a:p>
          <a:p>
            <a:endParaRPr lang="cs-CZ" sz="1600" dirty="0">
              <a:solidFill>
                <a:schemeClr val="tx1"/>
              </a:solidFill>
            </a:endParaRPr>
          </a:p>
          <a:p>
            <a:r>
              <a:rPr lang="cs-CZ" sz="1600" b="1" dirty="0">
                <a:solidFill>
                  <a:schemeClr val="tx1"/>
                </a:solidFill>
              </a:rPr>
              <a:t>Součet všech bodů prezentuje výsledek o ne/splnění standardu na základě stanoveného </a:t>
            </a:r>
            <a:r>
              <a:rPr lang="cs-CZ" sz="1600" b="1" dirty="0" smtClean="0">
                <a:solidFill>
                  <a:schemeClr val="tx1"/>
                </a:solidFill>
              </a:rPr>
              <a:t>kritéria</a:t>
            </a:r>
          </a:p>
          <a:p>
            <a:endParaRPr lang="cs-CZ" sz="1600" dirty="0">
              <a:solidFill>
                <a:schemeClr val="tx1"/>
              </a:solidFill>
            </a:endParaRPr>
          </a:p>
          <a:p>
            <a:r>
              <a:rPr lang="cs-CZ" sz="1600" dirty="0" smtClean="0">
                <a:solidFill>
                  <a:schemeClr val="tx1"/>
                </a:solidFill>
              </a:rPr>
              <a:t>Plný počet bodů </a:t>
            </a:r>
            <a:r>
              <a:rPr lang="cs-CZ" sz="1600" b="1" dirty="0" smtClean="0">
                <a:solidFill>
                  <a:schemeClr val="tx1"/>
                </a:solidFill>
              </a:rPr>
              <a:t>100 %</a:t>
            </a:r>
            <a:r>
              <a:rPr lang="cs-CZ" sz="1600" dirty="0" smtClean="0">
                <a:solidFill>
                  <a:schemeClr val="tx1"/>
                </a:solidFill>
              </a:rPr>
              <a:t> standard je </a:t>
            </a:r>
            <a:r>
              <a:rPr lang="cs-CZ" sz="1600" b="1" dirty="0" smtClean="0">
                <a:solidFill>
                  <a:schemeClr val="tx1"/>
                </a:solidFill>
              </a:rPr>
              <a:t>splněn</a:t>
            </a:r>
          </a:p>
          <a:p>
            <a:endParaRPr lang="cs-CZ" sz="1600" dirty="0" smtClean="0">
              <a:solidFill>
                <a:schemeClr val="tx1"/>
              </a:solidFill>
            </a:endParaRPr>
          </a:p>
          <a:p>
            <a:r>
              <a:rPr lang="cs-CZ" sz="1600" dirty="0" smtClean="0">
                <a:solidFill>
                  <a:schemeClr val="tx1"/>
                </a:solidFill>
              </a:rPr>
              <a:t>XY součet bodů </a:t>
            </a:r>
            <a:r>
              <a:rPr lang="cs-CZ" sz="1600" b="1" dirty="0" smtClean="0">
                <a:solidFill>
                  <a:schemeClr val="tx1"/>
                </a:solidFill>
              </a:rPr>
              <a:t>80 - 99 % </a:t>
            </a:r>
            <a:r>
              <a:rPr lang="cs-CZ" sz="1600" dirty="0">
                <a:solidFill>
                  <a:schemeClr val="tx1"/>
                </a:solidFill>
              </a:rPr>
              <a:t>standard je </a:t>
            </a:r>
            <a:r>
              <a:rPr lang="cs-CZ" sz="1600" b="1" dirty="0" smtClean="0">
                <a:solidFill>
                  <a:schemeClr val="tx1"/>
                </a:solidFill>
              </a:rPr>
              <a:t>částečně splněn</a:t>
            </a:r>
          </a:p>
          <a:p>
            <a:endParaRPr lang="cs-CZ" sz="1600" dirty="0">
              <a:solidFill>
                <a:schemeClr val="tx1"/>
              </a:solidFill>
            </a:endParaRPr>
          </a:p>
          <a:p>
            <a:endParaRPr lang="cs-CZ" sz="1600" dirty="0">
              <a:solidFill>
                <a:schemeClr val="tx1"/>
              </a:solidFill>
            </a:endParaRPr>
          </a:p>
          <a:p>
            <a:r>
              <a:rPr lang="cs-CZ" sz="1600" dirty="0">
                <a:solidFill>
                  <a:schemeClr val="tx1"/>
                </a:solidFill>
              </a:rPr>
              <a:t>XY součet bodů </a:t>
            </a:r>
            <a:r>
              <a:rPr lang="cs-CZ" sz="1600" b="1" dirty="0" smtClean="0">
                <a:solidFill>
                  <a:schemeClr val="tx1"/>
                </a:solidFill>
              </a:rPr>
              <a:t>méně než </a:t>
            </a:r>
            <a:r>
              <a:rPr lang="cs-CZ" sz="1600" b="1" dirty="0">
                <a:solidFill>
                  <a:schemeClr val="tx1"/>
                </a:solidFill>
              </a:rPr>
              <a:t>80 % </a:t>
            </a:r>
            <a:r>
              <a:rPr lang="cs-CZ" sz="1600" dirty="0">
                <a:solidFill>
                  <a:schemeClr val="tx1"/>
                </a:solidFill>
              </a:rPr>
              <a:t>standard </a:t>
            </a:r>
            <a:r>
              <a:rPr lang="cs-CZ" sz="1600" b="1" dirty="0" smtClean="0">
                <a:solidFill>
                  <a:schemeClr val="tx1"/>
                </a:solidFill>
              </a:rPr>
              <a:t>nesplněn</a:t>
            </a:r>
            <a:endParaRPr lang="cs-CZ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16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Literatúra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3944" y="2286000"/>
            <a:ext cx="11307650" cy="4023360"/>
          </a:xfrm>
        </p:spPr>
        <p:txBody>
          <a:bodyPr/>
          <a:lstStyle/>
          <a:p>
            <a:r>
              <a:rPr lang="cs-CZ" altLang="cs-CZ" sz="2000" dirty="0" err="1"/>
              <a:t>Juřeníková</a:t>
            </a:r>
            <a:r>
              <a:rPr lang="cs-CZ" altLang="cs-CZ" sz="2000" dirty="0"/>
              <a:t>, P., </a:t>
            </a:r>
            <a:r>
              <a:rPr lang="cs-CZ" altLang="cs-CZ" sz="2000" i="1" dirty="0"/>
              <a:t>Zásady edukace v ošetřovatelské praxi</a:t>
            </a:r>
            <a:r>
              <a:rPr lang="cs-CZ" altLang="cs-CZ" sz="2000" dirty="0"/>
              <a:t> Praha: </a:t>
            </a:r>
            <a:r>
              <a:rPr lang="cs-CZ" altLang="cs-CZ" sz="2000" dirty="0" err="1"/>
              <a:t>Grada</a:t>
            </a:r>
            <a:r>
              <a:rPr lang="cs-CZ" altLang="cs-CZ" sz="2000" dirty="0"/>
              <a:t>, 2010 ISBN 978-80-247-2171-2</a:t>
            </a:r>
          </a:p>
          <a:p>
            <a:endParaRPr lang="cs-CZ" altLang="cs-CZ" sz="2000" dirty="0"/>
          </a:p>
          <a:p>
            <a:r>
              <a:rPr lang="cs-CZ" altLang="cs-CZ" sz="2000" dirty="0" err="1"/>
              <a:t>Magurová</a:t>
            </a:r>
            <a:r>
              <a:rPr lang="cs-CZ" altLang="cs-CZ" sz="2000" dirty="0"/>
              <a:t> D., </a:t>
            </a:r>
            <a:r>
              <a:rPr lang="cs-CZ" altLang="cs-CZ" sz="2000" dirty="0" err="1"/>
              <a:t>Majerníková</a:t>
            </a:r>
            <a:r>
              <a:rPr lang="cs-CZ" altLang="cs-CZ" sz="2000" dirty="0"/>
              <a:t> Ľ. </a:t>
            </a:r>
            <a:r>
              <a:rPr lang="cs-CZ" altLang="cs-CZ" sz="2000" i="1" dirty="0" err="1"/>
              <a:t>Edukácia</a:t>
            </a:r>
            <a:r>
              <a:rPr lang="cs-CZ" altLang="cs-CZ" sz="2000" i="1" dirty="0"/>
              <a:t> a </a:t>
            </a:r>
            <a:r>
              <a:rPr lang="cs-CZ" altLang="cs-CZ" sz="2000" i="1" dirty="0" err="1"/>
              <a:t>edukačný</a:t>
            </a:r>
            <a:r>
              <a:rPr lang="cs-CZ" altLang="cs-CZ" sz="2000" i="1" dirty="0"/>
              <a:t> proces v </a:t>
            </a:r>
            <a:r>
              <a:rPr lang="cs-CZ" altLang="cs-CZ" sz="2000" i="1" dirty="0" err="1"/>
              <a:t>ošetrovateľstve</a:t>
            </a:r>
            <a:r>
              <a:rPr lang="cs-CZ" altLang="cs-CZ" sz="2000" dirty="0"/>
              <a:t>, Martin: </a:t>
            </a:r>
            <a:r>
              <a:rPr lang="cs-CZ" altLang="cs-CZ" sz="2000" dirty="0" err="1"/>
              <a:t>Osveta</a:t>
            </a:r>
            <a:r>
              <a:rPr lang="cs-CZ" altLang="cs-CZ" sz="2000" dirty="0"/>
              <a:t>, 2009, s. 155, ISBN 978-80-8063-326-4</a:t>
            </a:r>
          </a:p>
          <a:p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150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582</TotalTime>
  <Words>429</Words>
  <Application>Microsoft Office PowerPoint</Application>
  <PresentationFormat>Širokoúhlá obrazovka</PresentationFormat>
  <Paragraphs>69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Tw Cen MT</vt:lpstr>
      <vt:lpstr>Tw Cen MT Condensed</vt:lpstr>
      <vt:lpstr>Wingdings</vt:lpstr>
      <vt:lpstr>Wingdings 3</vt:lpstr>
      <vt:lpstr>Integrál</vt:lpstr>
      <vt:lpstr>Edukační standardy</vt:lpstr>
      <vt:lpstr>Edukační standard</vt:lpstr>
      <vt:lpstr>Formulace edukačního standardu</vt:lpstr>
      <vt:lpstr>Náležitosti edukačního standardu I.</vt:lpstr>
      <vt:lpstr>Náležitosti edukačního standardu II.</vt:lpstr>
      <vt:lpstr>Audit – součást standardu</vt:lpstr>
      <vt:lpstr>Literatúra: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Edukační standardy</dc:title>
  <dc:creator>Natália Beharková</dc:creator>
  <cp:lastModifiedBy>Natália Beharková</cp:lastModifiedBy>
  <cp:revision>18</cp:revision>
  <dcterms:created xsi:type="dcterms:W3CDTF">2015-05-21T10:02:55Z</dcterms:created>
  <dcterms:modified xsi:type="dcterms:W3CDTF">2016-04-05T09:47:49Z</dcterms:modified>
</cp:coreProperties>
</file>