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13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73432" autoAdjust="0"/>
  </p:normalViewPr>
  <p:slideViewPr>
    <p:cSldViewPr snapToGrid="0">
      <p:cViewPr varScale="1">
        <p:scale>
          <a:sx n="74" d="100"/>
          <a:sy n="74" d="100"/>
        </p:scale>
        <p:origin x="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A6CE2-C5CA-4BF7-AB22-99ED45A4E2FF}" type="datetimeFigureOut">
              <a:rPr lang="cs-CZ" smtClean="0"/>
              <a:t>29.4.2016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1C357-BDFC-492D-81C3-DAF9763E0A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849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1C357-BDFC-492D-81C3-DAF9763E0A1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026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Např. preventivní</a:t>
            </a:r>
            <a:r>
              <a:rPr lang="cs-CZ" baseline="0" dirty="0" smtClean="0"/>
              <a:t> programy – zdravá výživa, životní styl, rizikové faktory; lázeňské přednášky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1C357-BDFC-492D-81C3-DAF9763E0A1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85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1C357-BDFC-492D-81C3-DAF9763E0A1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62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1C357-BDFC-492D-81C3-DAF9763E0A1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043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Každá z organizačních forem vytváří vztahy mezi </a:t>
            </a:r>
            <a:r>
              <a:rPr lang="cs-CZ" dirty="0" err="1" smtClean="0"/>
              <a:t>edukátorem</a:t>
            </a:r>
            <a:r>
              <a:rPr lang="cs-CZ" dirty="0" smtClean="0"/>
              <a:t>, </a:t>
            </a:r>
            <a:r>
              <a:rPr lang="cs-CZ" dirty="0" err="1" smtClean="0"/>
              <a:t>edukantem</a:t>
            </a:r>
            <a:r>
              <a:rPr lang="cs-CZ" dirty="0" smtClean="0"/>
              <a:t>, obsahem a prostředky vzdělávání. </a:t>
            </a:r>
            <a:endParaRPr lang="cs-CZ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/>
              <a:t>Existuje mnoho kritérií dělení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dirty="0" smtClean="0"/>
          </a:p>
          <a:p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Mužík Jaroslav</a:t>
            </a:r>
            <a:r>
              <a:rPr lang="cs-CZ" sz="1200" b="0" dirty="0" smtClean="0"/>
              <a:t> </a:t>
            </a:r>
            <a:r>
              <a:rPr lang="cs-CZ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Didaktické principy, formy a metody vyučování a učení dospělých</a:t>
            </a:r>
            <a:r>
              <a:rPr lang="cs-CZ" sz="1200" b="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(struktura a glosář hlavních pojmů z </a:t>
            </a:r>
            <a:r>
              <a:rPr lang="cs-CZ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andragogické</a:t>
            </a:r>
            <a:r>
              <a:rPr lang="cs-CZ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didaktiky)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/>
              <a:t>V andragogice (vzdělávaní dospělých</a:t>
            </a:r>
            <a:r>
              <a:rPr lang="cs-CZ" sz="1200" baseline="0" dirty="0" smtClean="0"/>
              <a:t>) </a:t>
            </a:r>
            <a:r>
              <a:rPr lang="cs-CZ" sz="1200" dirty="0" smtClean="0"/>
              <a:t>při rozlišování forem je nutno upřednostňovat zejména dvě kritéria: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u="sng" dirty="0" smtClean="0"/>
              <a:t>Kritérium</a:t>
            </a:r>
            <a:r>
              <a:rPr lang="cs-CZ" sz="1200" u="sng" baseline="0" dirty="0" smtClean="0"/>
              <a:t> </a:t>
            </a:r>
            <a:r>
              <a:rPr lang="cs-CZ" sz="1200" u="sng" dirty="0" smtClean="0"/>
              <a:t>didaktické </a:t>
            </a:r>
            <a:r>
              <a:rPr lang="cs-CZ" sz="1200" dirty="0" smtClean="0"/>
              <a:t>(tj. umožnit účastníkům soustředit se na výuku a naučit se v daném čase co nejvíce),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u="sng" dirty="0" smtClean="0"/>
              <a:t>Kritérium ekonomické </a:t>
            </a:r>
            <a:r>
              <a:rPr lang="cs-CZ" sz="1200" dirty="0" smtClean="0"/>
              <a:t>(hospodárné využívání nákladů spojených s uvolňováním účastníků z pracovního procesu, jejich cestováním, ubytováním apod.). Podle těchto kritérií rozlišujeme tyto základní didaktické formy ve vzdělávání dospělých: Přímá výuka, kombinované vzdělávání, distanční vzdělávání a sebevzdělávání.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/>
              <a:t>Další dělení organizačních forem výuky – individuální, hromadná, skupinová, individualizovaná, projektová, modulová,</a:t>
            </a:r>
            <a:r>
              <a:rPr lang="cs-CZ" sz="1200" baseline="0" dirty="0" smtClean="0"/>
              <a:t> týmová atd. ve zdravotnickém prostředí jde zejména o individuální, skupinovou, hromadní tzn. v</a:t>
            </a:r>
            <a:r>
              <a:rPr lang="cs-CZ" dirty="0" smtClean="0"/>
              <a:t>e zdravotnickém zařízení je dělení organizační formy edukace</a:t>
            </a:r>
            <a:r>
              <a:rPr lang="cs-CZ" baseline="0" dirty="0" smtClean="0"/>
              <a:t> zejména dle organizačního uspořádání edukace a interakce mezi </a:t>
            </a:r>
            <a:r>
              <a:rPr lang="cs-CZ" baseline="0" dirty="0" err="1" smtClean="0"/>
              <a:t>edukátorem</a:t>
            </a:r>
            <a:r>
              <a:rPr lang="cs-CZ" baseline="0" dirty="0" smtClean="0"/>
              <a:t> a </a:t>
            </a:r>
            <a:r>
              <a:rPr lang="cs-CZ" baseline="0" dirty="0" err="1" smtClean="0"/>
              <a:t>edukantem</a:t>
            </a:r>
            <a:endParaRPr lang="cs-CZ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1C357-BDFC-492D-81C3-DAF9763E0A1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669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 smtClean="0"/>
              <a:t>přímá - přímí kontakt </a:t>
            </a:r>
            <a:r>
              <a:rPr lang="cs-CZ" sz="1200" dirty="0" err="1" smtClean="0"/>
              <a:t>edukátora</a:t>
            </a:r>
            <a:r>
              <a:rPr lang="cs-CZ" sz="1200" dirty="0" smtClean="0"/>
              <a:t> s </a:t>
            </a:r>
            <a:r>
              <a:rPr lang="cs-CZ" sz="1200" dirty="0" err="1" smtClean="0"/>
              <a:t>edukovaným</a:t>
            </a:r>
            <a:r>
              <a:rPr lang="cs-CZ" sz="1200" dirty="0" smtClean="0"/>
              <a:t>; nejvíce využívaná v zdravotnickém prostředí; dle zpětné vazby, nebo aktuální potřeby operativní řešení </a:t>
            </a:r>
          </a:p>
          <a:p>
            <a:r>
              <a:rPr lang="cs-CZ" sz="1200" dirty="0" smtClean="0"/>
              <a:t>nepřímá - </a:t>
            </a:r>
            <a:r>
              <a:rPr lang="cs-CZ" sz="1200" dirty="0" err="1" smtClean="0"/>
              <a:t>edukant</a:t>
            </a:r>
            <a:r>
              <a:rPr lang="cs-CZ" sz="1200" dirty="0" smtClean="0"/>
              <a:t> není v přímém kontaktu s </a:t>
            </a:r>
            <a:r>
              <a:rPr lang="cs-CZ" sz="1200" dirty="0" err="1" smtClean="0"/>
              <a:t>edukátorem</a:t>
            </a:r>
            <a:r>
              <a:rPr lang="cs-CZ" sz="1200" dirty="0" smtClean="0"/>
              <a:t>;</a:t>
            </a:r>
            <a:r>
              <a:rPr lang="cs-CZ" sz="1200" baseline="0" dirty="0" smtClean="0"/>
              <a:t> např. e-</a:t>
            </a:r>
            <a:r>
              <a:rPr lang="cs-CZ" sz="1200" baseline="0" dirty="0" err="1" smtClean="0"/>
              <a:t>lerning</a:t>
            </a:r>
            <a:r>
              <a:rPr lang="cs-CZ" sz="1200" baseline="0" dirty="0" smtClean="0"/>
              <a:t>, práce s textem, korespondence, </a:t>
            </a:r>
            <a:r>
              <a:rPr lang="cs-CZ" sz="1200" baseline="0" dirty="0" err="1" smtClean="0"/>
              <a:t>skype</a:t>
            </a:r>
            <a:r>
              <a:rPr lang="cs-CZ" sz="1200" baseline="0" dirty="0" smtClean="0"/>
              <a:t>, sociální sítě</a:t>
            </a:r>
            <a:endParaRPr lang="cs-CZ" sz="1200" dirty="0" smtClean="0"/>
          </a:p>
          <a:p>
            <a:r>
              <a:rPr lang="cs-CZ" sz="1200" dirty="0" smtClean="0"/>
              <a:t>smíšená – kombinace předchozích</a:t>
            </a:r>
            <a:r>
              <a:rPr lang="cs-CZ" sz="1200" baseline="0" dirty="0" smtClean="0"/>
              <a:t> dvou variant</a:t>
            </a:r>
            <a:endParaRPr lang="cs-CZ" sz="12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1C357-BDFC-492D-81C3-DAF9763E0A1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942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1C357-BDFC-492D-81C3-DAF9763E0A1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505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1C357-BDFC-492D-81C3-DAF9763E0A1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305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Např. aplikace nízkomolekulárního heparinu, inzulinu, inhalace, ošetřování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stomie</a:t>
            </a:r>
            <a:r>
              <a:rPr lang="cs-CZ" baseline="0" dirty="0" smtClean="0"/>
              <a:t>…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1C357-BDFC-492D-81C3-DAF9763E0A1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338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Daltonský</a:t>
            </a:r>
            <a:r>
              <a:rPr lang="cs-CZ" baseline="0" dirty="0" smtClean="0"/>
              <a:t> plán (zdroj: Wikipedie online, staženo dne 12.3.2015 </a:t>
            </a:r>
            <a:r>
              <a:rPr lang="cs-CZ" u="sng" baseline="0" dirty="0" smtClean="0">
                <a:solidFill>
                  <a:srgbClr val="00B0F0"/>
                </a:solidFill>
              </a:rPr>
              <a:t>http://cs.wikipedia.org/wiki/Daltonsk%C3%BD_pl%C3%A1n  </a:t>
            </a:r>
          </a:p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Tři základní principy</a:t>
            </a:r>
            <a:r>
              <a:rPr lang="cs-CZ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zodpovědná svoboda/volnost – učit se zacházet se svobodou, získat odpovědnost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samostatnost – učit se samostatně pracovat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spolupráce – učit se pracovat v kolektivu</a:t>
            </a:r>
          </a:p>
          <a:p>
            <a:endParaRPr lang="cs-CZ" dirty="0" smtClean="0"/>
          </a:p>
          <a:p>
            <a:pPr marL="171450" indent="-171450">
              <a:buFontTx/>
              <a:buChar char="-"/>
            </a:pPr>
            <a:r>
              <a:rPr lang="nl-N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autork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nl-N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Helen Parkhurstová</a:t>
            </a:r>
            <a:r>
              <a:rPr lang="nl-N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</a:t>
            </a:r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1886</a:t>
            </a:r>
            <a:r>
              <a:rPr lang="nl-N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1973</a:t>
            </a:r>
            <a:r>
              <a:rPr lang="nl-N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cs-CZ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endParaRPr lang="cs-CZ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mezi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učitelem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žákem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existuje určitá úmluva o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harmonogramu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práce na určité období;</a:t>
            </a:r>
            <a:r>
              <a:rPr lang="cs-CZ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ž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ák rozhoduje sám o své práci, sám si určuje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tempo,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učí se spolupracovat s ostatními žáky.</a:t>
            </a:r>
          </a:p>
          <a:p>
            <a:pPr marL="171450" indent="-171450">
              <a:buFontTx/>
              <a:buChar char="-"/>
            </a:pPr>
            <a:r>
              <a:rPr lang="cs-CZ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 podmínkách našeho školství - 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zařazuje se  jako doplněk k tradičnímu školnímu systému;</a:t>
            </a:r>
            <a:r>
              <a:rPr lang="cs-CZ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každá škola si sama rozhoduje o jeho uplatnění/využití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1C357-BDFC-492D-81C3-DAF9763E0A1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7541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Homogenní skupina – základní rysy – stejný zdravotní problém/druh nemoci, přibližně stejné vědomosti, dovednosti, zkušenosti </a:t>
            </a:r>
            <a:r>
              <a:rPr lang="cs-CZ" dirty="0" err="1" smtClean="0"/>
              <a:t>edukantů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Dětská léčebna – edukace</a:t>
            </a:r>
            <a:r>
              <a:rPr lang="cs-CZ" baseline="0" dirty="0" smtClean="0"/>
              <a:t> rodičů dětí s respiračním onemocněním v rámci jednoho oddělení/skupiny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1C357-BDFC-492D-81C3-DAF9763E0A1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521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9DB9A25-6D8F-4071-A728-8B237ED825D9}" type="datetimeFigureOut">
              <a:rPr lang="cs-CZ" smtClean="0"/>
              <a:t>29.4.2016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FB7A-50F0-4B30-BA70-32338B3C2691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9771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9A25-6D8F-4071-A728-8B237ED825D9}" type="datetimeFigureOut">
              <a:rPr lang="cs-CZ" smtClean="0"/>
              <a:t>29.4.2016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FB7A-50F0-4B30-BA70-32338B3C2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591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9A25-6D8F-4071-A728-8B237ED825D9}" type="datetimeFigureOut">
              <a:rPr lang="cs-CZ" smtClean="0"/>
              <a:t>29.4.2016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FB7A-50F0-4B30-BA70-32338B3C2691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878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9A25-6D8F-4071-A728-8B237ED825D9}" type="datetimeFigureOut">
              <a:rPr lang="cs-CZ" smtClean="0"/>
              <a:t>29.4.2016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FB7A-50F0-4B30-BA70-32338B3C2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79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9A25-6D8F-4071-A728-8B237ED825D9}" type="datetimeFigureOut">
              <a:rPr lang="cs-CZ" smtClean="0"/>
              <a:t>29.4.2016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FB7A-50F0-4B30-BA70-32338B3C2691}" type="slidenum">
              <a:rPr lang="cs-CZ" smtClean="0"/>
              <a:t>‹#›</a:t>
            </a:fld>
            <a:endParaRPr lang="cs-CZ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64943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9A25-6D8F-4071-A728-8B237ED825D9}" type="datetimeFigureOut">
              <a:rPr lang="cs-CZ" smtClean="0"/>
              <a:t>29.4.2016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FB7A-50F0-4B30-BA70-32338B3C2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851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9A25-6D8F-4071-A728-8B237ED825D9}" type="datetimeFigureOut">
              <a:rPr lang="cs-CZ" smtClean="0"/>
              <a:t>29.4.2016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FB7A-50F0-4B30-BA70-32338B3C2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47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9A25-6D8F-4071-A728-8B237ED825D9}" type="datetimeFigureOut">
              <a:rPr lang="cs-CZ" smtClean="0"/>
              <a:t>29.4.2016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FB7A-50F0-4B30-BA70-32338B3C2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577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9A25-6D8F-4071-A728-8B237ED825D9}" type="datetimeFigureOut">
              <a:rPr lang="cs-CZ" smtClean="0"/>
              <a:t>29.4.2016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FB7A-50F0-4B30-BA70-32338B3C2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365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9A25-6D8F-4071-A728-8B237ED825D9}" type="datetimeFigureOut">
              <a:rPr lang="cs-CZ" smtClean="0"/>
              <a:t>29.4.2016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FB7A-50F0-4B30-BA70-32338B3C2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219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9A25-6D8F-4071-A728-8B237ED825D9}" type="datetimeFigureOut">
              <a:rPr lang="cs-CZ" smtClean="0"/>
              <a:t>29.4.2016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EFB7A-50F0-4B30-BA70-32338B3C269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0297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9DB9A25-6D8F-4071-A728-8B237ED825D9}" type="datetimeFigureOut">
              <a:rPr lang="cs-CZ" smtClean="0"/>
              <a:t>29.4.2016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07EFB7A-50F0-4B30-BA70-32338B3C269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6374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lanky.rvp.cz/clanek/c/z/15019/VYUKOVE-METODY-KOMPLEXNI---1-CAST.html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ndromedia.cz/andragogicky-slovnik/formy-vzdelavani-vyuky-dospelych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2275" y="4925096"/>
            <a:ext cx="8514725" cy="1597338"/>
          </a:xfrm>
        </p:spPr>
        <p:txBody>
          <a:bodyPr>
            <a:normAutofit/>
          </a:bodyPr>
          <a:lstStyle/>
          <a:p>
            <a:r>
              <a:rPr lang="cs-CZ" sz="6600" b="1" dirty="0"/>
              <a:t>FORMY EDUKACE</a:t>
            </a:r>
            <a:endParaRPr lang="cs-CZ" sz="6600" dirty="0"/>
          </a:p>
        </p:txBody>
      </p:sp>
      <p:sp>
        <p:nvSpPr>
          <p:cNvPr id="4" name="Obdélník 3"/>
          <p:cNvSpPr/>
          <p:nvPr/>
        </p:nvSpPr>
        <p:spPr>
          <a:xfrm>
            <a:off x="8636670" y="5539099"/>
            <a:ext cx="20617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Beharková Natália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931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24643"/>
          </a:xfrm>
        </p:spPr>
        <p:txBody>
          <a:bodyPr/>
          <a:lstStyle/>
          <a:p>
            <a:r>
              <a:rPr lang="cs-CZ" b="1" dirty="0" smtClean="0"/>
              <a:t>Hromadná</a:t>
            </a:r>
            <a:r>
              <a:rPr lang="cs-CZ" dirty="0" smtClean="0"/>
              <a:t> (frontální) </a:t>
            </a:r>
            <a:r>
              <a:rPr lang="cs-CZ" dirty="0"/>
              <a:t>forma edukace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89408"/>
            <a:ext cx="8596668" cy="3191554"/>
          </a:xfrm>
        </p:spPr>
        <p:txBody>
          <a:bodyPr/>
          <a:lstStyle/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dirty="0" smtClean="0"/>
              <a:t>široký záběr </a:t>
            </a:r>
            <a:r>
              <a:rPr lang="cs-CZ" sz="2400" dirty="0" err="1" smtClean="0"/>
              <a:t>edukantů</a:t>
            </a:r>
            <a:endParaRPr lang="cs-CZ" sz="2400" dirty="0" smtClean="0"/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dirty="0" smtClean="0"/>
              <a:t>obsah stejný pro všechny </a:t>
            </a:r>
            <a:r>
              <a:rPr lang="cs-CZ" sz="2400" dirty="0" err="1" smtClean="0"/>
              <a:t>edukanty</a:t>
            </a:r>
            <a:r>
              <a:rPr lang="cs-CZ" sz="2400" dirty="0" smtClean="0"/>
              <a:t> 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dirty="0" smtClean="0"/>
              <a:t>přednáška, seminář, výklad učiva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545783"/>
              </p:ext>
            </p:extLst>
          </p:nvPr>
        </p:nvGraphicFramePr>
        <p:xfrm>
          <a:off x="167425" y="4078488"/>
          <a:ext cx="11745532" cy="2604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0942"/>
                <a:gridCol w="6954590"/>
              </a:tblGrid>
              <a:tr h="609142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výhody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nevýhody </a:t>
                      </a:r>
                      <a:endParaRPr lang="cs-CZ" sz="2000" dirty="0"/>
                    </a:p>
                  </a:txBody>
                  <a:tcPr/>
                </a:tc>
              </a:tr>
              <a:tr h="70408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cs-CZ" sz="2000" dirty="0" smtClean="0"/>
                        <a:t>časová efektivita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cs-CZ" sz="2000" dirty="0" smtClean="0"/>
                        <a:t>omezení individuálního přístupu a potřeb konkrétního </a:t>
                      </a:r>
                      <a:r>
                        <a:rPr lang="cs-CZ" sz="2000" dirty="0" err="1" smtClean="0"/>
                        <a:t>edukanta</a:t>
                      </a:r>
                      <a:endParaRPr lang="cs-CZ" sz="2000" dirty="0"/>
                    </a:p>
                  </a:txBody>
                  <a:tcPr/>
                </a:tc>
              </a:tr>
              <a:tr h="68258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cs-CZ" sz="2000" dirty="0" smtClean="0"/>
                        <a:t>sdělení stejného obsahu všem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cs-CZ" sz="2000" baseline="0" dirty="0" err="1" smtClean="0"/>
                        <a:t>edukantům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cs-CZ" sz="2000" dirty="0" smtClean="0"/>
                        <a:t>minimální zpětná vazba</a:t>
                      </a:r>
                      <a:endParaRPr lang="cs-CZ" sz="2000" dirty="0"/>
                    </a:p>
                  </a:txBody>
                  <a:tcPr/>
                </a:tc>
              </a:tr>
              <a:tr h="60914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cs-CZ" sz="2000" dirty="0" smtClean="0"/>
                        <a:t>pasivita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cs-CZ" sz="2000" baseline="0" dirty="0" err="1" smtClean="0"/>
                        <a:t>edukantů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606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Literatura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4700" y="2350395"/>
            <a:ext cx="11694016" cy="4243588"/>
          </a:xfrm>
        </p:spPr>
        <p:txBody>
          <a:bodyPr>
            <a:normAutofit/>
          </a:bodyPr>
          <a:lstStyle/>
          <a:p>
            <a:r>
              <a:rPr lang="cs-CZ" dirty="0" smtClean="0"/>
              <a:t>Metodický portál: inspirace a zkušenosti učitelů, online dostupné na </a:t>
            </a: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://clanky.rvp.cz/clanek/c/z/15019/VYUKOVE-METODY-KOMPLEXNI---1-CAST.html/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Palán, Z </a:t>
            </a:r>
            <a:r>
              <a:rPr lang="cs-CZ" i="1" dirty="0"/>
              <a:t>Formy vzdělávání (výuky</a:t>
            </a:r>
            <a:r>
              <a:rPr lang="cs-CZ" i="1" dirty="0" smtClean="0"/>
              <a:t>) dospělých, </a:t>
            </a:r>
            <a:r>
              <a:rPr lang="cs-CZ" dirty="0" smtClean="0"/>
              <a:t>online </a:t>
            </a:r>
            <a:r>
              <a:rPr lang="cs-CZ" dirty="0"/>
              <a:t>dostupné na</a:t>
            </a:r>
            <a:r>
              <a:rPr lang="cs-CZ" i="1" dirty="0" smtClean="0"/>
              <a:t> </a:t>
            </a:r>
            <a:r>
              <a:rPr lang="cs-CZ" dirty="0" smtClean="0">
                <a:hlinkClick r:id="rId4"/>
              </a:rPr>
              <a:t>http</a:t>
            </a:r>
            <a:r>
              <a:rPr lang="cs-CZ" dirty="0">
                <a:hlinkClick r:id="rId4"/>
              </a:rPr>
              <a:t>://</a:t>
            </a:r>
            <a:r>
              <a:rPr lang="cs-CZ" dirty="0" smtClean="0">
                <a:hlinkClick r:id="rId4"/>
              </a:rPr>
              <a:t>www.andromedia.cz/andragogicky-slovnik/formy-vzdelavani-vyuky-dospelych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r>
              <a:rPr lang="cs-CZ" dirty="0" err="1" smtClean="0"/>
              <a:t>Juřeníková</a:t>
            </a:r>
            <a:r>
              <a:rPr lang="cs-CZ" dirty="0" smtClean="0"/>
              <a:t>, P. Zásady edukace v ošetřovatelské praxi, </a:t>
            </a:r>
            <a:r>
              <a:rPr lang="cs-CZ" dirty="0" err="1" smtClean="0"/>
              <a:t>Praha:Grada</a:t>
            </a:r>
            <a:r>
              <a:rPr lang="cs-CZ" dirty="0" smtClean="0"/>
              <a:t>, 2010, s. 77, ISBN978-80-247-2171-2</a:t>
            </a:r>
          </a:p>
          <a:p>
            <a:endParaRPr lang="cs-CZ" dirty="0" smtClean="0"/>
          </a:p>
          <a:p>
            <a:r>
              <a:rPr lang="cs-CZ" dirty="0"/>
              <a:t>Průcha Jan, Pedagogická encyklopedie </a:t>
            </a:r>
            <a:r>
              <a:rPr lang="cs-CZ" dirty="0" smtClean="0"/>
              <a:t>Praha: Portál, 2009, s. 935, ISBN 978-80-7367-546-2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4158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043187" y="2133063"/>
            <a:ext cx="10367495" cy="2374900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4800" b="1" u="sng" dirty="0" smtClean="0">
                <a:solidFill>
                  <a:srgbClr val="FF0000"/>
                </a:solidFill>
              </a:rPr>
              <a:t>Forma </a:t>
            </a:r>
            <a:r>
              <a:rPr lang="cs-CZ" sz="4800" dirty="0" smtClean="0"/>
              <a:t>studia: bakalářské kombinované</a:t>
            </a:r>
          </a:p>
          <a:p>
            <a:r>
              <a:rPr lang="cs-CZ" sz="3600" dirty="0" smtClean="0"/>
              <a:t>4. semestr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92935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edukace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2046511"/>
            <a:ext cx="11287139" cy="2398711"/>
          </a:xfrm>
        </p:spPr>
        <p:txBody>
          <a:bodyPr>
            <a:normAutofit/>
          </a:bodyPr>
          <a:lstStyle/>
          <a:p>
            <a:pPr marL="360363" indent="-360363">
              <a:buFont typeface="Wingdings" panose="05000000000000000000" pitchFamily="2" charset="2"/>
              <a:buChar char="Ø"/>
            </a:pPr>
            <a:r>
              <a:rPr lang="cs-CZ" sz="2800" dirty="0"/>
              <a:t>organizační rámec výuky, tj. vyučování a </a:t>
            </a:r>
            <a:r>
              <a:rPr lang="cs-CZ" sz="2800" dirty="0" smtClean="0"/>
              <a:t>učení</a:t>
            </a:r>
          </a:p>
          <a:p>
            <a:pPr marL="360363" indent="-360363">
              <a:buFont typeface="Wingdings" panose="05000000000000000000" pitchFamily="2" charset="2"/>
              <a:buChar char="Ø"/>
            </a:pPr>
            <a:endParaRPr lang="cs-CZ" sz="2800" dirty="0" smtClean="0"/>
          </a:p>
          <a:p>
            <a:pPr marL="360363" indent="-360363">
              <a:buFont typeface="Wingdings" panose="05000000000000000000" pitchFamily="2" charset="2"/>
              <a:buChar char="Ø"/>
            </a:pPr>
            <a:r>
              <a:rPr lang="cs-CZ" sz="2800" dirty="0"/>
              <a:t>s</a:t>
            </a:r>
            <a:r>
              <a:rPr lang="cs-CZ" sz="2800" dirty="0" smtClean="0"/>
              <a:t>ouhrn organizačních opatření a uspořádání výuky (vzdělávání) při realizaci určitého vzdělávacího procesu</a:t>
            </a:r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469900" y="4406900"/>
            <a:ext cx="4229100" cy="1663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/>
              <a:t>s kým a jak pracujeme</a:t>
            </a:r>
            <a:endParaRPr lang="cs-CZ" sz="4000" b="1" dirty="0"/>
          </a:p>
        </p:txBody>
      </p:sp>
      <p:sp>
        <p:nvSpPr>
          <p:cNvPr id="5" name="Obdélník 4"/>
          <p:cNvSpPr/>
          <p:nvPr/>
        </p:nvSpPr>
        <p:spPr>
          <a:xfrm>
            <a:off x="5044902" y="4406900"/>
            <a:ext cx="4229100" cy="1663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/>
              <a:t>„kde“ výuka probíhá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3043597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</a:t>
            </a:r>
            <a:r>
              <a:rPr lang="cs-CZ" dirty="0" smtClean="0"/>
              <a:t>edukace – dělení (</a:t>
            </a:r>
            <a:r>
              <a:rPr lang="cs-CZ" dirty="0"/>
              <a:t>P</a:t>
            </a:r>
            <a:r>
              <a:rPr lang="cs-CZ" dirty="0" smtClean="0"/>
              <a:t>alán, 2002)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084831"/>
            <a:ext cx="9647766" cy="4599304"/>
          </a:xfrm>
        </p:spPr>
        <p:txBody>
          <a:bodyPr>
            <a:normAutofit fontScale="85000" lnSpcReduction="20000"/>
          </a:bodyPr>
          <a:lstStyle/>
          <a:p>
            <a:pPr marL="450850" indent="-450850">
              <a:buFont typeface="Wingdings" panose="05000000000000000000" pitchFamily="2" charset="2"/>
              <a:buChar char="v"/>
            </a:pPr>
            <a:r>
              <a:rPr lang="cs-CZ" sz="3200" dirty="0" smtClean="0"/>
              <a:t>časové uspořádání</a:t>
            </a:r>
          </a:p>
          <a:p>
            <a:pPr marL="450850" indent="-450850">
              <a:buFont typeface="Wingdings" panose="05000000000000000000" pitchFamily="2" charset="2"/>
              <a:buChar char="v"/>
            </a:pPr>
            <a:r>
              <a:rPr lang="cs-CZ" sz="3200" dirty="0" smtClean="0"/>
              <a:t>edukační (vyučovací) prostředí</a:t>
            </a:r>
          </a:p>
          <a:p>
            <a:pPr marL="450850" indent="-450850">
              <a:buFont typeface="Wingdings" panose="05000000000000000000" pitchFamily="2" charset="2"/>
              <a:buChar char="v"/>
            </a:pPr>
            <a:r>
              <a:rPr lang="cs-CZ" sz="3200" dirty="0" smtClean="0"/>
              <a:t>organizační uspořádání studujících</a:t>
            </a:r>
          </a:p>
          <a:p>
            <a:pPr marL="450850" indent="-450850">
              <a:buFont typeface="Wingdings" panose="05000000000000000000" pitchFamily="2" charset="2"/>
              <a:buChar char="v"/>
            </a:pPr>
            <a:r>
              <a:rPr lang="cs-CZ" sz="3200" dirty="0" smtClean="0"/>
              <a:t>interakce lektor – posluchač</a:t>
            </a:r>
          </a:p>
          <a:p>
            <a:pPr marL="450850" indent="-450850">
              <a:buFont typeface="Wingdings" panose="05000000000000000000" pitchFamily="2" charset="2"/>
              <a:buChar char="v"/>
            </a:pPr>
            <a:r>
              <a:rPr lang="cs-CZ" sz="3200" dirty="0" smtClean="0"/>
              <a:t>stav systému, v nichž vzdělávání probíhá</a:t>
            </a:r>
          </a:p>
          <a:p>
            <a:pPr marL="450850" indent="-450850">
              <a:buFont typeface="Wingdings" panose="05000000000000000000" pitchFamily="2" charset="2"/>
              <a:buChar char="v"/>
            </a:pPr>
            <a:r>
              <a:rPr lang="cs-CZ" sz="3200" dirty="0" smtClean="0"/>
              <a:t>zaměření </a:t>
            </a:r>
            <a:r>
              <a:rPr lang="cs-CZ" sz="3200" dirty="0" err="1" smtClean="0"/>
              <a:t>pg</a:t>
            </a:r>
            <a:r>
              <a:rPr lang="cs-CZ" sz="3200" dirty="0" smtClean="0"/>
              <a:t>. akce</a:t>
            </a:r>
          </a:p>
          <a:p>
            <a:endParaRPr lang="cs-CZ" sz="3200" dirty="0"/>
          </a:p>
          <a:p>
            <a:r>
              <a:rPr lang="cs-CZ" sz="3200" dirty="0" smtClean="0"/>
              <a:t>přímá</a:t>
            </a:r>
          </a:p>
          <a:p>
            <a:r>
              <a:rPr lang="cs-CZ" sz="3200" dirty="0" smtClean="0"/>
              <a:t>nepřímá</a:t>
            </a:r>
          </a:p>
          <a:p>
            <a:r>
              <a:rPr lang="cs-CZ" sz="3200" dirty="0" smtClean="0"/>
              <a:t>smíšená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667940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39146712"/>
              </p:ext>
            </p:extLst>
          </p:nvPr>
        </p:nvGraphicFramePr>
        <p:xfrm>
          <a:off x="425001" y="352917"/>
          <a:ext cx="11541617" cy="616379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129452"/>
                <a:gridCol w="7412165"/>
              </a:tblGrid>
              <a:tr h="692386"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Organ. formy výuky podle </a:t>
                      </a:r>
                      <a:endParaRPr lang="cs-C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200" dirty="0"/>
                    </a:p>
                  </a:txBody>
                  <a:tcPr/>
                </a:tc>
              </a:tr>
              <a:tr h="1481839">
                <a:tc>
                  <a:txBody>
                    <a:bodyPr/>
                    <a:lstStyle/>
                    <a:p>
                      <a:r>
                        <a:rPr lang="cs-CZ" sz="2200" b="0" dirty="0" smtClean="0"/>
                        <a:t>vztahu k osobnosti žáka</a:t>
                      </a:r>
                      <a:endParaRPr lang="cs-CZ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b="0" dirty="0" smtClean="0"/>
                        <a:t>výuka individuální</a:t>
                      </a:r>
                    </a:p>
                    <a:p>
                      <a:r>
                        <a:rPr lang="cs-CZ" sz="2200" b="0" dirty="0" smtClean="0"/>
                        <a:t>          individualizovaná</a:t>
                      </a:r>
                    </a:p>
                    <a:p>
                      <a:r>
                        <a:rPr lang="cs-CZ" sz="2200" b="0" dirty="0" smtClean="0"/>
                        <a:t>          skupinová</a:t>
                      </a:r>
                    </a:p>
                    <a:p>
                      <a:r>
                        <a:rPr lang="cs-CZ" sz="2200" b="0" dirty="0" smtClean="0"/>
                        <a:t>          hromadní (kolektivní)</a:t>
                      </a:r>
                      <a:endParaRPr lang="cs-CZ" sz="2200" b="0" dirty="0"/>
                    </a:p>
                  </a:txBody>
                  <a:tcPr/>
                </a:tc>
              </a:tr>
              <a:tr h="2849691">
                <a:tc>
                  <a:txBody>
                    <a:bodyPr/>
                    <a:lstStyle/>
                    <a:p>
                      <a:r>
                        <a:rPr lang="cs-CZ" sz="2200" b="0" dirty="0" smtClean="0"/>
                        <a:t>charakteru výukového prostředí</a:t>
                      </a:r>
                      <a:endParaRPr lang="cs-CZ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b="0" dirty="0" smtClean="0"/>
                        <a:t>výuka ve třídě/posluchárně</a:t>
                      </a:r>
                    </a:p>
                    <a:p>
                      <a:r>
                        <a:rPr lang="cs-CZ" sz="2200" b="0" dirty="0" smtClean="0"/>
                        <a:t>          v odborných učebnách/laboratořích</a:t>
                      </a:r>
                    </a:p>
                    <a:p>
                      <a:r>
                        <a:rPr lang="cs-CZ" sz="2200" b="0" dirty="0" smtClean="0"/>
                        <a:t>          v dílně</a:t>
                      </a:r>
                    </a:p>
                    <a:p>
                      <a:r>
                        <a:rPr lang="cs-CZ" sz="2200" b="0" dirty="0" smtClean="0"/>
                        <a:t>          na školním pozemku a v přírodě, terénu atd.</a:t>
                      </a:r>
                    </a:p>
                    <a:p>
                      <a:r>
                        <a:rPr lang="cs-CZ" sz="2200" b="0" dirty="0" smtClean="0"/>
                        <a:t>          v muzeu, v koutku tradic</a:t>
                      </a:r>
                    </a:p>
                    <a:p>
                      <a:r>
                        <a:rPr lang="cs-CZ" sz="2200" b="0" dirty="0" smtClean="0"/>
                        <a:t>učebně výrobní jednotka</a:t>
                      </a:r>
                    </a:p>
                    <a:p>
                      <a:r>
                        <a:rPr lang="cs-CZ" sz="2200" b="0" dirty="0" smtClean="0"/>
                        <a:t>vycházka nebo exkurze</a:t>
                      </a:r>
                    </a:p>
                    <a:p>
                      <a:r>
                        <a:rPr lang="cs-CZ" sz="2200" b="0" dirty="0" smtClean="0"/>
                        <a:t>domácí úlohy, úlohy pro samostatnou práci mimo výuku</a:t>
                      </a:r>
                      <a:endParaRPr lang="cs-CZ" sz="2200" b="0" dirty="0"/>
                    </a:p>
                  </a:txBody>
                  <a:tcPr/>
                </a:tc>
              </a:tr>
              <a:tr h="1139876">
                <a:tc>
                  <a:txBody>
                    <a:bodyPr/>
                    <a:lstStyle/>
                    <a:p>
                      <a:r>
                        <a:rPr lang="cs-CZ" sz="2200" b="0" dirty="0" smtClean="0"/>
                        <a:t>délky trvání</a:t>
                      </a:r>
                      <a:endParaRPr lang="cs-CZ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b="0" dirty="0" smtClean="0"/>
                        <a:t>vyučovací hodina (základní výuková jednotka)</a:t>
                      </a:r>
                    </a:p>
                    <a:p>
                      <a:r>
                        <a:rPr lang="cs-CZ" sz="2200" b="0" dirty="0" smtClean="0"/>
                        <a:t>zkrácená nebo prodloužená výuková jednotka</a:t>
                      </a:r>
                    </a:p>
                    <a:p>
                      <a:r>
                        <a:rPr lang="cs-CZ" sz="2200" b="0" dirty="0" smtClean="0"/>
                        <a:t>vysokoškolská přednáška, seminář, cvičení, speciální kurz…</a:t>
                      </a:r>
                      <a:endParaRPr lang="cs-CZ" sz="22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7700065" y="6488668"/>
            <a:ext cx="4266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Průcha, J. </a:t>
            </a:r>
            <a:r>
              <a:rPr lang="cs-CZ" dirty="0"/>
              <a:t>Pedagogická encyklopedie (2009)</a:t>
            </a:r>
          </a:p>
        </p:txBody>
      </p:sp>
    </p:spTree>
    <p:extLst>
      <p:ext uri="{BB962C8B-B14F-4D97-AF65-F5344CB8AC3E}">
        <p14:creationId xmlns:p14="http://schemas.microsoft.com/office/powerpoint/2010/main" val="3706048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Volba formy edukace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498501"/>
            <a:ext cx="11364412" cy="4108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/>
              <a:t>Vždy s ohledem na:</a:t>
            </a:r>
          </a:p>
          <a:p>
            <a:pPr marL="450850" indent="-450850">
              <a:buFont typeface="Wingdings" panose="05000000000000000000" pitchFamily="2" charset="2"/>
              <a:buChar char="v"/>
            </a:pPr>
            <a:r>
              <a:rPr lang="cs-CZ" sz="3200" dirty="0" smtClean="0"/>
              <a:t>vytýčený cíl</a:t>
            </a:r>
          </a:p>
          <a:p>
            <a:pPr marL="450850" indent="-450850">
              <a:buFont typeface="Wingdings" panose="05000000000000000000" pitchFamily="2" charset="2"/>
              <a:buChar char="v"/>
            </a:pPr>
            <a:r>
              <a:rPr lang="cs-CZ" sz="3200" dirty="0" smtClean="0"/>
              <a:t>obsah probíraného tématu</a:t>
            </a:r>
          </a:p>
          <a:p>
            <a:pPr marL="450850" indent="-450850">
              <a:buFont typeface="Wingdings" panose="05000000000000000000" pitchFamily="2" charset="2"/>
              <a:buChar char="v"/>
            </a:pPr>
            <a:r>
              <a:rPr lang="cs-CZ" sz="3200" dirty="0" smtClean="0"/>
              <a:t>připravenosti a individuálním/specifickým potřebám </a:t>
            </a:r>
            <a:r>
              <a:rPr lang="cs-CZ" sz="3200" dirty="0" err="1" smtClean="0"/>
              <a:t>edukanta</a:t>
            </a:r>
            <a:endParaRPr lang="cs-CZ" sz="3200" dirty="0" smtClean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949870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6068" y="103031"/>
            <a:ext cx="8435662" cy="1352282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Individuální</a:t>
            </a:r>
            <a:r>
              <a:rPr lang="cs-CZ" sz="4000" dirty="0" smtClean="0"/>
              <a:t> forma edukace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2884" y="1455313"/>
            <a:ext cx="8169817" cy="3722449"/>
          </a:xfrm>
        </p:spPr>
        <p:txBody>
          <a:bodyPr/>
          <a:lstStyle/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dirty="0" smtClean="0"/>
              <a:t>zohledňuje individuální potřeby konkrétního </a:t>
            </a:r>
            <a:r>
              <a:rPr lang="cs-CZ" sz="2400" dirty="0" err="1" smtClean="0"/>
              <a:t>edukanta</a:t>
            </a:r>
            <a:endParaRPr lang="cs-CZ" sz="2400" dirty="0" smtClean="0"/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dirty="0" smtClean="0"/>
              <a:t>probíhá na pokoji, v ambulanci, vyšetřovně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034190"/>
              </p:ext>
            </p:extLst>
          </p:nvPr>
        </p:nvGraphicFramePr>
        <p:xfrm>
          <a:off x="103031" y="2345266"/>
          <a:ext cx="11746069" cy="4456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9144"/>
                <a:gridCol w="3786925"/>
              </a:tblGrid>
              <a:tr h="371468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Výhody </a:t>
                      </a:r>
                      <a:endParaRPr lang="cs-CZ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Nevýhody </a:t>
                      </a:r>
                      <a:endParaRPr lang="cs-CZ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872756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cs-CZ" sz="1800" dirty="0" smtClean="0"/>
                        <a:t>edukační plán je stanoven dle individuálních potřeb konkrétního </a:t>
                      </a:r>
                      <a:r>
                        <a:rPr lang="cs-CZ" sz="1800" dirty="0" err="1" smtClean="0"/>
                        <a:t>edukanta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cs-CZ" sz="1800" dirty="0" smtClean="0"/>
                        <a:t>kooperace</a:t>
                      </a:r>
                      <a:r>
                        <a:rPr lang="cs-CZ" sz="1800" baseline="0" dirty="0" smtClean="0"/>
                        <a:t>/ výměna zkušeností </a:t>
                      </a:r>
                      <a:r>
                        <a:rPr lang="cs-CZ" sz="1800" baseline="0" dirty="0" err="1" smtClean="0"/>
                        <a:t>edukanta</a:t>
                      </a:r>
                      <a:r>
                        <a:rPr lang="cs-CZ" sz="1800" baseline="0" dirty="0" smtClean="0"/>
                        <a:t> s dalšími </a:t>
                      </a:r>
                      <a:r>
                        <a:rPr lang="cs-CZ" sz="1800" baseline="0" dirty="0" err="1" smtClean="0"/>
                        <a:t>edukanti</a:t>
                      </a:r>
                      <a:r>
                        <a:rPr lang="cs-CZ" sz="1800" baseline="0" dirty="0" smtClean="0"/>
                        <a:t> není možná</a:t>
                      </a:r>
                      <a:endParaRPr lang="cs-CZ" sz="1800" dirty="0"/>
                    </a:p>
                  </a:txBody>
                  <a:tcPr/>
                </a:tc>
              </a:tr>
              <a:tr h="666160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cs-CZ" sz="1800" dirty="0" smtClean="0"/>
                        <a:t>přizpůsobení</a:t>
                      </a:r>
                      <a:r>
                        <a:rPr lang="cs-CZ" sz="1800" baseline="0" dirty="0" smtClean="0"/>
                        <a:t> t</a:t>
                      </a:r>
                      <a:r>
                        <a:rPr lang="cs-CZ" sz="1800" dirty="0" smtClean="0"/>
                        <a:t>empa, obsahu edukace a potřebám </a:t>
                      </a:r>
                      <a:r>
                        <a:rPr lang="cs-CZ" sz="1800" dirty="0" err="1" smtClean="0"/>
                        <a:t>edukantovi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cs-CZ" sz="1800" dirty="0" smtClean="0"/>
                        <a:t>časová neefektivita </a:t>
                      </a:r>
                      <a:r>
                        <a:rPr lang="cs-CZ" sz="1800" dirty="0" err="1" smtClean="0"/>
                        <a:t>edukátora</a:t>
                      </a:r>
                      <a:r>
                        <a:rPr lang="cs-CZ" sz="1800" dirty="0" smtClean="0"/>
                        <a:t> vzhledem k počtu </a:t>
                      </a:r>
                      <a:r>
                        <a:rPr lang="cs-CZ" sz="1800" dirty="0" err="1" smtClean="0"/>
                        <a:t>edukantů</a:t>
                      </a:r>
                      <a:endParaRPr lang="cs-CZ" sz="1800" dirty="0" smtClean="0"/>
                    </a:p>
                  </a:txBody>
                  <a:tcPr/>
                </a:tc>
              </a:tr>
              <a:tr h="697971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cs-CZ" sz="1800" dirty="0" smtClean="0"/>
                        <a:t>opakovaná</a:t>
                      </a:r>
                      <a:r>
                        <a:rPr lang="cs-CZ" sz="1800" baseline="0" dirty="0" smtClean="0"/>
                        <a:t> z</a:t>
                      </a:r>
                      <a:r>
                        <a:rPr lang="cs-CZ" sz="1800" dirty="0" smtClean="0"/>
                        <a:t>pětná vazba mezi účastníky (</a:t>
                      </a:r>
                      <a:r>
                        <a:rPr lang="cs-CZ" sz="1800" dirty="0" err="1" smtClean="0"/>
                        <a:t>edukátorem</a:t>
                      </a:r>
                      <a:r>
                        <a:rPr lang="cs-CZ" sz="1800" dirty="0" smtClean="0"/>
                        <a:t> a </a:t>
                      </a:r>
                      <a:r>
                        <a:rPr lang="cs-CZ" sz="1800" dirty="0" err="1" smtClean="0"/>
                        <a:t>edukantem</a:t>
                      </a:r>
                      <a:r>
                        <a:rPr lang="cs-CZ" sz="1800" dirty="0" smtClean="0"/>
                        <a:t>) – prostor pro ověření pochopení osvojených poznatků, prostor pro dotazování…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/>
                </a:tc>
              </a:tr>
              <a:tr h="349102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cs-CZ" sz="1800" dirty="0" smtClean="0"/>
                        <a:t>efektivita učení 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/>
                </a:tc>
              </a:tr>
              <a:tr h="349102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cs-CZ" sz="1800" dirty="0" smtClean="0"/>
                        <a:t>motivace a aktivita </a:t>
                      </a:r>
                      <a:r>
                        <a:rPr lang="cs-CZ" sz="1800" dirty="0" err="1" smtClean="0"/>
                        <a:t>edukanta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/>
                </a:tc>
              </a:tr>
              <a:tr h="349102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cs-CZ" sz="1800" dirty="0" smtClean="0"/>
                        <a:t>osobní</a:t>
                      </a:r>
                      <a:r>
                        <a:rPr lang="cs-CZ" sz="1800" baseline="0" dirty="0" smtClean="0"/>
                        <a:t> vztah mezi zainteresovanými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/>
                </a:tc>
              </a:tr>
              <a:tr h="708966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cs-CZ" sz="1800" dirty="0" smtClean="0"/>
                        <a:t>pro osoby se specifickými potřebami učení, sníženým intelektem, nedostatečnou gramotností,</a:t>
                      </a:r>
                      <a:r>
                        <a:rPr lang="cs-CZ" sz="1800" baseline="0" dirty="0" smtClean="0"/>
                        <a:t> emocionální nestabilitou…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7456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Individualizovaná</a:t>
            </a:r>
            <a:r>
              <a:rPr lang="cs-CZ" dirty="0" smtClean="0"/>
              <a:t> </a:t>
            </a:r>
            <a:r>
              <a:rPr lang="cs-CZ" dirty="0"/>
              <a:t>forma edukace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0006" y="2286000"/>
            <a:ext cx="10985679" cy="4023360"/>
          </a:xfrm>
        </p:spPr>
        <p:txBody>
          <a:bodyPr>
            <a:normAutofit fontScale="85000" lnSpcReduction="20000"/>
          </a:bodyPr>
          <a:lstStyle/>
          <a:p>
            <a:pPr marL="450850" indent="-450850">
              <a:buFont typeface="Wingdings" panose="05000000000000000000" pitchFamily="2" charset="2"/>
              <a:buChar char="v"/>
            </a:pPr>
            <a:r>
              <a:rPr lang="cs-CZ" sz="2800" dirty="0" smtClean="0"/>
              <a:t>individualizace výuky zdůrazňuje didaktický princip individuálního přístupu k </a:t>
            </a:r>
            <a:r>
              <a:rPr lang="cs-CZ" sz="2800" b="1" dirty="0" smtClean="0"/>
              <a:t>žákům, vnitřní diferenciaci</a:t>
            </a:r>
            <a:r>
              <a:rPr lang="cs-CZ" sz="2800" dirty="0" smtClean="0"/>
              <a:t>, tj. diferenciace cílů i metod výuky, avšak při zachování hromadná (frontální) výuky.</a:t>
            </a:r>
          </a:p>
          <a:p>
            <a:r>
              <a:rPr lang="cs-CZ" sz="2800" dirty="0" smtClean="0"/>
              <a:t>Např. </a:t>
            </a:r>
            <a:r>
              <a:rPr lang="cs-CZ" sz="2800" dirty="0" err="1"/>
              <a:t>D</a:t>
            </a:r>
            <a:r>
              <a:rPr lang="cs-CZ" sz="2800" dirty="0" err="1" smtClean="0"/>
              <a:t>altonský</a:t>
            </a:r>
            <a:r>
              <a:rPr lang="cs-CZ" sz="2800" dirty="0" smtClean="0"/>
              <a:t> </a:t>
            </a:r>
            <a:r>
              <a:rPr lang="cs-CZ" sz="2800" dirty="0" smtClean="0"/>
              <a:t>plán</a:t>
            </a:r>
          </a:p>
          <a:p>
            <a:r>
              <a:rPr lang="cs-CZ" sz="2800" b="1" dirty="0"/>
              <a:t>Tři základní principy</a:t>
            </a:r>
            <a:r>
              <a:rPr lang="cs-CZ" sz="2800" dirty="0"/>
              <a:t> 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cs-CZ" sz="2800" dirty="0"/>
              <a:t>zodpovědná svoboda/volnost – učit se zacházet se svobodou, získat odpovědnost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cs-CZ" sz="2800" dirty="0"/>
              <a:t>samostatnost – učit se samostatně pracovat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cs-CZ" sz="2800" dirty="0"/>
              <a:t>spolupráce – učit se pracovat v kolektivu</a:t>
            </a:r>
          </a:p>
          <a:p>
            <a:endParaRPr lang="cs-CZ" sz="2800" dirty="0"/>
          </a:p>
          <a:p>
            <a:pPr marL="171450" indent="-171450">
              <a:buFontTx/>
              <a:buChar char="-"/>
            </a:pPr>
            <a:r>
              <a:rPr lang="nl-NL" sz="2800" dirty="0"/>
              <a:t>autork</a:t>
            </a:r>
            <a:r>
              <a:rPr lang="cs-CZ" sz="2800" dirty="0"/>
              <a:t>a</a:t>
            </a:r>
            <a:r>
              <a:rPr lang="nl-NL" sz="2800" dirty="0"/>
              <a:t> Helen Parkhurstová (</a:t>
            </a:r>
            <a:r>
              <a:rPr lang="nl-NL" sz="2800"/>
              <a:t>1886-1973</a:t>
            </a:r>
            <a:r>
              <a:rPr lang="nl-NL" sz="2800" smtClean="0"/>
              <a:t>)</a:t>
            </a:r>
            <a:r>
              <a:rPr lang="cs-CZ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76891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1824" y="304800"/>
            <a:ext cx="8783393" cy="1163392"/>
          </a:xfrm>
        </p:spPr>
        <p:txBody>
          <a:bodyPr/>
          <a:lstStyle/>
          <a:p>
            <a:r>
              <a:rPr lang="cs-CZ" b="1" dirty="0" smtClean="0"/>
              <a:t>Skupinová</a:t>
            </a:r>
            <a:r>
              <a:rPr lang="cs-CZ" dirty="0" smtClean="0"/>
              <a:t> </a:t>
            </a:r>
            <a:r>
              <a:rPr lang="cs-CZ" dirty="0"/>
              <a:t>forma edukace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7424" y="1828800"/>
            <a:ext cx="11900079" cy="4961862"/>
          </a:xfrm>
        </p:spPr>
        <p:txBody>
          <a:bodyPr>
            <a:normAutofit fontScale="92500" lnSpcReduction="10000"/>
          </a:bodyPr>
          <a:lstStyle/>
          <a:p>
            <a:pPr marL="269875" indent="-269875">
              <a:buFont typeface="Wingdings" panose="05000000000000000000" pitchFamily="2" charset="2"/>
              <a:buChar char="v"/>
            </a:pPr>
            <a:r>
              <a:rPr lang="cs-CZ" sz="2000" dirty="0" smtClean="0"/>
              <a:t>různě velké skupiny, individuální počet </a:t>
            </a:r>
            <a:r>
              <a:rPr lang="cs-CZ" sz="2000" dirty="0" err="1" smtClean="0"/>
              <a:t>edukantů</a:t>
            </a:r>
            <a:r>
              <a:rPr lang="cs-CZ" sz="2000" dirty="0" smtClean="0"/>
              <a:t> ve skupině např. </a:t>
            </a:r>
            <a:r>
              <a:rPr lang="cs-CZ" sz="2000" dirty="0"/>
              <a:t>p</a:t>
            </a:r>
            <a:r>
              <a:rPr lang="cs-CZ" sz="2000" dirty="0" smtClean="0"/>
              <a:t>árová výuka počet 2 osob, nebo optimální 3-5</a:t>
            </a:r>
          </a:p>
          <a:p>
            <a:pPr marL="269875" indent="-269875">
              <a:buFont typeface="Wingdings" panose="05000000000000000000" pitchFamily="2" charset="2"/>
              <a:buChar char="v"/>
            </a:pPr>
            <a:r>
              <a:rPr lang="cs-CZ" sz="2000" dirty="0" smtClean="0"/>
              <a:t>nejčastěji – svépomocné skupiny, lázeňská rehabilitační péče, léčebná péče v léčebnách/ozdravovnách</a:t>
            </a:r>
          </a:p>
          <a:p>
            <a:pPr marL="269875" indent="-269875">
              <a:buFont typeface="Wingdings" panose="05000000000000000000" pitchFamily="2" charset="2"/>
              <a:buChar char="v"/>
            </a:pPr>
            <a:r>
              <a:rPr lang="cs-CZ" sz="2000" dirty="0" smtClean="0"/>
              <a:t>možnosti využití - zdravý i chronicky nemocní jedinci</a:t>
            </a:r>
          </a:p>
          <a:p>
            <a:pPr marL="269875" indent="-269875">
              <a:buFont typeface="Wingdings" panose="05000000000000000000" pitchFamily="2" charset="2"/>
              <a:buChar char="v"/>
            </a:pPr>
            <a:r>
              <a:rPr lang="cs-CZ" sz="2000" dirty="0" smtClean="0"/>
              <a:t>vedení skupiny – </a:t>
            </a:r>
            <a:r>
              <a:rPr lang="cs-CZ" sz="2000" dirty="0" err="1" smtClean="0"/>
              <a:t>edukátor</a:t>
            </a:r>
            <a:r>
              <a:rPr lang="cs-CZ" sz="2000" dirty="0" smtClean="0"/>
              <a:t> nebo zkušený </a:t>
            </a:r>
            <a:r>
              <a:rPr lang="cs-CZ" sz="2000" dirty="0" err="1" smtClean="0"/>
              <a:t>edukant</a:t>
            </a:r>
            <a:endParaRPr lang="cs-CZ" sz="2000" dirty="0" smtClean="0"/>
          </a:p>
          <a:p>
            <a:pPr marL="269875" indent="-269875">
              <a:buFont typeface="Wingdings" panose="05000000000000000000" pitchFamily="2" charset="2"/>
              <a:buChar char="v"/>
            </a:pPr>
            <a:r>
              <a:rPr lang="cs-CZ" sz="2000" dirty="0" smtClean="0"/>
              <a:t>vznik skupiny - neformálně – na základě vlastního zájmu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- formálně – na základě kritérii (např. druh nemoci, úroveň vědomostí/dovedností, pohlaví, věk);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   heterogenní a homogenní skupiny</a:t>
            </a:r>
          </a:p>
          <a:p>
            <a:pPr marL="269875" indent="-269875">
              <a:buFont typeface="Wingdings" panose="05000000000000000000" pitchFamily="2" charset="2"/>
              <a:buChar char="v"/>
            </a:pPr>
            <a:r>
              <a:rPr lang="cs-CZ" sz="2000" dirty="0" smtClean="0"/>
              <a:t>zohledňujeme míru kritérií, interpersonální vztahy event. </a:t>
            </a:r>
            <a:r>
              <a:rPr lang="cs-CZ" sz="2000" dirty="0"/>
              <a:t>p</a:t>
            </a:r>
            <a:r>
              <a:rPr lang="cs-CZ" sz="2000" dirty="0" smtClean="0"/>
              <a:t>řání členů skupiny</a:t>
            </a:r>
          </a:p>
          <a:p>
            <a:pPr marL="269875" indent="-269875">
              <a:buFont typeface="Wingdings" panose="05000000000000000000" pitchFamily="2" charset="2"/>
              <a:buChar char="v"/>
            </a:pPr>
            <a:r>
              <a:rPr lang="cs-CZ" sz="2000" dirty="0"/>
              <a:t>d</a:t>
            </a:r>
            <a:r>
              <a:rPr lang="cs-CZ" sz="2000" dirty="0" smtClean="0"/>
              <a:t>iskuse, brainstorming </a:t>
            </a:r>
          </a:p>
          <a:p>
            <a:endParaRPr lang="cs-CZ" sz="2000" dirty="0" smtClean="0"/>
          </a:p>
          <a:p>
            <a:r>
              <a:rPr lang="cs-CZ" sz="2000" dirty="0" smtClean="0"/>
              <a:t>Výhoda </a:t>
            </a:r>
            <a:r>
              <a:rPr lang="cs-CZ" sz="2000" dirty="0"/>
              <a:t>/ nevýhoda homogenní skupina </a:t>
            </a:r>
            <a:r>
              <a:rPr lang="cs-CZ" sz="2000" dirty="0">
                <a:sym typeface="Symbol" panose="05050102010706020507" pitchFamily="18" charset="2"/>
              </a:rPr>
              <a:t></a:t>
            </a:r>
            <a:r>
              <a:rPr lang="cs-CZ" sz="2000" dirty="0"/>
              <a:t> heterogenní skupina </a:t>
            </a:r>
            <a:endParaRPr lang="cs-CZ" sz="2000" dirty="0" smtClean="0"/>
          </a:p>
          <a:p>
            <a:r>
              <a:rPr lang="cs-CZ" sz="2000" dirty="0" smtClean="0"/>
              <a:t>Nevýhoda – nerovné zapojení </a:t>
            </a:r>
            <a:r>
              <a:rPr lang="cs-CZ" sz="2000" dirty="0" err="1" smtClean="0"/>
              <a:t>edukantů</a:t>
            </a:r>
            <a:r>
              <a:rPr lang="cs-CZ" sz="2000" dirty="0" smtClean="0"/>
              <a:t> ve skupině</a:t>
            </a:r>
          </a:p>
        </p:txBody>
      </p:sp>
      <p:pic>
        <p:nvPicPr>
          <p:cNvPr id="1030" name="Picture 6" descr="http://www.tvujzivot.cz/userdata/pictures/NAB%C3%8DDKA%20PR%C3%81CE/t%C3%A1hnouc%C3%AD%20lan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211" y="4245457"/>
            <a:ext cx="2871096" cy="2440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8869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264</TotalTime>
  <Words>744</Words>
  <Application>Microsoft Office PowerPoint</Application>
  <PresentationFormat>Širokoúhlá obrazovka</PresentationFormat>
  <Paragraphs>141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Calibri</vt:lpstr>
      <vt:lpstr>Symbol</vt:lpstr>
      <vt:lpstr>Tw Cen MT</vt:lpstr>
      <vt:lpstr>Tw Cen MT Condensed</vt:lpstr>
      <vt:lpstr>Wingdings</vt:lpstr>
      <vt:lpstr>Wingdings 3</vt:lpstr>
      <vt:lpstr>Integrál</vt:lpstr>
      <vt:lpstr>Prezentace aplikace PowerPoint</vt:lpstr>
      <vt:lpstr>Prezentace aplikace PowerPoint</vt:lpstr>
      <vt:lpstr>Formy edukace</vt:lpstr>
      <vt:lpstr>Formy edukace – dělení (Palán, 2002)</vt:lpstr>
      <vt:lpstr>Prezentace aplikace PowerPoint</vt:lpstr>
      <vt:lpstr>Volba formy edukace</vt:lpstr>
      <vt:lpstr>Individuální forma edukace</vt:lpstr>
      <vt:lpstr>Individualizovaná forma edukace </vt:lpstr>
      <vt:lpstr>Skupinová forma edukace </vt:lpstr>
      <vt:lpstr>Hromadná (frontální) forma edukace </vt:lpstr>
      <vt:lpstr>Literatura 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Formy edukace</dc:title>
  <dc:creator>Natália Beharková</dc:creator>
  <cp:lastModifiedBy>Natália Beharková</cp:lastModifiedBy>
  <cp:revision>25</cp:revision>
  <dcterms:created xsi:type="dcterms:W3CDTF">2015-03-12T07:11:13Z</dcterms:created>
  <dcterms:modified xsi:type="dcterms:W3CDTF">2016-04-29T05:32:07Z</dcterms:modified>
</cp:coreProperties>
</file>