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6" r:id="rId1"/>
  </p:sldMasterIdLst>
  <p:notesMasterIdLst>
    <p:notesMasterId r:id="rId25"/>
  </p:notesMasterIdLst>
  <p:sldIdLst>
    <p:sldId id="256" r:id="rId2"/>
    <p:sldId id="258" r:id="rId3"/>
    <p:sldId id="261" r:id="rId4"/>
    <p:sldId id="257" r:id="rId5"/>
    <p:sldId id="260" r:id="rId6"/>
    <p:sldId id="262" r:id="rId7"/>
    <p:sldId id="264" r:id="rId8"/>
    <p:sldId id="259" r:id="rId9"/>
    <p:sldId id="275" r:id="rId10"/>
    <p:sldId id="276" r:id="rId11"/>
    <p:sldId id="277" r:id="rId12"/>
    <p:sldId id="27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8" r:id="rId22"/>
    <p:sldId id="263" r:id="rId23"/>
    <p:sldId id="270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5769" autoAdjust="0"/>
  </p:normalViewPr>
  <p:slideViewPr>
    <p:cSldViewPr snapToGrid="0">
      <p:cViewPr varScale="1">
        <p:scale>
          <a:sx n="74" d="100"/>
          <a:sy n="74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44FD7-F7AC-4798-B28B-68E08312998F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ECCB4-5069-405A-B282-321864259E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5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21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Caporaela</a:t>
            </a:r>
            <a:r>
              <a:rPr lang="cs-CZ" dirty="0" smtClean="0"/>
              <a:t> (1981) </a:t>
            </a:r>
            <a:r>
              <a:rPr lang="cs-CZ" dirty="0" err="1" smtClean="0"/>
              <a:t>elderspeak</a:t>
            </a:r>
            <a:r>
              <a:rPr lang="cs-CZ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zpomalení řečového tempa,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zdůrazněná intonace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 smtClean="0"/>
              <a:t>zvýšený tón hlasu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častější opakování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 smtClean="0"/>
              <a:t>jednodušší</a:t>
            </a:r>
            <a:r>
              <a:rPr lang="cs-CZ" baseline="0" dirty="0" smtClean="0"/>
              <a:t> slovník a gramatika, oproti běžné komunikaci s dospělým jedincem.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297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774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637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241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969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503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57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824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074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21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ZZ = zdravotnické zařízení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545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249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fld id="{DB8B33F2-C6A2-4106-9842-F43264C458F5}" type="slidenum">
              <a:rPr lang="cs-CZ" altLang="cs-CZ" smtClean="0"/>
              <a:pPr/>
              <a:t>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304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53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16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757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06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561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ECCB4-5069-405A-B282-321864259EF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50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1900B49-CF00-467B-8494-1312EFDED863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33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4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36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02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92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18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06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91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904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95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0B49-CF00-467B-8494-1312EFDED863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92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1900B49-CF00-467B-8494-1312EFDED863}" type="datetimeFigureOut">
              <a:rPr lang="cs-CZ" smtClean="0"/>
              <a:t>26.5.2016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B4B8AD8-B3FE-4236-9669-96B626E35393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05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rm.cz/download/HMN2/obsahCD/brozura/brozura.html" TargetMode="Externa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rm.cz/pro-verejnost/o-hluchoslepote/" TargetMode="External"/><Relationship Id="rId3" Type="http://schemas.openxmlformats.org/officeDocument/2006/relationships/hyperlink" Target="http://www.tyfloservis.cz/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zdravi.doktorka.cz/pristup-k-cloveku-postizenemu-hluchoslepotou-jako-k-partnerovi-v-komunikaci/" TargetMode="External"/><Relationship Id="rId5" Type="http://schemas.openxmlformats.org/officeDocument/2006/relationships/hyperlink" Target="http://www.sancedetem.cz/cs/hledam-pomoc/deti-se-zdravotnim-postizenim/d/specifika-komunikace-s-ditetem-s-hluchoslepotou.shtml" TargetMode="External"/><Relationship Id="rId4" Type="http://schemas.openxmlformats.org/officeDocument/2006/relationships/hyperlink" Target="http://www.lorm.cz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svans.com/blog/american-girl-dolls-use-wheelchairs-embrace-disability-and-difference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wisegeek.org/what-is-personification.h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zdravi.euro.cz/clanek/sestra/spoluprace-sestry-a-nemocneho-edukace-29806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floservis.cz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dravi.doktorka.cz/pristup-k-cloveku-postizenemu-hluchoslepotou-jako-k-partnerovi-v-komunikaci/" TargetMode="External"/><Relationship Id="rId5" Type="http://schemas.openxmlformats.org/officeDocument/2006/relationships/hyperlink" Target="http://www.sancedetem.cz/cs/hledam-pomoc/deti-se-zdravotnim-postizenim/d/specifika-komunikace-s-ditetem-s-hluchoslepotou.shtml" TargetMode="External"/><Relationship Id="rId4" Type="http://schemas.openxmlformats.org/officeDocument/2006/relationships/hyperlink" Target="http://www.lorm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junior.com.au/2015/02/make-doll-hospital/" TargetMode="External"/><Relationship Id="rId7" Type="http://schemas.openxmlformats.org/officeDocument/2006/relationships/hyperlink" Target="http://www.aliexpress.com/price/kids-doctor-set_price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creativeapplications.net/objects/novel-hospital-toys-machines-that-keep-us-alive-or-not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Specifické skupiny </a:t>
            </a:r>
            <a:r>
              <a:rPr lang="cs-CZ" dirty="0" err="1" smtClean="0"/>
              <a:t>edukantů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Beharková Natália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3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0254" y="483192"/>
            <a:ext cx="6156912" cy="54207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1765" y="1030349"/>
            <a:ext cx="6497749" cy="48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147" y="65146"/>
            <a:ext cx="4528870" cy="66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445" y="161714"/>
            <a:ext cx="5942695" cy="657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73128"/>
          </a:xfrm>
        </p:spPr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VĚK </a:t>
            </a:r>
          </a:p>
        </p:txBody>
      </p:sp>
      <p:sp>
        <p:nvSpPr>
          <p:cNvPr id="5" name="Svislý svitek 4"/>
          <p:cNvSpPr/>
          <p:nvPr/>
        </p:nvSpPr>
        <p:spPr>
          <a:xfrm>
            <a:off x="4984124" y="1558344"/>
            <a:ext cx="7057622" cy="5074275"/>
          </a:xfrm>
          <a:prstGeom prst="verticalScroll">
            <a:avLst>
              <a:gd name="adj" fmla="val 10668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Zásady: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tx1"/>
                </a:solidFill>
              </a:rPr>
              <a:t>logické seřazení obsahu výuky 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(v jednotlivých lekcích i celém Ed. plánu) </a:t>
            </a:r>
          </a:p>
          <a:p>
            <a:pPr algn="ctr"/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tx1"/>
                </a:solidFill>
              </a:rPr>
              <a:t>orientace na aktuální potřeby </a:t>
            </a:r>
          </a:p>
          <a:p>
            <a:pPr algn="ctr"/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tx1"/>
                </a:solidFill>
              </a:rPr>
              <a:t>četnější opakování látky, shrnutí základních myšlenek, opakovaně zdůrazňovat podstatné myšlenky, důležité informace napsat na papír (odpovídající velikost a čitelnost písma) !Ne </a:t>
            </a:r>
            <a:r>
              <a:rPr lang="cs-CZ" sz="1600" dirty="0" err="1" smtClean="0">
                <a:solidFill>
                  <a:schemeClr val="tx1"/>
                </a:solidFill>
              </a:rPr>
              <a:t>elderspeak</a:t>
            </a:r>
            <a:r>
              <a:rPr lang="cs-CZ" sz="16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1"/>
                </a:solidFill>
              </a:rPr>
              <a:t>a</a:t>
            </a:r>
            <a:r>
              <a:rPr lang="cs-CZ" sz="1600" dirty="0" smtClean="0">
                <a:solidFill>
                  <a:schemeClr val="tx1"/>
                </a:solidFill>
              </a:rPr>
              <a:t>ktivizace a participace </a:t>
            </a:r>
            <a:r>
              <a:rPr lang="cs-CZ" sz="1600" dirty="0" err="1" smtClean="0">
                <a:solidFill>
                  <a:schemeClr val="tx1"/>
                </a:solidFill>
              </a:rPr>
              <a:t>edukanta</a:t>
            </a:r>
            <a:r>
              <a:rPr lang="cs-CZ" sz="1600" dirty="0" smtClean="0">
                <a:solidFill>
                  <a:schemeClr val="tx1"/>
                </a:solidFill>
              </a:rPr>
              <a:t> - co nejčastější zapojovat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tx1"/>
                </a:solidFill>
              </a:rPr>
              <a:t>neustálé zpětná vazba formou diskuse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tx1"/>
                </a:solidFill>
              </a:rPr>
              <a:t>nepřetržitá motivace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tx1"/>
                </a:solidFill>
              </a:rPr>
              <a:t>pomoc při zdolávání nedůvěry ve schopnost učit se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tx1"/>
                </a:solidFill>
              </a:rPr>
              <a:t>v</a:t>
            </a:r>
            <a:r>
              <a:rPr lang="cs-CZ" sz="1600" dirty="0" smtClean="0">
                <a:solidFill>
                  <a:schemeClr val="tx1"/>
                </a:solidFill>
              </a:rPr>
              <a:t>hodná volba metod a forem z ohledem na smyslové funkce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2550" y="2651905"/>
            <a:ext cx="52640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/>
              <a:t>Principy </a:t>
            </a:r>
            <a:r>
              <a:rPr lang="cs-CZ" dirty="0" err="1" smtClean="0"/>
              <a:t>gerontagogiky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cs-CZ" dirty="0" smtClean="0"/>
              <a:t>Principy holistické ošetřovatelské péče reflektují atributy: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polymorbidita</a:t>
            </a:r>
            <a:r>
              <a:rPr lang="cs-CZ" dirty="0" smtClean="0"/>
              <a:t>,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měna symptomatologie </a:t>
            </a:r>
            <a:r>
              <a:rPr lang="cs-CZ" dirty="0"/>
              <a:t>a </a:t>
            </a:r>
            <a:r>
              <a:rPr lang="cs-CZ" dirty="0" smtClean="0"/>
              <a:t>průběhu nemocí,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sklon </a:t>
            </a:r>
            <a:r>
              <a:rPr lang="cs-CZ" dirty="0" smtClean="0"/>
              <a:t>ke komplikacím,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sklon k </a:t>
            </a:r>
            <a:r>
              <a:rPr lang="cs-CZ" dirty="0" smtClean="0"/>
              <a:t>adaptačnímu selhání,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/>
              <a:t>změněná reakce </a:t>
            </a:r>
            <a:r>
              <a:rPr lang="cs-CZ" dirty="0"/>
              <a:t>na </a:t>
            </a:r>
            <a:r>
              <a:rPr lang="cs-CZ" dirty="0" smtClean="0"/>
              <a:t>léky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/>
              <a:t>psychosociální symptomy,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pecifické </a:t>
            </a:r>
            <a:r>
              <a:rPr lang="cs-CZ" dirty="0"/>
              <a:t>geriatrické </a:t>
            </a:r>
            <a:r>
              <a:rPr lang="cs-CZ" dirty="0" smtClean="0"/>
              <a:t>syndromy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biologický vek.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63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08526" cy="1217826"/>
          </a:xfrm>
        </p:spPr>
        <p:txBody>
          <a:bodyPr>
            <a:normAutofit fontScale="90000"/>
          </a:bodyPr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</a:t>
            </a:r>
            <a:r>
              <a:rPr lang="cs-CZ" dirty="0" smtClean="0"/>
              <a:t>senzorické </a:t>
            </a:r>
            <a:r>
              <a:rPr lang="cs-CZ" dirty="0"/>
              <a:t>poruchy </a:t>
            </a:r>
            <a:r>
              <a:rPr lang="cs-CZ" dirty="0" smtClean="0"/>
              <a:t>- </a:t>
            </a:r>
            <a:r>
              <a:rPr lang="cs-CZ" dirty="0"/>
              <a:t>Sluchově </a:t>
            </a:r>
            <a:r>
              <a:rPr lang="cs-CZ" dirty="0" smtClean="0"/>
              <a:t>postižený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0762" y="2084832"/>
            <a:ext cx="11410680" cy="4023360"/>
          </a:xfrm>
        </p:spPr>
        <p:txBody>
          <a:bodyPr>
            <a:noAutofit/>
          </a:bodyPr>
          <a:lstStyle/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2000" dirty="0" smtClean="0"/>
              <a:t>eliminovat rušivé faktory, udržovat oční kontakt, </a:t>
            </a:r>
            <a:r>
              <a:rPr lang="cs-CZ" altLang="cs-CZ" sz="2000" dirty="0"/>
              <a:t>P/K má vidět </a:t>
            </a:r>
            <a:r>
              <a:rPr lang="cs-CZ" altLang="cs-CZ" sz="2000" dirty="0" err="1" smtClean="0"/>
              <a:t>edukátor</a:t>
            </a:r>
            <a:r>
              <a:rPr lang="cs-CZ" altLang="cs-CZ" sz="2000" dirty="0" smtClean="0"/>
              <a:t>. na ústa, přiměřené osvětlení obličeje</a:t>
            </a:r>
            <a:endParaRPr lang="cs-CZ" altLang="cs-CZ" sz="2000" dirty="0"/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2000" dirty="0" err="1" smtClean="0"/>
              <a:t>kongruence</a:t>
            </a:r>
            <a:r>
              <a:rPr lang="cs-CZ" sz="2000" dirty="0" smtClean="0"/>
              <a:t> ne/verbální komunikace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upozornit P/K, že na něj mluvíme - upozornit lehkým dotykem na rameno, paži nebo </a:t>
            </a:r>
            <a:r>
              <a:rPr lang="cs-CZ" altLang="cs-CZ" sz="2000" dirty="0" smtClean="0"/>
              <a:t>předloktí</a:t>
            </a:r>
            <a:endParaRPr lang="cs-CZ" sz="2000" dirty="0" smtClean="0"/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2000" dirty="0" smtClean="0"/>
              <a:t>pomalejší </a:t>
            </a:r>
            <a:r>
              <a:rPr lang="cs-CZ" sz="2000" dirty="0"/>
              <a:t>tempo řeči bez zvyšování hlasu, </a:t>
            </a:r>
            <a:r>
              <a:rPr lang="cs-CZ" altLang="cs-CZ" sz="2000" dirty="0"/>
              <a:t>stručně, bez zdrobnělin, cizích slov, </a:t>
            </a:r>
            <a:r>
              <a:rPr lang="cs-CZ" altLang="cs-CZ" sz="2000" dirty="0" smtClean="0"/>
              <a:t>nekřičet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/>
              <a:t>p</a:t>
            </a:r>
            <a:r>
              <a:rPr lang="cs-CZ" altLang="cs-CZ" sz="2000" dirty="0" smtClean="0"/>
              <a:t>řiměřeně používat </a:t>
            </a:r>
            <a:r>
              <a:rPr lang="cs-CZ" altLang="cs-CZ" sz="2000" dirty="0"/>
              <a:t>gesta, </a:t>
            </a:r>
            <a:r>
              <a:rPr lang="cs-CZ" altLang="cs-CZ" sz="2000" dirty="0" smtClean="0"/>
              <a:t>mimiku </a:t>
            </a:r>
            <a:endParaRPr lang="cs-CZ" sz="2000" dirty="0" smtClean="0"/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2000" dirty="0" smtClean="0"/>
              <a:t>v</a:t>
            </a:r>
            <a:r>
              <a:rPr lang="cs-CZ" altLang="cs-CZ" sz="2000" dirty="0" smtClean="0"/>
              <a:t>ýběr </a:t>
            </a:r>
            <a:r>
              <a:rPr lang="cs-CZ" altLang="cs-CZ" sz="2000" dirty="0"/>
              <a:t>formy komunikace neslyšícím (orální řeč, odezírání, daktylotika … </a:t>
            </a:r>
            <a:r>
              <a:rPr lang="cs-CZ" altLang="cs-CZ" sz="2000" dirty="0" smtClean="0"/>
              <a:t>papír-tužka </a:t>
            </a:r>
            <a:r>
              <a:rPr lang="cs-CZ" altLang="cs-CZ" sz="2000" dirty="0"/>
              <a:t>méně efektní</a:t>
            </a:r>
            <a:r>
              <a:rPr lang="cs-CZ" altLang="cs-CZ" sz="2000" dirty="0" smtClean="0"/>
              <a:t>), vhodná metoda edukace – demonstrace, obrázky (+piktogramy, výměnné karty…) </a:t>
            </a:r>
            <a:r>
              <a:rPr lang="cs-CZ" altLang="cs-CZ" sz="2000" dirty="0"/>
              <a:t>související </a:t>
            </a:r>
            <a:r>
              <a:rPr lang="cs-CZ" altLang="cs-CZ" sz="2000" dirty="0" smtClean="0"/>
              <a:t>předměty, </a:t>
            </a:r>
            <a:r>
              <a:rPr lang="cs-CZ" altLang="cs-CZ" sz="2000" dirty="0" err="1" smtClean="0"/>
              <a:t>ed</a:t>
            </a:r>
            <a:r>
              <a:rPr lang="cs-CZ" altLang="cs-CZ" sz="2000" dirty="0" smtClean="0"/>
              <a:t>. materiál (tištěný, v elektron. verzi…) </a:t>
            </a:r>
            <a:endParaRPr lang="cs-CZ" sz="2000" dirty="0"/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2000" dirty="0"/>
              <a:t>z</a:t>
            </a:r>
            <a:r>
              <a:rPr lang="cs-CZ" sz="2000" dirty="0" smtClean="0"/>
              <a:t>pětná vazba – průběžná, </a:t>
            </a:r>
            <a:r>
              <a:rPr lang="cs-CZ" altLang="cs-CZ" sz="2000" dirty="0" smtClean="0"/>
              <a:t>vždy </a:t>
            </a:r>
            <a:r>
              <a:rPr lang="cs-CZ" altLang="cs-CZ" sz="2000" dirty="0"/>
              <a:t>po každém důležitém </a:t>
            </a:r>
            <a:r>
              <a:rPr lang="cs-CZ" altLang="cs-CZ" sz="2000" dirty="0" smtClean="0"/>
              <a:t>sdělení </a:t>
            </a:r>
            <a:r>
              <a:rPr lang="cs-CZ" sz="2000" dirty="0" smtClean="0"/>
              <a:t>P/K má </a:t>
            </a:r>
            <a:r>
              <a:rPr lang="cs-CZ" altLang="cs-CZ" sz="2000" dirty="0" smtClean="0"/>
              <a:t>sdělit, </a:t>
            </a:r>
            <a:r>
              <a:rPr lang="cs-CZ" altLang="cs-CZ" sz="2000" dirty="0"/>
              <a:t>co </a:t>
            </a:r>
            <a:r>
              <a:rPr lang="cs-CZ" altLang="cs-CZ" sz="2000" dirty="0" smtClean="0"/>
              <a:t>nám </a:t>
            </a:r>
            <a:r>
              <a:rPr lang="cs-CZ" altLang="cs-CZ" sz="2000" dirty="0"/>
              <a:t>rozuměl </a:t>
            </a:r>
            <a:r>
              <a:rPr lang="cs-CZ" altLang="cs-CZ" sz="2000" dirty="0" smtClean="0"/>
              <a:t>(neptáme se, </a:t>
            </a:r>
            <a:r>
              <a:rPr lang="cs-CZ" altLang="cs-CZ" sz="2000" dirty="0"/>
              <a:t>zda nám </a:t>
            </a:r>
            <a:r>
              <a:rPr lang="cs-CZ" altLang="cs-CZ" sz="2000" dirty="0" smtClean="0"/>
              <a:t>rozuměl)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při </a:t>
            </a:r>
            <a:r>
              <a:rPr lang="cs-CZ" altLang="cs-CZ" sz="2000" dirty="0"/>
              <a:t>skupinové komunikaci, obeznámit s tématem nejdřív neslyšícího (prevence izolace</a:t>
            </a:r>
            <a:r>
              <a:rPr lang="cs-CZ" altLang="cs-CZ" sz="2000" dirty="0" smtClean="0"/>
              <a:t>)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000" dirty="0" smtClean="0"/>
              <a:t>spolupráce </a:t>
            </a:r>
            <a:r>
              <a:rPr lang="cs-CZ" altLang="cs-CZ" sz="2000" dirty="0"/>
              <a:t>s podpůrnými osobami (rodina, pečovatel/asistent…)</a:t>
            </a:r>
          </a:p>
          <a:p>
            <a:pPr marL="180975" indent="-180975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cs-CZ" altLang="cs-CZ" sz="2000" dirty="0"/>
          </a:p>
          <a:p>
            <a:pPr marL="180975" indent="-180975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696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966103" cy="1499616"/>
          </a:xfrm>
        </p:spPr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senzorické poruchy </a:t>
            </a:r>
            <a:r>
              <a:rPr lang="cs-CZ" dirty="0" smtClean="0"/>
              <a:t>- </a:t>
            </a:r>
            <a:r>
              <a:rPr lang="cs-CZ" dirty="0"/>
              <a:t>Zrakové </a:t>
            </a:r>
            <a:r>
              <a:rPr lang="cs-CZ" dirty="0" smtClean="0"/>
              <a:t>postižení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2" y="2285999"/>
            <a:ext cx="11681139" cy="4449651"/>
          </a:xfrm>
        </p:spPr>
        <p:txBody>
          <a:bodyPr>
            <a:normAutofit fontScale="92500" lnSpcReduction="20000"/>
          </a:bodyPr>
          <a:lstStyle/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chovat se nenuceně, přirozeně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zjistit stav zraku (zbytky zraku, úplná nevidomost)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pomáhat taktně, zbytečně s nevidomým nemanipulovat (narušení prostorového vnímání a schopnosti orientace)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komunikovat s nevidomým, s průvodcem dle potřeby</a:t>
            </a:r>
            <a:endParaRPr lang="cs-CZ" altLang="cs-CZ" dirty="0" smtClean="0"/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zvuky, hluk, hlasy, </a:t>
            </a:r>
            <a:r>
              <a:rPr lang="cs-CZ" altLang="cs-CZ" sz="2400" dirty="0" err="1" smtClean="0"/>
              <a:t>kt</a:t>
            </a:r>
            <a:r>
              <a:rPr lang="cs-CZ" altLang="cs-CZ" sz="2400" dirty="0" smtClean="0"/>
              <a:t>. nevidomý nerozumí vysvětlit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/>
              <a:t>t</a:t>
            </a:r>
            <a:r>
              <a:rPr lang="cs-CZ" altLang="cs-CZ" sz="2400" dirty="0" smtClean="0"/>
              <a:t>icho - tichý </a:t>
            </a:r>
            <a:r>
              <a:rPr lang="cs-CZ" altLang="cs-CZ" sz="2400" dirty="0"/>
              <a:t>pohyb působí nepříjemně, stísňujíce, s pocitem </a:t>
            </a:r>
            <a:r>
              <a:rPr lang="cs-CZ" altLang="cs-CZ" sz="2400" dirty="0" smtClean="0"/>
              <a:t>nejistoty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sz="2400" dirty="0"/>
              <a:t>detailnější popis činnosti, kterou realizujeme u P/K 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použití vhodných pomůcek - umožnit ohmatat předměty, </a:t>
            </a:r>
            <a:r>
              <a:rPr lang="cs-CZ" altLang="cs-CZ" sz="2400" dirty="0" err="1" smtClean="0"/>
              <a:t>kt</a:t>
            </a:r>
            <a:r>
              <a:rPr lang="cs-CZ" altLang="cs-CZ" sz="2400" dirty="0" smtClean="0"/>
              <a:t>. bude/</a:t>
            </a:r>
            <a:r>
              <a:rPr lang="cs-CZ" altLang="cs-CZ" sz="2400" dirty="0" err="1" smtClean="0"/>
              <a:t>me</a:t>
            </a:r>
            <a:r>
              <a:rPr lang="cs-CZ" altLang="cs-CZ" sz="2400" dirty="0" smtClean="0"/>
              <a:t> používat (aktivace smyslů), informovat kde budou uloženy; (technické pomůcky – PC programy, auditivní technika...)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 smtClean="0"/>
              <a:t>trpělivost, prostor a dostatek času pro „nácvik činnosti“, dotazy P/K a rodiny + obecné edukační přístupy; upřednostnit </a:t>
            </a:r>
            <a:r>
              <a:rPr lang="cs-CZ" altLang="cs-CZ" sz="2400" dirty="0" err="1" smtClean="0"/>
              <a:t>ed</a:t>
            </a:r>
            <a:r>
              <a:rPr lang="cs-CZ" altLang="cs-CZ" sz="2400" dirty="0" smtClean="0"/>
              <a:t>. v menších skupinách nebo individuální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400" dirty="0"/>
              <a:t>s</a:t>
            </a:r>
            <a:r>
              <a:rPr lang="cs-CZ" altLang="cs-CZ" sz="2400" dirty="0" smtClean="0"/>
              <a:t>polupráce s podpůrnými osobami (rodina, pečovatel/asistent…)</a:t>
            </a:r>
            <a:endParaRPr lang="cs-CZ" altLang="cs-CZ" sz="2400" dirty="0"/>
          </a:p>
          <a:p>
            <a:pPr marL="180975" indent="-180975">
              <a:lnSpc>
                <a:spcPct val="80000"/>
              </a:lnSpc>
              <a:buFont typeface="Courier New" panose="02070309020205020404" pitchFamily="49" charset="0"/>
              <a:buChar char="o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5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8218" y="363442"/>
            <a:ext cx="9720072" cy="1192069"/>
          </a:xfrm>
        </p:spPr>
        <p:txBody>
          <a:bodyPr>
            <a:normAutofit fontScale="90000"/>
          </a:bodyPr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senzorické poruchy </a:t>
            </a:r>
            <a:r>
              <a:rPr lang="cs-CZ" dirty="0" smtClean="0"/>
              <a:t>– hluchoslepé postižení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789" y="1777285"/>
            <a:ext cx="11874321" cy="4956820"/>
          </a:xfrm>
        </p:spPr>
        <p:txBody>
          <a:bodyPr>
            <a:noAutofit/>
          </a:bodyPr>
          <a:lstStyle/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600" dirty="0" smtClean="0"/>
              <a:t>spolupracovat s </a:t>
            </a:r>
            <a:r>
              <a:rPr lang="cs-CZ" altLang="cs-CZ" sz="1600" dirty="0"/>
              <a:t>podpůrnými osobami (rodina, pečovatel/asistent</a:t>
            </a:r>
            <a:r>
              <a:rPr lang="cs-CZ" altLang="cs-CZ" sz="1600" dirty="0" smtClean="0"/>
              <a:t>…) a zapojit je do procesu 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600" dirty="0"/>
              <a:t>z</a:t>
            </a:r>
            <a:r>
              <a:rPr lang="cs-CZ" altLang="cs-CZ" sz="1600" dirty="0" smtClean="0"/>
              <a:t>jistit komunikační systém P/K (</a:t>
            </a:r>
            <a:r>
              <a:rPr lang="cs-CZ" altLang="cs-CZ" sz="1600" b="1" i="1" dirty="0" smtClean="0"/>
              <a:t>předmět </a:t>
            </a:r>
            <a:r>
              <a:rPr lang="cs-CZ" altLang="cs-CZ" sz="1600" i="1" dirty="0" smtClean="0"/>
              <a:t>= symbol pro vyjádření např. </a:t>
            </a:r>
            <a:r>
              <a:rPr lang="cs-CZ" sz="1600" i="1" dirty="0" smtClean="0"/>
              <a:t>jablko= symbol svačiny</a:t>
            </a:r>
            <a:r>
              <a:rPr lang="cs-CZ" sz="1600" i="1" dirty="0"/>
              <a:t>, </a:t>
            </a:r>
            <a:r>
              <a:rPr lang="cs-CZ" sz="1600" i="1" dirty="0" smtClean="0"/>
              <a:t>talíř=oběda</a:t>
            </a:r>
            <a:r>
              <a:rPr lang="cs-CZ" sz="1600" i="1" dirty="0"/>
              <a:t>, </a:t>
            </a:r>
            <a:r>
              <a:rPr lang="cs-CZ" sz="1600" i="1" dirty="0" smtClean="0"/>
              <a:t>boty=vycházky</a:t>
            </a:r>
            <a:r>
              <a:rPr lang="cs-CZ" sz="1600" dirty="0" smtClean="0"/>
              <a:t>…; </a:t>
            </a:r>
            <a:r>
              <a:rPr lang="cs-CZ" sz="1600" b="1" dirty="0"/>
              <a:t>gestikulace</a:t>
            </a:r>
            <a:r>
              <a:rPr lang="cs-CZ" sz="1600" dirty="0"/>
              <a:t> =</a:t>
            </a:r>
            <a:r>
              <a:rPr lang="cs-CZ" sz="1600" dirty="0" smtClean="0"/>
              <a:t> omezený </a:t>
            </a:r>
            <a:r>
              <a:rPr lang="cs-CZ" sz="1600" dirty="0"/>
              <a:t>počet přirozených </a:t>
            </a:r>
            <a:r>
              <a:rPr lang="cs-CZ" sz="1600" dirty="0" smtClean="0"/>
              <a:t>posunků (vyjadřují </a:t>
            </a:r>
            <a:r>
              <a:rPr lang="cs-CZ" sz="1600" dirty="0"/>
              <a:t>jednoduché </a:t>
            </a:r>
            <a:r>
              <a:rPr lang="cs-CZ" sz="1600" dirty="0" smtClean="0"/>
              <a:t>činnosti, </a:t>
            </a:r>
            <a:r>
              <a:rPr lang="cs-CZ" sz="1600" dirty="0"/>
              <a:t>j</a:t>
            </a:r>
            <a:r>
              <a:rPr lang="cs-CZ" sz="1600" dirty="0" smtClean="0"/>
              <a:t>edná </a:t>
            </a:r>
            <a:r>
              <a:rPr lang="cs-CZ" sz="1600" dirty="0"/>
              <a:t>se o pohyby rukou a částí těla mající výrazný sdělovací charakter</a:t>
            </a:r>
            <a:r>
              <a:rPr lang="cs-CZ" sz="1600" dirty="0" smtClean="0"/>
              <a:t>)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600" b="1" dirty="0">
                <a:solidFill>
                  <a:srgbClr val="002060"/>
                </a:solidFill>
                <a:cs typeface="Arial" panose="020B0604020202020204" pitchFamily="34" charset="0"/>
              </a:rPr>
              <a:t>trpělivost, dostatek </a:t>
            </a:r>
            <a:r>
              <a:rPr lang="cs-CZ" altLang="cs-CZ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času, osvětlení, barva a kontrast, velikost, vzdálenost a použití vhodné kompenzační pomůcky</a:t>
            </a:r>
            <a:endParaRPr lang="cs-CZ" sz="1600" b="1" dirty="0">
              <a:solidFill>
                <a:srgbClr val="002060"/>
              </a:solidFill>
            </a:endParaRP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600" dirty="0">
                <a:cs typeface="Arial" panose="020B0604020202020204" pitchFamily="34" charset="0"/>
              </a:rPr>
              <a:t>nedostatečná slovná zásoba </a:t>
            </a:r>
            <a:r>
              <a:rPr lang="cs-CZ" altLang="cs-CZ" sz="1600" dirty="0" smtClean="0">
                <a:cs typeface="Arial" panose="020B0604020202020204" pitchFamily="34" charset="0"/>
              </a:rPr>
              <a:t>P/K– </a:t>
            </a:r>
            <a:r>
              <a:rPr lang="cs-CZ" altLang="cs-CZ" sz="1600" dirty="0">
                <a:cs typeface="Arial" panose="020B0604020202020204" pitchFamily="34" charset="0"/>
              </a:rPr>
              <a:t>tzn. používat krátké věty, event. výstižná slova v 1. </a:t>
            </a:r>
            <a:r>
              <a:rPr lang="cs-CZ" altLang="cs-CZ" sz="1600" dirty="0" smtClean="0">
                <a:cs typeface="Arial" panose="020B0604020202020204" pitchFamily="34" charset="0"/>
              </a:rPr>
              <a:t>pádu</a:t>
            </a: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600" dirty="0"/>
              <a:t>přistupovat k P/K tak, aby se nevylekal </a:t>
            </a:r>
            <a:r>
              <a:rPr lang="cs-CZ" altLang="cs-CZ" sz="1600" dirty="0">
                <a:cs typeface="Arial" panose="020B0604020202020204" pitchFamily="34" charset="0"/>
              </a:rPr>
              <a:t>→ zlehka (pro identifikaci </a:t>
            </a:r>
            <a:r>
              <a:rPr lang="cs-CZ" altLang="cs-CZ" sz="1600" dirty="0" err="1">
                <a:cs typeface="Arial" panose="020B0604020202020204" pitchFamily="34" charset="0"/>
              </a:rPr>
              <a:t>edukátora</a:t>
            </a:r>
            <a:r>
              <a:rPr lang="cs-CZ" altLang="cs-CZ" sz="1600" dirty="0">
                <a:cs typeface="Arial" panose="020B0604020202020204" pitchFamily="34" charset="0"/>
              </a:rPr>
              <a:t> si domluvit poznávací signál – </a:t>
            </a:r>
            <a:r>
              <a:rPr lang="cs-CZ" altLang="cs-CZ" sz="1600" dirty="0"/>
              <a:t>náušnice</a:t>
            </a:r>
            <a:r>
              <a:rPr lang="cs-CZ" sz="1600" dirty="0"/>
              <a:t>…</a:t>
            </a:r>
            <a:endParaRPr lang="cs-CZ" altLang="cs-CZ" sz="1600" dirty="0">
              <a:cs typeface="Arial" panose="020B0604020202020204" pitchFamily="34" charset="0"/>
            </a:endParaRPr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600" dirty="0">
                <a:cs typeface="Arial" panose="020B0604020202020204" pitchFamily="34" charset="0"/>
              </a:rPr>
              <a:t>snažte se identifikovat, co vám P/K sděluje</a:t>
            </a:r>
            <a:endParaRPr lang="cs-CZ" sz="1600" dirty="0" smtClean="0"/>
          </a:p>
          <a:p>
            <a:pPr marL="360363" indent="-3603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1600" dirty="0"/>
              <a:t>z</a:t>
            </a:r>
            <a:r>
              <a:rPr lang="cs-CZ" altLang="cs-CZ" sz="1600" dirty="0" smtClean="0"/>
              <a:t>jistit stupeň postižení: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b="1" dirty="0" smtClean="0"/>
              <a:t>hluchoslepí </a:t>
            </a:r>
            <a:r>
              <a:rPr lang="cs-CZ" sz="1600" b="1" dirty="0"/>
              <a:t>se zachovalými zbytky </a:t>
            </a:r>
            <a:r>
              <a:rPr lang="cs-CZ" sz="1600" b="1" dirty="0" smtClean="0"/>
              <a:t>zraku: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1600" b="1" dirty="0"/>
              <a:t> </a:t>
            </a:r>
            <a:r>
              <a:rPr lang="cs-CZ" sz="1600" b="1" dirty="0" smtClean="0"/>
              <a:t>   </a:t>
            </a:r>
            <a:r>
              <a:rPr lang="cs-CZ" sz="1600" dirty="0" smtClean="0"/>
              <a:t>-</a:t>
            </a:r>
            <a:r>
              <a:rPr lang="cs-CZ" sz="1600" b="1" dirty="0" smtClean="0"/>
              <a:t> </a:t>
            </a:r>
            <a:r>
              <a:rPr lang="cs-CZ" sz="1600" dirty="0" smtClean="0"/>
              <a:t>znakový jazyk/čeština; odezírání; prstová abeceda…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1600" dirty="0" smtClean="0"/>
              <a:t>    - P/K, </a:t>
            </a:r>
            <a:r>
              <a:rPr lang="cs-CZ" sz="1600" dirty="0" err="1" smtClean="0"/>
              <a:t>kt</a:t>
            </a:r>
            <a:r>
              <a:rPr lang="cs-CZ" sz="1600" dirty="0" smtClean="0"/>
              <a:t>. dříve komunikovali </a:t>
            </a:r>
            <a:r>
              <a:rPr lang="cs-CZ" sz="1600" dirty="0"/>
              <a:t>mluveným </a:t>
            </a:r>
            <a:r>
              <a:rPr lang="cs-CZ" sz="1600" dirty="0" smtClean="0"/>
              <a:t>jazykem - </a:t>
            </a:r>
            <a:r>
              <a:rPr lang="cs-CZ" sz="1600" dirty="0"/>
              <a:t>volí některou z variant, která </a:t>
            </a:r>
            <a:r>
              <a:rPr lang="cs-CZ" sz="1600" dirty="0" smtClean="0"/>
              <a:t>                                                                             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český </a:t>
            </a:r>
            <a:r>
              <a:rPr lang="cs-CZ" sz="1600" dirty="0"/>
              <a:t>jazyk </a:t>
            </a:r>
            <a:r>
              <a:rPr lang="cs-CZ" sz="1600" dirty="0" smtClean="0"/>
              <a:t>vizualizuje (zvětšené písmo, event. barevně zvýrazněné) </a:t>
            </a:r>
            <a:endParaRPr lang="cs-CZ" altLang="cs-CZ" sz="1600" dirty="0" smtClean="0">
              <a:cs typeface="Arial" panose="020B0604020202020204" pitchFamily="34" charset="0"/>
            </a:endParaRPr>
          </a:p>
          <a:p>
            <a:pPr marL="180975" indent="-180975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sz="1600" b="1" dirty="0" smtClean="0"/>
              <a:t> hluchoslepí </a:t>
            </a:r>
            <a:r>
              <a:rPr lang="cs-CZ" sz="1600" b="1" dirty="0"/>
              <a:t>se zachovalými zbytky </a:t>
            </a:r>
            <a:r>
              <a:rPr lang="cs-CZ" sz="1600" b="1" dirty="0" smtClean="0"/>
              <a:t>sluchu:</a:t>
            </a:r>
            <a:endParaRPr lang="cs-CZ" altLang="cs-CZ" sz="1600" dirty="0"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600" dirty="0" smtClean="0"/>
              <a:t>   - hovořit</a:t>
            </a:r>
            <a:r>
              <a:rPr lang="cs-CZ" sz="1600" dirty="0" smtClean="0"/>
              <a:t> </a:t>
            </a:r>
            <a:r>
              <a:rPr lang="cs-CZ" sz="1600" dirty="0"/>
              <a:t>vždy čelem k </a:t>
            </a:r>
            <a:r>
              <a:rPr lang="cs-CZ" sz="1600" dirty="0" smtClean="0"/>
              <a:t>hluchoslepému (event. na stranu, kde jsou zbytky sluchu)</a:t>
            </a:r>
          </a:p>
        </p:txBody>
      </p:sp>
      <p:pic>
        <p:nvPicPr>
          <p:cNvPr id="2050" name="Picture 2" descr="http://www.tyfloservis.cz/img/pruvodcovst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285" y="141668"/>
            <a:ext cx="1175438" cy="19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orm.cz/download/HMN2/obsahCD/brozura/img/komunikace-v-tz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476" y="3888406"/>
            <a:ext cx="4279247" cy="28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817476" y="6364773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7D7D7D"/>
                </a:solidFill>
                <a:latin typeface="arial" panose="020B0604020202020204" pitchFamily="34" charset="0"/>
                <a:hlinkClick r:id="rId5"/>
              </a:rPr>
              <a:t>www.lorm.cz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3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46854" y="211729"/>
            <a:ext cx="11008451" cy="1328548"/>
          </a:xfrm>
        </p:spPr>
        <p:txBody>
          <a:bodyPr>
            <a:normAutofit/>
          </a:bodyPr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senzorické poruchy </a:t>
            </a:r>
            <a:r>
              <a:rPr lang="cs-CZ" dirty="0" smtClean="0"/>
              <a:t>– hluchoslepé </a:t>
            </a:r>
            <a:r>
              <a:rPr lang="cs-CZ" dirty="0"/>
              <a:t>postižení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711345"/>
            <a:ext cx="7366716" cy="5050063"/>
          </a:xfrm>
        </p:spPr>
        <p:txBody>
          <a:bodyPr>
            <a:normAutofit fontScale="25000" lnSpcReduction="20000"/>
          </a:bodyPr>
          <a:lstStyle/>
          <a:p>
            <a:pPr marL="269875" indent="-269875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s-CZ" sz="6000" b="1" dirty="0"/>
              <a:t>komunikační techniky založené na</a:t>
            </a:r>
            <a:r>
              <a:rPr lang="cs-CZ" sz="6000" dirty="0"/>
              <a:t> </a:t>
            </a:r>
            <a:r>
              <a:rPr lang="cs-CZ" sz="6000" b="1" dirty="0"/>
              <a:t>taktilním</a:t>
            </a:r>
            <a:r>
              <a:rPr lang="cs-CZ" sz="6000" dirty="0"/>
              <a:t> </a:t>
            </a:r>
            <a:r>
              <a:rPr lang="cs-CZ" sz="6000" b="1" dirty="0"/>
              <a:t>vnímání</a:t>
            </a:r>
            <a:r>
              <a:rPr lang="cs-CZ" sz="6000" dirty="0"/>
              <a:t>, na symbolech, které je možné vnímat hmatem a </a:t>
            </a:r>
            <a:r>
              <a:rPr lang="cs-CZ" sz="6000" dirty="0" smtClean="0"/>
              <a:t>pohybem</a:t>
            </a:r>
          </a:p>
          <a:p>
            <a:pPr marL="269875" indent="-269875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cs-CZ" altLang="cs-CZ" sz="6000" dirty="0" smtClean="0">
                <a:cs typeface="Arial" panose="020B0604020202020204" pitchFamily="34" charset="0"/>
              </a:rPr>
              <a:t>hmat </a:t>
            </a:r>
            <a:r>
              <a:rPr lang="cs-CZ" altLang="cs-CZ" sz="6000" dirty="0">
                <a:cs typeface="Arial" panose="020B0604020202020204" pitchFamily="34" charset="0"/>
              </a:rPr>
              <a:t>nejdůležitější smysl (ohmatat pomůcky), DOTEK nejčastější dorozumívací prostředek, vstupujeme do intimní zóny P/K – vedení rukou P/K při nácviku </a:t>
            </a:r>
            <a:r>
              <a:rPr lang="cs-CZ" altLang="cs-CZ" sz="6000" dirty="0" smtClean="0">
                <a:cs typeface="Arial" panose="020B0604020202020204" pitchFamily="34" charset="0"/>
              </a:rPr>
              <a:t>činnosti</a:t>
            </a:r>
            <a:endParaRPr lang="cs-CZ" sz="6000" b="1" dirty="0"/>
          </a:p>
          <a:p>
            <a:endParaRPr lang="cs-CZ" sz="6000" b="1" dirty="0" smtClean="0"/>
          </a:p>
          <a:p>
            <a:r>
              <a:rPr lang="cs-CZ" sz="6000" b="1" dirty="0" err="1" smtClean="0"/>
              <a:t>Daktylografika</a:t>
            </a:r>
            <a:endParaRPr lang="cs-CZ" sz="6000" dirty="0"/>
          </a:p>
          <a:p>
            <a:r>
              <a:rPr lang="cs-CZ" sz="6000" dirty="0" smtClean="0"/>
              <a:t>vpisování tvaru </a:t>
            </a:r>
            <a:r>
              <a:rPr lang="cs-CZ" sz="6000" dirty="0"/>
              <a:t>velkých tiskacích písmen do dlaně ruky druhé </a:t>
            </a:r>
            <a:r>
              <a:rPr lang="cs-CZ" sz="6000" dirty="0" smtClean="0"/>
              <a:t>osoby</a:t>
            </a:r>
          </a:p>
          <a:p>
            <a:r>
              <a:rPr lang="cs-CZ" sz="6000" b="1" dirty="0"/>
              <a:t>Písemný záznam mluvené řeči</a:t>
            </a:r>
            <a:endParaRPr lang="cs-CZ" sz="6000" dirty="0"/>
          </a:p>
          <a:p>
            <a:r>
              <a:rPr lang="cs-CZ" sz="6000" dirty="0" smtClean="0"/>
              <a:t>převádí mluveného projevu </a:t>
            </a:r>
            <a:r>
              <a:rPr lang="cs-CZ" sz="6000" dirty="0"/>
              <a:t>simultánně do písemné podoby tak, že text se podle potřeby patřičně zvětší nebo se zapisuje alternativně v Braillově písmu</a:t>
            </a:r>
            <a:r>
              <a:rPr lang="cs-CZ" sz="6000" dirty="0" smtClean="0"/>
              <a:t>.</a:t>
            </a:r>
          </a:p>
          <a:p>
            <a:endParaRPr lang="cs-CZ" sz="5600" dirty="0"/>
          </a:p>
          <a:p>
            <a:r>
              <a:rPr lang="cs-CZ" sz="5600" dirty="0" smtClean="0"/>
              <a:t>Více informací: </a:t>
            </a:r>
            <a:r>
              <a:rPr lang="cs-CZ" sz="5600" dirty="0" smtClean="0">
                <a:solidFill>
                  <a:srgbClr val="002060"/>
                </a:solidFill>
                <a:hlinkClick r:id="rId3"/>
              </a:rPr>
              <a:t>www.tyfloservis.cz</a:t>
            </a:r>
            <a:r>
              <a:rPr lang="cs-CZ" sz="5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cs-CZ" sz="5600" dirty="0">
                <a:solidFill>
                  <a:srgbClr val="002060"/>
                </a:solidFill>
              </a:rPr>
              <a:t> </a:t>
            </a:r>
            <a:r>
              <a:rPr lang="cs-CZ" sz="5600" dirty="0" smtClean="0">
                <a:solidFill>
                  <a:srgbClr val="002060"/>
                </a:solidFill>
              </a:rPr>
              <a:t>                     </a:t>
            </a:r>
            <a:r>
              <a:rPr lang="cs-CZ" sz="5600" dirty="0">
                <a:solidFill>
                  <a:srgbClr val="002060"/>
                </a:solidFill>
                <a:hlinkClick r:id="rId4"/>
              </a:rPr>
              <a:t>www.lorm.cz</a:t>
            </a:r>
            <a:r>
              <a:rPr lang="cs-CZ" sz="5600" dirty="0">
                <a:solidFill>
                  <a:srgbClr val="002060"/>
                </a:solidFill>
              </a:rPr>
              <a:t> </a:t>
            </a:r>
            <a:endParaRPr lang="cs-CZ" sz="5600" dirty="0" smtClean="0">
              <a:solidFill>
                <a:srgbClr val="002060"/>
              </a:solidFill>
            </a:endParaRPr>
          </a:p>
          <a:p>
            <a:r>
              <a:rPr lang="cs-CZ" sz="5600" dirty="0" smtClean="0">
                <a:solidFill>
                  <a:srgbClr val="002060"/>
                </a:solidFill>
                <a:hlinkClick r:id="rId5"/>
              </a:rPr>
              <a:t>http</a:t>
            </a:r>
            <a:r>
              <a:rPr lang="cs-CZ" sz="5600" dirty="0">
                <a:solidFill>
                  <a:srgbClr val="002060"/>
                </a:solidFill>
                <a:hlinkClick r:id="rId5"/>
              </a:rPr>
              <a:t>://</a:t>
            </a:r>
            <a:r>
              <a:rPr lang="cs-CZ" sz="5600" dirty="0" smtClean="0">
                <a:solidFill>
                  <a:srgbClr val="002060"/>
                </a:solidFill>
                <a:hlinkClick r:id="rId5"/>
              </a:rPr>
              <a:t>www.sancedetem.cz/cs/hledam-pomoc/deti-se-zdravotnim-postizenim/d/specifika-komunikace-s-ditetem-s-hluchoslepotou.shtml</a:t>
            </a:r>
            <a:r>
              <a:rPr lang="cs-CZ" sz="5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cs-CZ" sz="5600" dirty="0" smtClean="0">
                <a:solidFill>
                  <a:srgbClr val="002060"/>
                </a:solidFill>
                <a:hlinkClick r:id="rId6"/>
              </a:rPr>
              <a:t>http</a:t>
            </a:r>
            <a:r>
              <a:rPr lang="cs-CZ" sz="5600" dirty="0">
                <a:solidFill>
                  <a:srgbClr val="002060"/>
                </a:solidFill>
                <a:hlinkClick r:id="rId6"/>
              </a:rPr>
              <a:t>://zdravi.doktorka.cz/pristup-k-cloveku-postizenemu-hluchoslepotou-jako-k-partnerovi-v-komunikaci</a:t>
            </a:r>
            <a:r>
              <a:rPr lang="cs-CZ" sz="5600" dirty="0" smtClean="0">
                <a:solidFill>
                  <a:srgbClr val="002060"/>
                </a:solidFill>
                <a:hlinkClick r:id="rId6"/>
              </a:rPr>
              <a:t>/</a:t>
            </a:r>
            <a:r>
              <a:rPr lang="cs-CZ" sz="5600" dirty="0" smtClean="0">
                <a:solidFill>
                  <a:srgbClr val="002060"/>
                </a:solidFill>
              </a:rPr>
              <a:t> </a:t>
            </a:r>
            <a:endParaRPr lang="cs-CZ" sz="5600" dirty="0">
              <a:solidFill>
                <a:srgbClr val="002060"/>
              </a:solidFill>
            </a:endParaRPr>
          </a:p>
          <a:p>
            <a:endParaRPr lang="cs-CZ" sz="5600" dirty="0"/>
          </a:p>
          <a:p>
            <a:endParaRPr lang="cs-CZ" dirty="0"/>
          </a:p>
        </p:txBody>
      </p:sp>
      <p:pic>
        <p:nvPicPr>
          <p:cNvPr id="1026" name="Picture 2" descr="http://www.lorm.cz/wp-content/uploads/2014/06/lormova-abeced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716" y="1540277"/>
            <a:ext cx="4588590" cy="52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366716" y="1540277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Lormova</a:t>
            </a:r>
            <a:r>
              <a:rPr lang="cs-CZ" dirty="0"/>
              <a:t> abeceda</a:t>
            </a:r>
          </a:p>
        </p:txBody>
      </p:sp>
      <p:sp>
        <p:nvSpPr>
          <p:cNvPr id="8" name="Obdélník 7"/>
          <p:cNvSpPr/>
          <p:nvPr/>
        </p:nvSpPr>
        <p:spPr>
          <a:xfrm>
            <a:off x="7366716" y="6379066"/>
            <a:ext cx="147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7D7D7D"/>
                </a:solidFill>
                <a:latin typeface="arial" panose="020B0604020202020204" pitchFamily="34" charset="0"/>
                <a:hlinkClick r:id="rId8"/>
              </a:rPr>
              <a:t>www.lorm.cz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874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024128" y="379154"/>
            <a:ext cx="11167872" cy="1499616"/>
          </a:xfrm>
        </p:spPr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</a:t>
            </a:r>
            <a:r>
              <a:rPr lang="cs-CZ" dirty="0" smtClean="0"/>
              <a:t>faktor psychicky nemocný </a:t>
            </a:r>
            <a:r>
              <a:rPr lang="cs-CZ" dirty="0" err="1" smtClean="0"/>
              <a:t>edukant</a:t>
            </a:r>
            <a:r>
              <a:rPr lang="cs-CZ" dirty="0" smtClean="0"/>
              <a:t> IX.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12758" y="2414789"/>
            <a:ext cx="5106217" cy="4023360"/>
          </a:xfrm>
        </p:spPr>
        <p:txBody>
          <a:bodyPr/>
          <a:lstStyle/>
          <a:p>
            <a:r>
              <a:rPr lang="cs-CZ" dirty="0" smtClean="0"/>
              <a:t>Edukace: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jako součást komplexu léčby psychického onemocnění v součinností s reedukačními, resocializačními, rehabilitační programy, které zlepšují kvalitu P/K a umožňují mu návrat do „běžného“ života</a:t>
            </a:r>
          </a:p>
          <a:p>
            <a:pPr marL="0" indent="0">
              <a:buNone/>
            </a:pPr>
            <a:r>
              <a:rPr lang="cs-CZ" dirty="0"/>
              <a:t>n</a:t>
            </a:r>
            <a:r>
              <a:rPr lang="cs-CZ" dirty="0" smtClean="0"/>
              <a:t>ebo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se zaměřením na zdravotní problém jiné diagnózy s ohledem na specifické přístupy k psychicky nemocnému P/K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8" name="Svislý svitek 7"/>
          <p:cNvSpPr/>
          <p:nvPr/>
        </p:nvSpPr>
        <p:spPr>
          <a:xfrm>
            <a:off x="5203064" y="1596980"/>
            <a:ext cx="6838681" cy="4984124"/>
          </a:xfrm>
          <a:prstGeom prst="vertic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Zásady: </a:t>
            </a:r>
          </a:p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obecné </a:t>
            </a:r>
            <a:r>
              <a:rPr lang="cs-CZ" dirty="0">
                <a:solidFill>
                  <a:schemeClr val="tx1"/>
                </a:solidFill>
              </a:rPr>
              <a:t>didaktické </a:t>
            </a:r>
            <a:r>
              <a:rPr lang="cs-CZ" dirty="0" smtClean="0">
                <a:solidFill>
                  <a:schemeClr val="tx1"/>
                </a:solidFill>
              </a:rPr>
              <a:t>přístupy s </a:t>
            </a:r>
            <a:r>
              <a:rPr lang="cs-CZ" dirty="0">
                <a:solidFill>
                  <a:schemeClr val="tx1"/>
                </a:solidFill>
              </a:rPr>
              <a:t>ohledem na individualitu jedince/rodiny </a:t>
            </a:r>
            <a:r>
              <a:rPr lang="cs-CZ" sz="1600" i="1" dirty="0" smtClean="0">
                <a:solidFill>
                  <a:schemeClr val="tx1"/>
                </a:solidFill>
              </a:rPr>
              <a:t>(věk, bio-psycho-sociální stav, pohotovost, motivace, předchozí zkušenost…)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jeho/jejich specifické </a:t>
            </a:r>
            <a:r>
              <a:rPr lang="cs-CZ" dirty="0" smtClean="0">
                <a:solidFill>
                  <a:schemeClr val="tx1"/>
                </a:solidFill>
              </a:rPr>
              <a:t>potřeby v </a:t>
            </a:r>
            <a:r>
              <a:rPr lang="cs-CZ" dirty="0">
                <a:solidFill>
                  <a:schemeClr val="tx1"/>
                </a:solidFill>
              </a:rPr>
              <a:t>edukační </a:t>
            </a:r>
            <a:r>
              <a:rPr lang="cs-CZ" dirty="0" smtClean="0">
                <a:solidFill>
                  <a:schemeClr val="tx1"/>
                </a:solidFill>
              </a:rPr>
              <a:t>oblasti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vhodná volba metod a </a:t>
            </a:r>
            <a:r>
              <a:rPr lang="cs-CZ" dirty="0" smtClean="0">
                <a:solidFill>
                  <a:schemeClr val="tx1"/>
                </a:solidFill>
              </a:rPr>
              <a:t>forem Ed. z hlediska nemoci, bezpečnosti pomůcek, výukové strategie, preference P/K…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individualita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respekt a důvěra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bezpečí a jistota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motivace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komunikace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informovanost </a:t>
            </a:r>
            <a:r>
              <a:rPr lang="cs-CZ" dirty="0">
                <a:solidFill>
                  <a:schemeClr val="tx1"/>
                </a:solidFill>
              </a:rPr>
              <a:t>a spolupráce rodičů/zákonných </a:t>
            </a:r>
            <a:r>
              <a:rPr lang="cs-CZ" dirty="0" smtClean="0">
                <a:solidFill>
                  <a:schemeClr val="tx1"/>
                </a:solidFill>
              </a:rPr>
              <a:t>zástupců/rodiny/pečovatele/asistenta aj.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237486"/>
            <a:ext cx="10966103" cy="1499616"/>
          </a:xfrm>
        </p:spPr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</a:t>
            </a:r>
            <a:r>
              <a:rPr lang="cs-CZ" dirty="0" smtClean="0"/>
              <a:t>faktor cizinec, Etnikum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4578" y="2321288"/>
            <a:ext cx="4256211" cy="4023360"/>
          </a:xfrm>
        </p:spPr>
        <p:txBody>
          <a:bodyPr/>
          <a:lstStyle/>
          <a:p>
            <a:pPr marL="180975" indent="-180975">
              <a:buFont typeface="Wingdings" panose="05000000000000000000" pitchFamily="2" charset="2"/>
              <a:buChar char="v"/>
            </a:pPr>
            <a:r>
              <a:rPr lang="cs-CZ" dirty="0" smtClean="0"/>
              <a:t> jazyková bariéra, hierarchie hodnot, víra a náboženství, zkušenosti, socioekonomický status, předsudky aj.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endParaRPr lang="cs-CZ" dirty="0"/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cs-CZ" dirty="0" smtClean="0"/>
              <a:t> kulturní kompetentnost zdrav. pracovníků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endParaRPr lang="cs-CZ" dirty="0"/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cs-CZ" dirty="0" smtClean="0"/>
              <a:t> vyhnout </a:t>
            </a:r>
            <a:r>
              <a:rPr lang="cs-CZ" dirty="0"/>
              <a:t>se předsudkům a zažitým stereotypům</a:t>
            </a:r>
          </a:p>
        </p:txBody>
      </p:sp>
      <p:sp>
        <p:nvSpPr>
          <p:cNvPr id="4" name="Svislý svitek 3"/>
          <p:cNvSpPr/>
          <p:nvPr/>
        </p:nvSpPr>
        <p:spPr>
          <a:xfrm>
            <a:off x="4456090" y="1352282"/>
            <a:ext cx="7534141" cy="5228822"/>
          </a:xfrm>
          <a:prstGeom prst="vertic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Zásady: </a:t>
            </a:r>
          </a:p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obecné </a:t>
            </a:r>
            <a:r>
              <a:rPr lang="cs-CZ" dirty="0">
                <a:solidFill>
                  <a:schemeClr val="tx1"/>
                </a:solidFill>
              </a:rPr>
              <a:t>didaktické </a:t>
            </a:r>
            <a:r>
              <a:rPr lang="cs-CZ" dirty="0" smtClean="0">
                <a:solidFill>
                  <a:schemeClr val="tx1"/>
                </a:solidFill>
              </a:rPr>
              <a:t>přístupy s </a:t>
            </a:r>
            <a:r>
              <a:rPr lang="cs-CZ" dirty="0">
                <a:solidFill>
                  <a:schemeClr val="tx1"/>
                </a:solidFill>
              </a:rPr>
              <a:t>ohledem na individualitu jedince/rodiny </a:t>
            </a:r>
            <a:r>
              <a:rPr lang="cs-CZ" sz="1600" i="1" dirty="0" smtClean="0">
                <a:solidFill>
                  <a:schemeClr val="tx1"/>
                </a:solidFill>
              </a:rPr>
              <a:t>(věk, bio-psycho-sociální stav, pohotovost, motivace, předchozí zkušenost, jazyková vybavenost, kulturní specifika…)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jeho/jejich specifické </a:t>
            </a:r>
            <a:r>
              <a:rPr lang="cs-CZ" dirty="0" smtClean="0">
                <a:solidFill>
                  <a:schemeClr val="tx1"/>
                </a:solidFill>
              </a:rPr>
              <a:t>potřeby v </a:t>
            </a:r>
            <a:r>
              <a:rPr lang="cs-CZ" dirty="0">
                <a:solidFill>
                  <a:schemeClr val="tx1"/>
                </a:solidFill>
              </a:rPr>
              <a:t>edukační </a:t>
            </a:r>
            <a:r>
              <a:rPr lang="cs-CZ" dirty="0" smtClean="0">
                <a:solidFill>
                  <a:schemeClr val="tx1"/>
                </a:solidFill>
              </a:rPr>
              <a:t>oblasti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vhodná volba metod a </a:t>
            </a:r>
            <a:r>
              <a:rPr lang="cs-CZ" dirty="0" smtClean="0">
                <a:solidFill>
                  <a:schemeClr val="tx1"/>
                </a:solidFill>
              </a:rPr>
              <a:t>forem Ed. z hlediska nemoci, výukové strategie, dorozumění…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i</a:t>
            </a:r>
            <a:r>
              <a:rPr lang="cs-CZ" dirty="0" smtClean="0">
                <a:solidFill>
                  <a:schemeClr val="tx1"/>
                </a:solidFill>
              </a:rPr>
              <a:t>ndividuální přístup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r</a:t>
            </a:r>
            <a:r>
              <a:rPr lang="cs-CZ" dirty="0" smtClean="0">
                <a:solidFill>
                  <a:schemeClr val="tx1"/>
                </a:solidFill>
              </a:rPr>
              <a:t>espekt a důvěra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omunikace (ne/verbální, využití alternativní komunikace – piktogramy/fotky/obrázky, výměnné karty, slovník, názorné pomůcky aj.)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lumočení (oficiální, laické tlumočení)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7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</a:t>
            </a:r>
            <a:r>
              <a:rPr lang="cs-CZ" dirty="0" err="1" smtClean="0"/>
              <a:t>edukAce</a:t>
            </a:r>
            <a:r>
              <a:rPr lang="cs-CZ" dirty="0" smtClean="0"/>
              <a:t> – faktor 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2744" y="2350746"/>
            <a:ext cx="9720073" cy="436748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2400" b="1" dirty="0"/>
              <a:t>Kojenec, batole </a:t>
            </a:r>
            <a:endParaRPr lang="cs-CZ" sz="2400" dirty="0"/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2400" dirty="0" smtClean="0"/>
              <a:t>rodič/učitel</a:t>
            </a:r>
            <a:r>
              <a:rPr lang="cs-CZ" sz="2400" dirty="0"/>
              <a:t>, </a:t>
            </a:r>
            <a:r>
              <a:rPr lang="cs-CZ" sz="2400" dirty="0" smtClean="0"/>
              <a:t>bezpečí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2400" dirty="0" smtClean="0"/>
              <a:t>pravidelný </a:t>
            </a:r>
            <a:r>
              <a:rPr lang="cs-CZ" sz="2400" dirty="0"/>
              <a:t>režim – pocit </a:t>
            </a:r>
            <a:r>
              <a:rPr lang="cs-CZ" sz="2400" dirty="0" smtClean="0"/>
              <a:t>jistoty 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2400" dirty="0" smtClean="0"/>
              <a:t>důležité </a:t>
            </a:r>
            <a:r>
              <a:rPr lang="cs-CZ" sz="2400" dirty="0"/>
              <a:t>zapojení všech </a:t>
            </a:r>
            <a:r>
              <a:rPr lang="cs-CZ" sz="2400" dirty="0" smtClean="0"/>
              <a:t>smyslů 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2400" dirty="0" smtClean="0"/>
              <a:t>sebeprosazení </a:t>
            </a:r>
            <a:r>
              <a:rPr lang="cs-CZ" sz="2400" dirty="0"/>
              <a:t>(Ne</a:t>
            </a:r>
            <a:r>
              <a:rPr lang="cs-CZ" sz="2400" dirty="0" smtClean="0"/>
              <a:t>)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2400" dirty="0"/>
              <a:t>v</a:t>
            </a:r>
            <a:r>
              <a:rPr lang="cs-CZ" sz="2400" dirty="0" smtClean="0"/>
              <a:t> ZZ – spolupráce rodičů se ZP, informace</a:t>
            </a:r>
          </a:p>
          <a:p>
            <a:pPr marL="0" indent="0">
              <a:buNone/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Předškolní věk </a:t>
            </a:r>
            <a:endParaRPr lang="cs-CZ" sz="2400" dirty="0"/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2400" dirty="0" smtClean="0"/>
              <a:t>zvídavost, ochota učit se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2400" dirty="0"/>
              <a:t>A</a:t>
            </a:r>
            <a:r>
              <a:rPr lang="cs-CZ" sz="2400" dirty="0" smtClean="0"/>
              <a:t> proč? – odpovědi stručné, přiměřené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2400" dirty="0" smtClean="0"/>
              <a:t>úrazy a náhodné intoxikace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cs-CZ" sz="2400" dirty="0"/>
          </a:p>
          <a:p>
            <a:endParaRPr lang="cs-CZ" dirty="0"/>
          </a:p>
        </p:txBody>
      </p:sp>
      <p:pic>
        <p:nvPicPr>
          <p:cNvPr id="1026" name="Picture 2" descr="http://images.wisegeek.com/child-with-stethescope-and-teddy-be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77" y="1762750"/>
            <a:ext cx="2432642" cy="23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065977" y="3740962"/>
            <a:ext cx="209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i="0" u="none" strike="noStrike" dirty="0" smtClean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4"/>
              </a:rPr>
              <a:t>www.wisegeek.org</a:t>
            </a:r>
            <a:endParaRPr lang="cs-CZ" dirty="0"/>
          </a:p>
        </p:txBody>
      </p:sp>
      <p:sp>
        <p:nvSpPr>
          <p:cNvPr id="5" name="Svislý svitek 4"/>
          <p:cNvSpPr/>
          <p:nvPr/>
        </p:nvSpPr>
        <p:spPr>
          <a:xfrm>
            <a:off x="6161487" y="2564573"/>
            <a:ext cx="5725713" cy="4153656"/>
          </a:xfrm>
          <a:prstGeom prst="verticalScroll">
            <a:avLst>
              <a:gd name="adj" fmla="val 1345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Zásady: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vhodný přístup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komunikace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důvěra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trpělivost 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vhodné pomůcky přizpůsobené věku dítěte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informovanost a spolupráce rodičů/zákonných zástupců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amsvans.com/blog/wp-content/uploads/2013/05/american-girl-doll-wheelcha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055" y="105475"/>
            <a:ext cx="2661770" cy="26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547494" y="2424270"/>
            <a:ext cx="215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i="0" u="none" strike="noStrike" dirty="0" smtClean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6"/>
              </a:rPr>
              <a:t>www.amsvans.com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13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edukace u Romského etnika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1217" y="2286000"/>
            <a:ext cx="1128189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individuální přístup, vyhnout se předsudkům a zažitým stereotypům, negeneralizovat a soudit</a:t>
            </a:r>
          </a:p>
          <a:p>
            <a:pPr marL="0" indent="0">
              <a:buNone/>
            </a:pPr>
            <a:r>
              <a:rPr lang="cs-CZ" dirty="0" smtClean="0"/>
              <a:t>v edukaci dle potřeby zohlednit:</a:t>
            </a:r>
          </a:p>
          <a:p>
            <a:pPr marL="180975" indent="269875">
              <a:buFont typeface="Wingdings" panose="05000000000000000000" pitchFamily="2" charset="2"/>
              <a:buChar char="§"/>
            </a:pPr>
            <a:r>
              <a:rPr lang="cs-CZ" dirty="0" smtClean="0"/>
              <a:t>sociální determinanty </a:t>
            </a:r>
            <a:r>
              <a:rPr lang="cs-CZ" dirty="0" err="1" smtClean="0"/>
              <a:t>edukanta</a:t>
            </a:r>
            <a:r>
              <a:rPr lang="cs-CZ" dirty="0" smtClean="0"/>
              <a:t> a jeho rodinné zázemí</a:t>
            </a:r>
          </a:p>
          <a:p>
            <a:pPr marL="180975" indent="269875">
              <a:buFont typeface="Wingdings" panose="05000000000000000000" pitchFamily="2" charset="2"/>
              <a:buChar char="§"/>
            </a:pPr>
            <a:r>
              <a:rPr lang="cs-CZ" dirty="0" smtClean="0"/>
              <a:t>sociální specifika – jazyková bariéra, nedostatečně osvojený úřední jazyk, ↓ slovní zásoba, nedostatečná sebekázeň a disciplína, ovlivnitelnost prostředím</a:t>
            </a:r>
          </a:p>
          <a:p>
            <a:pPr marL="180975" indent="269875">
              <a:buFont typeface="Wingdings" panose="05000000000000000000" pitchFamily="2" charset="2"/>
              <a:buChar char="§"/>
            </a:pPr>
            <a:r>
              <a:rPr lang="cs-CZ" dirty="0"/>
              <a:t>psychické specifika – nižší mentální zdatnost, těžší osvojování vědomostí, snížená schopnost koncentrace, logického úsudku, </a:t>
            </a:r>
            <a:r>
              <a:rPr lang="cs-CZ" dirty="0" smtClean="0"/>
              <a:t>motivace</a:t>
            </a:r>
          </a:p>
          <a:p>
            <a:pPr marL="180975" indent="269875"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motivace a volba </a:t>
            </a:r>
            <a:r>
              <a:rPr lang="cs-CZ" dirty="0" err="1" smtClean="0"/>
              <a:t>ed</a:t>
            </a:r>
            <a:r>
              <a:rPr lang="cs-CZ" dirty="0" smtClean="0"/>
              <a:t>. metody mají zásadní význam pro efekt edukace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2302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 </a:t>
            </a:r>
            <a:r>
              <a:rPr lang="cs-CZ" dirty="0" err="1" smtClean="0"/>
              <a:t>edukantů</a:t>
            </a:r>
            <a:r>
              <a:rPr lang="cs-CZ" dirty="0" smtClean="0"/>
              <a:t> z hlediska motivace </a:t>
            </a:r>
            <a:r>
              <a:rPr lang="cs-CZ" sz="3600" dirty="0" smtClean="0"/>
              <a:t>(</a:t>
            </a:r>
            <a:r>
              <a:rPr lang="cs-CZ" sz="3600" dirty="0" err="1"/>
              <a:t>Kromerová</a:t>
            </a:r>
            <a:r>
              <a:rPr lang="cs-CZ" sz="3600" dirty="0"/>
              <a:t>, </a:t>
            </a:r>
            <a:r>
              <a:rPr lang="cs-CZ" sz="3600" dirty="0" smtClean="0"/>
              <a:t>2005)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8490" y="2286000"/>
            <a:ext cx="11101589" cy="402336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Typ A + projevující </a:t>
            </a:r>
            <a:r>
              <a:rPr lang="cs-CZ" dirty="0"/>
              <a:t>zvýšený zájem, spolupracující, kladoucí </a:t>
            </a:r>
            <a:r>
              <a:rPr lang="cs-CZ" dirty="0" smtClean="0"/>
              <a:t>otázky </a:t>
            </a:r>
          </a:p>
          <a:p>
            <a:r>
              <a:rPr lang="cs-CZ" dirty="0"/>
              <a:t> </a:t>
            </a:r>
            <a:r>
              <a:rPr lang="cs-CZ" dirty="0" smtClean="0"/>
              <a:t>         - není </a:t>
            </a:r>
            <a:r>
              <a:rPr lang="cs-CZ" dirty="0"/>
              <a:t>v časových možnostech </a:t>
            </a:r>
            <a:r>
              <a:rPr lang="cs-CZ" dirty="0" err="1" smtClean="0"/>
              <a:t>ed</a:t>
            </a:r>
            <a:r>
              <a:rPr lang="cs-CZ" dirty="0" smtClean="0"/>
              <a:t>. </a:t>
            </a:r>
            <a:r>
              <a:rPr lang="cs-CZ" dirty="0"/>
              <a:t>sestry věnovat </a:t>
            </a:r>
            <a:r>
              <a:rPr lang="cs-CZ" dirty="0" smtClean="0"/>
              <a:t>P/K </a:t>
            </a:r>
            <a:r>
              <a:rPr lang="cs-CZ" dirty="0"/>
              <a:t>tolik pozornosti, kolik by si přál.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Typ B </a:t>
            </a:r>
            <a:r>
              <a:rPr lang="cs-CZ" dirty="0"/>
              <a:t>pokládá </a:t>
            </a:r>
            <a:r>
              <a:rPr lang="cs-CZ" dirty="0" smtClean="0"/>
              <a:t>za </a:t>
            </a:r>
            <a:r>
              <a:rPr lang="cs-CZ" dirty="0"/>
              <a:t>zbytečné hovořit o něčem, co již stejně </a:t>
            </a:r>
            <a:r>
              <a:rPr lang="cs-CZ" dirty="0" smtClean="0"/>
              <a:t>zná, </a:t>
            </a:r>
            <a:r>
              <a:rPr lang="cs-CZ" dirty="0"/>
              <a:t>v</a:t>
            </a:r>
            <a:r>
              <a:rPr lang="cs-CZ" dirty="0" smtClean="0"/>
              <a:t>še odkývne; komunikovat začne po </a:t>
            </a:r>
            <a:r>
              <a:rPr lang="cs-CZ" dirty="0"/>
              <a:t>delší době (povede-li se vzbudit zájem</a:t>
            </a:r>
            <a:r>
              <a:rPr lang="cs-CZ" dirty="0" smtClean="0"/>
              <a:t>), pak někdy </a:t>
            </a:r>
            <a:r>
              <a:rPr lang="cs-CZ" dirty="0"/>
              <a:t>neodbytný a najednou více </a:t>
            </a:r>
            <a:r>
              <a:rPr lang="cs-CZ" dirty="0" smtClean="0"/>
              <a:t>zvídavý</a:t>
            </a:r>
            <a:r>
              <a:rPr lang="cs-CZ" dirty="0"/>
              <a:t> </a:t>
            </a:r>
            <a:r>
              <a:rPr lang="cs-CZ" i="1" dirty="0" smtClean="0"/>
              <a:t>„Vidíte</a:t>
            </a:r>
            <a:r>
              <a:rPr lang="cs-CZ" i="1" dirty="0"/>
              <a:t>, to jsem si ani neuvědomil</a:t>
            </a:r>
            <a:r>
              <a:rPr lang="cs-CZ" i="1" dirty="0" smtClean="0"/>
              <a:t>…“</a:t>
            </a:r>
          </a:p>
          <a:p>
            <a:r>
              <a:rPr lang="cs-CZ" dirty="0" smtClean="0"/>
              <a:t>Typ C zdravotní </a:t>
            </a:r>
            <a:r>
              <a:rPr lang="cs-CZ" dirty="0"/>
              <a:t>potíže </a:t>
            </a:r>
            <a:r>
              <a:rPr lang="cs-CZ" dirty="0" smtClean="0"/>
              <a:t>P/K zcela </a:t>
            </a:r>
            <a:r>
              <a:rPr lang="cs-CZ" dirty="0"/>
              <a:t>neodpovídají výsledkům </a:t>
            </a:r>
            <a:r>
              <a:rPr lang="cs-CZ" dirty="0" smtClean="0"/>
              <a:t>vyšetření </a:t>
            </a:r>
            <a:r>
              <a:rPr lang="cs-CZ" dirty="0" smtClean="0">
                <a:latin typeface="Century Gothic" panose="020B0502020202020204" pitchFamily="34" charset="0"/>
              </a:rPr>
              <a:t>→ </a:t>
            </a:r>
            <a:r>
              <a:rPr lang="cs-CZ" dirty="0" smtClean="0"/>
              <a:t>edukace problematická, doporučit sledování, </a:t>
            </a:r>
            <a:r>
              <a:rPr lang="cs-CZ" dirty="0" err="1" smtClean="0"/>
              <a:t>ed</a:t>
            </a:r>
            <a:r>
              <a:rPr lang="cs-CZ" dirty="0" smtClean="0"/>
              <a:t>. v obecní rovině</a:t>
            </a:r>
          </a:p>
          <a:p>
            <a:endParaRPr lang="cs-CZ" dirty="0"/>
          </a:p>
          <a:p>
            <a:r>
              <a:rPr lang="cs-CZ" dirty="0" smtClean="0"/>
              <a:t>Typ D P/K spěchající</a:t>
            </a:r>
            <a:r>
              <a:rPr lang="cs-CZ" dirty="0"/>
              <a:t>, bez otázek, dávající najevo, že je </a:t>
            </a:r>
            <a:r>
              <a:rPr lang="cs-CZ" dirty="0" smtClean="0"/>
              <a:t>zdržován </a:t>
            </a:r>
            <a:r>
              <a:rPr lang="cs-CZ" dirty="0" smtClean="0">
                <a:latin typeface="Century Gothic" panose="020B0502020202020204" pitchFamily="34" charset="0"/>
              </a:rPr>
              <a:t>→</a:t>
            </a:r>
            <a:r>
              <a:rPr lang="cs-CZ" dirty="0" smtClean="0"/>
              <a:t> </a:t>
            </a:r>
            <a:r>
              <a:rPr lang="cs-CZ" dirty="0"/>
              <a:t>j</a:t>
            </a:r>
            <a:r>
              <a:rPr lang="cs-CZ" dirty="0" smtClean="0"/>
              <a:t>akákoliv </a:t>
            </a:r>
            <a:r>
              <a:rPr lang="cs-CZ" dirty="0"/>
              <a:t>edukace </a:t>
            </a:r>
            <a:r>
              <a:rPr lang="cs-CZ" dirty="0" smtClean="0"/>
              <a:t>nemá </a:t>
            </a:r>
            <a:r>
              <a:rPr lang="cs-CZ" dirty="0"/>
              <a:t>velký </a:t>
            </a:r>
            <a:r>
              <a:rPr lang="cs-CZ" dirty="0" smtClean="0"/>
              <a:t>efekt, evidentní je, že P/K nechce </a:t>
            </a:r>
            <a:r>
              <a:rPr lang="cs-CZ" dirty="0"/>
              <a:t>být zdržován nějakým „tlacháním“ o tom, co má, či nemá dělat.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00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304" y="2285999"/>
            <a:ext cx="11784169" cy="4372377"/>
          </a:xfrm>
        </p:spPr>
        <p:txBody>
          <a:bodyPr>
            <a:normAutofit fontScale="77500" lnSpcReduction="20000"/>
          </a:bodyPr>
          <a:lstStyle/>
          <a:p>
            <a:r>
              <a:rPr lang="cs-CZ" altLang="cs-CZ" sz="2100" dirty="0" err="1"/>
              <a:t>Juřeníková</a:t>
            </a:r>
            <a:r>
              <a:rPr lang="cs-CZ" altLang="cs-CZ" sz="2100" dirty="0"/>
              <a:t>, P., </a:t>
            </a:r>
            <a:r>
              <a:rPr lang="cs-CZ" altLang="cs-CZ" sz="2100" i="1" dirty="0"/>
              <a:t>Zásady edukace v ošetřovatelské praxi</a:t>
            </a:r>
            <a:r>
              <a:rPr lang="cs-CZ" altLang="cs-CZ" sz="2100" dirty="0"/>
              <a:t> Praha: </a:t>
            </a:r>
            <a:r>
              <a:rPr lang="cs-CZ" altLang="cs-CZ" sz="2100" dirty="0" err="1"/>
              <a:t>Grada</a:t>
            </a:r>
            <a:r>
              <a:rPr lang="cs-CZ" altLang="cs-CZ" sz="2100" dirty="0"/>
              <a:t>, 2010 ISBN 978-80-247-2171-2</a:t>
            </a:r>
          </a:p>
          <a:p>
            <a:endParaRPr lang="cs-CZ" altLang="cs-CZ" sz="2100" dirty="0"/>
          </a:p>
          <a:p>
            <a:r>
              <a:rPr lang="cs-CZ" sz="2100" dirty="0" err="1" smtClean="0"/>
              <a:t>Kozierová</a:t>
            </a:r>
            <a:r>
              <a:rPr lang="cs-CZ" sz="2100" dirty="0" smtClean="0"/>
              <a:t> B.,</a:t>
            </a:r>
            <a:r>
              <a:rPr lang="cs-CZ" sz="2100" dirty="0"/>
              <a:t> </a:t>
            </a:r>
            <a:r>
              <a:rPr lang="cs-CZ" sz="2100" dirty="0" smtClean="0"/>
              <a:t>Erbová G.,</a:t>
            </a:r>
            <a:r>
              <a:rPr lang="cs-CZ" sz="2100" dirty="0"/>
              <a:t> </a:t>
            </a:r>
            <a:r>
              <a:rPr lang="cs-CZ" sz="2100" dirty="0" err="1" smtClean="0"/>
              <a:t>Olivieriová</a:t>
            </a:r>
            <a:r>
              <a:rPr lang="cs-CZ" sz="2100" dirty="0" smtClean="0"/>
              <a:t> R. </a:t>
            </a:r>
            <a:r>
              <a:rPr lang="cs-CZ" sz="2100" i="1" dirty="0" err="1" smtClean="0"/>
              <a:t>Ošetrovateľstvo</a:t>
            </a:r>
            <a:r>
              <a:rPr lang="cs-CZ" sz="2100" dirty="0" smtClean="0"/>
              <a:t>, </a:t>
            </a:r>
            <a:r>
              <a:rPr lang="cs-CZ" sz="2100" dirty="0"/>
              <a:t>M</a:t>
            </a:r>
            <a:r>
              <a:rPr lang="cs-CZ" sz="2100" dirty="0" smtClean="0"/>
              <a:t>artin: </a:t>
            </a:r>
            <a:r>
              <a:rPr lang="cs-CZ" sz="2100" dirty="0" err="1" smtClean="0"/>
              <a:t>Osveta</a:t>
            </a:r>
            <a:r>
              <a:rPr lang="cs-CZ" sz="2100" dirty="0" smtClean="0"/>
              <a:t>, 1995, s. 278-295 </a:t>
            </a:r>
            <a:r>
              <a:rPr lang="cs-CZ" sz="2100" dirty="0"/>
              <a:t>ISBN: </a:t>
            </a:r>
            <a:r>
              <a:rPr lang="cs-CZ" sz="2100" dirty="0" smtClean="0"/>
              <a:t>8021705280</a:t>
            </a:r>
          </a:p>
          <a:p>
            <a:endParaRPr lang="cs-CZ" sz="2100" dirty="0" smtClean="0"/>
          </a:p>
          <a:p>
            <a:r>
              <a:rPr lang="cs-CZ" sz="2100" dirty="0" err="1" smtClean="0"/>
              <a:t>Kromerová</a:t>
            </a:r>
            <a:r>
              <a:rPr lang="cs-CZ" sz="2100" dirty="0" smtClean="0"/>
              <a:t>, M. </a:t>
            </a:r>
            <a:r>
              <a:rPr lang="cs-CZ" sz="2100" i="1" dirty="0" smtClean="0"/>
              <a:t>Spolupráce sestry a nemocného – edukace</a:t>
            </a:r>
            <a:r>
              <a:rPr lang="cs-CZ" sz="2100" dirty="0" smtClean="0"/>
              <a:t>, online dostupné </a:t>
            </a:r>
            <a:r>
              <a:rPr lang="cs-CZ" sz="2100" dirty="0" smtClean="0">
                <a:hlinkClick r:id="rId3"/>
              </a:rPr>
              <a:t>http://zdravi.euro.cz/clanek/sestra/spoluprace-sestry-a-nemocneho-edukace-298063</a:t>
            </a:r>
            <a:r>
              <a:rPr lang="cs-CZ" sz="2100" dirty="0" smtClean="0"/>
              <a:t> </a:t>
            </a:r>
          </a:p>
          <a:p>
            <a:endParaRPr lang="cs-CZ" altLang="cs-CZ" sz="2100" dirty="0" smtClean="0"/>
          </a:p>
          <a:p>
            <a:r>
              <a:rPr lang="cs-CZ" altLang="cs-CZ" sz="2100" dirty="0" err="1" smtClean="0"/>
              <a:t>Magurová</a:t>
            </a:r>
            <a:r>
              <a:rPr lang="cs-CZ" altLang="cs-CZ" sz="2100" dirty="0" smtClean="0"/>
              <a:t> </a:t>
            </a:r>
            <a:r>
              <a:rPr lang="cs-CZ" altLang="cs-CZ" sz="2100" dirty="0"/>
              <a:t>D., </a:t>
            </a:r>
            <a:r>
              <a:rPr lang="cs-CZ" altLang="cs-CZ" sz="2100" dirty="0" err="1"/>
              <a:t>Majerníková</a:t>
            </a:r>
            <a:r>
              <a:rPr lang="cs-CZ" altLang="cs-CZ" sz="2100" dirty="0"/>
              <a:t> Ľ. </a:t>
            </a:r>
            <a:r>
              <a:rPr lang="cs-CZ" altLang="cs-CZ" sz="2100" i="1" dirty="0" err="1"/>
              <a:t>Edukácia</a:t>
            </a:r>
            <a:r>
              <a:rPr lang="cs-CZ" altLang="cs-CZ" sz="2100" i="1" dirty="0"/>
              <a:t> a </a:t>
            </a:r>
            <a:r>
              <a:rPr lang="cs-CZ" altLang="cs-CZ" sz="2100" i="1" dirty="0" err="1"/>
              <a:t>edukačný</a:t>
            </a:r>
            <a:r>
              <a:rPr lang="cs-CZ" altLang="cs-CZ" sz="2100" i="1" dirty="0"/>
              <a:t> proces v </a:t>
            </a:r>
            <a:r>
              <a:rPr lang="cs-CZ" altLang="cs-CZ" sz="2100" i="1" dirty="0" err="1"/>
              <a:t>ošetrovateľstve</a:t>
            </a:r>
            <a:r>
              <a:rPr lang="cs-CZ" altLang="cs-CZ" sz="2100" dirty="0"/>
              <a:t>, Martin: </a:t>
            </a:r>
            <a:r>
              <a:rPr lang="cs-CZ" altLang="cs-CZ" sz="2100" dirty="0" err="1"/>
              <a:t>Osveta</a:t>
            </a:r>
            <a:r>
              <a:rPr lang="cs-CZ" altLang="cs-CZ" sz="2100" dirty="0"/>
              <a:t>, 2009, s. 155, ISBN 978-80-8063-326-4</a:t>
            </a:r>
          </a:p>
          <a:p>
            <a:endParaRPr lang="cs-CZ" altLang="cs-CZ" sz="2100" dirty="0"/>
          </a:p>
          <a:p>
            <a:r>
              <a:rPr lang="cs-CZ" altLang="cs-CZ" sz="2100" dirty="0" err="1"/>
              <a:t>Nemcová</a:t>
            </a:r>
            <a:r>
              <a:rPr lang="cs-CZ" altLang="cs-CZ" sz="2100" dirty="0"/>
              <a:t> J., Hlinková E. </a:t>
            </a:r>
            <a:r>
              <a:rPr lang="cs-CZ" altLang="cs-CZ" sz="2100" i="1" dirty="0" err="1"/>
              <a:t>Moderná</a:t>
            </a:r>
            <a:r>
              <a:rPr lang="cs-CZ" altLang="cs-CZ" sz="2100" i="1" dirty="0"/>
              <a:t> </a:t>
            </a:r>
            <a:r>
              <a:rPr lang="cs-CZ" altLang="cs-CZ" sz="2100" i="1" dirty="0" err="1"/>
              <a:t>edukácia</a:t>
            </a:r>
            <a:r>
              <a:rPr lang="cs-CZ" altLang="cs-CZ" sz="2100" i="1" dirty="0"/>
              <a:t> v </a:t>
            </a:r>
            <a:r>
              <a:rPr lang="cs-CZ" altLang="cs-CZ" sz="2100" i="1" dirty="0" err="1"/>
              <a:t>ošetrovateľstve</a:t>
            </a:r>
            <a:r>
              <a:rPr lang="cs-CZ" altLang="cs-CZ" sz="2100" dirty="0"/>
              <a:t>, Martin. </a:t>
            </a:r>
            <a:r>
              <a:rPr lang="cs-CZ" altLang="cs-CZ" sz="2100" dirty="0" err="1"/>
              <a:t>Osveta</a:t>
            </a:r>
            <a:r>
              <a:rPr lang="cs-CZ" altLang="cs-CZ" sz="2100" dirty="0"/>
              <a:t>, 2010, s. 259, ISBN 978-80-8063-321-9</a:t>
            </a:r>
          </a:p>
          <a:p>
            <a:endParaRPr lang="cs-CZ" altLang="cs-CZ" sz="2100" dirty="0"/>
          </a:p>
          <a:p>
            <a:r>
              <a:rPr lang="cs-CZ" altLang="cs-CZ" sz="2100" dirty="0" err="1"/>
              <a:t>Petlák</a:t>
            </a:r>
            <a:r>
              <a:rPr lang="cs-CZ" altLang="cs-CZ" sz="2100" dirty="0"/>
              <a:t>, E., </a:t>
            </a:r>
            <a:r>
              <a:rPr lang="cs-CZ" altLang="cs-CZ" sz="2100" i="1" dirty="0"/>
              <a:t>Všeobecná didaktika, </a:t>
            </a:r>
            <a:r>
              <a:rPr lang="cs-CZ" altLang="cs-CZ" sz="2100" dirty="0"/>
              <a:t>Bratislava: Iris, 2004, s. 270 ISBN 8089018645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7730" y="2286000"/>
            <a:ext cx="11513712" cy="4023360"/>
          </a:xfrm>
        </p:spPr>
        <p:txBody>
          <a:bodyPr/>
          <a:lstStyle/>
          <a:p>
            <a:r>
              <a:rPr lang="cs-CZ" sz="2400" dirty="0">
                <a:solidFill>
                  <a:srgbClr val="002060"/>
                </a:solidFill>
                <a:hlinkClick r:id="rId3"/>
              </a:rPr>
              <a:t>www.tyfloservis.cz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</a:p>
          <a:p>
            <a:r>
              <a:rPr lang="cs-CZ" sz="2400" dirty="0" smtClean="0">
                <a:solidFill>
                  <a:srgbClr val="002060"/>
                </a:solidFill>
                <a:hlinkClick r:id="rId4"/>
              </a:rPr>
              <a:t>www.lorm.cz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>
                <a:solidFill>
                  <a:srgbClr val="002060"/>
                </a:solidFill>
                <a:hlinkClick r:id="rId5"/>
              </a:rPr>
              <a:t>http://www.sancedetem.cz/cs/hledam-pomoc/deti-se-zdravotnim-postizenim/d/specifika-komunikace-s-ditetem-s-hluchoslepotou.shtml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</a:p>
          <a:p>
            <a:r>
              <a:rPr lang="cs-CZ" sz="2400" dirty="0">
                <a:solidFill>
                  <a:srgbClr val="002060"/>
                </a:solidFill>
                <a:hlinkClick r:id="rId6"/>
              </a:rPr>
              <a:t>http://zdravi.doktorka.cz/pristup-k-cloveku-postizenemu-hluchoslepotou-jako-k-partnerovi-v-komunikaci/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55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thejunior.com.au/wp-content/uploads/2015/02/dh-g1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9" y="193183"/>
            <a:ext cx="5098817" cy="33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19969" y="3223062"/>
            <a:ext cx="2428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i="0" u="none" strike="noStrike" dirty="0" smtClean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3"/>
              </a:rPr>
              <a:t>www.thejunior.com.au</a:t>
            </a:r>
            <a:endParaRPr lang="cs-CZ" dirty="0"/>
          </a:p>
        </p:txBody>
      </p:sp>
      <p:pic>
        <p:nvPicPr>
          <p:cNvPr id="3076" name="Picture 4" descr="http://www.creativeapplications.net/wp-content/uploads/2012/08/Novel-Hispital-Toys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27" y="234640"/>
            <a:ext cx="5728102" cy="372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904549" y="3592394"/>
            <a:ext cx="314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i="0" u="none" strike="noStrike" dirty="0" smtClean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5"/>
              </a:rPr>
              <a:t>www.creativeapplications.net</a:t>
            </a:r>
            <a:endParaRPr lang="cs-CZ" dirty="0"/>
          </a:p>
        </p:txBody>
      </p:sp>
      <p:pic>
        <p:nvPicPr>
          <p:cNvPr id="3078" name="Picture 6" descr="http://i01.i.aliimg.com/wsphoto/v0/2031310407_1/F13-Hot-Small-14-Pieces-Children-font-b-Kids-b-font-Simulation-font-b-Doctor-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77" y="3407728"/>
            <a:ext cx="5928488" cy="32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596098" y="6263494"/>
            <a:ext cx="2275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i="0" u="none" strike="noStrike" dirty="0" smtClean="0">
                <a:solidFill>
                  <a:srgbClr val="7D7D7D"/>
                </a:solidFill>
                <a:effectLst/>
                <a:latin typeface="arial" panose="020B0604020202020204" pitchFamily="34" charset="0"/>
                <a:hlinkClick r:id="rId7"/>
              </a:rPr>
              <a:t>www.aliexpress.com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9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</a:t>
            </a:r>
            <a:r>
              <a:rPr lang="cs-CZ" dirty="0" smtClean="0"/>
              <a:t>VĚK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7425" y="2084832"/>
            <a:ext cx="4969250" cy="446252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000" b="1" dirty="0"/>
              <a:t>Školní věk </a:t>
            </a:r>
            <a:endParaRPr lang="cs-CZ" sz="2000" dirty="0" smtClean="0"/>
          </a:p>
          <a:p>
            <a:pPr marL="269875" indent="-269875">
              <a:buFont typeface="Wingdings" panose="05000000000000000000" pitchFamily="2" charset="2"/>
              <a:buChar char="v"/>
              <a:defRPr/>
            </a:pPr>
            <a:r>
              <a:rPr lang="cs-CZ" sz="2000" b="1" dirty="0" smtClean="0"/>
              <a:t>vnímání</a:t>
            </a:r>
            <a:r>
              <a:rPr lang="cs-CZ" sz="2000" dirty="0" smtClean="0"/>
              <a:t> – je základ poznávání (</a:t>
            </a:r>
            <a:r>
              <a:rPr lang="cs-CZ" sz="2000" i="1" dirty="0" smtClean="0"/>
              <a:t>starší dítě diferencovanější vnímání</a:t>
            </a:r>
            <a:r>
              <a:rPr lang="cs-CZ" sz="2000" dirty="0" smtClean="0"/>
              <a:t>)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000" dirty="0" smtClean="0"/>
              <a:t>schopnost analýzy + rozvoj </a:t>
            </a:r>
            <a:r>
              <a:rPr lang="cs-CZ" sz="2000" b="1" dirty="0" smtClean="0"/>
              <a:t>myšlení</a:t>
            </a:r>
            <a:r>
              <a:rPr lang="cs-CZ" sz="2000" dirty="0" smtClean="0"/>
              <a:t> + rozvoj </a:t>
            </a:r>
            <a:r>
              <a:rPr lang="cs-CZ" sz="2000" b="1" dirty="0" smtClean="0"/>
              <a:t>pozornosti</a:t>
            </a:r>
            <a:r>
              <a:rPr lang="cs-CZ" sz="2000" dirty="0" smtClean="0"/>
              <a:t> (</a:t>
            </a:r>
            <a:r>
              <a:rPr lang="cs-CZ" sz="2000" i="1" dirty="0" smtClean="0"/>
              <a:t>nezralost pozornosti omezuje využití schopností dítěte a </a:t>
            </a:r>
            <a:r>
              <a:rPr lang="cs-CZ" sz="2000" i="1" dirty="0" smtClean="0">
                <a:latin typeface="Century Gothic" panose="020B0502020202020204" pitchFamily="34" charset="0"/>
              </a:rPr>
              <a:t>↓</a:t>
            </a:r>
            <a:r>
              <a:rPr lang="cs-CZ" sz="2000" i="1" dirty="0" smtClean="0"/>
              <a:t> efektivitu učení</a:t>
            </a:r>
            <a:r>
              <a:rPr lang="cs-CZ" sz="2000" dirty="0" smtClean="0"/>
              <a:t>) + rozvoj </a:t>
            </a:r>
            <a:r>
              <a:rPr lang="cs-CZ" sz="2000" b="1" dirty="0" smtClean="0"/>
              <a:t>představivosti</a:t>
            </a:r>
            <a:r>
              <a:rPr lang="cs-CZ" sz="2000" dirty="0" smtClean="0"/>
              <a:t> + rozvoj </a:t>
            </a:r>
            <a:r>
              <a:rPr lang="cs-CZ" sz="2000" b="1" dirty="0" smtClean="0"/>
              <a:t>paměti</a:t>
            </a:r>
          </a:p>
          <a:p>
            <a:pPr marL="269875" indent="-269875">
              <a:buFont typeface="Wingdings" panose="05000000000000000000" pitchFamily="2" charset="2"/>
              <a:buChar char="v"/>
              <a:defRPr/>
            </a:pPr>
            <a:r>
              <a:rPr lang="cs-CZ" sz="2000" dirty="0" smtClean="0"/>
              <a:t>sociální dozrávání – potřeba vrstevníků</a:t>
            </a:r>
          </a:p>
          <a:p>
            <a:pPr marL="269875" indent="-269875">
              <a:buFont typeface="Wingdings" panose="05000000000000000000" pitchFamily="2" charset="2"/>
              <a:buChar char="v"/>
              <a:defRPr/>
            </a:pPr>
            <a:r>
              <a:rPr lang="cs-CZ" sz="2000" dirty="0"/>
              <a:t>e</a:t>
            </a:r>
            <a:r>
              <a:rPr lang="cs-CZ" sz="2000" dirty="0" smtClean="0"/>
              <a:t>mocionální dozrávání – stabilita rodinného zázemí</a:t>
            </a:r>
          </a:p>
          <a:p>
            <a:pPr marL="269875" indent="-269875">
              <a:buFont typeface="Wingdings" panose="05000000000000000000" pitchFamily="2" charset="2"/>
              <a:buChar char="v"/>
              <a:defRPr/>
            </a:pPr>
            <a:endParaRPr lang="cs-CZ" sz="2000" dirty="0"/>
          </a:p>
          <a:p>
            <a:pPr marL="269875" indent="-269875">
              <a:buFont typeface="Wingdings" panose="05000000000000000000" pitchFamily="2" charset="2"/>
              <a:buChar char="v"/>
              <a:defRPr/>
            </a:pPr>
            <a:r>
              <a:rPr lang="cs-CZ" sz="2000" dirty="0"/>
              <a:t>spolupráce rodiny a školy, mimoškolní/volnočasové aktivity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endParaRPr lang="cs-CZ" sz="2000" dirty="0" smtClean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 smtClean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saidaonline.com/en/newsgfx/heavy-school-back-bag-saidaon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856" y="167425"/>
            <a:ext cx="2403677" cy="14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odorovný svitek 3"/>
          <p:cNvSpPr/>
          <p:nvPr/>
        </p:nvSpPr>
        <p:spPr>
          <a:xfrm>
            <a:off x="5396248" y="1378040"/>
            <a:ext cx="6632619" cy="5383370"/>
          </a:xfrm>
          <a:prstGeom prst="horizontalScroll">
            <a:avLst>
              <a:gd name="adj" fmla="val 658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Zásady: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výběr a uplatnění vhodných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rostředků, pomůcek, forem a metod edukace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(z hlediska věku, zájmu, typu nemoci a specifik dítěte)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cs-CZ" dirty="0" smtClean="0">
                <a:solidFill>
                  <a:schemeClr val="tx1"/>
                </a:solidFill>
              </a:rPr>
              <a:t>učení </a:t>
            </a:r>
            <a:r>
              <a:rPr lang="cs-CZ" dirty="0">
                <a:solidFill>
                  <a:schemeClr val="tx1"/>
                </a:solidFill>
              </a:rPr>
              <a:t>v bloku, střídaní činností, zajímavá forma </a:t>
            </a:r>
            <a:r>
              <a:rPr lang="cs-CZ" dirty="0" smtClean="0">
                <a:solidFill>
                  <a:schemeClr val="tx1"/>
                </a:solidFill>
              </a:rPr>
              <a:t>podání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cs-CZ" dirty="0" smtClean="0">
                <a:solidFill>
                  <a:schemeClr val="tx1"/>
                </a:solidFill>
              </a:rPr>
              <a:t>vysvětlení </a:t>
            </a:r>
            <a:r>
              <a:rPr lang="cs-CZ" dirty="0">
                <a:solidFill>
                  <a:schemeClr val="tx1"/>
                </a:solidFill>
              </a:rPr>
              <a:t>(má splnit jejich očekávání – mají ho pochopit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cs-CZ" dirty="0">
                <a:solidFill>
                  <a:schemeClr val="tx1"/>
                </a:solidFill>
              </a:rPr>
              <a:t>m</a:t>
            </a:r>
            <a:r>
              <a:rPr lang="cs-CZ" dirty="0" smtClean="0">
                <a:solidFill>
                  <a:schemeClr val="tx1"/>
                </a:solidFill>
              </a:rPr>
              <a:t>otivovat a ocenit snahu dítěte dělat </a:t>
            </a:r>
            <a:r>
              <a:rPr lang="cs-CZ" dirty="0">
                <a:solidFill>
                  <a:schemeClr val="tx1"/>
                </a:solidFill>
              </a:rPr>
              <a:t>věci </a:t>
            </a:r>
            <a:r>
              <a:rPr lang="cs-CZ" dirty="0" smtClean="0">
                <a:solidFill>
                  <a:schemeClr val="tx1"/>
                </a:solidFill>
              </a:rPr>
              <a:t>správně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vhodný přístup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komunikace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důvěra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informovanost a spolupráce rodičů/zákonných zástupců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</a:t>
            </a:r>
            <a:r>
              <a:rPr lang="cs-CZ" dirty="0" smtClean="0"/>
              <a:t>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759" y="2208726"/>
            <a:ext cx="7836537" cy="44110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b="1" dirty="0"/>
              <a:t>Adolescenti</a:t>
            </a:r>
            <a:r>
              <a:rPr lang="cs-CZ" sz="2000" dirty="0"/>
              <a:t>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cs-CZ" sz="2000" dirty="0"/>
              <a:t> </a:t>
            </a:r>
            <a:r>
              <a:rPr lang="cs-CZ" sz="2000" dirty="0" smtClean="0"/>
              <a:t> emoční </a:t>
            </a:r>
            <a:r>
              <a:rPr lang="cs-CZ" sz="2000" dirty="0" err="1" smtClean="0"/>
              <a:t>instabilita</a:t>
            </a:r>
            <a:r>
              <a:rPr lang="cs-CZ" sz="2000" dirty="0" smtClean="0"/>
              <a:t> (</a:t>
            </a:r>
            <a:r>
              <a:rPr lang="cs-CZ" sz="2000" i="1" dirty="0" smtClean="0"/>
              <a:t>změny nálad, impulzivnost, nestálost a nepředvídatelnost reakcí a postojů</a:t>
            </a:r>
            <a:r>
              <a:rPr lang="cs-CZ" sz="2000" dirty="0" smtClean="0"/>
              <a:t>)</a:t>
            </a:r>
          </a:p>
          <a:p>
            <a:pPr>
              <a:defRPr/>
            </a:pPr>
            <a:r>
              <a:rPr lang="cs-CZ" sz="2000" dirty="0" smtClean="0"/>
              <a:t>tři stádia </a:t>
            </a:r>
            <a:r>
              <a:rPr lang="cs-CZ" sz="2000" dirty="0"/>
              <a:t>(</a:t>
            </a:r>
            <a:r>
              <a:rPr lang="cs-CZ" sz="2000" dirty="0" err="1" smtClean="0"/>
              <a:t>Kozierová</a:t>
            </a:r>
            <a:r>
              <a:rPr lang="cs-CZ" sz="2000" dirty="0" smtClean="0"/>
              <a:t>, 1995):</a:t>
            </a:r>
          </a:p>
          <a:p>
            <a:pPr marL="269875" indent="-269875"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časná adolescence (12-13 let) - </a:t>
            </a:r>
            <a:r>
              <a:rPr lang="cs-CZ" sz="2000" dirty="0"/>
              <a:t>pohlavní dozrávání; </a:t>
            </a:r>
            <a:r>
              <a:rPr lang="cs-CZ" sz="2000" dirty="0">
                <a:latin typeface="Century Gothic" panose="020B0502020202020204" pitchFamily="34" charset="0"/>
              </a:rPr>
              <a:t>↑</a:t>
            </a:r>
            <a:r>
              <a:rPr lang="cs-CZ" sz="2000" dirty="0" smtClean="0"/>
              <a:t> </a:t>
            </a:r>
            <a:r>
              <a:rPr lang="cs-CZ" sz="2000" dirty="0"/>
              <a:t>zájem o vrstevníky opačného pohlaví</a:t>
            </a:r>
            <a:endParaRPr lang="cs-CZ" sz="2000" dirty="0" smtClean="0"/>
          </a:p>
          <a:p>
            <a:pPr marL="269875" indent="-269875"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s</a:t>
            </a:r>
            <a:r>
              <a:rPr lang="cs-CZ" sz="2000" dirty="0" smtClean="0"/>
              <a:t>třední (14-16 let) - </a:t>
            </a:r>
            <a:r>
              <a:rPr lang="cs-CZ" sz="2000" dirty="0"/>
              <a:t>hledaní osobní </a:t>
            </a:r>
            <a:r>
              <a:rPr lang="cs-CZ" sz="2000" dirty="0" smtClean="0"/>
              <a:t>identity; snaha </a:t>
            </a:r>
            <a:r>
              <a:rPr lang="cs-CZ" sz="2000" dirty="0"/>
              <a:t>co nejvíce se odlišovat od svého okolí (oblékání, poslouchání hudby); nejlépe chápou tehdy, pokud z toho plynou výhody</a:t>
            </a:r>
          </a:p>
          <a:p>
            <a:pPr marL="269875" indent="-269875"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pozdní (17-18) - sociální identity (</a:t>
            </a:r>
            <a:r>
              <a:rPr lang="cs-CZ" sz="2000" i="1" dirty="0" smtClean="0"/>
              <a:t>potřeba </a:t>
            </a:r>
            <a:r>
              <a:rPr lang="cs-CZ" sz="2000" i="1" dirty="0"/>
              <a:t>někam patřit, podílet se na </a:t>
            </a:r>
            <a:r>
              <a:rPr lang="cs-CZ" sz="2000" i="1" dirty="0" smtClean="0"/>
              <a:t>něčem, něco </a:t>
            </a:r>
            <a:r>
              <a:rPr lang="cs-CZ" sz="2000" i="1" dirty="0"/>
              <a:t>s druhými </a:t>
            </a:r>
            <a:r>
              <a:rPr lang="cs-CZ" sz="2000" i="1" dirty="0" smtClean="0"/>
              <a:t>sdílet</a:t>
            </a:r>
            <a:r>
              <a:rPr lang="cs-CZ" sz="2000" dirty="0" smtClean="0"/>
              <a:t>); uvažuje </a:t>
            </a:r>
            <a:r>
              <a:rPr lang="cs-CZ" sz="2000" dirty="0"/>
              <a:t>o </a:t>
            </a:r>
            <a:r>
              <a:rPr lang="cs-CZ" sz="2000" dirty="0" smtClean="0"/>
              <a:t>cílech </a:t>
            </a:r>
            <a:r>
              <a:rPr lang="cs-CZ" sz="2000" dirty="0"/>
              <a:t>a plánech </a:t>
            </a:r>
            <a:r>
              <a:rPr lang="cs-CZ" sz="2000" dirty="0" smtClean="0"/>
              <a:t>do budoucna </a:t>
            </a:r>
            <a:r>
              <a:rPr lang="cs-CZ" sz="2000" dirty="0"/>
              <a:t>(</a:t>
            </a:r>
            <a:r>
              <a:rPr lang="cs-CZ" sz="2000" i="1" dirty="0" smtClean="0"/>
              <a:t>profesní oblast i partnerské vztahy</a:t>
            </a:r>
            <a:r>
              <a:rPr lang="cs-CZ" sz="2000" dirty="0" smtClean="0"/>
              <a:t>)</a:t>
            </a:r>
            <a:endParaRPr lang="cs-CZ" sz="2000" dirty="0"/>
          </a:p>
          <a:p>
            <a:pPr>
              <a:defRPr/>
            </a:pPr>
            <a:endParaRPr lang="cs-CZ" sz="2000" dirty="0" smtClean="0"/>
          </a:p>
        </p:txBody>
      </p:sp>
      <p:sp>
        <p:nvSpPr>
          <p:cNvPr id="5" name="Svislý svitek 4"/>
          <p:cNvSpPr/>
          <p:nvPr/>
        </p:nvSpPr>
        <p:spPr>
          <a:xfrm>
            <a:off x="7894748" y="2339057"/>
            <a:ext cx="4297251" cy="4340182"/>
          </a:xfrm>
          <a:prstGeom prst="verticalScroll">
            <a:avLst>
              <a:gd name="adj" fmla="val 1345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Zásady:</a:t>
            </a:r>
          </a:p>
          <a:p>
            <a:pPr algn="ctr"/>
            <a:endParaRPr lang="cs-CZ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vhodný přístup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informace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komunikace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důvěra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kooperace/participace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informovanost a spolupráce rodičů/zákonných zástupců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2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17826"/>
          </a:xfrm>
        </p:spPr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</a:t>
            </a:r>
            <a:r>
              <a:rPr lang="cs-CZ" dirty="0" smtClean="0"/>
              <a:t>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094" y="1803042"/>
            <a:ext cx="6986532" cy="505495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b="1" dirty="0"/>
              <a:t>Mladí lidé a střední věk </a:t>
            </a:r>
            <a:r>
              <a:rPr lang="cs-CZ" dirty="0" smtClean="0"/>
              <a:t>–</a:t>
            </a:r>
          </a:p>
          <a:p>
            <a:pPr marL="360363" indent="-360363">
              <a:buFont typeface="Wingdings" panose="05000000000000000000" pitchFamily="2" charset="2"/>
              <a:buChar char="v"/>
              <a:defRPr/>
            </a:pPr>
            <a:r>
              <a:rPr lang="cs-CZ" dirty="0" smtClean="0"/>
              <a:t>schopnost vlastního úsudku, logika myšlení, smysl pro odpovědnost, vnímavost a porozumění…</a:t>
            </a:r>
            <a:endParaRPr lang="cs-CZ" dirty="0"/>
          </a:p>
          <a:p>
            <a:pPr marL="360363" indent="-360363">
              <a:buFont typeface="Wingdings" panose="05000000000000000000" pitchFamily="2" charset="2"/>
              <a:buChar char="v"/>
              <a:defRPr/>
            </a:pPr>
            <a:r>
              <a:rPr lang="cs-CZ" dirty="0" smtClean="0"/>
              <a:t> </a:t>
            </a:r>
            <a:r>
              <a:rPr lang="cs-CZ" dirty="0"/>
              <a:t>zdraví </a:t>
            </a:r>
            <a:r>
              <a:rPr lang="cs-CZ" dirty="0" smtClean="0"/>
              <a:t>samozřejmost</a:t>
            </a:r>
          </a:p>
          <a:p>
            <a:pPr marL="0" indent="0">
              <a:buNone/>
              <a:defRPr/>
            </a:pPr>
            <a:r>
              <a:rPr lang="cs-CZ" dirty="0" smtClean="0"/>
              <a:t>(již </a:t>
            </a:r>
            <a:r>
              <a:rPr lang="cs-CZ" dirty="0"/>
              <a:t>vnímají problémy, </a:t>
            </a:r>
            <a:r>
              <a:rPr lang="cs-CZ" dirty="0" err="1"/>
              <a:t>kt</a:t>
            </a:r>
            <a:r>
              <a:rPr lang="cs-CZ" dirty="0"/>
              <a:t>. mohou plynout z nevhodného životního </a:t>
            </a:r>
            <a:r>
              <a:rPr lang="cs-CZ" dirty="0" smtClean="0"/>
              <a:t>stylu – mohou změnit svůj dosavadní způsob života a implementovat zdraví prospěšné chování)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 smtClean="0"/>
              <a:t>Andragogika – obecně - cílové </a:t>
            </a:r>
            <a:r>
              <a:rPr lang="cs-CZ" dirty="0"/>
              <a:t>skupiny </a:t>
            </a:r>
            <a:r>
              <a:rPr lang="cs-CZ" dirty="0" smtClean="0"/>
              <a:t>lze dělit z mnoha hledisek (věk, profese, sociální status, ohrožené skupiny na trhu práce…); </a:t>
            </a:r>
          </a:p>
          <a:p>
            <a:pPr marL="0" indent="0">
              <a:buNone/>
              <a:defRPr/>
            </a:pPr>
            <a:r>
              <a:rPr lang="cs-CZ" dirty="0" smtClean="0"/>
              <a:t>Principy andragogiky uplatňovány při Ed. ve zdravotnictví:</a:t>
            </a:r>
          </a:p>
          <a:p>
            <a:pPr marL="269875" indent="-269875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dospělost je přechod od závislosti k nezávislosti</a:t>
            </a:r>
          </a:p>
          <a:p>
            <a:pPr marL="269875" indent="-269875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dospělý jedinec čerpá z předchozí zkušenosti</a:t>
            </a:r>
          </a:p>
          <a:p>
            <a:pPr marL="269875" indent="-269875">
              <a:buFont typeface="Wingdings" panose="05000000000000000000" pitchFamily="2" charset="2"/>
              <a:buChar char="ü"/>
              <a:defRPr/>
            </a:pPr>
            <a:r>
              <a:rPr lang="cs-CZ" dirty="0" smtClean="0"/>
              <a:t>pohotovost získávat nové informace souvisí s aktuálním úkolem/problémem a potřebou jejich uplatnění do budoucna</a:t>
            </a:r>
          </a:p>
          <a:p>
            <a:pPr marL="0" indent="0">
              <a:buNone/>
              <a:defRPr/>
            </a:pPr>
            <a:endParaRPr lang="cs-CZ" dirty="0" smtClean="0"/>
          </a:p>
        </p:txBody>
      </p:sp>
      <p:sp>
        <p:nvSpPr>
          <p:cNvPr id="4" name="Svislý svitek 3"/>
          <p:cNvSpPr/>
          <p:nvPr/>
        </p:nvSpPr>
        <p:spPr>
          <a:xfrm>
            <a:off x="7701565" y="2084832"/>
            <a:ext cx="4391697" cy="3092475"/>
          </a:xfrm>
          <a:prstGeom prst="vertic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Zásady: </a:t>
            </a:r>
          </a:p>
          <a:p>
            <a:pPr algn="ctr"/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chemeClr val="tx1"/>
                </a:solidFill>
              </a:rPr>
              <a:t>obecné </a:t>
            </a:r>
            <a:r>
              <a:rPr lang="cs-CZ" dirty="0">
                <a:solidFill>
                  <a:schemeClr val="tx1"/>
                </a:solidFill>
              </a:rPr>
              <a:t>didaktické </a:t>
            </a:r>
            <a:r>
              <a:rPr lang="cs-CZ" dirty="0" smtClean="0">
                <a:solidFill>
                  <a:schemeClr val="tx1"/>
                </a:solidFill>
              </a:rPr>
              <a:t>přístupy            s </a:t>
            </a:r>
            <a:r>
              <a:rPr lang="cs-CZ" dirty="0">
                <a:solidFill>
                  <a:schemeClr val="tx1"/>
                </a:solidFill>
              </a:rPr>
              <a:t>ohledem na individualitu jedince/rodiny </a:t>
            </a:r>
            <a:r>
              <a:rPr lang="cs-CZ" sz="1600" i="1" dirty="0" smtClean="0">
                <a:solidFill>
                  <a:schemeClr val="tx1"/>
                </a:solidFill>
              </a:rPr>
              <a:t>(věk, bio-psycho-sociální stav, pohotovost, motivace, předchozí zkušenost…)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>
                <a:solidFill>
                  <a:schemeClr val="tx1"/>
                </a:solidFill>
              </a:rPr>
              <a:t>jeho/jejich specifické potřeby </a:t>
            </a:r>
            <a:r>
              <a:rPr lang="cs-CZ" dirty="0" smtClean="0">
                <a:solidFill>
                  <a:schemeClr val="tx1"/>
                </a:solidFill>
              </a:rPr>
              <a:t>                      v </a:t>
            </a:r>
            <a:r>
              <a:rPr lang="cs-CZ" dirty="0">
                <a:solidFill>
                  <a:schemeClr val="tx1"/>
                </a:solidFill>
              </a:rPr>
              <a:t>edukační </a:t>
            </a:r>
            <a:r>
              <a:rPr lang="cs-CZ" dirty="0" smtClean="0">
                <a:solidFill>
                  <a:schemeClr val="tx1"/>
                </a:solidFill>
              </a:rPr>
              <a:t>oblasti</a:t>
            </a: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</a:t>
            </a:r>
            <a:r>
              <a:rPr lang="cs-CZ" dirty="0" smtClean="0"/>
              <a:t>VĚK</a:t>
            </a:r>
            <a:endParaRPr lang="cs-CZ" dirty="0"/>
          </a:p>
        </p:txBody>
      </p:sp>
      <p:sp>
        <p:nvSpPr>
          <p:cNvPr id="4" name="Zkosené hrany 3"/>
          <p:cNvSpPr/>
          <p:nvPr/>
        </p:nvSpPr>
        <p:spPr>
          <a:xfrm>
            <a:off x="257576" y="2084832"/>
            <a:ext cx="3771362" cy="3903844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Věk 65 </a:t>
            </a:r>
            <a:r>
              <a:rPr lang="cs-CZ" dirty="0" smtClean="0">
                <a:solidFill>
                  <a:schemeClr val="tx1"/>
                </a:solidFill>
              </a:rPr>
              <a:t>- 74 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mladí </a:t>
            </a:r>
            <a:r>
              <a:rPr lang="cs-CZ" dirty="0">
                <a:solidFill>
                  <a:schemeClr val="tx1"/>
                </a:solidFill>
              </a:rPr>
              <a:t>senioři 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- začínající stáří přinášející           s sebou velké množství změn; vyskytují </a:t>
            </a:r>
            <a:r>
              <a:rPr lang="cs-CZ" dirty="0">
                <a:solidFill>
                  <a:schemeClr val="tx1"/>
                </a:solidFill>
              </a:rPr>
              <a:t>se problémy spojené s přechodem </a:t>
            </a:r>
            <a:r>
              <a:rPr lang="cs-CZ" dirty="0" smtClean="0">
                <a:solidFill>
                  <a:schemeClr val="tx1"/>
                </a:solidFill>
              </a:rPr>
              <a:t>                 do </a:t>
            </a:r>
            <a:r>
              <a:rPr lang="cs-CZ" dirty="0">
                <a:solidFill>
                  <a:schemeClr val="tx1"/>
                </a:solidFill>
              </a:rPr>
              <a:t>penze, volného času, aktivit a seberealizace. 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kosené hrany 4"/>
          <p:cNvSpPr/>
          <p:nvPr/>
        </p:nvSpPr>
        <p:spPr>
          <a:xfrm>
            <a:off x="4415305" y="2588655"/>
            <a:ext cx="3556717" cy="3747752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Věk 75 </a:t>
            </a:r>
            <a:r>
              <a:rPr lang="cs-CZ" dirty="0" smtClean="0">
                <a:solidFill>
                  <a:schemeClr val="tx1"/>
                </a:solidFill>
              </a:rPr>
              <a:t>- 84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staří senioři 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změna funkční zdatnosti, specifická </a:t>
            </a:r>
            <a:r>
              <a:rPr lang="cs-CZ" dirty="0" smtClean="0">
                <a:solidFill>
                  <a:schemeClr val="tx1"/>
                </a:solidFill>
              </a:rPr>
              <a:t>zdravotnická </a:t>
            </a:r>
            <a:r>
              <a:rPr lang="cs-CZ" dirty="0">
                <a:solidFill>
                  <a:schemeClr val="tx1"/>
                </a:solidFill>
              </a:rPr>
              <a:t>problematika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typický </a:t>
            </a:r>
            <a:r>
              <a:rPr lang="cs-CZ" dirty="0">
                <a:solidFill>
                  <a:schemeClr val="tx1"/>
                </a:solidFill>
              </a:rPr>
              <a:t>průběh </a:t>
            </a:r>
            <a:r>
              <a:rPr lang="cs-CZ" dirty="0" smtClean="0">
                <a:solidFill>
                  <a:schemeClr val="tx1"/>
                </a:solidFill>
              </a:rPr>
              <a:t>chorob, sociální zázemí. </a:t>
            </a:r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kosené hrany 5"/>
          <p:cNvSpPr/>
          <p:nvPr/>
        </p:nvSpPr>
        <p:spPr>
          <a:xfrm>
            <a:off x="8358389" y="3271234"/>
            <a:ext cx="3563155" cy="3305577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Věk 85 a </a:t>
            </a:r>
            <a:r>
              <a:rPr lang="cs-CZ" dirty="0" smtClean="0">
                <a:solidFill>
                  <a:schemeClr val="tx1"/>
                </a:solidFill>
              </a:rPr>
              <a:t>více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velmi staří senioři </a:t>
            </a:r>
            <a:endParaRPr lang="cs-CZ" dirty="0" smtClean="0">
              <a:solidFill>
                <a:schemeClr val="tx1"/>
              </a:solidFill>
            </a:endParaRP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na významu nabývá pozorování soběstačnosti a zabezpečenosti.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482186"/>
            <a:ext cx="9720072" cy="921612"/>
          </a:xfrm>
        </p:spPr>
        <p:txBody>
          <a:bodyPr/>
          <a:lstStyle/>
          <a:p>
            <a:r>
              <a:rPr lang="cs-CZ" dirty="0"/>
              <a:t>Specifika </a:t>
            </a:r>
            <a:r>
              <a:rPr lang="cs-CZ" dirty="0" err="1"/>
              <a:t>edukAce</a:t>
            </a:r>
            <a:r>
              <a:rPr lang="cs-CZ" dirty="0"/>
              <a:t> – faktor VĚK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215" y="1262132"/>
            <a:ext cx="11565228" cy="54735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1600" b="1" dirty="0" smtClean="0"/>
              <a:t>Starší dospělí </a:t>
            </a:r>
            <a:endParaRPr lang="cs-CZ" sz="1600" dirty="0" smtClean="0"/>
          </a:p>
          <a:p>
            <a:pPr marL="360363" indent="-360363">
              <a:buFont typeface="Wingdings" panose="05000000000000000000" pitchFamily="2" charset="2"/>
              <a:buChar char="v"/>
              <a:defRPr/>
            </a:pPr>
            <a:r>
              <a:rPr lang="cs-CZ" sz="1600" dirty="0" smtClean="0"/>
              <a:t>touha </a:t>
            </a:r>
            <a:r>
              <a:rPr lang="cs-CZ" sz="1600" dirty="0"/>
              <a:t>udržet zdraví a </a:t>
            </a:r>
            <a:r>
              <a:rPr lang="cs-CZ" sz="1600" dirty="0" smtClean="0"/>
              <a:t>soběstačnost (! </a:t>
            </a:r>
            <a:r>
              <a:rPr lang="cs-CZ" sz="1600" i="1" dirty="0" smtClean="0"/>
              <a:t>ti</a:t>
            </a:r>
            <a:r>
              <a:rPr lang="cs-CZ" sz="1600" i="1" dirty="0"/>
              <a:t>, </a:t>
            </a:r>
            <a:r>
              <a:rPr lang="cs-CZ" sz="1600" i="1" dirty="0" err="1"/>
              <a:t>kt</a:t>
            </a:r>
            <a:r>
              <a:rPr lang="cs-CZ" sz="1600" i="1" dirty="0"/>
              <a:t>. </a:t>
            </a:r>
            <a:r>
              <a:rPr lang="cs-CZ" sz="1600" i="1" dirty="0" smtClean="0"/>
              <a:t>preferují </a:t>
            </a:r>
            <a:r>
              <a:rPr lang="cs-CZ" sz="1600" i="1" dirty="0"/>
              <a:t>péči o sebe od jiných, stěží přijmou snahu osvojit si nové návyky posilující </a:t>
            </a:r>
            <a:r>
              <a:rPr lang="cs-CZ" sz="1600" i="1" dirty="0" smtClean="0"/>
              <a:t>soběstačnost)</a:t>
            </a:r>
          </a:p>
          <a:p>
            <a:pPr marL="0" indent="0">
              <a:buNone/>
              <a:defRPr/>
            </a:pPr>
            <a:r>
              <a:rPr lang="cs-CZ" sz="1600" i="1" u="sng" dirty="0" smtClean="0"/>
              <a:t>Biologické</a:t>
            </a:r>
            <a:r>
              <a:rPr lang="cs-CZ" sz="1600" i="1" dirty="0" smtClean="0"/>
              <a:t> stárnutí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1600" i="1" dirty="0" smtClean="0"/>
              <a:t> </a:t>
            </a:r>
            <a:r>
              <a:rPr lang="cs-CZ" sz="1600" dirty="0" smtClean="0"/>
              <a:t>involuční změny systémů těla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1600" dirty="0" smtClean="0"/>
              <a:t>nedoslýchavost, hluk a zvuky v pozadí (ventilátor, TV…) mohou zhoršit sluchový vněm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1600" dirty="0" smtClean="0"/>
              <a:t>↓ zrakové ostrosti, problémová diferenciace barev – žlutá, oranžová, červená, světle zelená a modrá (zejména v textu na papíře)</a:t>
            </a:r>
            <a:endParaRPr lang="cs-CZ" sz="1600" dirty="0"/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1600" dirty="0" smtClean="0"/>
              <a:t>smyslová </a:t>
            </a:r>
            <a:r>
              <a:rPr lang="cs-CZ" sz="1600" dirty="0"/>
              <a:t>involuce </a:t>
            </a:r>
            <a:r>
              <a:rPr lang="cs-CZ" sz="1600" dirty="0" smtClean="0"/>
              <a:t>- čuch</a:t>
            </a:r>
            <a:r>
              <a:rPr lang="cs-CZ" sz="1600" dirty="0"/>
              <a:t>, chuť, </a:t>
            </a:r>
            <a:r>
              <a:rPr lang="cs-CZ" sz="1600" dirty="0" smtClean="0"/>
              <a:t>hmat, vnímání tlaku a teploty </a:t>
            </a:r>
          </a:p>
          <a:p>
            <a:pPr marL="0" indent="0">
              <a:buNone/>
              <a:defRPr/>
            </a:pPr>
            <a:r>
              <a:rPr lang="cs-CZ" sz="1600" i="1" u="sng" dirty="0" smtClean="0"/>
              <a:t>Psychické</a:t>
            </a:r>
            <a:r>
              <a:rPr lang="cs-CZ" sz="1600" i="1" dirty="0" smtClean="0"/>
              <a:t> stárnutí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1600" dirty="0"/>
              <a:t>z</a:t>
            </a:r>
            <a:r>
              <a:rPr lang="cs-CZ" sz="1600" dirty="0" smtClean="0"/>
              <a:t>pomalení psychické činnosti (</a:t>
            </a:r>
            <a:r>
              <a:rPr lang="cs-CZ" sz="1600" dirty="0"/>
              <a:t>únava, ↓ </a:t>
            </a:r>
            <a:r>
              <a:rPr lang="cs-CZ" sz="1600" dirty="0" smtClean="0"/>
              <a:t> smyslová výkonnost, </a:t>
            </a:r>
            <a:r>
              <a:rPr lang="cs-CZ" sz="1600" dirty="0"/>
              <a:t>z</a:t>
            </a:r>
            <a:r>
              <a:rPr lang="cs-CZ" sz="1600" dirty="0" smtClean="0"/>
              <a:t>pomalení </a:t>
            </a:r>
            <a:r>
              <a:rPr lang="cs-CZ" sz="1600" dirty="0"/>
              <a:t>psychomotorického tempa</a:t>
            </a:r>
            <a:r>
              <a:rPr lang="cs-CZ" sz="1600" dirty="0" smtClean="0"/>
              <a:t>,</a:t>
            </a:r>
            <a:r>
              <a:rPr lang="cs-CZ" sz="1600" dirty="0"/>
              <a:t> delší reakční čas, ale důraz na přesnost,</a:t>
            </a:r>
            <a:r>
              <a:rPr lang="cs-CZ" sz="1600" dirty="0" smtClean="0"/>
              <a:t> ztráta flexibilnosti), deficit </a:t>
            </a:r>
            <a:r>
              <a:rPr lang="cs-CZ" sz="1600" dirty="0"/>
              <a:t>v </a:t>
            </a:r>
            <a:r>
              <a:rPr lang="cs-CZ" sz="1600" dirty="0" smtClean="0"/>
              <a:t>smyslovém </a:t>
            </a:r>
            <a:r>
              <a:rPr lang="cs-CZ" sz="1600" dirty="0"/>
              <a:t>vnímaní, </a:t>
            </a:r>
            <a:r>
              <a:rPr lang="cs-CZ" sz="1600" dirty="0" smtClean="0"/>
              <a:t>změny </a:t>
            </a:r>
            <a:r>
              <a:rPr lang="cs-CZ" sz="1600" dirty="0"/>
              <a:t>v </a:t>
            </a:r>
            <a:r>
              <a:rPr lang="cs-CZ" sz="1600" dirty="0" smtClean="0"/>
              <a:t>motorice</a:t>
            </a:r>
            <a:r>
              <a:rPr lang="cs-CZ" sz="1600" dirty="0"/>
              <a:t>, </a:t>
            </a:r>
            <a:r>
              <a:rPr lang="cs-CZ" sz="1600" dirty="0" smtClean="0"/>
              <a:t>postižení paměti (</a:t>
            </a:r>
            <a:r>
              <a:rPr lang="cs-CZ" sz="1600" dirty="0"/>
              <a:t>dlouhodobá </a:t>
            </a:r>
            <a:r>
              <a:rPr lang="cs-CZ" sz="1600" dirty="0" smtClean="0">
                <a:sym typeface="Symbol" panose="05050102010706020507" pitchFamily="18" charset="2"/>
              </a:rPr>
              <a:t> krátkodobá, </a:t>
            </a:r>
            <a:r>
              <a:rPr lang="cs-CZ" sz="1600" dirty="0"/>
              <a:t>horší výbavnost a vštípivost</a:t>
            </a:r>
            <a:r>
              <a:rPr lang="cs-CZ" sz="1600" dirty="0" smtClean="0"/>
              <a:t>), ↓ schopnosti učit se, schopnosti řešit </a:t>
            </a:r>
            <a:r>
              <a:rPr lang="cs-CZ" sz="1600" dirty="0"/>
              <a:t>nové </a:t>
            </a:r>
            <a:r>
              <a:rPr lang="cs-CZ" sz="1600" dirty="0" smtClean="0"/>
              <a:t>situace, porucha kognitivních složek osobnosti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1600" dirty="0"/>
              <a:t>z</a:t>
            </a:r>
            <a:r>
              <a:rPr lang="cs-CZ" sz="1600" dirty="0" smtClean="0"/>
              <a:t>měna emocí - </a:t>
            </a:r>
            <a:r>
              <a:rPr lang="sk-SK" sz="1600" dirty="0" smtClean="0"/>
              <a:t>labilnejší</a:t>
            </a:r>
            <a:r>
              <a:rPr lang="sk-SK" sz="1600" dirty="0"/>
              <a:t>, </a:t>
            </a:r>
            <a:r>
              <a:rPr lang="sk-SK" sz="1600" dirty="0" smtClean="0"/>
              <a:t>zraniteľnejší, obava z nemocí, obavy z </a:t>
            </a:r>
            <a:r>
              <a:rPr lang="sk-SK" sz="1600" dirty="0" err="1" smtClean="0"/>
              <a:t>budoucnosti</a:t>
            </a:r>
            <a:r>
              <a:rPr lang="sk-SK" sz="1600" dirty="0" smtClean="0"/>
              <a:t>, samota, </a:t>
            </a:r>
            <a:r>
              <a:rPr lang="sk-SK" sz="1600" dirty="0" err="1" smtClean="0"/>
              <a:t>nesoběstačnost</a:t>
            </a:r>
            <a:r>
              <a:rPr lang="sk-SK" sz="1600" dirty="0" smtClean="0"/>
              <a:t>, </a:t>
            </a:r>
            <a:r>
              <a:rPr lang="sk-SK" sz="1600" dirty="0" err="1" smtClean="0"/>
              <a:t>smrt</a:t>
            </a:r>
            <a:r>
              <a:rPr lang="sk-SK" sz="1600" dirty="0" smtClean="0"/>
              <a:t> 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1600" dirty="0" smtClean="0"/>
              <a:t>povahové změny (ne/důvěřivost…)</a:t>
            </a:r>
          </a:p>
          <a:p>
            <a:pPr marL="180975" indent="-180975">
              <a:buFont typeface="Courier New" panose="02070309020205020404" pitchFamily="49" charset="0"/>
              <a:buChar char="o"/>
              <a:defRPr/>
            </a:pPr>
            <a:r>
              <a:rPr lang="cs-CZ" sz="1600" dirty="0"/>
              <a:t>z</a:t>
            </a:r>
            <a:r>
              <a:rPr lang="cs-CZ" sz="1600" dirty="0" smtClean="0"/>
              <a:t>měny v motivaci</a:t>
            </a:r>
            <a:endParaRPr lang="cs-CZ" sz="1600" dirty="0"/>
          </a:p>
          <a:p>
            <a:pPr marL="0" indent="0">
              <a:buNone/>
              <a:defRPr/>
            </a:pPr>
            <a:r>
              <a:rPr lang="cs-CZ" sz="1600" i="1" u="sng" dirty="0" smtClean="0"/>
              <a:t>Sociální</a:t>
            </a:r>
            <a:r>
              <a:rPr lang="cs-CZ" sz="1600" i="1" dirty="0" smtClean="0"/>
              <a:t> stárnutí </a:t>
            </a:r>
            <a:r>
              <a:rPr lang="cs-CZ" sz="1600" dirty="0" smtClean="0"/>
              <a:t>– sociální status (změny), sociální izolace (dobrovolná, nucená)</a:t>
            </a:r>
            <a:endParaRPr lang="cs-CZ" sz="1600" dirty="0"/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2321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96579" y="-205605"/>
            <a:ext cx="6565905" cy="723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806</TotalTime>
  <Words>1697</Words>
  <Application>Microsoft Office PowerPoint</Application>
  <PresentationFormat>Širokoúhlá obrazovka</PresentationFormat>
  <Paragraphs>296</Paragraphs>
  <Slides>23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4" baseType="lpstr">
      <vt:lpstr>Arial</vt:lpstr>
      <vt:lpstr>Arial</vt:lpstr>
      <vt:lpstr>Calibri</vt:lpstr>
      <vt:lpstr>Century Gothic</vt:lpstr>
      <vt:lpstr>Courier New</vt:lpstr>
      <vt:lpstr>Symbol</vt:lpstr>
      <vt:lpstr>Tw Cen MT</vt:lpstr>
      <vt:lpstr>Tw Cen MT Condensed</vt:lpstr>
      <vt:lpstr>Wingdings</vt:lpstr>
      <vt:lpstr>Wingdings 3</vt:lpstr>
      <vt:lpstr>Integrál</vt:lpstr>
      <vt:lpstr>Specifické skupiny edukantů</vt:lpstr>
      <vt:lpstr>Specifika edukAce – faktor VĚK</vt:lpstr>
      <vt:lpstr>Prezentace aplikace PowerPoint</vt:lpstr>
      <vt:lpstr>Specifika edukAce – faktor VĚK</vt:lpstr>
      <vt:lpstr>Specifika edukAce – faktor VĚK</vt:lpstr>
      <vt:lpstr>Specifika edukAce – faktor VĚK</vt:lpstr>
      <vt:lpstr>Specifika edukAce – faktor VĚK</vt:lpstr>
      <vt:lpstr>Specifika edukAce – faktor VĚK </vt:lpstr>
      <vt:lpstr>Prezentace aplikace PowerPoint</vt:lpstr>
      <vt:lpstr>Prezentace aplikace PowerPoint</vt:lpstr>
      <vt:lpstr>Prezentace aplikace PowerPoint</vt:lpstr>
      <vt:lpstr>Prezentace aplikace PowerPoint</vt:lpstr>
      <vt:lpstr>Specifika edukAce – faktor VĚK </vt:lpstr>
      <vt:lpstr>Specifika edukAce – faktor senzorické poruchy - Sluchově postižený</vt:lpstr>
      <vt:lpstr>Specifika edukAce – faktor senzorické poruchy - Zrakové postižení</vt:lpstr>
      <vt:lpstr>Specifika edukAce – faktor senzorické poruchy – hluchoslepé postižení</vt:lpstr>
      <vt:lpstr>Specifika edukAce – faktor senzorické poruchy – hluchoslepé postižení </vt:lpstr>
      <vt:lpstr>Specifika edukAce – faktor psychicky nemocný edukant IX.</vt:lpstr>
      <vt:lpstr>Specifika edukAce – faktor cizinec, Etnikum </vt:lpstr>
      <vt:lpstr>Specifika edukace u Romského etnika</vt:lpstr>
      <vt:lpstr>Typ edukantů z hlediska motivace (Kromerová, 2005)</vt:lpstr>
      <vt:lpstr>Literatura: </vt:lpstr>
      <vt:lpstr>Literatura: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Specifické skupiny edukantů</dc:title>
  <dc:creator>Natália Beharková</dc:creator>
  <cp:lastModifiedBy>Natália Beharková</cp:lastModifiedBy>
  <cp:revision>67</cp:revision>
  <dcterms:created xsi:type="dcterms:W3CDTF">2015-05-26T10:42:22Z</dcterms:created>
  <dcterms:modified xsi:type="dcterms:W3CDTF">2016-05-26T12:24:52Z</dcterms:modified>
</cp:coreProperties>
</file>