
<file path=[Content_Types].xml><?xml version="1.0" encoding="utf-8"?>
<Types xmlns="http://schemas.openxmlformats.org/package/2006/content-types">
  <Default Extension="bmp" ContentType="image/bmp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256" r:id="rId2"/>
    <p:sldId id="257" r:id="rId3"/>
    <p:sldId id="259" r:id="rId4"/>
    <p:sldId id="258" r:id="rId5"/>
    <p:sldId id="262" r:id="rId6"/>
    <p:sldId id="270" r:id="rId7"/>
    <p:sldId id="267" r:id="rId8"/>
    <p:sldId id="269" r:id="rId9"/>
    <p:sldId id="260" r:id="rId10"/>
    <p:sldId id="261" r:id="rId11"/>
    <p:sldId id="271" r:id="rId12"/>
    <p:sldId id="272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ália Beharková" initials="NB" lastIdx="1" clrIdx="0">
    <p:extLst>
      <p:ext uri="{19B8F6BF-5375-455C-9EA6-DF929625EA0E}">
        <p15:presenceInfo xmlns:p15="http://schemas.microsoft.com/office/powerpoint/2012/main" userId="S-1-5-21-3451901064-902568176-4053310204-466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6187" autoAdjust="0"/>
  </p:normalViewPr>
  <p:slideViewPr>
    <p:cSldViewPr snapToGrid="0">
      <p:cViewPr varScale="1">
        <p:scale>
          <a:sx n="74" d="100"/>
          <a:sy n="74" d="100"/>
        </p:scale>
        <p:origin x="84" y="666"/>
      </p:cViewPr>
      <p:guideLst/>
    </p:cSldViewPr>
  </p:slideViewPr>
  <p:outlineViewPr>
    <p:cViewPr>
      <p:scale>
        <a:sx n="33" d="100"/>
        <a:sy n="33" d="100"/>
      </p:scale>
      <p:origin x="0" y="-74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199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5-19T13:30:27.296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E355A1-A730-4C54-8A98-8B4BBD2C3663}" type="datetimeFigureOut">
              <a:rPr lang="cs-CZ" smtClean="0"/>
              <a:t>5.4.2016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F965F-C368-435E-9844-A75C93071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4205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Záznam o edukaci má obsahovat náležitosti, které zajišťují kontinuitu</a:t>
            </a:r>
            <a:r>
              <a:rPr lang="cs-CZ" baseline="0" dirty="0" smtClean="0"/>
              <a:t> edukačního procesu a proces hodnocení dosažených výsledků v edukaci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F965F-C368-435E-9844-A75C93071813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4460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F965F-C368-435E-9844-A75C93071813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2587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D7AC2692-4DA8-493A-B13B-4A0EAAB86E55}" type="datetimeFigureOut">
              <a:rPr lang="cs-CZ" smtClean="0"/>
              <a:t>5.4.2016</a:t>
            </a:fld>
            <a:endParaRPr lang="cs-CZ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72F3F8A-1AA8-44A0-9D1D-E711E45CB3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4305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7AC2692-4DA8-493A-B13B-4A0EAAB86E55}" type="datetimeFigureOut">
              <a:rPr lang="cs-CZ" smtClean="0"/>
              <a:t>5.4.2016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72F3F8A-1AA8-44A0-9D1D-E711E45CB3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6438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7AC2692-4DA8-493A-B13B-4A0EAAB86E55}" type="datetimeFigureOut">
              <a:rPr lang="cs-CZ" smtClean="0"/>
              <a:t>5.4.2016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72F3F8A-1AA8-44A0-9D1D-E711E45CB3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8243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7AC2692-4DA8-493A-B13B-4A0EAAB86E55}" type="datetimeFigureOut">
              <a:rPr lang="cs-CZ" smtClean="0"/>
              <a:t>5.4.2016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72F3F8A-1AA8-44A0-9D1D-E711E45CB3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3331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7AC2692-4DA8-493A-B13B-4A0EAAB86E55}" type="datetimeFigureOut">
              <a:rPr lang="cs-CZ" smtClean="0"/>
              <a:t>5.4.2016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72F3F8A-1AA8-44A0-9D1D-E711E45CB3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9834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7AC2692-4DA8-493A-B13B-4A0EAAB86E55}" type="datetimeFigureOut">
              <a:rPr lang="cs-CZ" smtClean="0"/>
              <a:t>5.4.2016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72F3F8A-1AA8-44A0-9D1D-E711E45CB3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9377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7AC2692-4DA8-493A-B13B-4A0EAAB86E55}" type="datetimeFigureOut">
              <a:rPr lang="cs-CZ" smtClean="0"/>
              <a:t>5.4.2016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72F3F8A-1AA8-44A0-9D1D-E711E45CB3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9407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7AC2692-4DA8-493A-B13B-4A0EAAB86E55}" type="datetimeFigureOut">
              <a:rPr lang="cs-CZ" smtClean="0"/>
              <a:t>5.4.2016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72F3F8A-1AA8-44A0-9D1D-E711E45CB3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2003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7AC2692-4DA8-493A-B13B-4A0EAAB86E55}" type="datetimeFigureOut">
              <a:rPr lang="cs-CZ" smtClean="0"/>
              <a:t>5.4.2016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72F3F8A-1AA8-44A0-9D1D-E711E45CB3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1346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7AC2692-4DA8-493A-B13B-4A0EAAB86E55}" type="datetimeFigureOut">
              <a:rPr lang="cs-CZ" smtClean="0"/>
              <a:t>5.4.2016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72F3F8A-1AA8-44A0-9D1D-E711E45CB35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02797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7AC2692-4DA8-493A-B13B-4A0EAAB86E55}" type="datetimeFigureOut">
              <a:rPr lang="cs-CZ" smtClean="0"/>
              <a:t>5.4.2016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72F3F8A-1AA8-44A0-9D1D-E711E45CB3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9218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D7AC2692-4DA8-493A-B13B-4A0EAAB86E55}" type="datetimeFigureOut">
              <a:rPr lang="cs-CZ" smtClean="0"/>
              <a:t>5.4.2016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A72F3F8A-1AA8-44A0-9D1D-E711E45CB3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4306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Záznam </a:t>
            </a:r>
            <a:br>
              <a:rPr lang="cs-CZ" dirty="0" smtClean="0"/>
            </a:br>
            <a:r>
              <a:rPr lang="cs-CZ" dirty="0" smtClean="0"/>
              <a:t>o </a:t>
            </a:r>
            <a:r>
              <a:rPr lang="cs-CZ" dirty="0" smtClean="0"/>
              <a:t>edukaci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Beharková Natália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523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Záznamový edukační list</a:t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err="1"/>
              <a:t>Magurová</a:t>
            </a:r>
            <a:r>
              <a:rPr lang="cs-CZ" dirty="0"/>
              <a:t>, </a:t>
            </a:r>
            <a:r>
              <a:rPr lang="cs-CZ" dirty="0" err="1"/>
              <a:t>Majerníková</a:t>
            </a:r>
            <a:r>
              <a:rPr lang="cs-CZ" dirty="0" smtClean="0"/>
              <a:t>, </a:t>
            </a:r>
            <a:r>
              <a:rPr lang="cs-CZ" altLang="cs-CZ" i="1" dirty="0" err="1"/>
              <a:t>Edukácia</a:t>
            </a:r>
            <a:r>
              <a:rPr lang="cs-CZ" altLang="cs-CZ" i="1" dirty="0"/>
              <a:t> a </a:t>
            </a:r>
            <a:r>
              <a:rPr lang="cs-CZ" altLang="cs-CZ" i="1" dirty="0" err="1"/>
              <a:t>edukačný</a:t>
            </a:r>
            <a:r>
              <a:rPr lang="cs-CZ" altLang="cs-CZ" i="1" dirty="0"/>
              <a:t> proces v </a:t>
            </a:r>
            <a:r>
              <a:rPr lang="cs-CZ" altLang="cs-CZ" i="1" dirty="0" err="1"/>
              <a:t>ošetrovateľstve</a:t>
            </a:r>
            <a:r>
              <a:rPr lang="cs-CZ" dirty="0" smtClean="0"/>
              <a:t> </a:t>
            </a:r>
            <a:r>
              <a:rPr lang="cs-CZ" dirty="0"/>
              <a:t>2009, s. 100</a:t>
            </a:r>
          </a:p>
          <a:p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1326" y="215451"/>
            <a:ext cx="9155074" cy="643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4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Odmítnutí edukace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566671" y="2228044"/>
            <a:ext cx="10985678" cy="4082603"/>
          </a:xfrm>
        </p:spPr>
        <p:txBody>
          <a:bodyPr/>
          <a:lstStyle/>
          <a:p>
            <a:pPr marL="360363" indent="-360363">
              <a:buFont typeface="Wingdings" panose="05000000000000000000" pitchFamily="2" charset="2"/>
              <a:buChar char="v"/>
            </a:pPr>
            <a:r>
              <a:rPr lang="cs-CZ" sz="2400" dirty="0" smtClean="0"/>
              <a:t>P/K má právo (ze strany ZP nutné podat veškeré informace, vhodně motivovat P/K, zjistit důvody odmítnutí…)</a:t>
            </a:r>
          </a:p>
          <a:p>
            <a:pPr marL="360363" indent="-360363">
              <a:buFont typeface="Wingdings" panose="05000000000000000000" pitchFamily="2" charset="2"/>
              <a:buChar char="v"/>
            </a:pPr>
            <a:r>
              <a:rPr lang="cs-CZ" sz="2400" dirty="0" smtClean="0"/>
              <a:t>ZP provede záznam do dokumentace (zdravotnické, ošetřovatelské, denního záznamu sester) – odmítnutí edukace + důvod odmítnutí, pokud ho P/K uvedl</a:t>
            </a:r>
          </a:p>
          <a:p>
            <a:pPr marL="0" indent="0">
              <a:buNone/>
            </a:pPr>
            <a:endParaRPr lang="cs-CZ" sz="2400" dirty="0"/>
          </a:p>
          <a:p>
            <a:endParaRPr lang="cs-CZ" sz="2400" dirty="0" smtClean="0"/>
          </a:p>
          <a:p>
            <a:pPr marL="0" indent="0">
              <a:buNone/>
            </a:pPr>
            <a:r>
              <a:rPr lang="cs-CZ" sz="2400" dirty="0" smtClean="0"/>
              <a:t>Datum, hodina, jakému lékaři/sestře P/K sdělil informaci o odmítnutí edukace, jakým způsobem a podpis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171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Literatura: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5155" y="2103120"/>
            <a:ext cx="11178862" cy="3931920"/>
          </a:xfrm>
        </p:spPr>
        <p:txBody>
          <a:bodyPr/>
          <a:lstStyle/>
          <a:p>
            <a:r>
              <a:rPr lang="cs-CZ" altLang="cs-CZ" smtClean="0"/>
              <a:t>Juřeníková </a:t>
            </a:r>
            <a:r>
              <a:rPr lang="cs-CZ" altLang="cs-CZ" dirty="0"/>
              <a:t>P</a:t>
            </a:r>
            <a:r>
              <a:rPr lang="cs-CZ" altLang="cs-CZ" dirty="0" smtClean="0"/>
              <a:t>. </a:t>
            </a:r>
            <a:r>
              <a:rPr lang="cs-CZ" altLang="cs-CZ" i="1" dirty="0"/>
              <a:t>Zásady edukace v ošetřovatelské praxi</a:t>
            </a:r>
            <a:r>
              <a:rPr lang="cs-CZ" altLang="cs-CZ" dirty="0"/>
              <a:t> Praha: </a:t>
            </a:r>
            <a:r>
              <a:rPr lang="cs-CZ" altLang="cs-CZ" dirty="0" err="1"/>
              <a:t>Grada</a:t>
            </a:r>
            <a:r>
              <a:rPr lang="cs-CZ" altLang="cs-CZ" dirty="0"/>
              <a:t>, </a:t>
            </a:r>
            <a:r>
              <a:rPr lang="cs-CZ" altLang="cs-CZ" dirty="0" smtClean="0"/>
              <a:t>2010, </a:t>
            </a:r>
            <a:r>
              <a:rPr lang="cs-CZ" dirty="0"/>
              <a:t>s. 80.</a:t>
            </a:r>
            <a:r>
              <a:rPr lang="cs-CZ" altLang="cs-CZ" dirty="0" smtClean="0"/>
              <a:t> </a:t>
            </a:r>
            <a:r>
              <a:rPr lang="cs-CZ" altLang="cs-CZ" dirty="0"/>
              <a:t>ISBN 978-80-247-2171-2</a:t>
            </a:r>
          </a:p>
          <a:p>
            <a:endParaRPr lang="cs-CZ" altLang="cs-CZ" dirty="0"/>
          </a:p>
          <a:p>
            <a:r>
              <a:rPr lang="cs-CZ" altLang="cs-CZ" dirty="0" err="1" smtClean="0"/>
              <a:t>Magurová</a:t>
            </a:r>
            <a:r>
              <a:rPr lang="cs-CZ" altLang="cs-CZ" dirty="0" smtClean="0"/>
              <a:t> </a:t>
            </a:r>
            <a:r>
              <a:rPr lang="cs-CZ" altLang="cs-CZ" dirty="0"/>
              <a:t>D., </a:t>
            </a:r>
            <a:r>
              <a:rPr lang="cs-CZ" altLang="cs-CZ" dirty="0" err="1"/>
              <a:t>Majerníková</a:t>
            </a:r>
            <a:r>
              <a:rPr lang="cs-CZ" altLang="cs-CZ" dirty="0"/>
              <a:t> Ľ. </a:t>
            </a:r>
            <a:r>
              <a:rPr lang="cs-CZ" altLang="cs-CZ" i="1" dirty="0" err="1"/>
              <a:t>Edukácia</a:t>
            </a:r>
            <a:r>
              <a:rPr lang="cs-CZ" altLang="cs-CZ" i="1" dirty="0"/>
              <a:t> a </a:t>
            </a:r>
            <a:r>
              <a:rPr lang="cs-CZ" altLang="cs-CZ" i="1" dirty="0" err="1"/>
              <a:t>edukačný</a:t>
            </a:r>
            <a:r>
              <a:rPr lang="cs-CZ" altLang="cs-CZ" i="1" dirty="0"/>
              <a:t> proces v </a:t>
            </a:r>
            <a:r>
              <a:rPr lang="cs-CZ" altLang="cs-CZ" i="1" dirty="0" err="1"/>
              <a:t>ošetrovateľstve</a:t>
            </a:r>
            <a:r>
              <a:rPr lang="cs-CZ" altLang="cs-CZ" dirty="0"/>
              <a:t>, Martin: </a:t>
            </a:r>
            <a:r>
              <a:rPr lang="cs-CZ" altLang="cs-CZ" dirty="0" err="1"/>
              <a:t>Osveta</a:t>
            </a:r>
            <a:r>
              <a:rPr lang="cs-CZ" altLang="cs-CZ" dirty="0"/>
              <a:t>, 2009, s. 155, ISBN 978-80-8063-326-4</a:t>
            </a:r>
          </a:p>
          <a:p>
            <a:endParaRPr lang="cs-CZ" altLang="cs-CZ" dirty="0"/>
          </a:p>
          <a:p>
            <a:r>
              <a:rPr lang="cs-CZ" altLang="cs-CZ" dirty="0" err="1"/>
              <a:t>Nemcová</a:t>
            </a:r>
            <a:r>
              <a:rPr lang="cs-CZ" altLang="cs-CZ" dirty="0"/>
              <a:t> J., Hlinková E. </a:t>
            </a:r>
            <a:r>
              <a:rPr lang="cs-CZ" altLang="cs-CZ" i="1" dirty="0" err="1"/>
              <a:t>Moderná</a:t>
            </a:r>
            <a:r>
              <a:rPr lang="cs-CZ" altLang="cs-CZ" i="1" dirty="0"/>
              <a:t> </a:t>
            </a:r>
            <a:r>
              <a:rPr lang="cs-CZ" altLang="cs-CZ" i="1" dirty="0" err="1"/>
              <a:t>edukácia</a:t>
            </a:r>
            <a:r>
              <a:rPr lang="cs-CZ" altLang="cs-CZ" i="1" dirty="0"/>
              <a:t> v </a:t>
            </a:r>
            <a:r>
              <a:rPr lang="cs-CZ" altLang="cs-CZ" i="1" dirty="0" err="1"/>
              <a:t>ošetrovateľstve</a:t>
            </a:r>
            <a:r>
              <a:rPr lang="cs-CZ" altLang="cs-CZ" dirty="0"/>
              <a:t>, Martin. </a:t>
            </a:r>
            <a:r>
              <a:rPr lang="cs-CZ" altLang="cs-CZ" dirty="0" err="1"/>
              <a:t>Osveta</a:t>
            </a:r>
            <a:r>
              <a:rPr lang="cs-CZ" altLang="cs-CZ" dirty="0"/>
              <a:t>, 2010, s. 259, ISBN 978-80-8063-321-9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69298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Význam dokumentace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721217" y="2103120"/>
            <a:ext cx="10403983" cy="4143134"/>
          </a:xfrm>
        </p:spPr>
        <p:txBody>
          <a:bodyPr>
            <a:normAutofit fontScale="92500" lnSpcReduction="10000"/>
          </a:bodyPr>
          <a:lstStyle/>
          <a:p>
            <a:r>
              <a:rPr lang="cs-CZ" sz="1900" dirty="0" smtClean="0"/>
              <a:t>potvrzení vykonané intervence </a:t>
            </a:r>
          </a:p>
          <a:p>
            <a:r>
              <a:rPr lang="cs-CZ" sz="1900" dirty="0" smtClean="0"/>
              <a:t>kooperace mezi zdravotnickými pracovníky</a:t>
            </a:r>
          </a:p>
          <a:p>
            <a:r>
              <a:rPr lang="cs-CZ" sz="1900" dirty="0" smtClean="0"/>
              <a:t>kontinuita edukace a péče</a:t>
            </a:r>
          </a:p>
          <a:p>
            <a:r>
              <a:rPr lang="cs-CZ" sz="1900" dirty="0" smtClean="0"/>
              <a:t>legislativní aspekt poskytnuté péče</a:t>
            </a:r>
          </a:p>
          <a:p>
            <a:r>
              <a:rPr lang="cs-CZ" sz="1900" dirty="0" smtClean="0"/>
              <a:t>kvalita poskytované péče (standardy, audit)</a:t>
            </a:r>
          </a:p>
          <a:p>
            <a:endParaRPr lang="cs-CZ" sz="1900" dirty="0"/>
          </a:p>
          <a:p>
            <a:pPr marL="0" indent="0">
              <a:buNone/>
            </a:pPr>
            <a:r>
              <a:rPr lang="cs-CZ" sz="1900" dirty="0" smtClean="0"/>
              <a:t>V rámci edukace poskytne zpětnou vazbu o tom:</a:t>
            </a:r>
          </a:p>
          <a:p>
            <a:r>
              <a:rPr lang="cs-CZ" sz="1900" dirty="0"/>
              <a:t>c</a:t>
            </a:r>
            <a:r>
              <a:rPr lang="cs-CZ" sz="1900" dirty="0" smtClean="0"/>
              <a:t>o P/K umí, </a:t>
            </a:r>
          </a:p>
          <a:p>
            <a:r>
              <a:rPr lang="cs-CZ" sz="1900" dirty="0"/>
              <a:t>c</a:t>
            </a:r>
            <a:r>
              <a:rPr lang="cs-CZ" sz="1900" dirty="0" smtClean="0"/>
              <a:t>o může dělat, </a:t>
            </a:r>
          </a:p>
          <a:p>
            <a:r>
              <a:rPr lang="cs-CZ" sz="1900" dirty="0" smtClean="0"/>
              <a:t>co se ještě potřebuje naučit</a:t>
            </a:r>
          </a:p>
          <a:p>
            <a:r>
              <a:rPr lang="cs-CZ" sz="1900" dirty="0"/>
              <a:t>r</a:t>
            </a:r>
            <a:r>
              <a:rPr lang="cs-CZ" sz="1900" dirty="0" smtClean="0"/>
              <a:t>evize edukační strategie</a:t>
            </a:r>
          </a:p>
          <a:p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7144512" y="1840992"/>
            <a:ext cx="4340352" cy="42306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Dokumentace edukačního záznamu </a:t>
            </a:r>
            <a:r>
              <a:rPr lang="cs-CZ" sz="1400" i="1" dirty="0" smtClean="0"/>
              <a:t>(</a:t>
            </a:r>
            <a:r>
              <a:rPr lang="cs-CZ" sz="1400" i="1" dirty="0" err="1" smtClean="0"/>
              <a:t>Magurová</a:t>
            </a:r>
            <a:r>
              <a:rPr lang="cs-CZ" sz="1400" i="1" dirty="0" smtClean="0"/>
              <a:t>, </a:t>
            </a:r>
            <a:r>
              <a:rPr lang="cs-CZ" sz="1400" i="1" dirty="0" err="1" smtClean="0"/>
              <a:t>Majerníková</a:t>
            </a:r>
            <a:r>
              <a:rPr lang="cs-CZ" sz="1400" i="1" dirty="0" smtClean="0"/>
              <a:t>, 2009, s. 99) </a:t>
            </a:r>
            <a:endParaRPr lang="cs-CZ" dirty="0"/>
          </a:p>
          <a:p>
            <a:pPr algn="ctr"/>
            <a:endParaRPr lang="cs-CZ" dirty="0" smtClean="0"/>
          </a:p>
          <a:p>
            <a:pPr algn="ctr"/>
            <a:r>
              <a:rPr lang="cs-CZ" u="sng" dirty="0" smtClean="0"/>
              <a:t>Funkce:</a:t>
            </a:r>
          </a:p>
          <a:p>
            <a:pPr marL="992188" indent="450850">
              <a:buFont typeface="Wingdings" panose="05000000000000000000" pitchFamily="2" charset="2"/>
              <a:buChar char="ü"/>
            </a:pPr>
            <a:r>
              <a:rPr lang="cs-CZ" dirty="0" smtClean="0"/>
              <a:t>informativní</a:t>
            </a:r>
          </a:p>
          <a:p>
            <a:pPr marL="992188" indent="450850">
              <a:buFont typeface="Wingdings" panose="05000000000000000000" pitchFamily="2" charset="2"/>
              <a:buChar char="ü"/>
            </a:pPr>
            <a:r>
              <a:rPr lang="cs-CZ" dirty="0" smtClean="0"/>
              <a:t>odborná</a:t>
            </a:r>
          </a:p>
          <a:p>
            <a:pPr marL="992188" indent="450850">
              <a:buFont typeface="Wingdings" panose="05000000000000000000" pitchFamily="2" charset="2"/>
              <a:buChar char="ü"/>
            </a:pPr>
            <a:r>
              <a:rPr lang="cs-CZ" dirty="0" smtClean="0"/>
              <a:t>kvalitativní</a:t>
            </a:r>
          </a:p>
          <a:p>
            <a:pPr marL="992188" indent="450850">
              <a:buFont typeface="Wingdings" panose="05000000000000000000" pitchFamily="2" charset="2"/>
              <a:buChar char="ü"/>
            </a:pPr>
            <a:r>
              <a:rPr lang="cs-CZ" dirty="0"/>
              <a:t>e</a:t>
            </a:r>
            <a:r>
              <a:rPr lang="cs-CZ" dirty="0" smtClean="0"/>
              <a:t>konomická</a:t>
            </a:r>
          </a:p>
          <a:p>
            <a:pPr marL="992188" indent="450850">
              <a:buFont typeface="Wingdings" panose="05000000000000000000" pitchFamily="2" charset="2"/>
              <a:buChar char="ü"/>
            </a:pPr>
            <a:r>
              <a:rPr lang="cs-CZ" dirty="0" smtClean="0"/>
              <a:t>právní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140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Dokumentace edukačního záznamu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smtClean="0"/>
              <a:t>obsahuje:</a:t>
            </a:r>
          </a:p>
          <a:p>
            <a:r>
              <a:rPr lang="cs-CZ" sz="2400" dirty="0" smtClean="0"/>
              <a:t>formulář na posouzení </a:t>
            </a:r>
            <a:r>
              <a:rPr lang="cs-CZ" sz="2400" dirty="0" err="1" smtClean="0"/>
              <a:t>edukanta</a:t>
            </a:r>
            <a:endParaRPr lang="cs-CZ" sz="2400" dirty="0" smtClean="0"/>
          </a:p>
          <a:p>
            <a:r>
              <a:rPr lang="cs-CZ" sz="2400" dirty="0" smtClean="0"/>
              <a:t>edukační plán</a:t>
            </a:r>
          </a:p>
          <a:p>
            <a:r>
              <a:rPr lang="cs-CZ" sz="2400" dirty="0" smtClean="0"/>
              <a:t>vyhodnocení edukace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80608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Požadavky na záznam o edukaci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0850" indent="-450850">
              <a:buFont typeface="Wingdings" panose="05000000000000000000" pitchFamily="2" charset="2"/>
              <a:buChar char="ü"/>
            </a:pPr>
            <a:r>
              <a:rPr lang="cs-CZ" sz="2400" dirty="0" smtClean="0"/>
              <a:t>srozumitelnost</a:t>
            </a:r>
          </a:p>
          <a:p>
            <a:pPr marL="450850" indent="-450850">
              <a:buFont typeface="Wingdings" panose="05000000000000000000" pitchFamily="2" charset="2"/>
              <a:buChar char="ü"/>
            </a:pPr>
            <a:r>
              <a:rPr lang="cs-CZ" sz="2400" dirty="0" smtClean="0"/>
              <a:t>přehlednost</a:t>
            </a:r>
          </a:p>
          <a:p>
            <a:pPr marL="450850" indent="-450850">
              <a:buFont typeface="Wingdings" panose="05000000000000000000" pitchFamily="2" charset="2"/>
              <a:buChar char="ü"/>
            </a:pPr>
            <a:r>
              <a:rPr lang="cs-CZ" sz="2400" dirty="0" smtClean="0"/>
              <a:t>přesnost</a:t>
            </a:r>
          </a:p>
          <a:p>
            <a:pPr marL="450850" indent="-450850">
              <a:buFont typeface="Wingdings" panose="05000000000000000000" pitchFamily="2" charset="2"/>
              <a:buChar char="ü"/>
            </a:pPr>
            <a:r>
              <a:rPr lang="cs-CZ" sz="2400" dirty="0" smtClean="0"/>
              <a:t>úplnost</a:t>
            </a:r>
          </a:p>
          <a:p>
            <a:pPr marL="450850" indent="-450850">
              <a:buFont typeface="Wingdings" panose="05000000000000000000" pitchFamily="2" charset="2"/>
              <a:buChar char="ü"/>
            </a:pPr>
            <a:r>
              <a:rPr lang="cs-CZ" sz="2400" dirty="0" smtClean="0"/>
              <a:t>stručnost</a:t>
            </a:r>
          </a:p>
          <a:p>
            <a:pPr marL="450850" indent="-450850">
              <a:buFont typeface="Wingdings" panose="05000000000000000000" pitchFamily="2" charset="2"/>
              <a:buChar char="ü"/>
            </a:pPr>
            <a:r>
              <a:rPr lang="cs-CZ" sz="2400" dirty="0" smtClean="0"/>
              <a:t>čitelnost</a:t>
            </a:r>
          </a:p>
          <a:p>
            <a:pPr marL="450850" indent="-450850">
              <a:buFont typeface="Wingdings" panose="05000000000000000000" pitchFamily="2" charset="2"/>
              <a:buChar char="ü"/>
            </a:pPr>
            <a:r>
              <a:rPr lang="cs-CZ" sz="2400" dirty="0" smtClean="0"/>
              <a:t>dostupnost </a:t>
            </a:r>
          </a:p>
          <a:p>
            <a:pPr marL="450850" indent="-450850">
              <a:buFont typeface="Wingdings" panose="05000000000000000000" pitchFamily="2" charset="2"/>
              <a:buChar char="ü"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34710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6799" y="642594"/>
            <a:ext cx="10485549" cy="13716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Záznam o edukaci </a:t>
            </a:r>
            <a:r>
              <a:rPr lang="cs-CZ" sz="2200" dirty="0" smtClean="0"/>
              <a:t>(</a:t>
            </a:r>
            <a:r>
              <a:rPr lang="cs-CZ" sz="2200" dirty="0" err="1"/>
              <a:t>J</a:t>
            </a:r>
            <a:r>
              <a:rPr lang="cs-CZ" sz="2200" dirty="0" err="1" smtClean="0"/>
              <a:t>uřeníková</a:t>
            </a:r>
            <a:r>
              <a:rPr lang="cs-CZ" sz="2200" dirty="0" smtClean="0"/>
              <a:t>, 2010, s. 63</a:t>
            </a:r>
            <a:r>
              <a:rPr lang="cs-CZ" sz="2200" dirty="0" smtClean="0"/>
              <a:t>)</a:t>
            </a:r>
            <a:br>
              <a:rPr lang="cs-CZ" sz="2200" dirty="0" smtClean="0"/>
            </a:br>
            <a:r>
              <a:rPr lang="cs-CZ" dirty="0" smtClean="0"/>
              <a:t>- </a:t>
            </a:r>
            <a:r>
              <a:rPr lang="cs-CZ" dirty="0" smtClean="0"/>
              <a:t>náležitosti, které má obsahovat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66800" y="2176529"/>
            <a:ext cx="10058400" cy="4172755"/>
          </a:xfrm>
        </p:spPr>
        <p:txBody>
          <a:bodyPr>
            <a:normAutofit/>
          </a:bodyPr>
          <a:lstStyle/>
          <a:p>
            <a:r>
              <a:rPr lang="cs-CZ" sz="2000" dirty="0" smtClean="0"/>
              <a:t>úroveň znalostí </a:t>
            </a:r>
            <a:r>
              <a:rPr lang="cs-CZ" sz="2000" dirty="0" err="1" smtClean="0"/>
              <a:t>edukanta</a:t>
            </a:r>
            <a:r>
              <a:rPr lang="cs-CZ" sz="2000" dirty="0" smtClean="0"/>
              <a:t> na počátku a na konci edukace</a:t>
            </a:r>
          </a:p>
          <a:p>
            <a:r>
              <a:rPr lang="cs-CZ" sz="2000" dirty="0" smtClean="0"/>
              <a:t>cíl edukace</a:t>
            </a:r>
          </a:p>
          <a:p>
            <a:r>
              <a:rPr lang="cs-CZ" sz="2000" dirty="0" smtClean="0"/>
              <a:t>použité metody a formy edukace</a:t>
            </a:r>
          </a:p>
          <a:p>
            <a:r>
              <a:rPr lang="cs-CZ" sz="2000" dirty="0" smtClean="0"/>
              <a:t>obsah edukace (osnova; odkaz na číslo edukačního standardu)</a:t>
            </a:r>
          </a:p>
          <a:p>
            <a:r>
              <a:rPr lang="cs-CZ" sz="2000" dirty="0" smtClean="0"/>
              <a:t>učební pomůcky</a:t>
            </a:r>
          </a:p>
          <a:p>
            <a:r>
              <a:rPr lang="cs-CZ" sz="2000" dirty="0" smtClean="0"/>
              <a:t>bariéry edukace</a:t>
            </a:r>
          </a:p>
          <a:p>
            <a:r>
              <a:rPr lang="cs-CZ" sz="2000" dirty="0" smtClean="0"/>
              <a:t>odezva na edukaci (hodnocení cílů)</a:t>
            </a:r>
          </a:p>
          <a:p>
            <a:r>
              <a:rPr lang="cs-CZ" sz="2000" dirty="0" smtClean="0"/>
              <a:t>kdo, kdy, kde, koho </a:t>
            </a:r>
            <a:r>
              <a:rPr lang="cs-CZ" sz="2000" dirty="0" err="1" smtClean="0"/>
              <a:t>edukoval</a:t>
            </a:r>
            <a:endParaRPr lang="cs-CZ" sz="2000" dirty="0" smtClean="0"/>
          </a:p>
          <a:p>
            <a:r>
              <a:rPr lang="cs-CZ" sz="2000" dirty="0" smtClean="0"/>
              <a:t>podpis </a:t>
            </a:r>
            <a:r>
              <a:rPr lang="cs-CZ" sz="2000" dirty="0" err="1" smtClean="0"/>
              <a:t>edukátora</a:t>
            </a:r>
            <a:endParaRPr lang="cs-CZ" sz="2000" dirty="0" smtClean="0"/>
          </a:p>
          <a:p>
            <a:r>
              <a:rPr lang="cs-CZ" sz="2000" dirty="0" smtClean="0"/>
              <a:t>podpis </a:t>
            </a:r>
            <a:r>
              <a:rPr lang="cs-CZ" sz="2000" dirty="0" err="1" smtClean="0"/>
              <a:t>edukanta</a:t>
            </a:r>
            <a:endParaRPr 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294408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Záznam o edukaci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9549" y="2103120"/>
            <a:ext cx="11178862" cy="3931920"/>
          </a:xfrm>
        </p:spPr>
        <p:txBody>
          <a:bodyPr/>
          <a:lstStyle/>
          <a:p>
            <a:pPr marL="360363" indent="-360363">
              <a:buFont typeface="Wingdings" panose="05000000000000000000" pitchFamily="2" charset="2"/>
              <a:buChar char="v"/>
            </a:pPr>
            <a:r>
              <a:rPr lang="cs-CZ" dirty="0" smtClean="0"/>
              <a:t>Typ záznamu pro edukaci: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</a:t>
            </a:r>
            <a:r>
              <a:rPr lang="cs-CZ" dirty="0" smtClean="0"/>
              <a:t> specifické pro určitá onemocnění (předpřipraveny z hlediska vytýčených cílů, zvolené metody a 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</a:t>
            </a:r>
            <a:r>
              <a:rPr lang="cs-CZ" dirty="0" smtClean="0"/>
              <a:t>formy </a:t>
            </a:r>
            <a:r>
              <a:rPr lang="cs-CZ" dirty="0" smtClean="0"/>
              <a:t>práce - výhoda ↓ administrativní zátěže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    </a:t>
            </a:r>
            <a:r>
              <a:rPr lang="cs-CZ" dirty="0" smtClean="0"/>
              <a:t>- </a:t>
            </a:r>
            <a:r>
              <a:rPr lang="cs-CZ" dirty="0" smtClean="0"/>
              <a:t>nevýhoda </a:t>
            </a:r>
            <a:r>
              <a:rPr lang="cs-CZ" dirty="0"/>
              <a:t>-</a:t>
            </a:r>
            <a:r>
              <a:rPr lang="cs-CZ" dirty="0" smtClean="0"/>
              <a:t> možné opomenutí individuality P/K, proto nutno </a:t>
            </a:r>
            <a:r>
              <a:rPr lang="cs-CZ" dirty="0" smtClean="0"/>
              <a:t>vymezit </a:t>
            </a:r>
            <a:r>
              <a:rPr lang="cs-CZ" dirty="0" smtClean="0"/>
              <a:t>prostor pro 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                           </a:t>
            </a:r>
            <a:r>
              <a:rPr lang="cs-CZ" dirty="0" smtClean="0"/>
              <a:t>individuální </a:t>
            </a:r>
            <a:r>
              <a:rPr lang="cs-CZ" dirty="0" smtClean="0"/>
              <a:t>záznam daného P/K </a:t>
            </a:r>
            <a:r>
              <a:rPr lang="cs-CZ" dirty="0" smtClean="0"/>
              <a:t>zohledňující </a:t>
            </a:r>
            <a:r>
              <a:rPr lang="cs-CZ" dirty="0" smtClean="0"/>
              <a:t>jeho specifika a </a:t>
            </a:r>
            <a:r>
              <a:rPr lang="cs-CZ" dirty="0" smtClean="0"/>
              <a:t>potřeby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</a:t>
            </a:r>
            <a:r>
              <a:rPr lang="cs-CZ" dirty="0" smtClean="0"/>
              <a:t> „univerzální“ bez ohledu na typ onemocnění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634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25001" y="463796"/>
            <a:ext cx="11359167" cy="5959972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90152" y="6423769"/>
            <a:ext cx="4855335" cy="337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 smtClean="0"/>
              <a:t>Edukační záznam (</a:t>
            </a:r>
            <a:r>
              <a:rPr lang="cs-CZ" dirty="0" err="1" smtClean="0"/>
              <a:t>Juřeníková</a:t>
            </a:r>
            <a:r>
              <a:rPr lang="cs-CZ" dirty="0"/>
              <a:t>, 2010, s. </a:t>
            </a:r>
            <a:r>
              <a:rPr lang="cs-CZ" dirty="0" smtClean="0"/>
              <a:t>63)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522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28788" y="132971"/>
            <a:ext cx="11939203" cy="6589801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7212656" y="6385132"/>
            <a:ext cx="4855335" cy="337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 smtClean="0"/>
              <a:t>Edukační záznam (</a:t>
            </a:r>
            <a:r>
              <a:rPr lang="cs-CZ" dirty="0" err="1" smtClean="0"/>
              <a:t>Juřeníková</a:t>
            </a:r>
            <a:r>
              <a:rPr lang="cs-CZ" dirty="0"/>
              <a:t>, 2010, s. </a:t>
            </a:r>
            <a:r>
              <a:rPr lang="cs-CZ" dirty="0" smtClean="0"/>
              <a:t>65)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9820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Záznamový edukační list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err="1"/>
              <a:t>Magurová</a:t>
            </a:r>
            <a:r>
              <a:rPr lang="cs-CZ" dirty="0"/>
              <a:t>, </a:t>
            </a:r>
            <a:r>
              <a:rPr lang="cs-CZ" dirty="0" err="1"/>
              <a:t>Majerníková</a:t>
            </a:r>
            <a:r>
              <a:rPr lang="cs-CZ" dirty="0" smtClean="0"/>
              <a:t>, </a:t>
            </a:r>
            <a:r>
              <a:rPr lang="cs-CZ" altLang="cs-CZ" i="1" dirty="0" err="1"/>
              <a:t>Edukácia</a:t>
            </a:r>
            <a:r>
              <a:rPr lang="cs-CZ" altLang="cs-CZ" i="1" dirty="0"/>
              <a:t> a </a:t>
            </a:r>
            <a:r>
              <a:rPr lang="cs-CZ" altLang="cs-CZ" i="1" dirty="0" err="1"/>
              <a:t>edukačný</a:t>
            </a:r>
            <a:r>
              <a:rPr lang="cs-CZ" altLang="cs-CZ" i="1" dirty="0"/>
              <a:t> proces v </a:t>
            </a:r>
            <a:r>
              <a:rPr lang="cs-CZ" altLang="cs-CZ" i="1" dirty="0" err="1"/>
              <a:t>ošetrovateľstve</a:t>
            </a:r>
            <a:r>
              <a:rPr lang="cs-CZ" dirty="0" smtClean="0"/>
              <a:t> </a:t>
            </a:r>
            <a:r>
              <a:rPr lang="cs-CZ" dirty="0"/>
              <a:t>2009, s. </a:t>
            </a:r>
            <a:r>
              <a:rPr lang="cs-CZ" dirty="0" smtClean="0"/>
              <a:t>100</a:t>
            </a:r>
            <a:endParaRPr lang="cs-CZ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908" y="113904"/>
            <a:ext cx="8822029" cy="666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ýdlo">
  <a:themeElements>
    <a:clrScheme name="Zeleno-žlutá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Mýdlo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ýdl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TM03457510[[fn=Mýdlo]]</Template>
  <TotalTime>278</TotalTime>
  <Words>376</Words>
  <Application>Microsoft Office PowerPoint</Application>
  <PresentationFormat>Širokoúhlá obrazovka</PresentationFormat>
  <Paragraphs>75</Paragraphs>
  <Slides>12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7" baseType="lpstr">
      <vt:lpstr>Arial</vt:lpstr>
      <vt:lpstr>Calibri</vt:lpstr>
      <vt:lpstr>Century Gothic</vt:lpstr>
      <vt:lpstr>Wingdings</vt:lpstr>
      <vt:lpstr>Mýdlo</vt:lpstr>
      <vt:lpstr>Záznam  o edukaci</vt:lpstr>
      <vt:lpstr>Význam dokumentace</vt:lpstr>
      <vt:lpstr>Dokumentace edukačního záznamu</vt:lpstr>
      <vt:lpstr>Požadavky na záznam o edukaci</vt:lpstr>
      <vt:lpstr>Záznam o edukaci (Juřeníková, 2010, s. 63) - náležitosti, které má obsahovat</vt:lpstr>
      <vt:lpstr>Záznam o edukaci</vt:lpstr>
      <vt:lpstr>Prezentace aplikace PowerPoint</vt:lpstr>
      <vt:lpstr>Prezentace aplikace PowerPoint</vt:lpstr>
      <vt:lpstr>Záznamový edukační list </vt:lpstr>
      <vt:lpstr>Záznamový edukační list </vt:lpstr>
      <vt:lpstr>Odmítnutí edukace</vt:lpstr>
      <vt:lpstr>Literatura: </vt:lpstr>
    </vt:vector>
  </TitlesOfParts>
  <Company>Masarykova univerzita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Záznam  o edukacii</dc:title>
  <dc:creator>Natália Beharková</dc:creator>
  <cp:lastModifiedBy>Natália Beharková</cp:lastModifiedBy>
  <cp:revision>17</cp:revision>
  <dcterms:created xsi:type="dcterms:W3CDTF">2015-05-19T08:02:06Z</dcterms:created>
  <dcterms:modified xsi:type="dcterms:W3CDTF">2016-04-05T10:21:35Z</dcterms:modified>
</cp:coreProperties>
</file>