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6" r:id="rId3"/>
    <p:sldId id="268" r:id="rId4"/>
    <p:sldId id="276" r:id="rId5"/>
    <p:sldId id="278" r:id="rId6"/>
    <p:sldId id="279" r:id="rId7"/>
    <p:sldId id="277" r:id="rId8"/>
    <p:sldId id="257" r:id="rId9"/>
    <p:sldId id="262" r:id="rId10"/>
    <p:sldId id="260" r:id="rId11"/>
    <p:sldId id="263" r:id="rId12"/>
    <p:sldId id="414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417" r:id="rId21"/>
    <p:sldId id="376" r:id="rId22"/>
    <p:sldId id="377" r:id="rId23"/>
    <p:sldId id="378" r:id="rId24"/>
    <p:sldId id="393" r:id="rId25"/>
    <p:sldId id="379" r:id="rId26"/>
    <p:sldId id="380" r:id="rId27"/>
    <p:sldId id="381" r:id="rId28"/>
    <p:sldId id="382" r:id="rId29"/>
    <p:sldId id="383" r:id="rId30"/>
    <p:sldId id="418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FF"/>
    <a:srgbClr val="FF5050"/>
    <a:srgbClr val="F84AE3"/>
    <a:srgbClr val="000000"/>
    <a:srgbClr val="FD6B80"/>
    <a:srgbClr val="FB0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5027-7CC4-46DC-95D3-4F80DF1E2FC0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629D-9A23-4D96-9408-F80538B47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95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0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6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9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B16FE9-7531-4FAD-AFF1-721A27938CF3}" type="slidenum">
              <a:rPr lang="cs-CZ" smtClean="0"/>
              <a:pPr eaLnBrk="1" hangingPunct="1"/>
              <a:t>24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F364F7-0AB2-4E2B-97BE-C24536E2FDC5}" type="slidenum">
              <a:rPr lang="cs-CZ" smtClean="0"/>
              <a:pPr eaLnBrk="1" hangingPunct="1"/>
              <a:t>38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49559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A5022A-F32D-418C-8481-863057217810}" type="slidenum">
              <a:rPr lang="cs-CZ" smtClean="0"/>
              <a:pPr eaLnBrk="1" hangingPunct="1"/>
              <a:t>39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3907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52ECB3-EDA6-4A55-A448-2A8394206377}" type="slidenum">
              <a:rPr lang="cs-CZ" smtClean="0"/>
              <a:pPr eaLnBrk="1" hangingPunct="1"/>
              <a:t>40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5925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25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512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CE2AA6-D349-4943-9DC2-3F24D52AE217}" type="slidenum">
              <a:rPr lang="cs-CZ" smtClean="0"/>
              <a:pPr eaLnBrk="1" hangingPunct="1"/>
              <a:t>43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40991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572402-3600-4F65-A261-7203474FA809}" type="slidenum">
              <a:rPr lang="cs-CZ" smtClean="0"/>
              <a:pPr eaLnBrk="1" hangingPunct="1"/>
              <a:t>44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4206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DF47C2-F2A7-4141-88F6-B378DB230AF2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0949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717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465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B1E512-873D-40E8-9702-032EAC0337B4}" type="slidenum">
              <a:rPr lang="cs-CZ" smtClean="0"/>
              <a:pPr eaLnBrk="1" hangingPunct="1"/>
              <a:t>52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16839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34ABCB-0BFB-482E-A4AC-924E97F0C39B}" type="slidenum">
              <a:rPr lang="cs-CZ" smtClean="0"/>
              <a:pPr eaLnBrk="1" hangingPunct="1"/>
              <a:t>53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80196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36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C0313D-4546-4D3F-9BF2-EF528388AB5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8705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4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1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95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2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13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8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49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3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9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D605-6EE4-4605-8624-15E4E4F37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8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75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9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18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4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E135-377C-49CF-A4CF-880C61E6BDC9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mages.rheumatology.org/viewphoto.php?imageId=2862312&amp;albumId=7569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ages.rheumatology.org/viewphoto.php?imageId=2862312&amp;albumId=75690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rheumatology.org/viewphoto.php?imageId=2862312&amp;albumId=756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268760"/>
            <a:ext cx="8064896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8952" cy="2160240"/>
          </a:xfrm>
        </p:spPr>
        <p:txBody>
          <a:bodyPr>
            <a:normAutofit/>
          </a:bodyPr>
          <a:lstStyle/>
          <a:p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Průtoková cytometrie a stanovení lymfocytárních subpopulací</a:t>
            </a: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Jana Nechvátalová</a:t>
            </a:r>
          </a:p>
          <a:p>
            <a:r>
              <a:rPr lang="cs-CZ" smtClean="0">
                <a:solidFill>
                  <a:schemeClr val="tx1"/>
                </a:solidFill>
              </a:rPr>
              <a:t>Fakultní nemocnice u sv. Anny v Brně</a:t>
            </a: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8482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ovéPole 86"/>
          <p:cNvSpPr txBox="1"/>
          <p:nvPr/>
        </p:nvSpPr>
        <p:spPr>
          <a:xfrm>
            <a:off x="107504" y="4710043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mtClean="0"/>
              <a:t>Roztok </a:t>
            </a:r>
            <a:r>
              <a:rPr lang="cs-CZ" b="1"/>
              <a:t>A: </a:t>
            </a:r>
            <a:r>
              <a:rPr lang="cs-CZ"/>
              <a:t>na 1,5 l destilované vody – 1,8 ml 99% kyseliny mravenčí</a:t>
            </a:r>
          </a:p>
          <a:p>
            <a:r>
              <a:rPr lang="cs-CZ" b="1"/>
              <a:t>Roztok B:  </a:t>
            </a:r>
            <a:r>
              <a:rPr lang="cs-CZ"/>
              <a:t>na 1,5 l destilované vody 9,0 g bezvodého Na</a:t>
            </a:r>
            <a:r>
              <a:rPr lang="cs-CZ" baseline="-25000"/>
              <a:t>2</a:t>
            </a:r>
            <a:r>
              <a:rPr lang="cs-CZ"/>
              <a:t>CO</a:t>
            </a:r>
            <a:r>
              <a:rPr lang="cs-CZ" baseline="-25000"/>
              <a:t>3</a:t>
            </a:r>
            <a:r>
              <a:rPr lang="cs-CZ"/>
              <a:t>, </a:t>
            </a:r>
            <a:r>
              <a:rPr lang="cs-CZ" smtClean="0"/>
              <a:t>21,75 </a:t>
            </a:r>
            <a:r>
              <a:rPr lang="cs-CZ"/>
              <a:t>g </a:t>
            </a:r>
            <a:r>
              <a:rPr lang="cs-CZ" smtClean="0"/>
              <a:t>NaCl, </a:t>
            </a:r>
          </a:p>
          <a:p>
            <a:r>
              <a:rPr lang="cs-CZ"/>
              <a:t> </a:t>
            </a:r>
            <a:r>
              <a:rPr lang="cs-CZ" smtClean="0"/>
              <a:t>                  46,95 </a:t>
            </a:r>
            <a:r>
              <a:rPr lang="cs-CZ"/>
              <a:t>g bezvodého </a:t>
            </a:r>
            <a:r>
              <a:rPr lang="cs-CZ" smtClean="0"/>
              <a:t>Na</a:t>
            </a:r>
            <a:r>
              <a:rPr lang="cs-CZ" baseline="-25000" smtClean="0"/>
              <a:t>2</a:t>
            </a:r>
            <a:r>
              <a:rPr lang="cs-CZ" smtClean="0"/>
              <a:t>SO</a:t>
            </a:r>
            <a:r>
              <a:rPr lang="cs-CZ" baseline="-25000" smtClean="0"/>
              <a:t>4</a:t>
            </a:r>
            <a:endParaRPr lang="cs-CZ"/>
          </a:p>
          <a:p>
            <a:r>
              <a:rPr lang="cs-CZ" b="1"/>
              <a:t>Roztok C:  </a:t>
            </a:r>
            <a:r>
              <a:rPr lang="cs-CZ"/>
              <a:t>na 1,5 l PBS (pH 7-7,4) - 15 g paraformaldehydu</a:t>
            </a:r>
          </a:p>
          <a:p>
            <a:endParaRPr lang="cs-CZ"/>
          </a:p>
        </p:txBody>
      </p:sp>
      <p:sp>
        <p:nvSpPr>
          <p:cNvPr id="88" name="TextovéPole 87"/>
          <p:cNvSpPr txBox="1"/>
          <p:nvPr/>
        </p:nvSpPr>
        <p:spPr>
          <a:xfrm>
            <a:off x="5508104" y="692696"/>
            <a:ext cx="2988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/>
              <a:t>LYZOVÁNÍ </a:t>
            </a:r>
          </a:p>
          <a:p>
            <a:r>
              <a:rPr lang="cs-CZ" sz="4000" b="1" smtClean="0"/>
              <a:t>ERYTROCYTŮ</a:t>
            </a:r>
            <a:endParaRPr lang="cs-CZ" sz="4000" b="1"/>
          </a:p>
        </p:txBody>
      </p:sp>
    </p:spTree>
    <p:extLst>
      <p:ext uri="{BB962C8B-B14F-4D97-AF65-F5344CB8AC3E}">
        <p14:creationId xmlns:p14="http://schemas.microsoft.com/office/powerpoint/2010/main" val="5785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Průtoková </a:t>
            </a:r>
            <a:r>
              <a:rPr lang="cs-CZ" dirty="0" err="1" smtClean="0"/>
              <a:t>cytometrie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FLOW CYTOMETRY</a:t>
            </a:r>
            <a:endParaRPr lang="cs-CZ" dirty="0"/>
          </a:p>
        </p:txBody>
      </p:sp>
      <p:pic>
        <p:nvPicPr>
          <p:cNvPr id="5" name="Picture 2" descr="http://img.medicalexpo.com/images_me/photo-g/flow-cytometer-75322-32396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5259" r="5634" b="12342"/>
          <a:stretch/>
        </p:blipFill>
        <p:spPr bwMode="auto">
          <a:xfrm>
            <a:off x="1547664" y="1484784"/>
            <a:ext cx="6336703" cy="52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Průtoková cytometrie</a:t>
            </a:r>
            <a:br>
              <a:rPr lang="cs-CZ" sz="49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sz="3100" dirty="0" err="1" smtClean="0">
                <a:solidFill>
                  <a:srgbClr val="FF0000"/>
                </a:solidFill>
                <a:latin typeface="Comic Sans MS" pitchFamily="66" charset="0"/>
              </a:rPr>
              <a:t>flow</a:t>
            </a:r>
            <a:r>
              <a:rPr lang="cs-CZ" sz="3100" dirty="0" err="1" smtClean="0">
                <a:latin typeface="Comic Sans MS" pitchFamily="66" charset="0"/>
              </a:rPr>
              <a:t>+</a:t>
            </a:r>
            <a:r>
              <a:rPr lang="cs-CZ" sz="3100" dirty="0" err="1" smtClean="0">
                <a:solidFill>
                  <a:srgbClr val="00B050"/>
                </a:solidFill>
                <a:latin typeface="Comic Sans MS" pitchFamily="66" charset="0"/>
              </a:rPr>
              <a:t>cyto</a:t>
            </a:r>
            <a:r>
              <a:rPr lang="cs-CZ" sz="3100" dirty="0" err="1" smtClean="0">
                <a:latin typeface="Comic Sans MS" pitchFamily="66" charset="0"/>
              </a:rPr>
              <a:t>+</a:t>
            </a:r>
            <a:r>
              <a:rPr lang="cs-CZ" sz="3100" dirty="0" err="1" smtClean="0">
                <a:solidFill>
                  <a:schemeClr val="accent6"/>
                </a:solidFill>
                <a:latin typeface="Comic Sans MS" pitchFamily="66" charset="0"/>
              </a:rPr>
              <a:t>metrie</a:t>
            </a:r>
            <a:r>
              <a:rPr lang="cs-CZ" sz="31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3100" dirty="0" smtClean="0">
                <a:latin typeface="Comic Sans MS" pitchFamily="66" charset="0"/>
              </a:rPr>
              <a:t>-</a:t>
            </a:r>
            <a:r>
              <a:rPr lang="cs-CZ" sz="3600" dirty="0" smtClean="0">
                <a:latin typeface="Comic Sans MS" pitchFamily="66" charset="0"/>
              </a:rPr>
              <a:t> </a:t>
            </a:r>
            <a:r>
              <a:rPr lang="cs-CZ" sz="3100" dirty="0" smtClean="0">
                <a:latin typeface="Comic Sans MS" pitchFamily="66" charset="0"/>
              </a:rPr>
              <a:t>„</a:t>
            </a:r>
            <a:r>
              <a:rPr lang="cs-CZ" sz="3100" dirty="0" smtClean="0">
                <a:solidFill>
                  <a:schemeClr val="accent6"/>
                </a:solidFill>
                <a:latin typeface="Comic Sans MS" pitchFamily="66" charset="0"/>
              </a:rPr>
              <a:t>měření</a:t>
            </a:r>
            <a:r>
              <a:rPr lang="cs-CZ" sz="3100" dirty="0" smtClean="0">
                <a:latin typeface="Comic Sans MS" pitchFamily="66" charset="0"/>
              </a:rPr>
              <a:t> </a:t>
            </a:r>
            <a:r>
              <a:rPr lang="cs-CZ" sz="3100" dirty="0" smtClean="0">
                <a:solidFill>
                  <a:srgbClr val="00B050"/>
                </a:solidFill>
                <a:latin typeface="Comic Sans MS" pitchFamily="66" charset="0"/>
              </a:rPr>
              <a:t>buněk</a:t>
            </a:r>
            <a:r>
              <a:rPr lang="cs-CZ" sz="3100" dirty="0" smtClean="0">
                <a:latin typeface="Comic Sans MS" pitchFamily="66" charset="0"/>
              </a:rPr>
              <a:t> </a:t>
            </a:r>
            <a:r>
              <a:rPr lang="cs-CZ" sz="3100" dirty="0" smtClean="0">
                <a:solidFill>
                  <a:srgbClr val="FF0000"/>
                </a:solidFill>
                <a:latin typeface="Comic Sans MS" pitchFamily="66" charset="0"/>
              </a:rPr>
              <a:t>v pohybu</a:t>
            </a:r>
            <a:r>
              <a:rPr lang="cs-CZ" sz="3100" dirty="0" smtClean="0">
                <a:latin typeface="Comic Sans MS" pitchFamily="66" charset="0"/>
              </a:rPr>
              <a:t>“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" y="1988840"/>
            <a:ext cx="8507288" cy="410445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cs-CZ" sz="2400" dirty="0" smtClean="0">
                <a:latin typeface="Comic Sans MS" pitchFamily="66" charset="0"/>
              </a:rPr>
              <a:t>možnosti analýzy mnoha vlastností a charakteristik na úrovni jedné buňky během krátkého časového úseku</a:t>
            </a:r>
          </a:p>
          <a:p>
            <a:pPr>
              <a:spcBef>
                <a:spcPts val="2000"/>
              </a:spcBef>
            </a:pPr>
            <a:r>
              <a:rPr lang="cs-CZ" sz="2400" dirty="0" smtClean="0">
                <a:latin typeface="Comic Sans MS" pitchFamily="66" charset="0"/>
              </a:rPr>
              <a:t>měření současně více než 20 </a:t>
            </a:r>
            <a:r>
              <a:rPr lang="cs-CZ" sz="2400" dirty="0" err="1" smtClean="0">
                <a:latin typeface="Comic Sans MS" pitchFamily="66" charset="0"/>
              </a:rPr>
              <a:t>markerů</a:t>
            </a:r>
            <a:r>
              <a:rPr lang="cs-CZ" sz="2400" dirty="0" smtClean="0">
                <a:latin typeface="Comic Sans MS" pitchFamily="66" charset="0"/>
              </a:rPr>
              <a:t> na jedné buňce</a:t>
            </a:r>
          </a:p>
          <a:p>
            <a:pPr>
              <a:spcBef>
                <a:spcPts val="2000"/>
              </a:spcBef>
            </a:pPr>
            <a:r>
              <a:rPr lang="cs-CZ" sz="2400" dirty="0" smtClean="0">
                <a:latin typeface="Comic Sans MS" pitchFamily="66" charset="0"/>
              </a:rPr>
              <a:t>určování fenotypu buněk, </a:t>
            </a:r>
            <a:br>
              <a:rPr lang="cs-CZ" sz="2400" dirty="0" smtClean="0">
                <a:latin typeface="Comic Sans MS" pitchFamily="66" charset="0"/>
              </a:rPr>
            </a:br>
            <a:r>
              <a:rPr lang="cs-CZ" sz="2400" dirty="0" smtClean="0">
                <a:latin typeface="Comic Sans MS" pitchFamily="66" charset="0"/>
              </a:rPr>
              <a:t>monitorování odpovědi na léčbu,</a:t>
            </a:r>
            <a:br>
              <a:rPr lang="cs-CZ" sz="2400" dirty="0" smtClean="0">
                <a:latin typeface="Comic Sans MS" pitchFamily="66" charset="0"/>
              </a:rPr>
            </a:br>
            <a:r>
              <a:rPr lang="cs-CZ" sz="2400" dirty="0" smtClean="0">
                <a:latin typeface="Comic Sans MS" pitchFamily="66" charset="0"/>
              </a:rPr>
              <a:t>výzkum signalizačních drah </a:t>
            </a:r>
          </a:p>
          <a:p>
            <a:pPr>
              <a:spcBef>
                <a:spcPts val="2000"/>
              </a:spcBef>
            </a:pPr>
            <a:r>
              <a:rPr lang="cs-CZ" sz="2400" dirty="0" smtClean="0">
                <a:latin typeface="Comic Sans MS" pitchFamily="66" charset="0"/>
              </a:rPr>
              <a:t>klíčovým nástrojem pro výzkum</a:t>
            </a:r>
            <a:br>
              <a:rPr lang="cs-CZ" sz="2400" dirty="0" smtClean="0">
                <a:latin typeface="Comic Sans MS" pitchFamily="66" charset="0"/>
              </a:rPr>
            </a:br>
            <a:r>
              <a:rPr lang="cs-CZ" sz="2400" dirty="0" smtClean="0">
                <a:latin typeface="Comic Sans MS" pitchFamily="66" charset="0"/>
              </a:rPr>
              <a:t>poruch krvetvorby</a:t>
            </a:r>
          </a:p>
        </p:txBody>
      </p:sp>
    </p:spTree>
    <p:extLst>
      <p:ext uri="{BB962C8B-B14F-4D97-AF65-F5344CB8AC3E}">
        <p14:creationId xmlns:p14="http://schemas.microsoft.com/office/powerpoint/2010/main" val="26949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393" y="3645024"/>
            <a:ext cx="1927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289" y="3501008"/>
            <a:ext cx="39401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8032" y="1340768"/>
            <a:ext cx="8532440" cy="2620888"/>
          </a:xfrm>
        </p:spPr>
        <p:txBody>
          <a:bodyPr>
            <a:normAutofit/>
          </a:bodyPr>
          <a:lstStyle/>
          <a:p>
            <a:pPr marL="88900" indent="-88900">
              <a:buNone/>
            </a:pPr>
            <a:r>
              <a:rPr lang="cs-CZ" sz="2800" b="1" dirty="0" smtClean="0">
                <a:latin typeface="Comic Sans MS" pitchFamily="66" charset="0"/>
              </a:rPr>
              <a:t>Průtoková </a:t>
            </a:r>
            <a:r>
              <a:rPr lang="cs-CZ" sz="2800" b="1" dirty="0" err="1">
                <a:latin typeface="Comic Sans MS" pitchFamily="66" charset="0"/>
              </a:rPr>
              <a:t>cytomerie</a:t>
            </a:r>
            <a:r>
              <a:rPr lang="cs-CZ" sz="2800" b="1" dirty="0">
                <a:latin typeface="Comic Sans MS" pitchFamily="66" charset="0"/>
              </a:rPr>
              <a:t> </a:t>
            </a:r>
            <a:r>
              <a:rPr lang="cs-CZ" sz="2800" dirty="0">
                <a:latin typeface="Comic Sans MS" pitchFamily="66" charset="0"/>
              </a:rPr>
              <a:t>je technologie </a:t>
            </a:r>
            <a:r>
              <a:rPr lang="cs-CZ" sz="2800" dirty="0" smtClean="0">
                <a:latin typeface="Comic Sans MS" pitchFamily="66" charset="0"/>
              </a:rPr>
              <a:t>umožňující současně </a:t>
            </a:r>
            <a:r>
              <a:rPr lang="cs-CZ" sz="2800" dirty="0">
                <a:latin typeface="Comic Sans MS" pitchFamily="66" charset="0"/>
              </a:rPr>
              <a:t>měření a analýzu </a:t>
            </a:r>
            <a:r>
              <a:rPr lang="cs-CZ" sz="2800" dirty="0" smtClean="0">
                <a:latin typeface="Comic Sans MS" pitchFamily="66" charset="0"/>
              </a:rPr>
              <a:t>několika </a:t>
            </a:r>
            <a:r>
              <a:rPr lang="cs-CZ" sz="2800" dirty="0">
                <a:latin typeface="Comic Sans MS" pitchFamily="66" charset="0"/>
              </a:rPr>
              <a:t>fyzikálních </a:t>
            </a:r>
            <a:r>
              <a:rPr lang="cs-CZ" sz="2800" dirty="0" smtClean="0">
                <a:latin typeface="Comic Sans MS" pitchFamily="66" charset="0"/>
              </a:rPr>
              <a:t/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a </a:t>
            </a:r>
            <a:r>
              <a:rPr lang="cs-CZ" sz="2800" dirty="0">
                <a:latin typeface="Comic Sans MS" pitchFamily="66" charset="0"/>
              </a:rPr>
              <a:t>chemických vlastností jednotlivých </a:t>
            </a:r>
            <a:r>
              <a:rPr lang="cs-CZ" sz="2800" dirty="0" smtClean="0">
                <a:latin typeface="Comic Sans MS" pitchFamily="66" charset="0"/>
              </a:rPr>
              <a:t>částic, </a:t>
            </a:r>
            <a:br>
              <a:rPr lang="cs-CZ" sz="2800" dirty="0" smtClean="0">
                <a:latin typeface="Comic Sans MS" pitchFamily="66" charset="0"/>
              </a:rPr>
            </a:br>
            <a:r>
              <a:rPr lang="cs-CZ" sz="2800" dirty="0" smtClean="0">
                <a:latin typeface="Comic Sans MS" pitchFamily="66" charset="0"/>
              </a:rPr>
              <a:t>které jsou unášeny v proudu kapaliny a prochází paprskem světla.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6" name="Picture 2" descr="https://www.beckmancoulter.com/ucm/idc/groups/public/documents/webasset/glb_bci_074204.jpg"/>
          <p:cNvPicPr>
            <a:picLocks noChangeAspect="1" noChangeArrowheads="1"/>
          </p:cNvPicPr>
          <p:nvPr/>
        </p:nvPicPr>
        <p:blipFill>
          <a:blip r:embed="rId4" cstate="print"/>
          <a:srcRect t="7665" b="8426"/>
          <a:stretch>
            <a:fillRect/>
          </a:stretch>
        </p:blipFill>
        <p:spPr bwMode="auto">
          <a:xfrm>
            <a:off x="468635" y="3717032"/>
            <a:ext cx="3743325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2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42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Využití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55365"/>
            <a:ext cx="8640960" cy="38058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Klinické využití (imunofenotypizace)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Buněčná biologie (DNA, RNA analýza)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Mikrobiologie (rezistence na antibiotika, </a:t>
            </a:r>
            <a:r>
              <a:rPr lang="cs-CZ" sz="2400" dirty="0" err="1" smtClean="0">
                <a:latin typeface="Comic Sans MS" pitchFamily="66" charset="0"/>
              </a:rPr>
              <a:t>kintetika</a:t>
            </a:r>
            <a:r>
              <a:rPr lang="cs-CZ" sz="2400" dirty="0" smtClean="0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82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81450" cy="1143000"/>
          </a:xfrm>
        </p:spPr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Co měříme?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65920" y="2060848"/>
            <a:ext cx="7118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   Odražené světlo a emitovanou fluorescenci</a:t>
            </a:r>
          </a:p>
          <a:p>
            <a:pPr marL="0" lvl="1"/>
            <a:endParaRPr lang="cs-CZ" sz="2400" dirty="0" smtClean="0">
              <a:latin typeface="Comic Sans MS" pitchFamily="66" charset="0"/>
            </a:endParaRPr>
          </a:p>
          <a:p>
            <a:pPr marL="0" lvl="1"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   Částice o velikosti 0,2-150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Comic Sans MS" pitchFamily="66" charset="0"/>
              </a:rPr>
              <a:t>m</a:t>
            </a:r>
          </a:p>
          <a:p>
            <a:pPr marL="0" lvl="1"/>
            <a:endParaRPr lang="cs-CZ" sz="2400" dirty="0" smtClean="0">
              <a:latin typeface="Comic Sans MS" pitchFamily="66" charset="0"/>
            </a:endParaRPr>
          </a:p>
          <a:p>
            <a:pPr marL="0" lvl="1"/>
            <a:endParaRPr lang="cs-CZ" sz="2400" dirty="0" smtClean="0">
              <a:latin typeface="Comic Sans MS" pitchFamily="66" charset="0"/>
            </a:endParaRPr>
          </a:p>
          <a:p>
            <a:pPr marL="0" lvl="1"/>
            <a:endParaRPr lang="cs-CZ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dirty="0" err="1" smtClean="0">
                <a:latin typeface="Comic Sans MS" pitchFamily="66" charset="0"/>
              </a:rPr>
              <a:t>Prokaryotické</a:t>
            </a:r>
            <a:r>
              <a:rPr lang="cs-CZ" sz="2400" dirty="0" smtClean="0">
                <a:latin typeface="Comic Sans MS" pitchFamily="66" charset="0"/>
              </a:rPr>
              <a:t> a eukaryotické buňky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   Virové částice, bakterie, houby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  Komplexy antigen-</a:t>
            </a:r>
            <a:r>
              <a:rPr lang="cs-CZ" sz="2400" dirty="0" err="1" smtClean="0">
                <a:latin typeface="Comic Sans MS" pitchFamily="66" charset="0"/>
              </a:rPr>
              <a:t>proilátky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Princip průtokové cytometrie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7801" y="1916832"/>
            <a:ext cx="873668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Při průchodu částic laserovým paprskem dochází </a:t>
            </a:r>
          </a:p>
          <a:p>
            <a:r>
              <a:rPr lang="cs-CZ" sz="2400" dirty="0" smtClean="0">
                <a:latin typeface="Comic Sans MS" pitchFamily="66" charset="0"/>
              </a:rPr>
              <a:t>k rozptylu světla  a k fluorescenci navázaných </a:t>
            </a:r>
            <a:r>
              <a:rPr lang="cs-CZ" sz="2400" dirty="0" err="1" smtClean="0">
                <a:latin typeface="Comic Sans MS" pitchFamily="66" charset="0"/>
              </a:rPr>
              <a:t>fluorochromů</a:t>
            </a:r>
            <a:endParaRPr lang="cs-CZ" sz="2400" dirty="0" smtClean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Světelné signály jsou převedeny na elektrické pomocí </a:t>
            </a:r>
          </a:p>
          <a:p>
            <a:r>
              <a:rPr lang="cs-CZ" sz="2400" dirty="0" smtClean="0">
                <a:latin typeface="Comic Sans MS" pitchFamily="66" charset="0"/>
              </a:rPr>
              <a:t>detektorů (fotonásobiče)</a:t>
            </a: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Na každé buňce je možné změřit několik parametrů zároveň</a:t>
            </a: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Naměřená data se ukládají a dále analyzují</a:t>
            </a:r>
          </a:p>
          <a:p>
            <a:endParaRPr lang="cs-CZ" sz="2400" dirty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Tři hlavní systémy průtokového </a:t>
            </a:r>
            <a:r>
              <a:rPr lang="cs-CZ" sz="2800" b="1" dirty="0" err="1" smtClean="0">
                <a:latin typeface="Comic Sans MS" pitchFamily="66" charset="0"/>
              </a:rPr>
              <a:t>cytometru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196752"/>
            <a:ext cx="63065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Comic Sans MS" pitchFamily="66" charset="0"/>
              </a:rPr>
              <a:t>  Fluidní systém </a:t>
            </a:r>
          </a:p>
          <a:p>
            <a:r>
              <a:rPr lang="cs-CZ" sz="1600" dirty="0">
                <a:latin typeface="Comic Sans MS" pitchFamily="66" charset="0"/>
              </a:rPr>
              <a:t>	</a:t>
            </a:r>
            <a:r>
              <a:rPr lang="cs-CZ" sz="1600" dirty="0" smtClean="0">
                <a:latin typeface="Comic Sans MS" pitchFamily="66" charset="0"/>
              </a:rPr>
              <a:t>transport částic k laserovému paprsku</a:t>
            </a:r>
          </a:p>
          <a:p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  Optický systém</a:t>
            </a:r>
            <a:r>
              <a:rPr lang="cs-CZ" sz="1600" dirty="0" smtClean="0">
                <a:latin typeface="Comic Sans MS" pitchFamily="66" charset="0"/>
              </a:rPr>
              <a:t/>
            </a:r>
            <a:br>
              <a:rPr lang="cs-CZ" sz="1600" dirty="0" smtClean="0">
                <a:latin typeface="Comic Sans MS" pitchFamily="66" charset="0"/>
              </a:rPr>
            </a:br>
            <a:r>
              <a:rPr lang="cs-CZ" sz="1600" dirty="0" smtClean="0">
                <a:latin typeface="Comic Sans MS" pitchFamily="66" charset="0"/>
              </a:rPr>
              <a:t>	laser, zrcadla a optické filtry</a:t>
            </a:r>
          </a:p>
          <a:p>
            <a:endParaRPr lang="cs-CZ" sz="1600" dirty="0">
              <a:latin typeface="Comic Sans MS" pitchFamily="66" charset="0"/>
            </a:endParaRPr>
          </a:p>
          <a:p>
            <a:r>
              <a:rPr lang="cs-CZ" sz="1600" b="1" dirty="0" smtClean="0">
                <a:latin typeface="Comic Sans MS" pitchFamily="66" charset="0"/>
              </a:rPr>
              <a:t>  Elektronický systém </a:t>
            </a:r>
            <a:r>
              <a:rPr lang="cs-CZ" sz="1600" dirty="0" smtClean="0">
                <a:latin typeface="Comic Sans MS" pitchFamily="66" charset="0"/>
              </a:rPr>
              <a:t/>
            </a:r>
            <a:br>
              <a:rPr lang="cs-CZ" sz="1600" dirty="0" smtClean="0">
                <a:latin typeface="Comic Sans MS" pitchFamily="66" charset="0"/>
              </a:rPr>
            </a:br>
            <a:r>
              <a:rPr lang="cs-CZ" sz="1600" dirty="0" smtClean="0">
                <a:latin typeface="Comic Sans MS" pitchFamily="66" charset="0"/>
              </a:rPr>
              <a:t>	převod detekovaných světelných signálů na signály </a:t>
            </a:r>
            <a:br>
              <a:rPr lang="cs-CZ" sz="1600" dirty="0" smtClean="0">
                <a:latin typeface="Comic Sans MS" pitchFamily="66" charset="0"/>
              </a:rPr>
            </a:br>
            <a:r>
              <a:rPr lang="cs-CZ" sz="1600" dirty="0" smtClean="0">
                <a:latin typeface="Comic Sans MS" pitchFamily="66" charset="0"/>
              </a:rPr>
              <a:t>	elektronické, které mohou být vyhodnoceny počítačem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 descr="http://www.cytovas.com/wp-content/uploads/2012/06/cytometer-labe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25472"/>
            <a:ext cx="6246691" cy="32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 r="59958"/>
          <a:stretch>
            <a:fillRect/>
          </a:stretch>
        </p:blipFill>
        <p:spPr bwMode="auto">
          <a:xfrm>
            <a:off x="6804248" y="4077072"/>
            <a:ext cx="2160250" cy="223266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Comic Sans MS" pitchFamily="66" charset="0"/>
              </a:rPr>
              <a:t>Fluidika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268760"/>
            <a:ext cx="708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- transport částic v proudu nosné tekutiny k laserovému paprsku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4285" y="6536377"/>
            <a:ext cx="3704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Practical flow cytometry in </a:t>
            </a:r>
            <a:r>
              <a:rPr lang="en-US" sz="1200" i="1" dirty="0" err="1" smtClean="0"/>
              <a:t>haematology</a:t>
            </a:r>
            <a:r>
              <a:rPr lang="en-US" sz="1200" i="1" dirty="0" smtClean="0"/>
              <a:t> diagnosis</a:t>
            </a:r>
            <a:r>
              <a:rPr lang="cs-CZ" sz="1200" i="1" dirty="0" smtClean="0"/>
              <a:t>, 2013</a:t>
            </a:r>
            <a:endParaRPr lang="cs-CZ" sz="1200" i="1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39309"/>
            <a:ext cx="5036820" cy="43815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23528" y="6220809"/>
            <a:ext cx="208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hlinkClick r:id="rId4"/>
              </a:rPr>
              <a:t>Hydrodynamická fokusace</a:t>
            </a:r>
          </a:p>
        </p:txBody>
      </p:sp>
    </p:spTree>
    <p:extLst>
      <p:ext uri="{BB962C8B-B14F-4D97-AF65-F5344CB8AC3E}">
        <p14:creationId xmlns:p14="http://schemas.microsoft.com/office/powerpoint/2010/main" val="120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880649" y="1124744"/>
            <a:ext cx="7534024" cy="4977844"/>
            <a:chOff x="880649" y="1124744"/>
            <a:chExt cx="7534024" cy="4977844"/>
          </a:xfrm>
        </p:grpSpPr>
        <p:pic>
          <p:nvPicPr>
            <p:cNvPr id="18434" name="Picture 2" descr="image"/>
            <p:cNvPicPr>
              <a:picLocks noChangeAspect="1" noChangeArrowheads="1"/>
            </p:cNvPicPr>
            <p:nvPr/>
          </p:nvPicPr>
          <p:blipFill>
            <a:blip r:embed="rId2" cstate="print"/>
            <a:srcRect t="12089" b="5018"/>
            <a:stretch>
              <a:fillRect/>
            </a:stretch>
          </p:blipFill>
          <p:spPr bwMode="auto">
            <a:xfrm>
              <a:off x="2126708" y="2276872"/>
              <a:ext cx="4893564" cy="3456384"/>
            </a:xfrm>
            <a:prstGeom prst="rect">
              <a:avLst/>
            </a:prstGeom>
            <a:noFill/>
          </p:spPr>
        </p:pic>
        <p:sp>
          <p:nvSpPr>
            <p:cNvPr id="6" name="TextovéPole 5"/>
            <p:cNvSpPr txBox="1"/>
            <p:nvPr/>
          </p:nvSpPr>
          <p:spPr>
            <a:xfrm>
              <a:off x="2807721" y="5733256"/>
              <a:ext cx="82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latin typeface="Arial Narrow" pitchFamily="34" charset="0"/>
                </a:rPr>
                <a:t>Vzorek</a:t>
              </a:r>
              <a:endParaRPr lang="cs-CZ" b="1" dirty="0">
                <a:latin typeface="Arial Narrow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544025" y="5733256"/>
              <a:ext cx="828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latin typeface="Arial Narrow" pitchFamily="34" charset="0"/>
                </a:rPr>
                <a:t>Vzorek</a:t>
              </a:r>
              <a:endParaRPr lang="cs-CZ" b="1" dirty="0">
                <a:latin typeface="Arial Narrow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880649" y="1124744"/>
              <a:ext cx="2395207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700" dirty="0" smtClean="0"/>
                <a:t>Nízký tlak vzorku</a:t>
              </a:r>
            </a:p>
            <a:p>
              <a:r>
                <a:rPr lang="cs-CZ" sz="1700" dirty="0" smtClean="0"/>
                <a:t>Úzký proud vzorku</a:t>
              </a:r>
            </a:p>
            <a:p>
              <a:r>
                <a:rPr lang="cs-CZ" sz="1700" dirty="0" smtClean="0"/>
                <a:t>Vhodné pro DNA analýzu</a:t>
              </a:r>
              <a:endParaRPr lang="cs-CZ" sz="1700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796136" y="1124744"/>
              <a:ext cx="2618537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700" dirty="0" smtClean="0"/>
                <a:t>Vysoký tlak vzorku</a:t>
              </a:r>
            </a:p>
            <a:p>
              <a:r>
                <a:rPr lang="cs-CZ" sz="1700" dirty="0" smtClean="0"/>
                <a:t>Široký proud vzorku</a:t>
              </a:r>
            </a:p>
            <a:p>
              <a:r>
                <a:rPr lang="cs-CZ" sz="1700" dirty="0" smtClean="0"/>
                <a:t>Nevhodné pro DNA analýzu</a:t>
              </a:r>
              <a:endParaRPr lang="cs-CZ" sz="1700" dirty="0"/>
            </a:p>
          </p:txBody>
        </p:sp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49529" t="67921" r="37189" b="8454"/>
          <a:stretch>
            <a:fillRect/>
          </a:stretch>
        </p:blipFill>
        <p:spPr bwMode="auto">
          <a:xfrm>
            <a:off x="7308304" y="393305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36800" t="67921" r="49918" b="8454"/>
          <a:stretch>
            <a:fillRect/>
          </a:stretch>
        </p:blipFill>
        <p:spPr bwMode="auto">
          <a:xfrm>
            <a:off x="107504" y="393305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5404285" y="6536377"/>
            <a:ext cx="3704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Practical flow cytometry in </a:t>
            </a:r>
            <a:r>
              <a:rPr lang="en-US" sz="1200" i="1" dirty="0" err="1" smtClean="0"/>
              <a:t>haematology</a:t>
            </a:r>
            <a:r>
              <a:rPr lang="en-US" sz="1200" i="1" dirty="0" smtClean="0"/>
              <a:t> diagnosis</a:t>
            </a:r>
            <a:r>
              <a:rPr lang="cs-CZ" sz="1200" i="1" dirty="0" smtClean="0"/>
              <a:t>, 2013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50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2000"/>
            <a:lum/>
          </a:blip>
          <a:srcRect/>
          <a:stretch>
            <a:fillRect l="8000" t="-1000" r="8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514350"/>
            <a:ext cx="7920037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smtClean="0"/>
              <a:t>Cluster Designation</a:t>
            </a:r>
            <a:br>
              <a:rPr lang="cs-CZ" sz="4000" b="1" smtClean="0"/>
            </a:br>
            <a:r>
              <a:rPr lang="cs-CZ" sz="3200" b="1" smtClean="0"/>
              <a:t>(Cluster of Differentiation)</a:t>
            </a:r>
            <a:endParaRPr lang="cs-CZ" sz="200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0" y="1531938"/>
            <a:ext cx="8915400" cy="3990975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cs-CZ" sz="2000" b="1" smtClean="0"/>
              <a:t>buňky exprimují ( vystavují) na svém povrchu různé specifické molekuly</a:t>
            </a:r>
            <a:r>
              <a:rPr lang="cs-CZ" sz="2000" smtClean="0"/>
              <a:t> – znaky, které můžeme uspořádat do skupin charakterizujících  buněčnou linii, stav diferenciace jednotlivé buňky a její aktivace</a:t>
            </a:r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/>
            <a:r>
              <a:rPr lang="cs-CZ" sz="2000" b="1" smtClean="0"/>
              <a:t>CD klasifikace: </a:t>
            </a:r>
            <a:r>
              <a:rPr lang="cs-CZ" sz="2000" smtClean="0"/>
              <a:t>znak definované struktury rozpoznatelný monoklonální protilátkou je zařazen do skupiny diferenciačních CD znaků a označen číslem (CD1, CD2, CD3,…). V současné době je na lidských leukocytech charakterizováno asi 400 znaků.</a:t>
            </a:r>
          </a:p>
          <a:p>
            <a:pPr eaLnBrk="1" hangingPunct="1"/>
            <a:endParaRPr lang="cs-CZ" sz="2000" b="1" smtClean="0"/>
          </a:p>
          <a:p>
            <a:pPr eaLnBrk="1" hangingPunct="1"/>
            <a:r>
              <a:rPr lang="cs-CZ" sz="2000" b="1" smtClean="0"/>
              <a:t>Využití: </a:t>
            </a:r>
            <a:r>
              <a:rPr lang="cs-CZ" sz="2000" smtClean="0"/>
              <a:t>CD znaky jsou používány k označení plně definovaných molekul. Molekuly zařazené do CD klasifikace jsou členěny podle funkce. Rozlišení adhezních membránových molekul, receptory pro rozmanité cytokiny, molekuly vyjádřené na T lymfocytech, B lymfocytech , trombocytech či jiných buněčných populacích.</a:t>
            </a:r>
          </a:p>
          <a:p>
            <a:pPr algn="just" eaLnBrk="1" hangingPunct="1"/>
            <a:endParaRPr lang="cs-CZ" sz="2000" smtClean="0"/>
          </a:p>
          <a:p>
            <a:pPr eaLnBrk="1" hangingPunct="1"/>
            <a:endParaRPr lang="cs-CZ" sz="2000" smtClean="0"/>
          </a:p>
        </p:txBody>
      </p:sp>
    </p:spTree>
    <p:extLst>
      <p:ext uri="{BB962C8B-B14F-4D97-AF65-F5344CB8AC3E}">
        <p14:creationId xmlns:p14="http://schemas.microsoft.com/office/powerpoint/2010/main" val="16286202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20680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Comic Sans MS" panose="030F0702030302020204" pitchFamily="66" charset="0"/>
              </a:rPr>
              <a:t>Velikost vs. </a:t>
            </a:r>
            <a:r>
              <a:rPr lang="cs-CZ" b="1" dirty="0" err="1" smtClean="0">
                <a:latin typeface="Comic Sans MS" panose="030F0702030302020204" pitchFamily="66" charset="0"/>
              </a:rPr>
              <a:t>granularita</a:t>
            </a:r>
            <a:endParaRPr lang="cs-CZ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2" t="38974" r="9063" b="5317"/>
          <a:stretch/>
        </p:blipFill>
        <p:spPr bwMode="auto">
          <a:xfrm>
            <a:off x="5234260" y="4548336"/>
            <a:ext cx="236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t="38974" r="56765" b="5317"/>
          <a:stretch/>
        </p:blipFill>
        <p:spPr bwMode="auto">
          <a:xfrm>
            <a:off x="1319808" y="4483986"/>
            <a:ext cx="23160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49280" y="4114654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Přímý rozptyl – velikost buněk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4114654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Boční rozptyl – </a:t>
            </a:r>
            <a:r>
              <a:rPr lang="cs-CZ" dirty="0" err="1" smtClean="0">
                <a:latin typeface="Comic Sans MS" panose="030F0702030302020204" pitchFamily="66" charset="0"/>
              </a:rPr>
              <a:t>granularita</a:t>
            </a:r>
            <a:r>
              <a:rPr lang="cs-CZ" dirty="0" smtClean="0">
                <a:latin typeface="Comic Sans MS" panose="030F0702030302020204" pitchFamily="66" charset="0"/>
              </a:rPr>
              <a:t> buněk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07704" y="1700808"/>
            <a:ext cx="16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Forward </a:t>
            </a:r>
            <a:r>
              <a:rPr lang="cs-CZ" b="1" dirty="0" err="1" smtClean="0">
                <a:solidFill>
                  <a:schemeClr val="bg1"/>
                </a:solidFill>
              </a:rPr>
              <a:t>scatter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325026" y="1700808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Side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scatter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1700808"/>
            <a:ext cx="8643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err="1" smtClean="0">
                <a:latin typeface="Comic Sans MS" pitchFamily="66" charset="0"/>
              </a:rPr>
              <a:t>Light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Scatter</a:t>
            </a:r>
            <a:r>
              <a:rPr lang="cs-CZ" sz="2400" dirty="0" smtClean="0">
                <a:latin typeface="Comic Sans MS" pitchFamily="66" charset="0"/>
              </a:rPr>
              <a:t>: procházející částice vychýlí </a:t>
            </a:r>
            <a:r>
              <a:rPr lang="cs-CZ" sz="2400" dirty="0" err="1" smtClean="0">
                <a:latin typeface="Comic Sans MS" pitchFamily="66" charset="0"/>
              </a:rPr>
              <a:t>dopadjící</a:t>
            </a:r>
            <a:r>
              <a:rPr lang="cs-CZ" sz="2400" dirty="0" smtClean="0">
                <a:latin typeface="Comic Sans MS" pitchFamily="66" charset="0"/>
              </a:rPr>
              <a:t> světlo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	Forward </a:t>
            </a:r>
            <a:r>
              <a:rPr lang="cs-CZ" sz="2400" dirty="0" err="1" smtClean="0">
                <a:latin typeface="Comic Sans MS" pitchFamily="66" charset="0"/>
              </a:rPr>
              <a:t>Scatter</a:t>
            </a:r>
            <a:r>
              <a:rPr lang="cs-CZ" sz="2400" dirty="0" smtClean="0">
                <a:latin typeface="Comic Sans MS" pitchFamily="66" charset="0"/>
              </a:rPr>
              <a:t> (velikost)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	</a:t>
            </a:r>
            <a:r>
              <a:rPr lang="cs-CZ" sz="2400" dirty="0" err="1" smtClean="0">
                <a:latin typeface="Comic Sans MS" pitchFamily="66" charset="0"/>
              </a:rPr>
              <a:t>Side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Scatter</a:t>
            </a:r>
            <a:r>
              <a:rPr lang="cs-CZ" sz="2400" dirty="0" smtClean="0">
                <a:latin typeface="Comic Sans MS" pitchFamily="66" charset="0"/>
              </a:rPr>
              <a:t> (</a:t>
            </a:r>
            <a:r>
              <a:rPr lang="cs-CZ" sz="2400" dirty="0" err="1" smtClean="0">
                <a:latin typeface="Comic Sans MS" pitchFamily="66" charset="0"/>
              </a:rPr>
              <a:t>granularita</a:t>
            </a:r>
            <a:r>
              <a:rPr lang="cs-CZ" sz="2400" dirty="0" smtClean="0">
                <a:latin typeface="Comic Sans MS" pitchFamily="66" charset="0"/>
              </a:rPr>
              <a:t>)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FSC vs. SSC</a:t>
            </a:r>
            <a:endParaRPr lang="cs-CZ" dirty="0">
              <a:latin typeface="Comic Sans MS" pitchFamily="66" charset="0"/>
            </a:endParaRPr>
          </a:p>
        </p:txBody>
      </p:sp>
      <p:grpSp>
        <p:nvGrpSpPr>
          <p:cNvPr id="3" name="Skupina 7"/>
          <p:cNvGrpSpPr/>
          <p:nvPr/>
        </p:nvGrpSpPr>
        <p:grpSpPr>
          <a:xfrm>
            <a:off x="0" y="1988840"/>
            <a:ext cx="9144000" cy="3689649"/>
            <a:chOff x="0" y="2636912"/>
            <a:chExt cx="9144000" cy="3689649"/>
          </a:xfrm>
        </p:grpSpPr>
        <p:pic>
          <p:nvPicPr>
            <p:cNvPr id="30722" name="Picture 2" descr="https://www.researchgate.net/file.PostFileLoader.html?id=521c3f40cf57d7b924c71f50&amp;assetKey=AS%3A273560138911747%401442233227817"/>
            <p:cNvPicPr>
              <a:picLocks noChangeAspect="1" noChangeArrowheads="1"/>
            </p:cNvPicPr>
            <p:nvPr/>
          </p:nvPicPr>
          <p:blipFill>
            <a:blip r:embed="rId2" cstate="print"/>
            <a:srcRect t="46199"/>
            <a:stretch>
              <a:fillRect/>
            </a:stretch>
          </p:blipFill>
          <p:spPr bwMode="auto">
            <a:xfrm>
              <a:off x="0" y="2636912"/>
              <a:ext cx="9144000" cy="3689649"/>
            </a:xfrm>
            <a:prstGeom prst="rect">
              <a:avLst/>
            </a:prstGeom>
            <a:noFill/>
          </p:spPr>
        </p:pic>
        <p:sp>
          <p:nvSpPr>
            <p:cNvPr id="4" name="TextovéPole 3"/>
            <p:cNvSpPr txBox="1"/>
            <p:nvPr/>
          </p:nvSpPr>
          <p:spPr>
            <a:xfrm>
              <a:off x="755576" y="3759423"/>
              <a:ext cx="15841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rgbClr val="0070C0"/>
                  </a:solidFill>
                </a:rPr>
                <a:t>Lymfocyty</a:t>
              </a:r>
              <a:endParaRPr lang="cs-CZ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164288" y="3183359"/>
              <a:ext cx="18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rgbClr val="00B050"/>
                  </a:solidFill>
                </a:rPr>
                <a:t>Granulocyty</a:t>
              </a:r>
              <a:endParaRPr lang="cs-CZ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7092280" y="4695527"/>
              <a:ext cx="14401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srgbClr val="00B0F0"/>
                  </a:solidFill>
                </a:rPr>
                <a:t>Monocyty</a:t>
              </a:r>
              <a:endParaRPr lang="cs-CZ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899592" y="5085184"/>
              <a:ext cx="165618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solidFill>
                    <a:srgbClr val="FF0000"/>
                  </a:solidFill>
                </a:rPr>
                <a:t>RBC, </a:t>
              </a:r>
              <a:r>
                <a:rPr lang="cs-CZ" sz="2000" b="1" dirty="0" err="1" smtClean="0">
                  <a:solidFill>
                    <a:srgbClr val="FF0000"/>
                  </a:solidFill>
                </a:rPr>
                <a:t>debris</a:t>
              </a:r>
              <a:r>
                <a:rPr lang="cs-CZ" sz="2000" b="1" dirty="0" smtClean="0">
                  <a:solidFill>
                    <a:srgbClr val="FF0000"/>
                  </a:solidFill>
                </a:rPr>
                <a:t>, </a:t>
              </a:r>
            </a:p>
            <a:p>
              <a:r>
                <a:rPr lang="cs-CZ" sz="2000" b="1" dirty="0" smtClean="0">
                  <a:solidFill>
                    <a:srgbClr val="FF0000"/>
                  </a:solidFill>
                </a:rPr>
                <a:t>mrtvé buňky</a:t>
              </a:r>
              <a:endParaRPr lang="cs-CZ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4268330" y="5373216"/>
            <a:ext cx="5164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FSC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2267744" y="3720205"/>
            <a:ext cx="5196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SSC</a:t>
            </a:r>
            <a:endParaRPr lang="cs-CZ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16200000">
            <a:off x="1565407" y="3662767"/>
            <a:ext cx="1436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000" b="1" dirty="0" err="1">
                <a:latin typeface="Times New Roman" pitchFamily="18" charset="0"/>
              </a:rPr>
              <a:t>granularita</a:t>
            </a:r>
            <a:endParaRPr kumimoji="1" lang="cs-CZ" sz="2000" b="1" dirty="0"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34675" y="5543477"/>
            <a:ext cx="134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800" b="1" dirty="0">
                <a:latin typeface="Times New Roman" pitchFamily="18" charset="0"/>
              </a:rPr>
              <a:t>velikost</a:t>
            </a:r>
            <a:endParaRPr kumimoji="1" lang="cs-CZ" sz="2400" b="1" dirty="0">
              <a:latin typeface="Times New Roman" pitchFamily="18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4683794" y="5805264"/>
            <a:ext cx="1976438" cy="0"/>
          </a:xfrm>
          <a:prstGeom prst="straightConnector1">
            <a:avLst/>
          </a:prstGeom>
          <a:solidFill>
            <a:srgbClr val="FF0000"/>
          </a:solidFill>
          <a:ln w="7620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Plus 17"/>
          <p:cNvSpPr>
            <a:spLocks noChangeAspect="1"/>
          </p:cNvSpPr>
          <p:nvPr/>
        </p:nvSpPr>
        <p:spPr>
          <a:xfrm>
            <a:off x="5350544" y="5852889"/>
            <a:ext cx="457200" cy="4572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19" name="Skupina 7"/>
          <p:cNvGrpSpPr>
            <a:grpSpLocks/>
          </p:cNvGrpSpPr>
          <p:nvPr/>
        </p:nvGrpSpPr>
        <p:grpSpPr bwMode="auto">
          <a:xfrm>
            <a:off x="2048481" y="2111458"/>
            <a:ext cx="479112" cy="1038746"/>
            <a:chOff x="635988" y="2440966"/>
            <a:chExt cx="479630" cy="1976065"/>
          </a:xfrm>
        </p:grpSpPr>
        <p:cxnSp>
          <p:nvCxnSpPr>
            <p:cNvPr id="20" name="Přímá spojnice se šipkou 19"/>
            <p:cNvCxnSpPr/>
            <p:nvPr/>
          </p:nvCxnSpPr>
          <p:spPr>
            <a:xfrm rot="16200000">
              <a:off x="127585" y="3428999"/>
              <a:ext cx="1976065" cy="0"/>
            </a:xfrm>
            <a:prstGeom prst="straightConnector1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Plus 20"/>
            <p:cNvSpPr>
              <a:spLocks noChangeAspect="1"/>
            </p:cNvSpPr>
            <p:nvPr/>
          </p:nvSpPr>
          <p:spPr>
            <a:xfrm rot="16200000">
              <a:off x="504706" y="3311178"/>
              <a:ext cx="720259" cy="457695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7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Fluorescence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772816"/>
            <a:ext cx="871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Mnoho buněk má stejnou či podobnou morfologii </a:t>
            </a:r>
          </a:p>
          <a:p>
            <a:r>
              <a:rPr lang="cs-CZ" dirty="0" smtClean="0">
                <a:latin typeface="Comic Sans MS" pitchFamily="66" charset="0"/>
              </a:rPr>
              <a:t>-  </a:t>
            </a:r>
            <a:r>
              <a:rPr lang="cs-CZ" dirty="0" err="1" smtClean="0">
                <a:latin typeface="Comic Sans MS" pitchFamily="66" charset="0"/>
              </a:rPr>
              <a:t>fluorochromy</a:t>
            </a:r>
            <a:r>
              <a:rPr lang="cs-CZ" dirty="0" smtClean="0">
                <a:latin typeface="Comic Sans MS" pitchFamily="66" charset="0"/>
              </a:rPr>
              <a:t> značené monoklonální protilátky specifické k určitému </a:t>
            </a:r>
            <a:r>
              <a:rPr lang="cs-CZ" dirty="0" err="1" smtClean="0">
                <a:latin typeface="Comic Sans MS" pitchFamily="66" charset="0"/>
              </a:rPr>
              <a:t>epitopu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4818" name="Picture 2" descr="http://labguide.cz/wp-content/uploads/2015/01/Excita%C4%8Dn%C3%AD-a-emisn%C3%AD-p%C3%A1smo.jpg"/>
          <p:cNvPicPr>
            <a:picLocks noChangeAspect="1" noChangeArrowheads="1"/>
          </p:cNvPicPr>
          <p:nvPr/>
        </p:nvPicPr>
        <p:blipFill>
          <a:blip r:embed="rId2" cstate="print"/>
          <a:srcRect b="7665"/>
          <a:stretch>
            <a:fillRect/>
          </a:stretch>
        </p:blipFill>
        <p:spPr bwMode="auto">
          <a:xfrm>
            <a:off x="4251895" y="3068960"/>
            <a:ext cx="5000625" cy="3456384"/>
          </a:xfrm>
          <a:prstGeom prst="rect">
            <a:avLst/>
          </a:prstGeom>
          <a:noFill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72586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20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Fluorochromy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Jsou excitovány vhodnou vlnovou délkou</a:t>
            </a: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Emitují světlo o specifické delší vlnové délce</a:t>
            </a:r>
          </a:p>
          <a:p>
            <a:pPr>
              <a:buFont typeface="Wingdings" pitchFamily="2" charset="2"/>
              <a:buChar char="§"/>
            </a:pPr>
            <a:endParaRPr lang="cs-CZ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I neznačené buňky mohou být fluorescentní díky slabé </a:t>
            </a:r>
            <a:r>
              <a:rPr lang="cs-CZ" sz="2400" dirty="0" err="1" smtClean="0">
                <a:latin typeface="Comic Sans MS" pitchFamily="66" charset="0"/>
              </a:rPr>
              <a:t>autofluorescenci</a:t>
            </a:r>
            <a:endParaRPr lang="cs-CZ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5175"/>
            <a:ext cx="9067800" cy="56943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err="1" smtClean="0"/>
              <a:t>Fluorochrom</a:t>
            </a:r>
            <a:r>
              <a:rPr lang="cs-CZ" b="1" dirty="0" smtClean="0"/>
              <a:t>y</a:t>
            </a:r>
            <a:r>
              <a:rPr lang="en-US" b="1" dirty="0" smtClean="0"/>
              <a:t>: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Polycy</a:t>
            </a:r>
            <a:r>
              <a:rPr lang="cs-CZ" sz="2800" dirty="0" smtClean="0"/>
              <a:t>k</a:t>
            </a:r>
            <a:r>
              <a:rPr lang="en-US" sz="2800" dirty="0" err="1" smtClean="0"/>
              <a:t>lic</a:t>
            </a:r>
            <a:r>
              <a:rPr lang="cs-CZ" sz="2800" dirty="0" err="1" smtClean="0"/>
              <a:t>ké</a:t>
            </a:r>
            <a:r>
              <a:rPr lang="en-US" sz="2800" dirty="0" smtClean="0"/>
              <a:t> organic</a:t>
            </a:r>
            <a:r>
              <a:rPr lang="cs-CZ" sz="2800" dirty="0" err="1" smtClean="0"/>
              <a:t>ké</a:t>
            </a:r>
            <a:r>
              <a:rPr lang="en-US" sz="2800" dirty="0" smtClean="0"/>
              <a:t> mole</a:t>
            </a:r>
            <a:r>
              <a:rPr lang="cs-CZ" sz="2800" dirty="0" smtClean="0"/>
              <a:t>kuly</a:t>
            </a:r>
            <a:r>
              <a:rPr lang="en-US" sz="2800" dirty="0" smtClean="0"/>
              <a:t> a </a:t>
            </a:r>
            <a:r>
              <a:rPr lang="cs-CZ" sz="2800" dirty="0" smtClean="0"/>
              <a:t>jejich </a:t>
            </a:r>
            <a:r>
              <a:rPr lang="en-US" sz="2800" dirty="0" err="1" smtClean="0"/>
              <a:t>deriv</a:t>
            </a:r>
            <a:r>
              <a:rPr lang="cs-CZ" sz="2800" dirty="0" err="1" smtClean="0"/>
              <a:t>áty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	</a:t>
            </a:r>
            <a:r>
              <a:rPr lang="cs-CZ" sz="2400" b="1" dirty="0" smtClean="0">
                <a:solidFill>
                  <a:srgbClr val="00B050"/>
                </a:solidFill>
              </a:rPr>
              <a:t>Fluorescein </a:t>
            </a:r>
            <a:r>
              <a:rPr lang="cs-CZ" sz="2400" b="1" dirty="0" err="1" smtClean="0">
                <a:solidFill>
                  <a:srgbClr val="00B050"/>
                </a:solidFill>
              </a:rPr>
              <a:t>isothiokyanát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FITC</a:t>
            </a:r>
            <a:r>
              <a:rPr lang="cs-CZ" sz="2400" b="1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Cyanin</a:t>
            </a:r>
            <a:r>
              <a:rPr lang="cs-CZ" sz="2400" dirty="0" smtClean="0"/>
              <a:t>y</a:t>
            </a:r>
            <a:r>
              <a:rPr lang="en-US" sz="2400" dirty="0" smtClean="0"/>
              <a:t>, Texas Red, </a:t>
            </a:r>
            <a:r>
              <a:rPr lang="cs-CZ" sz="2400" dirty="0" smtClean="0"/>
              <a:t>řada </a:t>
            </a:r>
            <a:r>
              <a:rPr lang="en-US" sz="2400" dirty="0" smtClean="0"/>
              <a:t>Alexa, </a:t>
            </a:r>
            <a:r>
              <a:rPr lang="cs-CZ" sz="2400" dirty="0" smtClean="0"/>
              <a:t>řada </a:t>
            </a:r>
            <a:r>
              <a:rPr lang="en-US" sz="2400" dirty="0" smtClean="0"/>
              <a:t>Pacific and Cascade,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		</a:t>
            </a:r>
            <a:r>
              <a:rPr lang="en-US" sz="2400" dirty="0" err="1" smtClean="0"/>
              <a:t>AmCyan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Propidium</a:t>
            </a:r>
            <a:r>
              <a:rPr lang="en-US" sz="2400" i="1" dirty="0" smtClean="0"/>
              <a:t> iodide</a:t>
            </a:r>
            <a:r>
              <a:rPr lang="en-US" sz="2400" dirty="0" smtClean="0"/>
              <a:t>, </a:t>
            </a:r>
            <a:r>
              <a:rPr lang="en-US" sz="2400" i="1" dirty="0" smtClean="0"/>
              <a:t>7-AAD</a:t>
            </a:r>
            <a:r>
              <a:rPr lang="en-US" sz="2400" dirty="0" smtClean="0"/>
              <a:t>, </a:t>
            </a:r>
            <a:r>
              <a:rPr lang="en-US" sz="2400" i="1" dirty="0" smtClean="0"/>
              <a:t>CFSE</a:t>
            </a:r>
            <a:r>
              <a:rPr lang="en-US" sz="2400" dirty="0" smtClean="0"/>
              <a:t>, 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Fluorescen</a:t>
            </a:r>
            <a:r>
              <a:rPr lang="cs-CZ" sz="2800" dirty="0" smtClean="0"/>
              <a:t>ční proteiny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Phycoerythrins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 smtClean="0">
                <a:solidFill>
                  <a:srgbClr val="FF0000"/>
                </a:solidFill>
              </a:rPr>
              <a:t>PE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Allophycocyanin</a:t>
            </a:r>
            <a:r>
              <a:rPr lang="en-US" sz="2400" dirty="0" smtClean="0"/>
              <a:t>, </a:t>
            </a:r>
            <a:r>
              <a:rPr lang="en-US" sz="2400" dirty="0" err="1" smtClean="0"/>
              <a:t>PerCP</a:t>
            </a:r>
            <a:r>
              <a:rPr lang="en-US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GFP a </a:t>
            </a:r>
            <a:r>
              <a:rPr lang="cs-CZ" sz="2400" dirty="0" smtClean="0"/>
              <a:t>jiné fluorescenční proteiny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Schopné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absorbovat 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budícího záření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např.</a:t>
            </a:r>
            <a:r>
              <a:rPr lang="en-US" sz="2400" b="1" i="1" dirty="0" smtClean="0"/>
              <a:t> 488 nm)</a:t>
            </a:r>
          </a:p>
          <a:p>
            <a:pPr algn="ctr" eaLnBrk="1" hangingPunct="1">
              <a:buFontTx/>
              <a:buNone/>
            </a:pPr>
            <a:r>
              <a:rPr lang="en-US" sz="2400" b="1" i="1" dirty="0" smtClean="0"/>
              <a:t>a </a:t>
            </a:r>
            <a:r>
              <a:rPr lang="cs-CZ" sz="2400" b="1" i="1" dirty="0" smtClean="0"/>
              <a:t>následně </a:t>
            </a:r>
            <a:r>
              <a:rPr lang="en-US" sz="2400" b="1" i="1" dirty="0" smtClean="0"/>
              <a:t>(10</a:t>
            </a:r>
            <a:r>
              <a:rPr lang="en-US" sz="2400" b="1" i="1" baseline="30000" dirty="0" smtClean="0"/>
              <a:t>-8</a:t>
            </a:r>
            <a:r>
              <a:rPr lang="en-US" sz="2400" b="1" i="1" dirty="0" smtClean="0"/>
              <a:t> s) </a:t>
            </a:r>
            <a:r>
              <a:rPr lang="cs-CZ" sz="2400" b="1" i="1" dirty="0" smtClean="0"/>
              <a:t>emitovat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s</a:t>
            </a:r>
            <a:endParaRPr lang="en-US" sz="2400" b="1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delší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vlnovou délkou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v tomto případě </a:t>
            </a:r>
            <a:r>
              <a:rPr lang="en-US" sz="2400" b="1" i="1" dirty="0" smtClean="0"/>
              <a:t>500 – 800 nm)</a:t>
            </a:r>
            <a:r>
              <a:rPr lang="cs-CZ" sz="2400" b="1" i="1" dirty="0" smtClean="0"/>
              <a:t>.</a:t>
            </a:r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Fluorescenční světlo má tedy jinou barvu</a:t>
            </a:r>
            <a:endParaRPr lang="en-US" sz="2400" b="1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30238" y="-109538"/>
            <a:ext cx="7772400" cy="725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16191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Intenzita fluorescence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6866" name="Picture 2" descr="http://images.slideplayer.cz/9/2566630/slides/slide_15.jpg"/>
          <p:cNvPicPr>
            <a:picLocks noChangeAspect="1" noChangeArrowheads="1"/>
          </p:cNvPicPr>
          <p:nvPr/>
        </p:nvPicPr>
        <p:blipFill>
          <a:blip r:embed="rId2" cstate="print"/>
          <a:srcRect t="18502"/>
          <a:stretch>
            <a:fillRect/>
          </a:stretch>
        </p:blipFill>
        <p:spPr bwMode="auto">
          <a:xfrm>
            <a:off x="-36512" y="1484784"/>
            <a:ext cx="9340541" cy="5709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9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15369"/>
            <a:ext cx="690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1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412776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Comic Sans MS" pitchFamily="66" charset="0"/>
              </a:rPr>
              <a:t>Fluorochromy</a:t>
            </a:r>
            <a:r>
              <a:rPr lang="cs-CZ" sz="2000" dirty="0" smtClean="0">
                <a:latin typeface="Comic Sans MS" pitchFamily="66" charset="0"/>
              </a:rPr>
              <a:t> typicky emitují světlo </a:t>
            </a:r>
            <a:r>
              <a:rPr lang="cs-CZ" sz="2000" dirty="0">
                <a:latin typeface="Comic Sans MS" pitchFamily="66" charset="0"/>
              </a:rPr>
              <a:t>v širokém </a:t>
            </a:r>
            <a:r>
              <a:rPr lang="cs-CZ" sz="2000" dirty="0" smtClean="0">
                <a:latin typeface="Comic Sans MS" pitchFamily="66" charset="0"/>
              </a:rPr>
              <a:t>spektru </a:t>
            </a:r>
            <a:r>
              <a:rPr lang="cs-CZ" sz="2000" dirty="0">
                <a:latin typeface="Comic Sans MS" pitchFamily="66" charset="0"/>
              </a:rPr>
              <a:t>vlnových </a:t>
            </a:r>
            <a:r>
              <a:rPr lang="cs-CZ" sz="2000" dirty="0" smtClean="0">
                <a:latin typeface="Comic Sans MS" pitchFamily="66" charset="0"/>
              </a:rPr>
              <a:t>délek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V závislosti </a:t>
            </a:r>
            <a:r>
              <a:rPr lang="cs-CZ" sz="2000" dirty="0">
                <a:latin typeface="Comic Sans MS" pitchFamily="66" charset="0"/>
              </a:rPr>
              <a:t>na </a:t>
            </a:r>
            <a:r>
              <a:rPr lang="cs-CZ" sz="2000" dirty="0" smtClean="0">
                <a:latin typeface="Comic Sans MS" pitchFamily="66" charset="0"/>
              </a:rPr>
              <a:t>uspořádání filtrů, </a:t>
            </a:r>
            <a:r>
              <a:rPr lang="cs-CZ" sz="2000" dirty="0">
                <a:latin typeface="Comic Sans MS" pitchFamily="66" charset="0"/>
              </a:rPr>
              <a:t>detektory </a:t>
            </a:r>
            <a:r>
              <a:rPr lang="cs-CZ" sz="2000" dirty="0" smtClean="0">
                <a:latin typeface="Comic Sans MS" pitchFamily="66" charset="0"/>
              </a:rPr>
              <a:t>mohou zachytit </a:t>
            </a:r>
            <a:r>
              <a:rPr lang="cs-CZ" sz="2000" dirty="0">
                <a:latin typeface="Comic Sans MS" pitchFamily="66" charset="0"/>
              </a:rPr>
              <a:t>fluorescenci od jiných </a:t>
            </a:r>
            <a:r>
              <a:rPr lang="cs-CZ" sz="2000" dirty="0" err="1" smtClean="0">
                <a:latin typeface="Comic Sans MS" pitchFamily="66" charset="0"/>
              </a:rPr>
              <a:t>fluorochromů</a:t>
            </a:r>
            <a:r>
              <a:rPr lang="cs-CZ" sz="2000" dirty="0" smtClean="0">
                <a:latin typeface="Comic Sans MS" pitchFamily="66" charset="0"/>
              </a:rPr>
              <a:t>, které jsou </a:t>
            </a:r>
            <a:r>
              <a:rPr lang="cs-CZ" sz="2000" dirty="0">
                <a:latin typeface="Comic Sans MS" pitchFamily="66" charset="0"/>
              </a:rPr>
              <a:t>detekovány v jiných </a:t>
            </a:r>
            <a:r>
              <a:rPr lang="cs-CZ" sz="2000" dirty="0" smtClean="0">
                <a:latin typeface="Comic Sans MS" pitchFamily="66" charset="0"/>
              </a:rPr>
              <a:t>kanálech (tzv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err="1" smtClean="0">
                <a:latin typeface="Comic Sans MS" pitchFamily="66" charset="0"/>
              </a:rPr>
              <a:t>přesvit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smtClean="0">
                <a:latin typeface="Comic Sans MS" pitchFamily="66" charset="0"/>
              </a:rPr>
              <a:t>překryv spekter)</a:t>
            </a:r>
            <a:endParaRPr lang="cs-CZ" sz="2000" dirty="0">
              <a:latin typeface="Comic Sans MS" pitchFamily="66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910680" y="3203684"/>
            <a:ext cx="5469632" cy="3393668"/>
            <a:chOff x="971600" y="2348880"/>
            <a:chExt cx="5469632" cy="3393668"/>
          </a:xfrm>
        </p:grpSpPr>
        <p:grpSp>
          <p:nvGrpSpPr>
            <p:cNvPr id="5" name="Skupina 6"/>
            <p:cNvGrpSpPr/>
            <p:nvPr/>
          </p:nvGrpSpPr>
          <p:grpSpPr>
            <a:xfrm>
              <a:off x="1115616" y="2348880"/>
              <a:ext cx="5325616" cy="3246120"/>
              <a:chOff x="1115616" y="2348880"/>
              <a:chExt cx="5325616" cy="3246120"/>
            </a:xfrm>
          </p:grpSpPr>
          <p:pic>
            <p:nvPicPr>
              <p:cNvPr id="8" name="Picture 2" descr="ima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15616" y="2348880"/>
                <a:ext cx="5181600" cy="3246120"/>
              </a:xfrm>
              <a:prstGeom prst="rect">
                <a:avLst/>
              </a:prstGeom>
              <a:noFill/>
            </p:spPr>
          </p:pic>
          <p:sp>
            <p:nvSpPr>
              <p:cNvPr id="9" name="TextovéPole 8"/>
              <p:cNvSpPr txBox="1"/>
              <p:nvPr/>
            </p:nvSpPr>
            <p:spPr>
              <a:xfrm>
                <a:off x="4572000" y="4077072"/>
                <a:ext cx="18692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2"/>
                    </a:solidFill>
                  </a:rPr>
                  <a:t>  Překryv spekter</a:t>
                </a:r>
                <a:endParaRPr lang="cs-CZ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3131840" y="5373216"/>
              <a:ext cx="1368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Vlnová délka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67870" y="3820398"/>
              <a:ext cx="24482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Intenzita fluorescence</a:t>
              </a:r>
              <a:endParaRPr lang="cs-CZ" dirty="0"/>
            </a:p>
          </p:txBody>
        </p:sp>
      </p:grp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Překryv spekter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0125" y="1772816"/>
            <a:ext cx="7345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latin typeface="Comic Sans MS" pitchFamily="66" charset="0"/>
              </a:rPr>
              <a:t>Přesvit</a:t>
            </a:r>
            <a:r>
              <a:rPr lang="cs-CZ" sz="2400" dirty="0" smtClean="0">
                <a:latin typeface="Comic Sans MS" pitchFamily="66" charset="0"/>
              </a:rPr>
              <a:t> je třeba „kompenzovat“, tak aby detektor </a:t>
            </a:r>
          </a:p>
          <a:p>
            <a:r>
              <a:rPr lang="cs-CZ" sz="2400" dirty="0" smtClean="0">
                <a:latin typeface="Comic Sans MS" pitchFamily="66" charset="0"/>
              </a:rPr>
              <a:t>zaznamenal signál pouze 1 </a:t>
            </a:r>
            <a:r>
              <a:rPr lang="cs-CZ" sz="2400" dirty="0" err="1" smtClean="0">
                <a:latin typeface="Comic Sans MS" pitchFamily="66" charset="0"/>
              </a:rPr>
              <a:t>fluorochromu</a:t>
            </a:r>
            <a:endParaRPr lang="cs-CZ" sz="2400" dirty="0" smtClean="0">
              <a:latin typeface="Comic Sans MS" pitchFamily="66" charset="0"/>
            </a:endParaRPr>
          </a:p>
          <a:p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omic Sans MS" pitchFamily="66" charset="0"/>
              </a:rPr>
              <a:t>Kompenzace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6628" name="AutoShape 4" descr="Výsledek obrázku pro compensation flow cytome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1" name="Picture 7" descr="http://www.cytometry.org/public/newsletters/eICCS-6-1/newfiles/Figure%209%20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7810500" cy="2495551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6917646" y="6433591"/>
            <a:ext cx="2118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http://www.</a:t>
            </a:r>
            <a:r>
              <a:rPr lang="cs-CZ" sz="1400" i="1" dirty="0" err="1" smtClean="0"/>
              <a:t>cytometry.org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419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Comic Sans MS" pitchFamily="66" charset="0"/>
              </a:rPr>
              <a:t>Optika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Excitační optika </a:t>
            </a:r>
          </a:p>
          <a:p>
            <a:pPr marL="177800" indent="-177800">
              <a:buNone/>
            </a:pPr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000" dirty="0" smtClean="0">
                <a:latin typeface="Comic Sans MS" pitchFamily="66" charset="0"/>
              </a:rPr>
              <a:t>laser a systém čoček, </a:t>
            </a:r>
          </a:p>
          <a:p>
            <a:pPr marL="177800" indent="-177800">
              <a:buNone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  které zaostřují a směřují </a:t>
            </a:r>
          </a:p>
          <a:p>
            <a:pPr marL="177800" indent="-177800">
              <a:buNone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  laserový paprsek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Sběrná optika  </a:t>
            </a:r>
            <a:br>
              <a:rPr lang="cs-CZ" sz="2400" dirty="0" smtClean="0">
                <a:latin typeface="Comic Sans MS" pitchFamily="66" charset="0"/>
              </a:rPr>
            </a:br>
            <a:r>
              <a:rPr lang="cs-CZ" sz="2000" dirty="0" smtClean="0">
                <a:latin typeface="Comic Sans MS" pitchFamily="66" charset="0"/>
              </a:rPr>
              <a:t>soustava čoček, zrcadel </a:t>
            </a:r>
          </a:p>
          <a:p>
            <a:pPr>
              <a:buNone/>
            </a:pPr>
            <a:r>
              <a:rPr lang="cs-CZ" sz="2000" dirty="0" smtClean="0">
                <a:latin typeface="Comic Sans MS" pitchFamily="66" charset="0"/>
              </a:rPr>
              <a:t>	a filtrů, které vedou </a:t>
            </a:r>
            <a:br>
              <a:rPr lang="cs-CZ" sz="2000" dirty="0" smtClean="0">
                <a:latin typeface="Comic Sans MS" pitchFamily="66" charset="0"/>
              </a:rPr>
            </a:br>
            <a:r>
              <a:rPr lang="cs-CZ" sz="2000" dirty="0" smtClean="0">
                <a:latin typeface="Comic Sans MS" pitchFamily="66" charset="0"/>
              </a:rPr>
              <a:t>a rozdělují světlo různých </a:t>
            </a:r>
          </a:p>
          <a:p>
            <a:pPr>
              <a:buNone/>
            </a:pPr>
            <a:r>
              <a:rPr lang="cs-CZ" sz="2000" dirty="0">
                <a:latin typeface="Comic Sans MS" pitchFamily="66" charset="0"/>
              </a:rPr>
              <a:t>	</a:t>
            </a:r>
            <a:r>
              <a:rPr lang="cs-CZ" sz="2000" dirty="0" smtClean="0">
                <a:latin typeface="Comic Sans MS" pitchFamily="66" charset="0"/>
              </a:rPr>
              <a:t>vlnových délek na</a:t>
            </a:r>
            <a:br>
              <a:rPr lang="cs-CZ" sz="2000" dirty="0" smtClean="0">
                <a:latin typeface="Comic Sans MS" pitchFamily="66" charset="0"/>
              </a:rPr>
            </a:br>
            <a:r>
              <a:rPr lang="cs-CZ" sz="2000" dirty="0" smtClean="0">
                <a:latin typeface="Comic Sans MS" pitchFamily="66" charset="0"/>
              </a:rPr>
              <a:t>příslušné detektory</a:t>
            </a:r>
          </a:p>
          <a:p>
            <a:pPr>
              <a:buFont typeface="Wingdings" pitchFamily="2" charset="2"/>
              <a:buChar char="§"/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t="8166"/>
          <a:stretch>
            <a:fillRect/>
          </a:stretch>
        </p:blipFill>
        <p:spPr bwMode="auto">
          <a:xfrm>
            <a:off x="3923928" y="1988840"/>
            <a:ext cx="49137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74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73155"/>
            <a:ext cx="6491064" cy="47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23528" y="274638"/>
            <a:ext cx="31066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4089" y="1183104"/>
            <a:ext cx="267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CD19 </a:t>
            </a:r>
          </a:p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CD20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652120" y="80680"/>
            <a:ext cx="3491880" cy="3253829"/>
            <a:chOff x="4716463" y="1125538"/>
            <a:chExt cx="4321175" cy="39719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4716463" y="1125538"/>
              <a:ext cx="432117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1" name="TextovéPole 3"/>
            <p:cNvSpPr txBox="1">
              <a:spLocks noChangeArrowheads="1"/>
            </p:cNvSpPr>
            <p:nvPr/>
          </p:nvSpPr>
          <p:spPr bwMode="auto">
            <a:xfrm>
              <a:off x="8316913" y="1773238"/>
              <a:ext cx="574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CD19</a:t>
              </a:r>
            </a:p>
          </p:txBody>
        </p:sp>
        <p:sp>
          <p:nvSpPr>
            <p:cNvPr id="6152" name="TextovéPole 8"/>
            <p:cNvSpPr txBox="1">
              <a:spLocks noChangeArrowheads="1"/>
            </p:cNvSpPr>
            <p:nvPr/>
          </p:nvSpPr>
          <p:spPr bwMode="auto">
            <a:xfrm>
              <a:off x="6753225" y="2316163"/>
              <a:ext cx="666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Ig</a:t>
              </a:r>
              <a:r>
                <a:rPr lang="cs-CZ" sz="1200">
                  <a:latin typeface="Symbol" pitchFamily="18" charset="2"/>
                </a:rPr>
                <a:t>a</a:t>
              </a:r>
              <a:r>
                <a:rPr lang="cs-CZ" sz="1200"/>
                <a:t> Ig</a:t>
              </a:r>
              <a:r>
                <a:rPr lang="cs-CZ" sz="1200">
                  <a:latin typeface="Symbol" pitchFamily="18" charset="2"/>
                </a:rPr>
                <a:t>b</a:t>
              </a: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07504" y="6577607"/>
            <a:ext cx="1906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smtClean="0">
                <a:solidFill>
                  <a:srgbClr val="002060"/>
                </a:solidFill>
                <a:latin typeface="+mj-lt"/>
                <a:hlinkClick r:id="rId5"/>
              </a:rPr>
              <a:t>(Warnatz</a:t>
            </a:r>
            <a:r>
              <a:rPr lang="cs-CZ" sz="1100" i="1" dirty="0" smtClean="0">
                <a:solidFill>
                  <a:srgbClr val="002060"/>
                </a:solidFill>
                <a:latin typeface="+mj-lt"/>
                <a:hlinkClick r:id="rId5"/>
              </a:rPr>
              <a:t> K, </a:t>
            </a:r>
            <a:r>
              <a:rPr lang="cs-CZ" sz="1100" i="1" dirty="0" err="1" smtClean="0">
                <a:solidFill>
                  <a:srgbClr val="002060"/>
                </a:solidFill>
                <a:latin typeface="+mj-lt"/>
                <a:hlinkClick r:id="rId5"/>
              </a:rPr>
              <a:t>Schlesier</a:t>
            </a:r>
            <a:r>
              <a:rPr lang="cs-CZ" sz="1100" i="1" dirty="0" smtClean="0">
                <a:solidFill>
                  <a:srgbClr val="002060"/>
                </a:solidFill>
                <a:latin typeface="+mj-lt"/>
                <a:hlinkClick r:id="rId5"/>
              </a:rPr>
              <a:t> M 2008)</a:t>
            </a:r>
            <a:endParaRPr lang="cs-CZ" sz="1100" i="1" dirty="0" smtClean="0">
              <a:solidFill>
                <a:srgbClr val="002060"/>
              </a:solidFill>
              <a:latin typeface="+mj-lt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7401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6017840" cy="56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4572000" y="3501008"/>
            <a:ext cx="4283968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F0"/>
                </a:solidFill>
              </a:rPr>
              <a:t>excitace Ar-iontovým laserem (modrý) - 488 </a:t>
            </a:r>
            <a:r>
              <a:rPr lang="cs-CZ" sz="1400" b="1" dirty="0" err="1" smtClean="0">
                <a:solidFill>
                  <a:srgbClr val="00B0F0"/>
                </a:solidFill>
              </a:rPr>
              <a:t>nm</a:t>
            </a:r>
            <a:r>
              <a:rPr lang="cs-CZ" sz="1400" b="1" dirty="0" smtClean="0">
                <a:solidFill>
                  <a:srgbClr val="00B0F0"/>
                </a:solidFill>
              </a:rPr>
              <a:t> </a:t>
            </a:r>
          </a:p>
          <a:p>
            <a:pPr marL="361950"/>
            <a:r>
              <a:rPr lang="cs-CZ" sz="1200" dirty="0" smtClean="0"/>
              <a:t>FITC - fluorescein </a:t>
            </a:r>
            <a:r>
              <a:rPr lang="cs-CZ" sz="1200" dirty="0" err="1" smtClean="0"/>
              <a:t>isothiokyanát</a:t>
            </a:r>
            <a:r>
              <a:rPr lang="cs-CZ" sz="1200" dirty="0" smtClean="0"/>
              <a:t> (530 </a:t>
            </a:r>
            <a:r>
              <a:rPr lang="cs-CZ" sz="1200" dirty="0" err="1" smtClean="0"/>
              <a:t>nm</a:t>
            </a:r>
            <a:r>
              <a:rPr lang="cs-CZ" sz="1200" dirty="0" smtClean="0"/>
              <a:t>) </a:t>
            </a:r>
          </a:p>
          <a:p>
            <a:pPr marL="361950"/>
            <a:r>
              <a:rPr lang="cs-CZ" sz="1200" dirty="0" smtClean="0"/>
              <a:t>PE, RD1 - </a:t>
            </a:r>
            <a:r>
              <a:rPr lang="cs-CZ" sz="1200" dirty="0" err="1" smtClean="0"/>
              <a:t>phycoerythrin</a:t>
            </a:r>
            <a:r>
              <a:rPr lang="cs-CZ" sz="1200" dirty="0" smtClean="0"/>
              <a:t> (580 </a:t>
            </a:r>
            <a:r>
              <a:rPr lang="cs-CZ" sz="1200" dirty="0" err="1" smtClean="0"/>
              <a:t>nm</a:t>
            </a:r>
            <a:r>
              <a:rPr lang="cs-CZ" sz="1200" dirty="0" smtClean="0"/>
              <a:t>) </a:t>
            </a:r>
          </a:p>
          <a:p>
            <a:pPr marL="361950"/>
            <a:r>
              <a:rPr lang="cs-CZ" sz="1200" dirty="0" smtClean="0"/>
              <a:t>ECD - tandem. konjugát PE-texaská červeň (620 </a:t>
            </a:r>
            <a:r>
              <a:rPr lang="cs-CZ" sz="1200" dirty="0" err="1" smtClean="0"/>
              <a:t>nm</a:t>
            </a:r>
            <a:r>
              <a:rPr lang="cs-CZ" sz="1200" dirty="0" smtClean="0"/>
              <a:t>) </a:t>
            </a:r>
          </a:p>
          <a:p>
            <a:pPr marL="361950"/>
            <a:r>
              <a:rPr lang="cs-CZ" sz="1200" dirty="0" err="1" smtClean="0"/>
              <a:t>PerCP</a:t>
            </a:r>
            <a:r>
              <a:rPr lang="cs-CZ" sz="1200" dirty="0" smtClean="0"/>
              <a:t> - </a:t>
            </a:r>
            <a:r>
              <a:rPr lang="cs-CZ" sz="1200" dirty="0" err="1" smtClean="0"/>
              <a:t>perridin</a:t>
            </a:r>
            <a:r>
              <a:rPr lang="cs-CZ" sz="1200" dirty="0" smtClean="0"/>
              <a:t> </a:t>
            </a:r>
            <a:r>
              <a:rPr lang="cs-CZ" sz="1200" dirty="0" err="1" smtClean="0"/>
              <a:t>chlorophyl</a:t>
            </a:r>
            <a:r>
              <a:rPr lang="cs-CZ" sz="1200" dirty="0" smtClean="0"/>
              <a:t> (678 </a:t>
            </a:r>
            <a:r>
              <a:rPr lang="cs-CZ" sz="1200" dirty="0" err="1" smtClean="0"/>
              <a:t>nm</a:t>
            </a:r>
            <a:r>
              <a:rPr lang="cs-CZ" sz="1200" dirty="0" smtClean="0"/>
              <a:t>) </a:t>
            </a:r>
          </a:p>
          <a:p>
            <a:pPr marL="361950"/>
            <a:r>
              <a:rPr lang="cs-CZ" sz="1200" dirty="0" smtClean="0"/>
              <a:t>PerCPCy5.5 - (696 </a:t>
            </a:r>
            <a:r>
              <a:rPr lang="cs-CZ" sz="1200" dirty="0" err="1" smtClean="0"/>
              <a:t>nm</a:t>
            </a:r>
            <a:r>
              <a:rPr lang="cs-CZ" sz="1200" dirty="0" smtClean="0"/>
              <a:t>) </a:t>
            </a:r>
          </a:p>
          <a:p>
            <a:pPr marL="361950"/>
            <a:r>
              <a:rPr lang="cs-CZ" sz="1200" dirty="0" smtClean="0"/>
              <a:t>PC5 - tandem PE-cyanine 5 (620 </a:t>
            </a:r>
            <a:r>
              <a:rPr lang="cs-CZ" sz="1200" dirty="0" err="1" smtClean="0"/>
              <a:t>nm</a:t>
            </a:r>
            <a:r>
              <a:rPr lang="cs-CZ" sz="1200" dirty="0" smtClean="0"/>
              <a:t>) </a:t>
            </a:r>
          </a:p>
          <a:p>
            <a:pPr marL="361950"/>
            <a:r>
              <a:rPr lang="cs-CZ" sz="1200" dirty="0" smtClean="0"/>
              <a:t>PC7 - tandem PE-cyanine 7 (778 </a:t>
            </a:r>
            <a:r>
              <a:rPr lang="cs-CZ" sz="1200" dirty="0" err="1" smtClean="0"/>
              <a:t>nm</a:t>
            </a:r>
            <a:r>
              <a:rPr lang="cs-CZ" sz="1200" dirty="0" smtClean="0"/>
              <a:t>) </a:t>
            </a:r>
          </a:p>
          <a:p>
            <a:pPr marL="361950" indent="-361950"/>
            <a:r>
              <a:rPr lang="cs-CZ" sz="1400" b="1" dirty="0" smtClean="0">
                <a:solidFill>
                  <a:srgbClr val="FF0000"/>
                </a:solidFill>
              </a:rPr>
              <a:t>excitace </a:t>
            </a:r>
            <a:r>
              <a:rPr lang="cs-CZ" sz="1400" b="1" dirty="0">
                <a:solidFill>
                  <a:srgbClr val="FF0000"/>
                </a:solidFill>
              </a:rPr>
              <a:t>He-Ne laserem/</a:t>
            </a:r>
            <a:r>
              <a:rPr lang="cs-CZ" sz="1400" b="1" dirty="0" err="1">
                <a:solidFill>
                  <a:srgbClr val="FF0000"/>
                </a:solidFill>
              </a:rPr>
              <a:t>red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diode</a:t>
            </a:r>
            <a:r>
              <a:rPr lang="cs-CZ" sz="1400" b="1" dirty="0">
                <a:solidFill>
                  <a:srgbClr val="FF0000"/>
                </a:solidFill>
              </a:rPr>
              <a:t> (červený) - 633 </a:t>
            </a:r>
            <a:r>
              <a:rPr lang="cs-CZ" sz="1400" b="1" dirty="0" err="1">
                <a:solidFill>
                  <a:srgbClr val="FF0000"/>
                </a:solidFill>
              </a:rPr>
              <a:t>nm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dirty="0"/>
              <a:t>APC - </a:t>
            </a:r>
            <a:r>
              <a:rPr lang="cs-CZ" sz="1200" dirty="0" err="1"/>
              <a:t>allophycocyanin</a:t>
            </a:r>
            <a:r>
              <a:rPr lang="cs-CZ" sz="1200" dirty="0"/>
              <a:t> (670 </a:t>
            </a:r>
            <a:r>
              <a:rPr lang="cs-CZ" sz="1200" dirty="0" err="1"/>
              <a:t>nm</a:t>
            </a:r>
            <a:r>
              <a:rPr lang="cs-CZ" sz="1200" dirty="0"/>
              <a:t>) </a:t>
            </a:r>
            <a:endParaRPr lang="cs-CZ" sz="1200" dirty="0" smtClean="0"/>
          </a:p>
          <a:p>
            <a:pPr marL="361950"/>
            <a:r>
              <a:rPr lang="cs-CZ" sz="1200" dirty="0" smtClean="0"/>
              <a:t>APC-Cy7 </a:t>
            </a:r>
            <a:r>
              <a:rPr lang="cs-CZ" sz="1200" dirty="0"/>
              <a:t>- tandem APC-cyanine 7 (778 </a:t>
            </a:r>
            <a:r>
              <a:rPr lang="cs-CZ" sz="1200" dirty="0" err="1"/>
              <a:t>nm</a:t>
            </a:r>
            <a:r>
              <a:rPr lang="cs-CZ" sz="1200" dirty="0"/>
              <a:t>)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excitace UV/violet </a:t>
            </a:r>
            <a:r>
              <a:rPr lang="cs-CZ" sz="1400" b="1" dirty="0" err="1" smtClean="0">
                <a:solidFill>
                  <a:srgbClr val="7030A0"/>
                </a:solidFill>
              </a:rPr>
              <a:t>diode</a:t>
            </a:r>
            <a:r>
              <a:rPr lang="cs-CZ" sz="1400" b="1" dirty="0" smtClean="0">
                <a:solidFill>
                  <a:srgbClr val="7030A0"/>
                </a:solidFill>
              </a:rPr>
              <a:t> (fialový laser) - 405 </a:t>
            </a:r>
            <a:r>
              <a:rPr lang="cs-CZ" sz="1400" b="1" dirty="0" err="1" smtClean="0">
                <a:solidFill>
                  <a:srgbClr val="7030A0"/>
                </a:solidFill>
              </a:rPr>
              <a:t>nm</a:t>
            </a:r>
            <a:endParaRPr lang="cs-CZ" sz="1400" b="1" dirty="0" smtClean="0">
              <a:solidFill>
                <a:srgbClr val="7030A0"/>
              </a:solidFill>
            </a:endParaRPr>
          </a:p>
          <a:p>
            <a:pPr marL="361950">
              <a:tabLst>
                <a:tab pos="361950" algn="l"/>
              </a:tabLst>
            </a:pPr>
            <a:r>
              <a:rPr lang="cs-CZ" sz="1200" dirty="0" err="1" smtClean="0"/>
              <a:t>Pacific</a:t>
            </a:r>
            <a:r>
              <a:rPr lang="cs-CZ" sz="1200" dirty="0" smtClean="0"/>
              <a:t> Blue (452nm), </a:t>
            </a:r>
          </a:p>
          <a:p>
            <a:pPr marL="361950">
              <a:tabLst>
                <a:tab pos="361950" algn="l"/>
              </a:tabLst>
            </a:pPr>
            <a:r>
              <a:rPr lang="cs-CZ" sz="1200" dirty="0" smtClean="0"/>
              <a:t>BV421 (421 </a:t>
            </a:r>
            <a:r>
              <a:rPr lang="cs-CZ" sz="1200" dirty="0" err="1" smtClean="0"/>
              <a:t>nm</a:t>
            </a:r>
            <a:r>
              <a:rPr lang="cs-CZ" sz="1200" dirty="0" smtClean="0"/>
              <a:t>)</a:t>
            </a:r>
          </a:p>
          <a:p>
            <a:pPr marL="361950">
              <a:tabLst>
                <a:tab pos="361950" algn="l"/>
              </a:tabLst>
            </a:pPr>
            <a:r>
              <a:rPr lang="cs-CZ" sz="1200" dirty="0" smtClean="0"/>
              <a:t>BV510 (510nm)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1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Optické filtry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9460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 l="53011"/>
          <a:stretch>
            <a:fillRect/>
          </a:stretch>
        </p:blipFill>
        <p:spPr bwMode="auto">
          <a:xfrm>
            <a:off x="3635896" y="2204864"/>
            <a:ext cx="1872208" cy="2497721"/>
          </a:xfrm>
          <a:prstGeom prst="rect">
            <a:avLst/>
          </a:prstGeom>
          <a:noFill/>
        </p:spPr>
      </p:pic>
      <p:pic>
        <p:nvPicPr>
          <p:cNvPr id="19462" name="Picture 6" descr="image"/>
          <p:cNvPicPr>
            <a:picLocks noChangeAspect="1" noChangeArrowheads="1"/>
          </p:cNvPicPr>
          <p:nvPr/>
        </p:nvPicPr>
        <p:blipFill>
          <a:blip r:embed="rId3" cstate="print"/>
          <a:srcRect l="55069"/>
          <a:stretch>
            <a:fillRect/>
          </a:stretch>
        </p:blipFill>
        <p:spPr bwMode="auto">
          <a:xfrm>
            <a:off x="610219" y="2505818"/>
            <a:ext cx="1369493" cy="22193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1520" y="1268760"/>
            <a:ext cx="26642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Comic Sans MS" pitchFamily="66" charset="0"/>
              </a:rPr>
              <a:t>Long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Pass</a:t>
            </a:r>
            <a:r>
              <a:rPr lang="cs-CZ" b="1" dirty="0" smtClean="0">
                <a:latin typeface="Comic Sans MS" pitchFamily="66" charset="0"/>
              </a:rPr>
              <a:t> filtry (LP)  </a:t>
            </a:r>
          </a:p>
          <a:p>
            <a:r>
              <a:rPr lang="cs-CZ" sz="1700" dirty="0" smtClean="0">
                <a:latin typeface="Comic Sans MS" pitchFamily="66" charset="0"/>
              </a:rPr>
              <a:t>propouští všechny délky vyšší než specifikovaná vlnová délky</a:t>
            </a:r>
            <a:endParaRPr lang="cs-CZ" sz="1700" dirty="0"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19360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3224344" y="1268760"/>
            <a:ext cx="269977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Comic Sans MS" pitchFamily="66" charset="0"/>
              </a:rPr>
              <a:t>Short</a:t>
            </a: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 err="1" smtClean="0">
                <a:latin typeface="Comic Sans MS" pitchFamily="66" charset="0"/>
              </a:rPr>
              <a:t>Pass</a:t>
            </a:r>
            <a:r>
              <a:rPr lang="cs-CZ" b="1" dirty="0" smtClean="0">
                <a:latin typeface="Comic Sans MS" pitchFamily="66" charset="0"/>
              </a:rPr>
              <a:t> filtry (SP)</a:t>
            </a:r>
          </a:p>
          <a:p>
            <a:r>
              <a:rPr lang="cs-CZ" sz="1700" dirty="0" smtClean="0">
                <a:latin typeface="Comic Sans MS" pitchFamily="66" charset="0"/>
              </a:rPr>
              <a:t>propouští všechny </a:t>
            </a:r>
            <a:r>
              <a:rPr lang="cs-CZ" sz="1700" dirty="0" err="1" smtClean="0">
                <a:latin typeface="Comic Sans MS" pitchFamily="66" charset="0"/>
              </a:rPr>
              <a:t>dělky</a:t>
            </a:r>
            <a:r>
              <a:rPr lang="cs-CZ" sz="1700" dirty="0" smtClean="0">
                <a:latin typeface="Comic Sans MS" pitchFamily="66" charset="0"/>
              </a:rPr>
              <a:t> </a:t>
            </a:r>
          </a:p>
          <a:p>
            <a:r>
              <a:rPr lang="cs-CZ" sz="1700" dirty="0">
                <a:latin typeface="Comic Sans MS" pitchFamily="66" charset="0"/>
              </a:rPr>
              <a:t>k</a:t>
            </a:r>
            <a:r>
              <a:rPr lang="cs-CZ" sz="1700" dirty="0" smtClean="0">
                <a:latin typeface="Comic Sans MS" pitchFamily="66" charset="0"/>
              </a:rPr>
              <a:t>ratší než specifikovaná </a:t>
            </a:r>
            <a:br>
              <a:rPr lang="cs-CZ" sz="1700" dirty="0" smtClean="0">
                <a:latin typeface="Comic Sans MS" pitchFamily="66" charset="0"/>
              </a:rPr>
            </a:br>
            <a:r>
              <a:rPr lang="cs-CZ" sz="1700" dirty="0" smtClean="0">
                <a:latin typeface="Comic Sans MS" pitchFamily="66" charset="0"/>
              </a:rPr>
              <a:t>vlnová délka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16523" y="1268760"/>
            <a:ext cx="25186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Band </a:t>
            </a:r>
            <a:r>
              <a:rPr lang="cs-CZ" b="1" dirty="0" err="1" smtClean="0">
                <a:latin typeface="Comic Sans MS" pitchFamily="66" charset="0"/>
              </a:rPr>
              <a:t>Pass</a:t>
            </a:r>
            <a:r>
              <a:rPr lang="cs-CZ" b="1" dirty="0" smtClean="0">
                <a:latin typeface="Comic Sans MS" pitchFamily="66" charset="0"/>
              </a:rPr>
              <a:t> filtry (BP)</a:t>
            </a:r>
          </a:p>
          <a:p>
            <a:r>
              <a:rPr lang="cs-CZ" sz="1700" dirty="0" err="1" smtClean="0">
                <a:latin typeface="Comic Sans MS" pitchFamily="66" charset="0"/>
              </a:rPr>
              <a:t>propouší</a:t>
            </a:r>
            <a:r>
              <a:rPr lang="cs-CZ" sz="1700" dirty="0" smtClean="0">
                <a:latin typeface="Comic Sans MS" pitchFamily="66" charset="0"/>
              </a:rPr>
              <a:t> specifické </a:t>
            </a:r>
          </a:p>
          <a:p>
            <a:r>
              <a:rPr lang="cs-CZ" sz="1700" dirty="0">
                <a:latin typeface="Comic Sans MS" pitchFamily="66" charset="0"/>
              </a:rPr>
              <a:t>r</a:t>
            </a:r>
            <a:r>
              <a:rPr lang="cs-CZ" sz="1700" dirty="0" smtClean="0">
                <a:latin typeface="Comic Sans MS" pitchFamily="66" charset="0"/>
              </a:rPr>
              <a:t>ozmezí vlnových délek</a:t>
            </a:r>
            <a:endParaRPr lang="cs-CZ" sz="1700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479715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500LP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218129" y="479715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500SP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242465" y="4797152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500/50</a:t>
            </a:r>
          </a:p>
          <a:p>
            <a:r>
              <a:rPr lang="cs-CZ" dirty="0" smtClean="0">
                <a:latin typeface="Comic Sans MS" pitchFamily="66" charset="0"/>
              </a:rPr>
              <a:t>500±25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04285" y="6536377"/>
            <a:ext cx="3704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Practical flow cytometry in </a:t>
            </a:r>
            <a:r>
              <a:rPr lang="en-US" sz="1200" i="1" dirty="0" err="1" smtClean="0"/>
              <a:t>haematology</a:t>
            </a:r>
            <a:r>
              <a:rPr lang="en-US" sz="1200" i="1" dirty="0" smtClean="0"/>
              <a:t> diagnosis</a:t>
            </a:r>
            <a:r>
              <a:rPr lang="cs-CZ" sz="1200" i="1" dirty="0" smtClean="0"/>
              <a:t>, 2013</a:t>
            </a:r>
            <a:endParaRPr lang="cs-CZ" sz="1200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1560" y="5589240"/>
            <a:ext cx="735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Dichroické filtry – umístěny pod úhlem 45°</a:t>
            </a:r>
          </a:p>
          <a:p>
            <a:r>
              <a:rPr lang="cs-CZ" dirty="0" smtClean="0">
                <a:latin typeface="Comic Sans MS" pitchFamily="66" charset="0"/>
              </a:rPr>
              <a:t>	                část světla odráží pod úhlem 90°, část propouští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atin typeface="Comic Sans MS" pitchFamily="66" charset="0"/>
              </a:rPr>
              <a:t>Elektronika</a:t>
            </a:r>
            <a:endParaRPr lang="cs-CZ" sz="54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568" y="1600200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Světelné signály jsou převáděny na elektrické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Comic Sans MS" pitchFamily="66" charset="0"/>
              </a:rPr>
              <a:t>Detektory: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		diody a fotonásobiče (PMT, </a:t>
            </a:r>
            <a:r>
              <a:rPr lang="cs-CZ" sz="2400" dirty="0" err="1" smtClean="0">
                <a:latin typeface="Comic Sans MS" pitchFamily="66" charset="0"/>
              </a:rPr>
              <a:t>photomultiplier</a:t>
            </a:r>
            <a:r>
              <a:rPr lang="cs-CZ" sz="2400" dirty="0" smtClean="0">
                <a:latin typeface="Comic Sans MS" pitchFamily="66" charset="0"/>
              </a:rPr>
              <a:t> tube)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		 </a:t>
            </a:r>
            <a:r>
              <a:rPr lang="cs-CZ" sz="2000" dirty="0" smtClean="0">
                <a:latin typeface="Comic Sans MS" pitchFamily="66" charset="0"/>
              </a:rPr>
              <a:t>(FSC)	   (SSC a </a:t>
            </a:r>
            <a:r>
              <a:rPr lang="cs-CZ" sz="2000" dirty="0" err="1" smtClean="0">
                <a:latin typeface="Comic Sans MS" pitchFamily="66" charset="0"/>
              </a:rPr>
              <a:t>fluorescnce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3146" t="18500" b="23540"/>
          <a:stretch>
            <a:fillRect/>
          </a:stretch>
        </p:blipFill>
        <p:spPr bwMode="auto">
          <a:xfrm>
            <a:off x="1187624" y="3429000"/>
            <a:ext cx="66183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364088" y="3861048"/>
            <a:ext cx="23762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1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Vznik napěťového pulzu</a:t>
            </a:r>
            <a:endParaRPr lang="cs-CZ" dirty="0">
              <a:latin typeface="Comic Sans MS" pitchFamily="66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043608" y="1412776"/>
            <a:ext cx="3240360" cy="5040560"/>
            <a:chOff x="2051720" y="1628800"/>
            <a:chExt cx="2647950" cy="4027513"/>
          </a:xfrm>
        </p:grpSpPr>
        <p:pic>
          <p:nvPicPr>
            <p:cNvPr id="21506" name="Picture 2" descr="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4437112"/>
              <a:ext cx="2647950" cy="1219201"/>
            </a:xfrm>
            <a:prstGeom prst="rect">
              <a:avLst/>
            </a:prstGeom>
            <a:noFill/>
          </p:spPr>
        </p:pic>
        <p:pic>
          <p:nvPicPr>
            <p:cNvPr id="21508" name="Picture 4" descr="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140968"/>
              <a:ext cx="2647950" cy="1219201"/>
            </a:xfrm>
            <a:prstGeom prst="rect">
              <a:avLst/>
            </a:prstGeom>
            <a:noFill/>
          </p:spPr>
        </p:pic>
        <p:pic>
          <p:nvPicPr>
            <p:cNvPr id="21510" name="Picture 6" descr="im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1628800"/>
              <a:ext cx="2619375" cy="1362075"/>
            </a:xfrm>
            <a:prstGeom prst="rect">
              <a:avLst/>
            </a:prstGeom>
            <a:noFill/>
          </p:spPr>
        </p:pic>
      </p:grpSp>
      <p:pic>
        <p:nvPicPr>
          <p:cNvPr id="21513" name="Picture 9" descr="Výsledek obrázku pro height width area pulse cyto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12776"/>
            <a:ext cx="2286000" cy="194310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788024" y="3502749"/>
            <a:ext cx="42657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Výška: </a:t>
            </a:r>
          </a:p>
          <a:p>
            <a:r>
              <a:rPr lang="cs-CZ" dirty="0" smtClean="0"/>
              <a:t>maximální hodnota fluorescence či </a:t>
            </a:r>
            <a:r>
              <a:rPr lang="cs-CZ" dirty="0" err="1" smtClean="0"/>
              <a:t>scatteru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Plocha:</a:t>
            </a:r>
          </a:p>
          <a:p>
            <a:r>
              <a:rPr lang="cs-CZ" dirty="0" err="1" smtClean="0"/>
              <a:t>Integral</a:t>
            </a:r>
            <a:r>
              <a:rPr lang="cs-CZ" dirty="0" smtClean="0"/>
              <a:t> pulzu</a:t>
            </a:r>
          </a:p>
          <a:p>
            <a:endParaRPr lang="cs-CZ" dirty="0"/>
          </a:p>
          <a:p>
            <a:r>
              <a:rPr lang="cs-CZ" dirty="0" smtClean="0"/>
              <a:t>Šířka:</a:t>
            </a:r>
          </a:p>
          <a:p>
            <a:r>
              <a:rPr lang="cs-CZ" dirty="0" smtClean="0"/>
              <a:t>Čas trvání pulzu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3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Treshold</a:t>
            </a:r>
            <a:r>
              <a:rPr lang="cs-CZ" dirty="0" smtClean="0">
                <a:latin typeface="Comic Sans MS" pitchFamily="66" charset="0"/>
              </a:rPr>
              <a:t> (práh)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Comic Sans MS" pitchFamily="66" charset="0"/>
              </a:rPr>
              <a:t>D</a:t>
            </a:r>
            <a:r>
              <a:rPr lang="cs-CZ" sz="2400" dirty="0" smtClean="0">
                <a:latin typeface="Comic Sans MS" pitchFamily="66" charset="0"/>
              </a:rPr>
              <a:t>etektory jsou </a:t>
            </a:r>
            <a:r>
              <a:rPr lang="cs-CZ" sz="2400" dirty="0" err="1" smtClean="0">
                <a:latin typeface="Comic Sans MS" pitchFamily="66" charset="0"/>
              </a:rPr>
              <a:t>extrémě</a:t>
            </a:r>
            <a:r>
              <a:rPr lang="cs-CZ" sz="2400" dirty="0" smtClean="0">
                <a:latin typeface="Comic Sans MS" pitchFamily="66" charset="0"/>
              </a:rPr>
              <a:t> citlivé a detekují signály z různých zdrojů – prach, malé částice, </a:t>
            </a:r>
            <a:r>
              <a:rPr lang="cs-CZ" sz="2400" dirty="0" err="1" smtClean="0">
                <a:latin typeface="Comic Sans MS" pitchFamily="66" charset="0"/>
              </a:rPr>
              <a:t>debris</a:t>
            </a:r>
            <a:endParaRPr lang="cs-CZ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K jejich eliminaci je třeba nastavit </a:t>
            </a:r>
            <a:r>
              <a:rPr lang="cs-CZ" sz="2400" dirty="0" err="1" smtClean="0">
                <a:latin typeface="Comic Sans MS" pitchFamily="66" charset="0"/>
              </a:rPr>
              <a:t>treshold</a:t>
            </a:r>
            <a:endParaRPr lang="cs-CZ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Nastavuje se na jednom parametru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itchFamily="66" charset="0"/>
              </a:rPr>
              <a:t>Při </a:t>
            </a:r>
            <a:r>
              <a:rPr lang="cs-CZ" sz="2400" dirty="0" err="1" smtClean="0">
                <a:latin typeface="Comic Sans MS" pitchFamily="66" charset="0"/>
              </a:rPr>
              <a:t>imunofenotypizaci</a:t>
            </a:r>
            <a:r>
              <a:rPr lang="cs-CZ" sz="2400" dirty="0" smtClean="0">
                <a:latin typeface="Comic Sans MS" pitchFamily="66" charset="0"/>
              </a:rPr>
              <a:t> většinou FSC</a:t>
            </a:r>
          </a:p>
          <a:p>
            <a:pPr>
              <a:lnSpc>
                <a:spcPct val="150000"/>
              </a:lnSpc>
              <a:buNone/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43010" name="Picture 2" descr="http://bitesizebio.s3.amazonaws.com/wp-content/uploads/2015/0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93096"/>
            <a:ext cx="65429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6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dirty="0" smtClean="0">
                <a:latin typeface="Comic Sans MS" pitchFamily="66" charset="0"/>
              </a:rPr>
              <a:t>Amplifikace a digitalizace </a:t>
            </a:r>
            <a:r>
              <a:rPr lang="cs-CZ" sz="2400" dirty="0" err="1" smtClean="0">
                <a:latin typeface="Comic Sans MS" pitchFamily="66" charset="0"/>
              </a:rPr>
              <a:t>signálnu</a:t>
            </a:r>
            <a:r>
              <a:rPr lang="cs-CZ" sz="2400" dirty="0" smtClean="0">
                <a:latin typeface="Comic Sans MS" pitchFamily="66" charset="0"/>
              </a:rPr>
              <a:t> (</a:t>
            </a:r>
            <a:r>
              <a:rPr lang="cs-CZ" sz="2400" dirty="0" err="1" smtClean="0">
                <a:latin typeface="Comic Sans MS" pitchFamily="66" charset="0"/>
              </a:rPr>
              <a:t>Analogue</a:t>
            </a:r>
            <a:r>
              <a:rPr lang="cs-CZ" sz="2400" dirty="0" smtClean="0">
                <a:latin typeface="Comic Sans MS" pitchFamily="66" charset="0"/>
              </a:rPr>
              <a:t> to </a:t>
            </a:r>
            <a:r>
              <a:rPr lang="cs-CZ" sz="2400" dirty="0" err="1" smtClean="0">
                <a:latin typeface="Comic Sans MS" pitchFamily="66" charset="0"/>
              </a:rPr>
              <a:t>digital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convertor</a:t>
            </a:r>
            <a:r>
              <a:rPr lang="cs-CZ" sz="2400" dirty="0" smtClean="0">
                <a:latin typeface="Comic Sans MS" pitchFamily="66" charset="0"/>
              </a:rPr>
              <a:t>, ADC převodník)</a:t>
            </a:r>
            <a:br>
              <a:rPr lang="cs-CZ" sz="2400" dirty="0" smtClean="0">
                <a:latin typeface="Comic Sans MS" pitchFamily="66" charset="0"/>
              </a:rPr>
            </a:br>
            <a:r>
              <a:rPr lang="cs-CZ" sz="2400" dirty="0" smtClean="0">
                <a:latin typeface="Comic Sans MS" pitchFamily="66" charset="0"/>
              </a:rPr>
              <a:t/>
            </a:r>
            <a:br>
              <a:rPr lang="cs-CZ" sz="2400" dirty="0" smtClean="0">
                <a:latin typeface="Comic Sans MS" pitchFamily="66" charset="0"/>
              </a:rPr>
            </a:br>
            <a:r>
              <a:rPr lang="cs-CZ" sz="2400" dirty="0" smtClean="0">
                <a:latin typeface="Comic Sans MS" pitchFamily="66" charset="0"/>
              </a:rPr>
              <a:t>Analýza - pro každou buňku hodnoty všech parametrů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25731" t="26203" r="27227" b="17688"/>
          <a:stretch>
            <a:fillRect/>
          </a:stretch>
        </p:blipFill>
        <p:spPr bwMode="auto">
          <a:xfrm>
            <a:off x="1115616" y="2053224"/>
            <a:ext cx="6883712" cy="46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Analýza naměřených dat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447" y="1671638"/>
            <a:ext cx="22002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759" y="1671638"/>
            <a:ext cx="220186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0447" y="3887788"/>
            <a:ext cx="217011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119" y="3887788"/>
            <a:ext cx="211931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107504" y="1988840"/>
            <a:ext cx="37930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Data v </a:t>
            </a:r>
            <a:r>
              <a:rPr lang="cs-CZ" sz="2400" dirty="0">
                <a:latin typeface="Comic Sans MS" pitchFamily="66" charset="0"/>
              </a:rPr>
              <a:t>L</a:t>
            </a:r>
            <a:r>
              <a:rPr lang="cs-CZ" sz="2400" dirty="0" smtClean="0">
                <a:latin typeface="Comic Sans MS" pitchFamily="66" charset="0"/>
              </a:rPr>
              <a:t>IST MODE FILE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err="1" smtClean="0">
                <a:latin typeface="Comic Sans MS" pitchFamily="66" charset="0"/>
              </a:rPr>
              <a:t>Analyzační</a:t>
            </a:r>
            <a:r>
              <a:rPr lang="cs-CZ" sz="2400" dirty="0" smtClean="0">
                <a:latin typeface="Comic Sans MS" pitchFamily="66" charset="0"/>
              </a:rPr>
              <a:t> software</a:t>
            </a: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dirty="0" err="1" smtClean="0">
                <a:latin typeface="Comic Sans MS" pitchFamily="66" charset="0"/>
              </a:rPr>
              <a:t>Kaluza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dirty="0" err="1" smtClean="0">
                <a:latin typeface="Comic Sans MS" pitchFamily="66" charset="0"/>
              </a:rPr>
              <a:t>Infinicyt</a:t>
            </a:r>
            <a:r>
              <a:rPr lang="cs-CZ" sz="2400" dirty="0" smtClean="0">
                <a:latin typeface="Comic Sans MS" pitchFamily="66" charset="0"/>
              </a:rPr>
              <a:t> </a:t>
            </a:r>
          </a:p>
          <a:p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dirty="0" err="1" smtClean="0">
                <a:latin typeface="Comic Sans MS" pitchFamily="66" charset="0"/>
              </a:rPr>
              <a:t>DiVa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dirty="0" err="1" smtClean="0">
                <a:latin typeface="Comic Sans MS" pitchFamily="66" charset="0"/>
              </a:rPr>
              <a:t>FlowJo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  Summit</a:t>
            </a:r>
          </a:p>
          <a:p>
            <a:endParaRPr lang="cs-CZ" sz="2400" dirty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Vytvoření statistik</a:t>
            </a:r>
            <a:endParaRPr lang="cs-CZ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Comic Sans MS" pitchFamily="66" charset="0"/>
              </a:rPr>
              <a:t>Výhody a nevýhody </a:t>
            </a:r>
            <a:br>
              <a:rPr lang="cs-CZ" b="1" dirty="0" smtClean="0">
                <a:latin typeface="Comic Sans MS" pitchFamily="66" charset="0"/>
              </a:rPr>
            </a:br>
            <a:r>
              <a:rPr lang="cs-CZ" b="1" dirty="0" smtClean="0">
                <a:latin typeface="Comic Sans MS" pitchFamily="66" charset="0"/>
              </a:rPr>
              <a:t>průtokové cytometrie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  <a:latin typeface="Comic Sans MS" pitchFamily="66" charset="0"/>
              </a:rPr>
              <a:t>výhody</a:t>
            </a:r>
            <a:endParaRPr lang="cs-CZ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Velké množství analyzovaného materiálu – velké množství dat</a:t>
            </a:r>
          </a:p>
          <a:p>
            <a:r>
              <a:rPr lang="cs-CZ" sz="1800" dirty="0" smtClean="0">
                <a:latin typeface="Comic Sans MS" pitchFamily="66" charset="0"/>
              </a:rPr>
              <a:t>Analýza trvá pouze několik minut a poskytuje velké množství informací. </a:t>
            </a:r>
          </a:p>
          <a:p>
            <a:r>
              <a:rPr lang="cs-CZ" sz="1800" dirty="0" smtClean="0">
                <a:latin typeface="Comic Sans MS" pitchFamily="66" charset="0"/>
              </a:rPr>
              <a:t>Lze provádět jak kvalitativní, tak kvantitativní analýzu. </a:t>
            </a:r>
          </a:p>
          <a:p>
            <a:r>
              <a:rPr lang="cs-CZ" sz="1800" dirty="0" smtClean="0">
                <a:latin typeface="Comic Sans MS" pitchFamily="66" charset="0"/>
              </a:rPr>
              <a:t>Jsou zde možné manipulační operace – např. třídit buňky s vybranými vlastnostmi (cell </a:t>
            </a:r>
            <a:r>
              <a:rPr lang="cs-CZ" sz="1800" dirty="0" err="1" smtClean="0">
                <a:latin typeface="Comic Sans MS" pitchFamily="66" charset="0"/>
              </a:rPr>
              <a:t>sorting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nevýhody</a:t>
            </a:r>
            <a:endParaRPr lang="cs-CZ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1800" dirty="0" smtClean="0">
                <a:latin typeface="Comic Sans MS" pitchFamily="66" charset="0"/>
              </a:rPr>
              <a:t>Vysoká finanční náročnost</a:t>
            </a:r>
          </a:p>
          <a:p>
            <a:r>
              <a:rPr lang="cs-CZ" sz="1800" dirty="0" smtClean="0">
                <a:latin typeface="Comic Sans MS" pitchFamily="66" charset="0"/>
              </a:rPr>
              <a:t>Sestavení experimentu, analýza a vyhodnocování dat závisí na zkušenostech obsluhy</a:t>
            </a:r>
          </a:p>
          <a:p>
            <a:r>
              <a:rPr lang="cs-CZ" sz="1800" dirty="0" smtClean="0">
                <a:latin typeface="Comic Sans MS" pitchFamily="66" charset="0"/>
              </a:rPr>
              <a:t>Analýza vzorků co nejdříve po odběru</a:t>
            </a:r>
          </a:p>
          <a:p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evidíme, kde v/na buňce je signál lokalizován</a:t>
            </a:r>
          </a:p>
          <a:p>
            <a:endParaRPr lang="cs-CZ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59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04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CD3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390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CD4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9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9788"/>
            <a:ext cx="5903912" cy="5903912"/>
          </a:xfrm>
          <a:noFill/>
        </p:spPr>
      </p:pic>
      <p:sp>
        <p:nvSpPr>
          <p:cNvPr id="19460" name="TextovéPole 1"/>
          <p:cNvSpPr txBox="1">
            <a:spLocks noChangeArrowheads="1"/>
          </p:cNvSpPr>
          <p:nvPr/>
        </p:nvSpPr>
        <p:spPr bwMode="auto">
          <a:xfrm>
            <a:off x="5003800" y="2205038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1" name="TextovéPole 4"/>
          <p:cNvSpPr txBox="1">
            <a:spLocks noChangeArrowheads="1"/>
          </p:cNvSpPr>
          <p:nvPr/>
        </p:nvSpPr>
        <p:spPr bwMode="auto">
          <a:xfrm>
            <a:off x="2916238" y="4437063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843213" y="2205038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3" name="TextovéPole 6"/>
          <p:cNvSpPr txBox="1">
            <a:spLocks noChangeArrowheads="1"/>
          </p:cNvSpPr>
          <p:nvPr/>
        </p:nvSpPr>
        <p:spPr bwMode="auto">
          <a:xfrm>
            <a:off x="5651500" y="45085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  <p:sp>
        <p:nvSpPr>
          <p:cNvPr id="3" name="TextovéPole 2"/>
          <p:cNvSpPr txBox="1"/>
          <p:nvPr/>
        </p:nvSpPr>
        <p:spPr>
          <a:xfrm>
            <a:off x="4355976" y="609329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+mj-lt"/>
                <a:hlinkClick r:id="rId4"/>
              </a:rPr>
              <a:t>CD3 PC5</a:t>
            </a: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1316271" y="356837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+mj-lt"/>
                <a:hlinkClick r:id="rId4"/>
              </a:rPr>
              <a:t>CD4 PE</a:t>
            </a:r>
          </a:p>
        </p:txBody>
      </p:sp>
    </p:spTree>
    <p:extLst>
      <p:ext uri="{BB962C8B-B14F-4D97-AF65-F5344CB8AC3E}">
        <p14:creationId xmlns:p14="http://schemas.microsoft.com/office/powerpoint/2010/main" val="39784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610743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commons/thumb/6/62/Healthy_Human_T_Cell.jpg/220px-Healthy_Human_T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62" y="3142505"/>
            <a:ext cx="4886326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3779665" y="6573093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500"/>
              <a:t>http://www.cartage.org.lb/en/themes/sciences/lifescience/GeneralBiology/Immunology/Recognition/Tcell/Tcellcomplex/Tcellcomplex.htm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2776"/>
            <a:ext cx="62595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CD3 na povrchu všech T lymfocytů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CD4 na povrchu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lymfocytů (T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CD8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povrchu 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lymfocytů</a:t>
            </a:r>
          </a:p>
          <a:p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Krevní diferenciál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175125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176713" cy="319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39931" y="3055513"/>
            <a:ext cx="115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Monocyty</a:t>
            </a:r>
            <a:endParaRPr lang="cs-CZ" b="1"/>
          </a:p>
        </p:txBody>
      </p:sp>
      <p:sp>
        <p:nvSpPr>
          <p:cNvPr id="3" name="TextovéPole 2"/>
          <p:cNvSpPr txBox="1"/>
          <p:nvPr/>
        </p:nvSpPr>
        <p:spPr>
          <a:xfrm>
            <a:off x="2699791" y="2562544"/>
            <a:ext cx="134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Granulocyty</a:t>
            </a:r>
            <a:endParaRPr lang="cs-CZ" b="1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4047547"/>
            <a:ext cx="115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Lymfocyty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17005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A</a:t>
            </a:r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09539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B</a:t>
            </a:r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37531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4608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863600"/>
          </a:xfrm>
        </p:spPr>
        <p:txBody>
          <a:bodyPr/>
          <a:lstStyle/>
          <a:p>
            <a:r>
              <a:rPr lang="cs-CZ" sz="3600" b="1" smtClean="0"/>
              <a:t>Vyšetření lymfocytů periferní krve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642350" cy="554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93"/>
                <a:gridCol w="2363720"/>
                <a:gridCol w="2349306"/>
                <a:gridCol w="2599731"/>
              </a:tblGrid>
              <a:tr h="9371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ZNAK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EXPRESE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FUNKCE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 smtClean="0"/>
                        <a:t>ZASTOUPENÍ NA LYMFOCYTECH PERIFERNÍ KRVE (%)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</a:t>
                      </a:r>
                      <a:r>
                        <a:rPr lang="cs-CZ" sz="1600" smtClean="0"/>
                        <a:t>šechny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smtClean="0"/>
                        <a:t>asociován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s TCR, přenos signálu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58-85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CD4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pomocné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receptor pro MHC II,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30-60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82293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CD8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cytotoxické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receptor pro MHC I, aktivace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15-35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CD19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regulátor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7-23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CD16/CD56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NK-buňky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FcR</a:t>
                      </a:r>
                      <a:r>
                        <a:rPr lang="cs-CZ" sz="1600" dirty="0" smtClean="0"/>
                        <a:t> pro IgG/mediátor adheze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6-20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100581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HLA-DR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B-lymfocyty, monocyty, aktivované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MHC II, prezentace </a:t>
                      </a:r>
                      <a:r>
                        <a:rPr lang="cs-CZ" sz="1600" dirty="0" err="1" smtClean="0"/>
                        <a:t>Ag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 konstitutivně </a:t>
                      </a:r>
                      <a:r>
                        <a:rPr lang="cs-CZ" sz="1200" dirty="0" smtClean="0"/>
                        <a:t>(na všech B-lymfocytech)</a:t>
                      </a:r>
                      <a:r>
                        <a:rPr lang="cs-CZ" sz="1600" dirty="0" smtClean="0"/>
                        <a:t>, </a:t>
                      </a:r>
                    </a:p>
                    <a:p>
                      <a:pPr algn="ctr"/>
                      <a:r>
                        <a:rPr lang="cs-CZ" sz="1600" dirty="0" smtClean="0"/>
                        <a:t>T-lymfocyty 3-7</a:t>
                      </a:r>
                    </a:p>
                    <a:p>
                      <a:pPr algn="ctr"/>
                      <a:r>
                        <a:rPr lang="cs-CZ" sz="1200" dirty="0" smtClean="0"/>
                        <a:t>(na aktivovaných</a:t>
                      </a:r>
                      <a:r>
                        <a:rPr lang="cs-CZ" sz="1200" baseline="0" dirty="0" smtClean="0"/>
                        <a:t> T-lymfocytech)</a:t>
                      </a:r>
                      <a:endParaRPr lang="cs-CZ" sz="1200" dirty="0"/>
                    </a:p>
                  </a:txBody>
                  <a:tcPr marL="91455" marR="91455"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rmAutofit fontScale="90000"/>
          </a:bodyPr>
          <a:lstStyle/>
          <a:p>
            <a:r>
              <a:rPr lang="cs-CZ" sz="3200" b="1" smtClean="0"/>
              <a:t>Hodnocení nálezu jednotlivých subpopulací</a:t>
            </a:r>
            <a:endParaRPr lang="en-GB" sz="3200" b="1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569325" cy="5181602"/>
        </p:xfrm>
        <a:graphic>
          <a:graphicData uri="http://schemas.openxmlformats.org/drawingml/2006/table">
            <a:tbl>
              <a:tblPr/>
              <a:tblGrid>
                <a:gridCol w="1025525"/>
                <a:gridCol w="1389063"/>
                <a:gridCol w="615473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Snížení/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zvýšení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subpopulace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onemocnění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CD19+, CD3+, CD4+, 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imunosupresi – např. cyklosporin  (způsobuje lymfopenii)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 některých pacientů s CVID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expozici člověka toxickými chemikáliemi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(běžný variabilní imunodeficit –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c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ommon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v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ariable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mmuno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d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eficiency)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autoimunity, alergie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 (roztroušená skleróza,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ystematický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upus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rythematodes-SLE)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využití průtokové cytometrie v praxi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68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Bronchoalveolární </a:t>
            </a:r>
            <a:r>
              <a:rPr lang="cs-CZ" b="1" dirty="0" err="1" smtClean="0"/>
              <a:t>laváž</a:t>
            </a:r>
            <a:r>
              <a:rPr lang="cs-CZ" b="1" dirty="0" smtClean="0"/>
              <a:t> (BAL)</a:t>
            </a:r>
            <a:br>
              <a:rPr lang="cs-CZ" b="1" dirty="0" smtClean="0"/>
            </a:br>
            <a:r>
              <a:rPr lang="cs-CZ" dirty="0" smtClean="0"/>
              <a:t>- </a:t>
            </a:r>
            <a:r>
              <a:rPr lang="cs-CZ" dirty="0" err="1" smtClean="0"/>
              <a:t>imunofenotypizace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" y="177281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8801" y="50043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</a:t>
            </a:r>
            <a:r>
              <a:rPr lang="cs-CZ" dirty="0" smtClean="0"/>
              <a:t>ři převráceném poměru CD4+/CD8+</a:t>
            </a:r>
          </a:p>
          <a:p>
            <a:r>
              <a:rPr lang="cs-CZ" dirty="0" smtClean="0"/>
              <a:t>- podezření na sarkoidózu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1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Pacientka: Ž, *1957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84784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89" y="3789040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80974" y="5733256"/>
            <a:ext cx="8780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/>
              <a:t>pacientka z revmatologie </a:t>
            </a:r>
          </a:p>
          <a:p>
            <a:pPr algn="l"/>
            <a:r>
              <a:rPr lang="cs-CZ" sz="2000" dirty="0"/>
              <a:t> </a:t>
            </a:r>
            <a:r>
              <a:rPr lang="cs-CZ" sz="2000" dirty="0" smtClean="0"/>
              <a:t>     - léčba např. </a:t>
            </a:r>
            <a:r>
              <a:rPr lang="cs-CZ" sz="2000" dirty="0" err="1" smtClean="0"/>
              <a:t>rituximabem</a:t>
            </a:r>
            <a:r>
              <a:rPr lang="cs-CZ" sz="2000" dirty="0" smtClean="0"/>
              <a:t> způsobuje depleci B-lymfocytů (po 4-6 měsících</a:t>
            </a:r>
          </a:p>
          <a:p>
            <a:pPr algn="l"/>
            <a:r>
              <a:rPr lang="cs-CZ" sz="2000" dirty="0" smtClean="0"/>
              <a:t>  			                       	</a:t>
            </a:r>
            <a:r>
              <a:rPr lang="cs-CZ" sz="2000" dirty="0"/>
              <a:t> </a:t>
            </a:r>
            <a:r>
              <a:rPr lang="cs-CZ" sz="2000" dirty="0" smtClean="0"/>
              <a:t>     návrat </a:t>
            </a:r>
            <a:r>
              <a:rPr lang="cs-CZ" sz="2000" dirty="0"/>
              <a:t>k normálním </a:t>
            </a:r>
            <a:r>
              <a:rPr lang="cs-CZ" sz="2000" dirty="0" smtClean="0"/>
              <a:t>hladinám)</a:t>
            </a:r>
            <a:endParaRPr lang="cs-CZ" sz="20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211960" y="4936802"/>
            <a:ext cx="576064" cy="12923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64515" y="2204864"/>
            <a:ext cx="9043989" cy="4505325"/>
            <a:chOff x="-75" y="743"/>
            <a:chExt cx="5697" cy="283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07" y="743"/>
              <a:ext cx="4146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" y="1106"/>
              <a:ext cx="1631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754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" y="743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761"/>
              <a:ext cx="135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2" y="4591981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Pacient: muž, * </a:t>
            </a:r>
            <a:r>
              <a:rPr lang="cs-CZ" dirty="0" smtClean="0"/>
              <a:t>1966</a:t>
            </a:r>
            <a:endParaRPr lang="cs-CZ" dirty="0"/>
          </a:p>
        </p:txBody>
      </p:sp>
      <p:sp>
        <p:nvSpPr>
          <p:cNvPr id="14" name="Nadpis 6"/>
          <p:cNvSpPr txBox="1">
            <a:spLocks/>
          </p:cNvSpPr>
          <p:nvPr/>
        </p:nvSpPr>
        <p:spPr>
          <a:xfrm>
            <a:off x="251520" y="5775916"/>
            <a:ext cx="2402208" cy="67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1200" dirty="0" smtClean="0"/>
              <a:t>Leukémie</a:t>
            </a:r>
          </a:p>
          <a:p>
            <a:r>
              <a:rPr lang="cs-CZ" dirty="0" smtClean="0"/>
              <a:t>-</a:t>
            </a:r>
            <a:r>
              <a:rPr lang="cs-CZ" sz="5600" dirty="0" err="1" smtClean="0"/>
              <a:t>dovyšetřit</a:t>
            </a:r>
            <a:r>
              <a:rPr lang="cs-CZ" sz="5600" dirty="0" smtClean="0"/>
              <a:t> CD5+CD19+ buňky</a:t>
            </a:r>
            <a:endParaRPr lang="cs-CZ" sz="56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339752" y="5877272"/>
            <a:ext cx="79208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4362"/>
            <a:ext cx="8895001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CD5+CD19+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301160" y="5438770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CD5+CD19+ : 94.8%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573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2.valdosta.edu/~dodrobin/2652/Bloodlab/M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09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213285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CD14</a:t>
            </a:r>
          </a:p>
          <a:p>
            <a:r>
              <a:rPr lang="cs-CZ" sz="4000" b="1" dirty="0" smtClean="0"/>
              <a:t>HLA DR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86104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součástí nespecifické imunity 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schopnost fagocytózy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</a:t>
            </a:r>
            <a:r>
              <a:rPr lang="cs-CZ" sz="2400" dirty="0" smtClean="0"/>
              <a:t>káňová forma = makrofág</a:t>
            </a:r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r="15566"/>
          <a:stretch/>
        </p:blipFill>
        <p:spPr bwMode="auto">
          <a:xfrm>
            <a:off x="5220072" y="2994746"/>
            <a:ext cx="2854254" cy="35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Pacient: M, *1999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0975" y="3996297"/>
            <a:ext cx="4030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převrácený poměr CD4/CD8!</a:t>
            </a:r>
            <a:endParaRPr lang="cs-CZ" sz="2800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2" y="141277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/>
          <p:cNvSpPr>
            <a:spLocks noChangeAspect="1" noChangeArrowheads="1" noTextEdit="1"/>
          </p:cNvSpPr>
          <p:nvPr/>
        </p:nvSpPr>
        <p:spPr bwMode="auto">
          <a:xfrm>
            <a:off x="684213" y="4221163"/>
            <a:ext cx="87804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4355976" y="3933056"/>
            <a:ext cx="4257675" cy="2162175"/>
            <a:chOff x="5151438" y="4297363"/>
            <a:chExt cx="4257675" cy="2162175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438" y="4297363"/>
              <a:ext cx="2114550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88" y="4297363"/>
              <a:ext cx="21050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Nadpis 1"/>
          <p:cNvSpPr txBox="1">
            <a:spLocks/>
          </p:cNvSpPr>
          <p:nvPr/>
        </p:nvSpPr>
        <p:spPr>
          <a:xfrm>
            <a:off x="180975" y="4941168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CD4+    13,2%</a:t>
            </a:r>
          </a:p>
          <a:p>
            <a:r>
              <a:rPr lang="cs-CZ" sz="3200" dirty="0" smtClean="0"/>
              <a:t>CD8+    50,9%</a:t>
            </a:r>
            <a:endParaRPr lang="cs-CZ" sz="3200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84051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0000"/>
                </a:solidFill>
              </a:rPr>
              <a:t>v</a:t>
            </a:r>
            <a:r>
              <a:rPr lang="cs-CZ" sz="4000" dirty="0" smtClean="0">
                <a:solidFill>
                  <a:srgbClr val="FF0000"/>
                </a:solidFill>
              </a:rPr>
              <a:t>irová infekce???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CD8+CD38+  83,2%</a:t>
            </a:r>
            <a:br>
              <a:rPr lang="cs-CZ" dirty="0" smtClean="0"/>
            </a:br>
            <a:r>
              <a:rPr lang="cs-CZ" dirty="0" smtClean="0"/>
              <a:t>CD8++CD38++  92,2%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6" y="1511185"/>
            <a:ext cx="8856880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70107"/>
            <a:ext cx="230124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u="sng" smtClean="0"/>
              <a:t>HLA-B27</a:t>
            </a:r>
          </a:p>
        </p:txBody>
      </p:sp>
      <p:sp>
        <p:nvSpPr>
          <p:cNvPr id="24579" name="TextovéPole 2"/>
          <p:cNvSpPr txBox="1">
            <a:spLocks noChangeArrowheads="1"/>
          </p:cNvSpPr>
          <p:nvPr/>
        </p:nvSpPr>
        <p:spPr bwMode="auto">
          <a:xfrm>
            <a:off x="395288" y="1412875"/>
            <a:ext cx="828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asociace HLA-B27 s řadou nespecificky zánětlivých onemocnění, jako jsou záněty kloubů, vnitřních struktur oka (uveitida), krátkých kostí rukou, nohou a šlach, dále lupénka (psoriasis), vyrážek, chronické bolesti spodní části zad a spondyloarthropatie, z nichž nejznámější je ankylózující spondylitida (zánětlivé systémové onemocnění osového skeletu a kloubů - </a:t>
            </a:r>
            <a:r>
              <a:rPr lang="cs-CZ" b="1"/>
              <a:t>Bechtěrevova nemoc</a:t>
            </a:r>
            <a:r>
              <a:rPr lang="cs-CZ"/>
              <a:t>). 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5888"/>
            <a:ext cx="2008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98775"/>
            <a:ext cx="223202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48263"/>
            <a:ext cx="2663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21320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119688"/>
            <a:ext cx="28321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00113" y="3429000"/>
            <a:ext cx="1008062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negativní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35825" y="3429000"/>
            <a:ext cx="100806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pozitivní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sz="3600" u="sng" dirty="0" smtClean="0"/>
              <a:t>Test aktivace </a:t>
            </a:r>
            <a:r>
              <a:rPr lang="cs-CZ" sz="3600" u="sng" dirty="0" err="1" smtClean="0"/>
              <a:t>bazofilů</a:t>
            </a:r>
            <a:r>
              <a:rPr lang="cs-CZ" sz="3600" u="sng" dirty="0" smtClean="0"/>
              <a:t> (</a:t>
            </a:r>
            <a:r>
              <a:rPr lang="cs-CZ" sz="3600" u="sng" smtClean="0"/>
              <a:t>bazotest</a:t>
            </a:r>
            <a:r>
              <a:rPr lang="cs-CZ" sz="3600" u="sng" dirty="0" smtClean="0"/>
              <a:t>)</a:t>
            </a:r>
          </a:p>
        </p:txBody>
      </p:sp>
      <p:sp>
        <p:nvSpPr>
          <p:cNvPr id="25603" name="TextovéPole 2"/>
          <p:cNvSpPr txBox="1">
            <a:spLocks noChangeArrowheads="1"/>
          </p:cNvSpPr>
          <p:nvPr/>
        </p:nvSpPr>
        <p:spPr bwMode="auto">
          <a:xfrm>
            <a:off x="179388" y="838200"/>
            <a:ext cx="878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/>
              <a:t>funkční test umožňující vyšetření aktivace basofilů po setkání se s určitým alergenem in vitro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513" y="1955800"/>
            <a:ext cx="4249738" cy="2768600"/>
          </a:xfrm>
          <a:prstGeom prst="rect">
            <a:avLst/>
          </a:prstGeom>
          <a:solidFill>
            <a:schemeClr val="bg2">
              <a:lumMod val="20000"/>
              <a:lumOff val="80000"/>
              <a:alpha val="84000"/>
            </a:schemeClr>
          </a:solidFill>
          <a:ln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778375"/>
            <a:ext cx="26336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16475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26000"/>
            <a:ext cx="2359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ovéPole 9"/>
          <p:cNvSpPr txBox="1">
            <a:spLocks noChangeArrowheads="1"/>
          </p:cNvSpPr>
          <p:nvPr/>
        </p:nvSpPr>
        <p:spPr bwMode="auto">
          <a:xfrm>
            <a:off x="6227763" y="6597650"/>
            <a:ext cx="2973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600" i="1"/>
              <a:t>Obrázky převzaty z prezentace MUDr. Zity Chovancové PhD., FNUSA ÚKIA Brno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388" y="1557338"/>
            <a:ext cx="3384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00" dirty="0"/>
              <a:t>na povrchu </a:t>
            </a:r>
            <a:r>
              <a:rPr lang="cs-CZ" sz="1000" b="1" dirty="0" err="1"/>
              <a:t>bazofilů</a:t>
            </a:r>
            <a:r>
              <a:rPr lang="cs-CZ" sz="1000" b="1" dirty="0"/>
              <a:t> - </a:t>
            </a:r>
            <a:r>
              <a:rPr lang="cs-CZ" sz="1000" dirty="0" err="1"/>
              <a:t>FcεRI</a:t>
            </a:r>
            <a:r>
              <a:rPr lang="cs-CZ" sz="1000" dirty="0"/>
              <a:t> (receptor pro </a:t>
            </a:r>
            <a:r>
              <a:rPr lang="cs-CZ" sz="1000" b="1" dirty="0">
                <a:solidFill>
                  <a:srgbClr val="FF0000"/>
                </a:solidFill>
              </a:rPr>
              <a:t>IgE)</a:t>
            </a:r>
            <a:endParaRPr lang="cs-CZ" sz="1000" dirty="0"/>
          </a:p>
          <a:p>
            <a:pPr algn="ctr">
              <a:defRPr/>
            </a:pPr>
            <a:r>
              <a:rPr lang="cs-CZ" sz="1000" b="1" dirty="0"/>
              <a:t>         - CD203c</a:t>
            </a:r>
          </a:p>
        </p:txBody>
      </p:sp>
      <p:sp>
        <p:nvSpPr>
          <p:cNvPr id="25610" name="TextovéPole 2"/>
          <p:cNvSpPr txBox="1">
            <a:spLocks noChangeArrowheads="1"/>
          </p:cNvSpPr>
          <p:nvPr/>
        </p:nvSpPr>
        <p:spPr bwMode="auto">
          <a:xfrm>
            <a:off x="4643438" y="1268413"/>
            <a:ext cx="4249737" cy="739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/>
              <a:t>založen na expresi aktivačního znaku </a:t>
            </a:r>
            <a:r>
              <a:rPr lang="en-GB" sz="1400" b="1" u="sng"/>
              <a:t>(</a:t>
            </a:r>
            <a:r>
              <a:rPr lang="en-GB" sz="1400" b="1" i="1" u="sng"/>
              <a:t>CD63</a:t>
            </a:r>
            <a:r>
              <a:rPr lang="en-GB" sz="1400" b="1" u="sng"/>
              <a:t>)</a:t>
            </a:r>
            <a:r>
              <a:rPr lang="en-GB" sz="1400" b="1"/>
              <a:t> na povrchu periferních bazofilů po jejich expozici alergenem in vitro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089150" y="1773238"/>
            <a:ext cx="574675" cy="86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763713" y="5516563"/>
            <a:ext cx="180022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1763713" y="5084763"/>
            <a:ext cx="4895850" cy="730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1913" y="4468813"/>
            <a:ext cx="371792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/>
              <a:t>ohraničíme </a:t>
            </a:r>
            <a:r>
              <a:rPr lang="cs-CZ" sz="1000" b="1" dirty="0"/>
              <a:t>subpopulaci </a:t>
            </a:r>
            <a:r>
              <a:rPr lang="cs-CZ" sz="1000" b="1" dirty="0" err="1"/>
              <a:t>bazofilů</a:t>
            </a:r>
            <a:r>
              <a:rPr lang="cs-CZ" sz="1000" dirty="0"/>
              <a:t> (IgE pozitivní)</a:t>
            </a:r>
          </a:p>
          <a:p>
            <a:pPr>
              <a:defRPr/>
            </a:pPr>
            <a:r>
              <a:rPr lang="cs-CZ" sz="1000" dirty="0"/>
              <a:t> - sledujeme expresi CD63 (</a:t>
            </a:r>
            <a:r>
              <a:rPr lang="cs-CZ" sz="1000" dirty="0" err="1"/>
              <a:t>viz.obr</a:t>
            </a:r>
            <a:r>
              <a:rPr lang="cs-CZ" sz="1000" dirty="0"/>
              <a:t>.) a CD203c (není uvedeno)</a:t>
            </a:r>
            <a:endParaRPr lang="en-GB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3438" y="4365625"/>
            <a:ext cx="2736850" cy="246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/>
              <a:t>Sledujeme expresi </a:t>
            </a:r>
            <a:r>
              <a:rPr lang="cs-CZ" sz="1000" b="1" dirty="0"/>
              <a:t>CD63</a:t>
            </a:r>
            <a:r>
              <a:rPr lang="cs-CZ" sz="1000" dirty="0"/>
              <a:t> na povrchu </a:t>
            </a:r>
            <a:r>
              <a:rPr lang="cs-CZ" sz="1000" dirty="0" err="1"/>
              <a:t>bazofilů</a:t>
            </a:r>
            <a:endParaRPr lang="en-GB" sz="1000" dirty="0"/>
          </a:p>
        </p:txBody>
      </p:sp>
      <p:sp>
        <p:nvSpPr>
          <p:cNvPr id="25616" name="TextovéPole 17"/>
          <p:cNvSpPr txBox="1">
            <a:spLocks noChangeArrowheads="1"/>
          </p:cNvSpPr>
          <p:nvPr/>
        </p:nvSpPr>
        <p:spPr bwMode="auto">
          <a:xfrm>
            <a:off x="4932363" y="4652963"/>
            <a:ext cx="746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negativní</a:t>
            </a:r>
            <a:endParaRPr lang="en-GB" sz="1000" b="1"/>
          </a:p>
        </p:txBody>
      </p:sp>
      <p:sp>
        <p:nvSpPr>
          <p:cNvPr id="25617" name="TextovéPole 25"/>
          <p:cNvSpPr txBox="1">
            <a:spLocks noChangeArrowheads="1"/>
          </p:cNvSpPr>
          <p:nvPr/>
        </p:nvSpPr>
        <p:spPr bwMode="auto">
          <a:xfrm>
            <a:off x="7667625" y="4652963"/>
            <a:ext cx="70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pozitivní</a:t>
            </a:r>
            <a:endParaRPr lang="en-GB" sz="1000" b="1"/>
          </a:p>
        </p:txBody>
      </p:sp>
      <p:grpSp>
        <p:nvGrpSpPr>
          <p:cNvPr id="8" name="Skupina 7"/>
          <p:cNvGrpSpPr/>
          <p:nvPr/>
        </p:nvGrpSpPr>
        <p:grpSpPr>
          <a:xfrm>
            <a:off x="4355975" y="2441833"/>
            <a:ext cx="4608513" cy="1569660"/>
            <a:chOff x="4355975" y="2441833"/>
            <a:chExt cx="4608513" cy="1569660"/>
          </a:xfrm>
          <a:solidFill>
            <a:schemeClr val="accent1">
              <a:lumMod val="75000"/>
            </a:schemeClr>
          </a:solidFill>
        </p:grpSpPr>
        <p:sp>
          <p:nvSpPr>
            <p:cNvPr id="24594" name="TextovéPole 27"/>
            <p:cNvSpPr txBox="1">
              <a:spLocks noChangeArrowheads="1"/>
            </p:cNvSpPr>
            <p:nvPr/>
          </p:nvSpPr>
          <p:spPr bwMode="auto">
            <a:xfrm>
              <a:off x="4355975" y="2441833"/>
              <a:ext cx="4608513" cy="156966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cs-CZ" sz="1200" dirty="0" smtClean="0"/>
                <a:t>Reakce přecitlivělosti jsou podstatou alergických onemocnění. Reakce přecitlivělosti I. typu neboli </a:t>
              </a:r>
              <a:r>
                <a:rPr lang="cs-CZ" sz="1200" b="1" dirty="0" err="1" smtClean="0"/>
                <a:t>IgE</a:t>
              </a:r>
              <a:r>
                <a:rPr lang="cs-CZ" sz="1200" b="1" dirty="0" smtClean="0"/>
                <a:t> </a:t>
              </a:r>
              <a:r>
                <a:rPr lang="cs-CZ" sz="1200" b="1" dirty="0" err="1" smtClean="0"/>
                <a:t>mediovaná</a:t>
              </a:r>
              <a:r>
                <a:rPr lang="cs-CZ" sz="1200" b="1" dirty="0" smtClean="0"/>
                <a:t> alergie</a:t>
              </a:r>
              <a:r>
                <a:rPr lang="cs-CZ" sz="1200" dirty="0" smtClean="0"/>
                <a:t> - je zprostředkovaná protilátkami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.</a:t>
              </a:r>
            </a:p>
            <a:p>
              <a:pPr eaLnBrk="1" hangingPunct="1">
                <a:defRPr/>
              </a:pPr>
              <a:r>
                <a:rPr lang="cs-CZ" sz="1200" dirty="0" err="1" smtClean="0"/>
                <a:t>IgE</a:t>
              </a:r>
              <a:r>
                <a:rPr lang="cs-CZ" sz="1200" dirty="0" smtClean="0"/>
                <a:t> se naváže na </a:t>
              </a:r>
              <a:r>
                <a:rPr lang="cs-CZ" sz="1200" dirty="0" err="1" smtClean="0"/>
                <a:t>bazofily</a:t>
              </a:r>
              <a:r>
                <a:rPr lang="cs-CZ" sz="1200" dirty="0" smtClean="0"/>
                <a:t> ve fázi senzibilizace.</a:t>
              </a:r>
            </a:p>
            <a:p>
              <a:pPr eaLnBrk="1" hangingPunct="1">
                <a:defRPr/>
              </a:pPr>
              <a:r>
                <a:rPr lang="cs-CZ" sz="1200" dirty="0" smtClean="0"/>
                <a:t>Při </a:t>
              </a:r>
              <a:r>
                <a:rPr lang="cs-CZ" sz="1200" dirty="0" err="1" smtClean="0"/>
                <a:t>dálším</a:t>
              </a:r>
              <a:r>
                <a:rPr lang="cs-CZ" sz="1200" dirty="0" smtClean="0"/>
                <a:t> setkání s alergenem – alergen přemostí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, to vede k aktivaci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- masivnímu uvolnění produktů </a:t>
              </a:r>
              <a:r>
                <a:rPr lang="cs-CZ" sz="1200" dirty="0" err="1" smtClean="0"/>
                <a:t>degranulace</a:t>
              </a:r>
              <a:r>
                <a:rPr lang="cs-CZ" sz="1200" dirty="0" smtClean="0"/>
                <a:t>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a mastocytů            </a:t>
              </a:r>
              <a:r>
                <a:rPr lang="cs-CZ" sz="1200" b="1" dirty="0" smtClean="0"/>
                <a:t>zvýšená exprese CD63 a CD203c </a:t>
              </a:r>
              <a:r>
                <a:rPr lang="cs-CZ" sz="1200" dirty="0" smtClean="0"/>
                <a:t>na aktivovaných </a:t>
              </a:r>
              <a:r>
                <a:rPr lang="cs-CZ" sz="1200" dirty="0" err="1" smtClean="0"/>
                <a:t>bazofilech</a:t>
              </a:r>
              <a:r>
                <a:rPr lang="cs-CZ" sz="1200" dirty="0" smtClean="0"/>
                <a:t>.</a:t>
              </a:r>
            </a:p>
          </p:txBody>
        </p:sp>
        <p:cxnSp>
          <p:nvCxnSpPr>
            <p:cNvPr id="4" name="Přímá spojnice se šipkou 3"/>
            <p:cNvCxnSpPr/>
            <p:nvPr/>
          </p:nvCxnSpPr>
          <p:spPr>
            <a:xfrm>
              <a:off x="5940152" y="3717032"/>
              <a:ext cx="338106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3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345357176/out_of_the_way__blood_cells__by_terminaitor-d5pm7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78"/>
            <a:ext cx="9144000" cy="64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ámeček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5672586"/>
            <a:ext cx="8496944" cy="9967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528" y="5705380"/>
            <a:ext cx="85892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DĚKUJI ZA POZORNOST!</a:t>
            </a:r>
            <a:endParaRPr lang="cs-CZ" sz="6600" b="1" cap="none" spc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4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 buňky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77281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CD16+ </a:t>
            </a:r>
          </a:p>
          <a:p>
            <a:r>
              <a:rPr lang="cs-CZ" sz="2800" b="1" dirty="0" smtClean="0"/>
              <a:t>CD56+ </a:t>
            </a:r>
          </a:p>
          <a:p>
            <a:r>
              <a:rPr lang="cs-CZ" sz="2800" b="1" dirty="0" smtClean="0"/>
              <a:t>CD3-</a:t>
            </a:r>
            <a:endParaRPr lang="cs-CZ" sz="2800" b="1" dirty="0"/>
          </a:p>
        </p:txBody>
      </p:sp>
      <p:pic>
        <p:nvPicPr>
          <p:cNvPr id="3076" name="Picture 4" descr="http://immuneresponse.wikispaces.com/file/view/killercell.jpg/228962966/458x323/kille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222"/>
            <a:ext cx="4248472" cy="25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8781" y="5164160"/>
            <a:ext cx="1929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smtClean="0"/>
              <a:t>NK</a:t>
            </a:r>
            <a:r>
              <a:rPr lang="cs-CZ" sz="2000" b="1" u="sng" smtClean="0">
                <a:solidFill>
                  <a:srgbClr val="FF0000"/>
                </a:solidFill>
              </a:rPr>
              <a:t>T</a:t>
            </a:r>
            <a:r>
              <a:rPr lang="cs-CZ" sz="2000" b="1" u="sng" smtClean="0"/>
              <a:t> buňky</a:t>
            </a:r>
          </a:p>
          <a:p>
            <a:r>
              <a:rPr lang="cs-CZ" sz="2000" b="1" smtClean="0"/>
              <a:t>CD16+</a:t>
            </a:r>
          </a:p>
          <a:p>
            <a:r>
              <a:rPr lang="cs-CZ" sz="2000" b="1" smtClean="0"/>
              <a:t>CD56+</a:t>
            </a:r>
          </a:p>
          <a:p>
            <a:r>
              <a:rPr lang="cs-CZ" sz="2000" b="1" smtClean="0"/>
              <a:t>CD3</a:t>
            </a:r>
            <a:r>
              <a:rPr lang="cs-CZ" sz="2000" b="1" smtClean="0">
                <a:solidFill>
                  <a:srgbClr val="FF0000"/>
                </a:solidFill>
              </a:rPr>
              <a:t>+</a:t>
            </a:r>
            <a:endParaRPr lang="cs-CZ" sz="2000" b="1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5172628"/>
            <a:ext cx="69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Pozn.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1" y="33569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rozeznávají buňky, které mají na povrchu abnormálně málo MHC I  (= nádorové </a:t>
            </a:r>
            <a:r>
              <a:rPr lang="cs-CZ" sz="2000" dirty="0"/>
              <a:t>a virově infikované </a:t>
            </a:r>
            <a:r>
              <a:rPr lang="cs-CZ" sz="2000" dirty="0" smtClean="0"/>
              <a:t>buňky)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používají cytotoxické mechanismy (</a:t>
            </a:r>
            <a:r>
              <a:rPr lang="cs-CZ" sz="2000" dirty="0" err="1" smtClean="0"/>
              <a:t>perforin</a:t>
            </a:r>
            <a:r>
              <a:rPr lang="cs-CZ" sz="2000" dirty="0" smtClean="0"/>
              <a:t>, </a:t>
            </a:r>
            <a:r>
              <a:rPr lang="cs-CZ" sz="2000" dirty="0" err="1" smtClean="0"/>
              <a:t>granzymy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2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linickalaborator.cz/upload/img/image005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6680"/>
          <a:stretch/>
        </p:blipFill>
        <p:spPr bwMode="auto">
          <a:xfrm>
            <a:off x="-180528" y="3781909"/>
            <a:ext cx="4560570" cy="3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4365104"/>
            <a:ext cx="5112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/>
              <a:t>Pro stanovování </a:t>
            </a:r>
          </a:p>
          <a:p>
            <a:r>
              <a:rPr lang="cs-CZ" sz="2800" b="1" smtClean="0"/>
              <a:t>lymfocytárních subpopulací </a:t>
            </a:r>
          </a:p>
          <a:p>
            <a:r>
              <a:rPr lang="cs-CZ" sz="2000" b="1" smtClean="0"/>
              <a:t>odebírat krev do zkumavky s </a:t>
            </a:r>
            <a:r>
              <a:rPr lang="cs-CZ" sz="2800" b="1" smtClean="0"/>
              <a:t>EDTA</a:t>
            </a:r>
            <a:endParaRPr lang="cs-CZ" sz="2800" b="1"/>
          </a:p>
        </p:txBody>
      </p:sp>
      <p:pic>
        <p:nvPicPr>
          <p:cNvPr id="2050" name="Picture 2" descr="http://static.medixa.prod.fishcms.cz/media/image/2-lymfocy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18384" r="4384" b="6294"/>
          <a:stretch/>
        </p:blipFill>
        <p:spPr bwMode="auto">
          <a:xfrm>
            <a:off x="0" y="-99392"/>
            <a:ext cx="9144000" cy="42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kupina 105"/>
          <p:cNvGrpSpPr/>
          <p:nvPr/>
        </p:nvGrpSpPr>
        <p:grpSpPr>
          <a:xfrm>
            <a:off x="539552" y="226915"/>
            <a:ext cx="1800200" cy="6237091"/>
            <a:chOff x="915613" y="226915"/>
            <a:chExt cx="1800200" cy="6237091"/>
          </a:xfrm>
        </p:grpSpPr>
        <p:grpSp>
          <p:nvGrpSpPr>
            <p:cNvPr id="91" name="Skupina 90"/>
            <p:cNvGrpSpPr/>
            <p:nvPr/>
          </p:nvGrpSpPr>
          <p:grpSpPr>
            <a:xfrm>
              <a:off x="915613" y="1423446"/>
              <a:ext cx="1800200" cy="5040560"/>
              <a:chOff x="909946" y="1423446"/>
              <a:chExt cx="1800200" cy="5040560"/>
            </a:xfrm>
          </p:grpSpPr>
          <p:sp>
            <p:nvSpPr>
              <p:cNvPr id="2" name="Vývojový diagram: zpoždění 1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Slunce 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" name="Skupina 6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" name="Ovál 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louk 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8" name="Skupina 7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9" name="Ovál 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" name="Oblouk 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" name="Skupina 10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2" name="Ovál 1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" name="Oblouk 1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" name="Ovál 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" name="Oblouk 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7" name="Skupina 16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" name="Ovál 1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louk 1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1" name="Ovál 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Oblouk 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3" name="Skupina 22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4" name="Ovál 2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blouk 2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6" name="Skupina 25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7" name="Ovál 2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blouk 2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9" name="Slunce 28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Slunce 29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" name="Ovál 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Oblouk 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5" name="Skupina 34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6" name="Ovál 35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Oblouk 36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8" name="Skupina 37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9" name="Ovál 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Oblouk 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1" name="Skupina 40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2" name="Ovál 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Oblouk 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4" name="Skupina 4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5" name="Ovál 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Oblouk 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6" name="Skupina 55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7" name="Ovál 5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Oblouk 5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9" name="Skupina 58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0" name="Ovál 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1" name="Oblouk 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2" name="Skupina 6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3" name="Ovál 6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blouk 6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8" name="Skupina 6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9" name="Ovál 6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" name="Oblouk 6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1" name="Skupina 70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2" name="Ovál 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Oblouk 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4" name="Skupina 73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5" name="Ovál 7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Oblouk 7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7" name="Skupina 76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8" name="Ovál 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9" name="Oblouk 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2" name="Výbuch 1 8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Výbuch 1 83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Výbuch 1 84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ýbuch 1 85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Výbuch 1 87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4" name="Skupina 103"/>
            <p:cNvGrpSpPr/>
            <p:nvPr/>
          </p:nvGrpSpPr>
          <p:grpSpPr>
            <a:xfrm>
              <a:off x="2232791" y="226915"/>
              <a:ext cx="442592" cy="2192657"/>
              <a:chOff x="2073645" y="345913"/>
              <a:chExt cx="442592" cy="2192657"/>
            </a:xfrm>
          </p:grpSpPr>
          <p:sp>
            <p:nvSpPr>
              <p:cNvPr id="90" name="Rovnoramenný trojúhelník 89"/>
              <p:cNvSpPr/>
              <p:nvPr/>
            </p:nvSpPr>
            <p:spPr>
              <a:xfrm rot="1835550" flipV="1">
                <a:off x="2309941" y="345913"/>
                <a:ext cx="206296" cy="2192657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Rovnoramenný trojúhelník 102"/>
              <p:cNvSpPr/>
              <p:nvPr/>
            </p:nvSpPr>
            <p:spPr>
              <a:xfrm rot="12634527" flipH="1">
                <a:off x="2073645" y="1573440"/>
                <a:ext cx="45719" cy="815038"/>
              </a:xfrm>
              <a:prstGeom prst="triangle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5" name="Slza 104"/>
            <p:cNvSpPr/>
            <p:nvPr/>
          </p:nvSpPr>
          <p:spPr>
            <a:xfrm rot="19203435">
              <a:off x="1941082" y="2435698"/>
              <a:ext cx="120903" cy="136200"/>
            </a:xfrm>
            <a:prstGeom prst="teardrop">
              <a:avLst>
                <a:gd name="adj" fmla="val 126706"/>
              </a:avLst>
            </a:prstGeom>
            <a:solidFill>
              <a:srgbClr val="FD6B80"/>
            </a:solidFill>
            <a:ln>
              <a:solidFill>
                <a:srgbClr val="FD6B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707904" y="1435822"/>
            <a:ext cx="1837264" cy="5040560"/>
            <a:chOff x="4067944" y="1435822"/>
            <a:chExt cx="1837264" cy="5040560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4067944" y="1435822"/>
              <a:ext cx="1800200" cy="5040560"/>
              <a:chOff x="909946" y="1423446"/>
              <a:chExt cx="1800200" cy="5040560"/>
            </a:xfrm>
          </p:grpSpPr>
          <p:sp>
            <p:nvSpPr>
              <p:cNvPr id="113" name="Vývojový diagram: zpoždění 112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Slunce 11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5" name="Skupina 114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0" name="Ovál 17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1" name="Oblouk 18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6" name="Skupina 115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8" name="Ovál 1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9" name="Oblouk 1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7" name="Skupina 116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6" name="Ovál 17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7" name="Oblouk 17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8" name="Skupina 117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4" name="Ovál 17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5" name="Oblouk 17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9" name="Skupina 118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2" name="Ovál 1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" name="Oblouk 1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0" name="Skupina 1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0" name="Ovál 16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" name="Oblouk 17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1" name="Skupina 120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8" name="Ovál 16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Oblouk 16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2" name="Skupina 121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6" name="Ovál 16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Oblouk 16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3" name="Slunce 122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Slunce 123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5" name="Skupina 124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4" name="Ovál 16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Oblouk 16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6" name="Skupina 125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162" name="Ovál 161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Oblouk 162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7" name="Skupina 126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0" name="Ovál 1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" name="Oblouk 1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8" name="Skupina 127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8" name="Ovál 15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" name="Oblouk 15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9" name="Skupina 128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6" name="Ovál 15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0" name="Skupina 129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4" name="Ovál 15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5" name="Oblouk 15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1" name="Skupina 130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2" name="Ovál 15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3" name="Oblouk 15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2" name="Skupina 13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0" name="Ovál 14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1" name="Oblouk 15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3" name="Skupina 132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8" name="Ovál 14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Oblouk 14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4" name="Skupina 133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6" name="Ovál 14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7" name="Oblouk 14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5" name="Skupina 134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4" name="Ovál 14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5" name="Oblouk 14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6" name="Skupina 135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2" name="Ovál 1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3" name="Oblouk 1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37" name="Výbuch 1 136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" name="Výbuch 1 137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Výbuch 1 138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Výbuch 1 139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Výbuch 1 140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92" name="TextovéPole 191"/>
            <p:cNvSpPr txBox="1"/>
            <p:nvPr/>
          </p:nvSpPr>
          <p:spPr>
            <a:xfrm>
              <a:off x="5355577" y="516280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3" name="TextovéPole 192"/>
            <p:cNvSpPr txBox="1"/>
            <p:nvPr/>
          </p:nvSpPr>
          <p:spPr>
            <a:xfrm>
              <a:off x="4810195" y="466593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4" name="TextovéPole 193"/>
            <p:cNvSpPr txBox="1"/>
            <p:nvPr/>
          </p:nvSpPr>
          <p:spPr>
            <a:xfrm>
              <a:off x="4067944" y="450912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5" name="TextovéPole 194"/>
            <p:cNvSpPr txBox="1"/>
            <p:nvPr/>
          </p:nvSpPr>
          <p:spPr>
            <a:xfrm>
              <a:off x="5258288" y="465797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5608332" y="383021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4753590" y="41041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5164808" y="32059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182" name="Skupina 181"/>
          <p:cNvGrpSpPr/>
          <p:nvPr/>
        </p:nvGrpSpPr>
        <p:grpSpPr>
          <a:xfrm>
            <a:off x="150731" y="313068"/>
            <a:ext cx="4680520" cy="4536504"/>
            <a:chOff x="2016951" y="1313274"/>
            <a:chExt cx="4680520" cy="4536504"/>
          </a:xfrm>
        </p:grpSpPr>
        <p:sp>
          <p:nvSpPr>
            <p:cNvPr id="183" name="Ovál 182"/>
            <p:cNvSpPr/>
            <p:nvPr/>
          </p:nvSpPr>
          <p:spPr>
            <a:xfrm>
              <a:off x="2016951" y="1313274"/>
              <a:ext cx="4680520" cy="453650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4" name="Skupina 183"/>
            <p:cNvGrpSpPr/>
            <p:nvPr/>
          </p:nvGrpSpPr>
          <p:grpSpPr>
            <a:xfrm>
              <a:off x="2824790" y="1998389"/>
              <a:ext cx="2910523" cy="3198552"/>
              <a:chOff x="3105123" y="1957499"/>
              <a:chExt cx="2910523" cy="3198552"/>
            </a:xfrm>
          </p:grpSpPr>
          <p:sp>
            <p:nvSpPr>
              <p:cNvPr id="185" name="Slza 184"/>
              <p:cNvSpPr/>
              <p:nvPr/>
            </p:nvSpPr>
            <p:spPr>
              <a:xfrm rot="19530874">
                <a:off x="3105123" y="2182002"/>
                <a:ext cx="2910523" cy="2966637"/>
              </a:xfrm>
              <a:prstGeom prst="teardrop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mtClean="0">
                    <a:solidFill>
                      <a:schemeClr val="tx1"/>
                    </a:solidFill>
                  </a:rPr>
                  <a:t>Y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TextovéPole 185"/>
              <p:cNvSpPr txBox="1"/>
              <p:nvPr/>
            </p:nvSpPr>
            <p:spPr>
              <a:xfrm rot="1575580">
                <a:off x="3921992" y="3850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7" name="TextovéPole 186"/>
              <p:cNvSpPr txBox="1"/>
              <p:nvPr/>
            </p:nvSpPr>
            <p:spPr>
              <a:xfrm rot="1575580">
                <a:off x="4226792" y="41556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8" name="TextovéPole 187"/>
              <p:cNvSpPr txBox="1"/>
              <p:nvPr/>
            </p:nvSpPr>
            <p:spPr>
              <a:xfrm>
                <a:off x="3529119" y="31479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9" name="TextovéPole 188"/>
              <p:cNvSpPr txBox="1"/>
              <p:nvPr/>
            </p:nvSpPr>
            <p:spPr>
              <a:xfrm rot="12034128">
                <a:off x="4416681" y="240925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0" name="TextovéPole 189"/>
              <p:cNvSpPr txBox="1"/>
              <p:nvPr/>
            </p:nvSpPr>
            <p:spPr>
              <a:xfrm rot="20034614">
                <a:off x="4555917" y="39980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1" name="TextovéPole 190"/>
              <p:cNvSpPr txBox="1"/>
              <p:nvPr/>
            </p:nvSpPr>
            <p:spPr>
              <a:xfrm rot="1950973">
                <a:off x="5081789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9" name="TextovéPole 198"/>
              <p:cNvSpPr txBox="1"/>
              <p:nvPr/>
            </p:nvSpPr>
            <p:spPr>
              <a:xfrm>
                <a:off x="5386589" y="35964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0" name="TextovéPole 199"/>
              <p:cNvSpPr txBox="1"/>
              <p:nvPr/>
            </p:nvSpPr>
            <p:spPr>
              <a:xfrm rot="20139611">
                <a:off x="4074392" y="4003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 rot="14602848">
                <a:off x="4379192" y="43080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2" name="TextovéPole 201"/>
              <p:cNvSpPr txBox="1"/>
              <p:nvPr/>
            </p:nvSpPr>
            <p:spPr>
              <a:xfrm rot="4942557">
                <a:off x="3574927" y="286282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 rot="1575580">
                <a:off x="3698709" y="408211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4" name="TextovéPole 203"/>
              <p:cNvSpPr txBox="1"/>
              <p:nvPr/>
            </p:nvSpPr>
            <p:spPr>
              <a:xfrm rot="1575580">
                <a:off x="4531592" y="44604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3833919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6" name="TextovéPole 205"/>
              <p:cNvSpPr txBox="1"/>
              <p:nvPr/>
            </p:nvSpPr>
            <p:spPr>
              <a:xfrm rot="1575580">
                <a:off x="4379192" y="38541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7" name="TextovéPole 206"/>
              <p:cNvSpPr txBox="1"/>
              <p:nvPr/>
            </p:nvSpPr>
            <p:spPr>
              <a:xfrm rot="1575580">
                <a:off x="4683992" y="41589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3986319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9" name="TextovéPole 208"/>
              <p:cNvSpPr txBox="1"/>
              <p:nvPr/>
            </p:nvSpPr>
            <p:spPr>
              <a:xfrm rot="1575580">
                <a:off x="3788685" y="282909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0" name="TextovéPole 209"/>
              <p:cNvSpPr txBox="1"/>
              <p:nvPr/>
            </p:nvSpPr>
            <p:spPr>
              <a:xfrm rot="20034614">
                <a:off x="4904858" y="414574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1" name="TextovéPole 210"/>
              <p:cNvSpPr txBox="1"/>
              <p:nvPr/>
            </p:nvSpPr>
            <p:spPr>
              <a:xfrm rot="20139611">
                <a:off x="3907425" y="42125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2" name="TextovéPole 211"/>
              <p:cNvSpPr txBox="1"/>
              <p:nvPr/>
            </p:nvSpPr>
            <p:spPr>
              <a:xfrm rot="14602848">
                <a:off x="4404374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3" name="TextovéPole 212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4" name="TextovéPole 213"/>
              <p:cNvSpPr txBox="1"/>
              <p:nvPr/>
            </p:nvSpPr>
            <p:spPr>
              <a:xfrm>
                <a:off x="4138719" y="33036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5" name="TextovéPole 214"/>
              <p:cNvSpPr txBox="1"/>
              <p:nvPr/>
            </p:nvSpPr>
            <p:spPr>
              <a:xfrm rot="1575580">
                <a:off x="5194908" y="4442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6" name="TextovéPole 215"/>
              <p:cNvSpPr txBox="1"/>
              <p:nvPr/>
            </p:nvSpPr>
            <p:spPr>
              <a:xfrm rot="20034614">
                <a:off x="4860717" y="43028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7" name="TextovéPole 216"/>
              <p:cNvSpPr txBox="1"/>
              <p:nvPr/>
            </p:nvSpPr>
            <p:spPr>
              <a:xfrm rot="20139611">
                <a:off x="3997419" y="45234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8" name="TextovéPole 21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9" name="TextovéPole 218"/>
              <p:cNvSpPr txBox="1"/>
              <p:nvPr/>
            </p:nvSpPr>
            <p:spPr>
              <a:xfrm>
                <a:off x="3758987" y="365661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0" name="TextovéPole 219"/>
              <p:cNvSpPr txBox="1"/>
              <p:nvPr/>
            </p:nvSpPr>
            <p:spPr>
              <a:xfrm>
                <a:off x="5462993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1" name="TextovéPole 220"/>
              <p:cNvSpPr txBox="1"/>
              <p:nvPr/>
            </p:nvSpPr>
            <p:spPr>
              <a:xfrm rot="1575580">
                <a:off x="4254346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2" name="TextovéPole 221"/>
              <p:cNvSpPr txBox="1"/>
              <p:nvPr/>
            </p:nvSpPr>
            <p:spPr>
              <a:xfrm rot="20034614">
                <a:off x="5203666" y="354413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3" name="TextovéPole 222"/>
              <p:cNvSpPr txBox="1"/>
              <p:nvPr/>
            </p:nvSpPr>
            <p:spPr>
              <a:xfrm rot="20139611">
                <a:off x="4722141" y="35493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4" name="TextovéPole 223"/>
              <p:cNvSpPr txBox="1"/>
              <p:nvPr/>
            </p:nvSpPr>
            <p:spPr>
              <a:xfrm rot="14602848">
                <a:off x="5026941" y="38541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5" name="TextovéPole 224"/>
              <p:cNvSpPr txBox="1"/>
              <p:nvPr/>
            </p:nvSpPr>
            <p:spPr>
              <a:xfrm rot="2187524">
                <a:off x="4481668" y="299883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6" name="TextovéPole 225"/>
              <p:cNvSpPr txBox="1"/>
              <p:nvPr/>
            </p:nvSpPr>
            <p:spPr>
              <a:xfrm>
                <a:off x="4634068" y="26973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7" name="TextovéPole 226"/>
              <p:cNvSpPr txBox="1"/>
              <p:nvPr/>
            </p:nvSpPr>
            <p:spPr>
              <a:xfrm>
                <a:off x="3340808" y="3250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8" name="TextovéPole 227"/>
              <p:cNvSpPr txBox="1"/>
              <p:nvPr/>
            </p:nvSpPr>
            <p:spPr>
              <a:xfrm rot="1950973">
                <a:off x="5251375" y="30496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9" name="TextovéPole 228"/>
              <p:cNvSpPr txBox="1"/>
              <p:nvPr/>
            </p:nvSpPr>
            <p:spPr>
              <a:xfrm rot="20139611">
                <a:off x="3722488" y="435411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0" name="TextovéPole 229"/>
              <p:cNvSpPr txBox="1"/>
              <p:nvPr/>
            </p:nvSpPr>
            <p:spPr>
              <a:xfrm rot="14602848">
                <a:off x="4153592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1" name="TextovéPole 230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2" name="TextovéPole 231"/>
              <p:cNvSpPr txBox="1"/>
              <p:nvPr/>
            </p:nvSpPr>
            <p:spPr>
              <a:xfrm>
                <a:off x="4690332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3" name="TextovéPole 232"/>
              <p:cNvSpPr txBox="1"/>
              <p:nvPr/>
            </p:nvSpPr>
            <p:spPr>
              <a:xfrm rot="20139611">
                <a:off x="4874541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4" name="TextovéPole 233"/>
              <p:cNvSpPr txBox="1"/>
              <p:nvPr/>
            </p:nvSpPr>
            <p:spPr>
              <a:xfrm>
                <a:off x="4786468" y="28497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5" name="TextovéPole 234"/>
              <p:cNvSpPr txBox="1"/>
              <p:nvPr/>
            </p:nvSpPr>
            <p:spPr>
              <a:xfrm rot="18498071">
                <a:off x="3758987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6" name="TextovéPole 235"/>
              <p:cNvSpPr txBox="1"/>
              <p:nvPr/>
            </p:nvSpPr>
            <p:spPr>
              <a:xfrm rot="1950973">
                <a:off x="5403775" y="335450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7" name="TextovéPole 236"/>
              <p:cNvSpPr txBox="1"/>
              <p:nvPr/>
            </p:nvSpPr>
            <p:spPr>
              <a:xfrm rot="20139611">
                <a:off x="3837882" y="468986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8" name="TextovéPole 23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9" name="TextovéPole 238"/>
              <p:cNvSpPr txBox="1"/>
              <p:nvPr/>
            </p:nvSpPr>
            <p:spPr>
              <a:xfrm>
                <a:off x="4333230" y="325232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0" name="TextovéPole 239"/>
              <p:cNvSpPr txBox="1"/>
              <p:nvPr/>
            </p:nvSpPr>
            <p:spPr>
              <a:xfrm>
                <a:off x="4595919" y="37608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1" name="TextovéPole 240"/>
              <p:cNvSpPr txBox="1"/>
              <p:nvPr/>
            </p:nvSpPr>
            <p:spPr>
              <a:xfrm rot="20139611">
                <a:off x="4845953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2" name="TextovéPole 241"/>
              <p:cNvSpPr txBox="1"/>
              <p:nvPr/>
            </p:nvSpPr>
            <p:spPr>
              <a:xfrm>
                <a:off x="4938868" y="30021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3" name="TextovéPole 242"/>
              <p:cNvSpPr txBox="1"/>
              <p:nvPr/>
            </p:nvSpPr>
            <p:spPr>
              <a:xfrm>
                <a:off x="3426489" y="373929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4" name="TextovéPole 243"/>
              <p:cNvSpPr txBox="1"/>
              <p:nvPr/>
            </p:nvSpPr>
            <p:spPr>
              <a:xfrm rot="1950973">
                <a:off x="5538989" y="37488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5" name="TextovéPole 244"/>
              <p:cNvSpPr txBox="1"/>
              <p:nvPr/>
            </p:nvSpPr>
            <p:spPr>
              <a:xfrm rot="20139611">
                <a:off x="4469169" y="416625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6" name="TextovéPole 245"/>
              <p:cNvSpPr txBox="1"/>
              <p:nvPr/>
            </p:nvSpPr>
            <p:spPr>
              <a:xfrm rot="14602848">
                <a:off x="4836392" y="4765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7" name="TextovéPole 246"/>
              <p:cNvSpPr txBox="1"/>
              <p:nvPr/>
            </p:nvSpPr>
            <p:spPr>
              <a:xfrm>
                <a:off x="3339728" y="399528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8" name="TextovéPole 247"/>
              <p:cNvSpPr txBox="1"/>
              <p:nvPr/>
            </p:nvSpPr>
            <p:spPr>
              <a:xfrm>
                <a:off x="4748319" y="3913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9" name="TextovéPole 248"/>
              <p:cNvSpPr txBox="1"/>
              <p:nvPr/>
            </p:nvSpPr>
            <p:spPr>
              <a:xfrm rot="20139611">
                <a:off x="5179341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016432" y="34560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 rot="20139611">
                <a:off x="3684072" y="270831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2" name="TextovéPole 251"/>
              <p:cNvSpPr txBox="1"/>
              <p:nvPr/>
            </p:nvSpPr>
            <p:spPr>
              <a:xfrm rot="14602848">
                <a:off x="3818802" y="2502457"/>
                <a:ext cx="51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 rot="1575580">
                <a:off x="5519131" y="30340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4" name="TextovéPole 253"/>
              <p:cNvSpPr txBox="1"/>
              <p:nvPr/>
            </p:nvSpPr>
            <p:spPr>
              <a:xfrm rot="20034614">
                <a:off x="4571942" y="33234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5" name="TextovéPole 254"/>
              <p:cNvSpPr txBox="1"/>
              <p:nvPr/>
            </p:nvSpPr>
            <p:spPr>
              <a:xfrm>
                <a:off x="3900799" y="21611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6" name="TextovéPole 255"/>
              <p:cNvSpPr txBox="1"/>
              <p:nvPr/>
            </p:nvSpPr>
            <p:spPr>
              <a:xfrm>
                <a:off x="4053199" y="23135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7" name="TextovéPole 256"/>
              <p:cNvSpPr txBox="1"/>
              <p:nvPr/>
            </p:nvSpPr>
            <p:spPr>
              <a:xfrm rot="20139611">
                <a:off x="4351437" y="222454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8" name="TextovéPole 257"/>
              <p:cNvSpPr txBox="1"/>
              <p:nvPr/>
            </p:nvSpPr>
            <p:spPr>
              <a:xfrm>
                <a:off x="4205599" y="24659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9" name="TextovéPole 258"/>
              <p:cNvSpPr txBox="1"/>
              <p:nvPr/>
            </p:nvSpPr>
            <p:spPr>
              <a:xfrm rot="1950973">
                <a:off x="5148669" y="24539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0" name="TextovéPole 259"/>
              <p:cNvSpPr txBox="1"/>
              <p:nvPr/>
            </p:nvSpPr>
            <p:spPr>
              <a:xfrm rot="20139611">
                <a:off x="4078849" y="287133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1" name="TextovéPole 260"/>
              <p:cNvSpPr txBox="1"/>
              <p:nvPr/>
            </p:nvSpPr>
            <p:spPr>
              <a:xfrm>
                <a:off x="4311149" y="285638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2" name="TextovéPole 261"/>
              <p:cNvSpPr txBox="1"/>
              <p:nvPr/>
            </p:nvSpPr>
            <p:spPr>
              <a:xfrm rot="20139611">
                <a:off x="4789020" y="253267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3" name="TextovéPole 262"/>
              <p:cNvSpPr txBox="1"/>
              <p:nvPr/>
            </p:nvSpPr>
            <p:spPr>
              <a:xfrm>
                <a:off x="4620536" y="221846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4" name="TextovéPole 263"/>
              <p:cNvSpPr txBox="1"/>
              <p:nvPr/>
            </p:nvSpPr>
            <p:spPr>
              <a:xfrm>
                <a:off x="5261293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5" name="TextovéPole 264"/>
              <p:cNvSpPr txBox="1"/>
              <p:nvPr/>
            </p:nvSpPr>
            <p:spPr>
              <a:xfrm>
                <a:off x="5043225" y="234133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6" name="TextovéPole 265"/>
              <p:cNvSpPr txBox="1"/>
              <p:nvPr/>
            </p:nvSpPr>
            <p:spPr>
              <a:xfrm rot="20034614">
                <a:off x="5057307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7" name="TextovéPole 266"/>
              <p:cNvSpPr txBox="1"/>
              <p:nvPr/>
            </p:nvSpPr>
            <p:spPr>
              <a:xfrm>
                <a:off x="4462356" y="195749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8" name="TextovéPole 267"/>
              <p:cNvSpPr txBox="1"/>
              <p:nvPr/>
            </p:nvSpPr>
            <p:spPr>
              <a:xfrm rot="20139611">
                <a:off x="4893378" y="205078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</p:grpSp>
      </p:grpSp>
      <p:grpSp>
        <p:nvGrpSpPr>
          <p:cNvPr id="48" name="Skupina 47"/>
          <p:cNvGrpSpPr/>
          <p:nvPr/>
        </p:nvGrpSpPr>
        <p:grpSpPr>
          <a:xfrm>
            <a:off x="6948264" y="1449896"/>
            <a:ext cx="1800200" cy="5040560"/>
            <a:chOff x="6876256" y="1449896"/>
            <a:chExt cx="1800200" cy="5040560"/>
          </a:xfrm>
        </p:grpSpPr>
        <p:grpSp>
          <p:nvGrpSpPr>
            <p:cNvPr id="270" name="Skupina 269"/>
            <p:cNvGrpSpPr/>
            <p:nvPr/>
          </p:nvGrpSpPr>
          <p:grpSpPr>
            <a:xfrm>
              <a:off x="6876256" y="1449896"/>
              <a:ext cx="1800200" cy="5040560"/>
              <a:chOff x="909946" y="1423446"/>
              <a:chExt cx="1800200" cy="5040560"/>
            </a:xfrm>
          </p:grpSpPr>
          <p:sp>
            <p:nvSpPr>
              <p:cNvPr id="278" name="Vývojový diagram: zpoždění 277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9" name="Slunce 278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80" name="Skupina 279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5" name="Ovál 3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6" name="Oblouk 3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1" name="Skupina 280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3" name="Ovál 34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4" name="Oblouk 34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2" name="Skupina 281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1" name="Ovál 34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2" name="Oblouk 34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3" name="Skupina 282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9" name="Ovál 3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0" name="Oblouk 3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4" name="Skupina 283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7" name="Ovál 33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8" name="Oblouk 33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5" name="Skupina 284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5" name="Ovál 33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6" name="Oblouk 33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6" name="Skupina 285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3" name="Ovál 3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4" name="Oblouk 3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7" name="Skupina 286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1" name="Ovál 33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Oblouk 33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88" name="Slunce 287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9" name="Slunce 288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0" name="Skupina 289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9" name="Ovál 32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Oblouk 32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1" name="Skupina 290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27" name="Ovál 326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8" name="Oblouk 327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2" name="Skupina 291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5" name="Ovál 32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blouk 32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3" name="Skupina 292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3" name="Ovál 32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4" name="Oblouk 32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4" name="Skupina 29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1" name="Ovál 3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2" name="Oblouk 3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5" name="Skupina 294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9" name="Ovál 31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0" name="Oblouk 31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6" name="Skupina 295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7" name="Ovál 31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8" name="Oblouk 31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7" name="Skupina 296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5" name="Ovál 3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6" name="Oblouk 3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8" name="Skupina 29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3" name="Ovál 31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4" name="Oblouk 31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9" name="Skupina 298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1" name="Ovál 31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2" name="Oblouk 31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0" name="Skupina 299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9" name="Ovál 30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0" name="Oblouk 30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1" name="Skupina 300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7" name="Ovál 30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8" name="Oblouk 30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02" name="Výbuch 1 30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3" name="Výbuch 1 302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4" name="Výbuch 1 303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Výbuch 1 304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6" name="Výbuch 1 305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71" name="TextovéPole 270"/>
            <p:cNvSpPr txBox="1"/>
            <p:nvPr/>
          </p:nvSpPr>
          <p:spPr>
            <a:xfrm rot="16200000">
              <a:off x="7559880" y="341572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2" name="TextovéPole 271"/>
            <p:cNvSpPr txBox="1"/>
            <p:nvPr/>
          </p:nvSpPr>
          <p:spPr>
            <a:xfrm rot="13626627">
              <a:off x="7508222" y="465259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3" name="TextovéPole 272"/>
            <p:cNvSpPr txBox="1"/>
            <p:nvPr/>
          </p:nvSpPr>
          <p:spPr>
            <a:xfrm>
              <a:off x="7174805" y="379020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4" name="TextovéPole 273"/>
            <p:cNvSpPr txBox="1"/>
            <p:nvPr/>
          </p:nvSpPr>
          <p:spPr>
            <a:xfrm>
              <a:off x="8071432" y="449089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5" name="TextovéPole 274"/>
            <p:cNvSpPr txBox="1"/>
            <p:nvPr/>
          </p:nvSpPr>
          <p:spPr>
            <a:xfrm>
              <a:off x="7231874" y="5311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6" name="TextovéPole 275"/>
            <p:cNvSpPr txBox="1"/>
            <p:nvPr/>
          </p:nvSpPr>
          <p:spPr>
            <a:xfrm rot="5400000">
              <a:off x="7692888" y="412734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7" name="TextovéPole 276"/>
            <p:cNvSpPr txBox="1"/>
            <p:nvPr/>
          </p:nvSpPr>
          <p:spPr>
            <a:xfrm rot="8236011">
              <a:off x="6962160" y="46506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5475275" y="3124690"/>
            <a:ext cx="1482842" cy="1362044"/>
            <a:chOff x="5570260" y="3124690"/>
            <a:chExt cx="1482842" cy="1362044"/>
          </a:xfrm>
        </p:grpSpPr>
        <p:cxnSp>
          <p:nvCxnSpPr>
            <p:cNvPr id="50" name="Přímá spojnice se šipkou 49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833" y="3124690"/>
              <a:ext cx="102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30min </a:t>
              </a:r>
            </a:p>
            <a:p>
              <a:pPr algn="ctr"/>
              <a:r>
                <a:rPr lang="cs-CZ" smtClean="0"/>
                <a:t>inkubace</a:t>
              </a:r>
              <a:endParaRPr lang="cs-CZ"/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5570260" y="3840403"/>
              <a:ext cx="14828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tma </a:t>
              </a:r>
            </a:p>
            <a:p>
              <a:pPr algn="ctr"/>
              <a:r>
                <a:rPr lang="cs-CZ" smtClean="0"/>
                <a:t>pokoj. teplota</a:t>
              </a:r>
              <a:endParaRPr lang="cs-CZ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2411760" y="3412626"/>
            <a:ext cx="1082335" cy="369332"/>
            <a:chOff x="5735554" y="3489083"/>
            <a:chExt cx="1082335" cy="369332"/>
          </a:xfrm>
        </p:grpSpPr>
        <p:cxnSp>
          <p:nvCxnSpPr>
            <p:cNvPr id="349" name="Přímá spojnice se šipkou 348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ovéPole 349"/>
            <p:cNvSpPr txBox="1"/>
            <p:nvPr/>
          </p:nvSpPr>
          <p:spPr>
            <a:xfrm>
              <a:off x="5735554" y="3489083"/>
              <a:ext cx="108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protřepat</a:t>
              </a: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19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27847" y="188640"/>
            <a:ext cx="397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smtClean="0"/>
              <a:t>Mnoklonální protilátky</a:t>
            </a:r>
            <a:endParaRPr lang="cs-CZ" sz="320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773415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/>
              <a:t>protilátky </a:t>
            </a:r>
            <a:r>
              <a:rPr lang="cs-CZ" dirty="0"/>
              <a:t>jsou produktem jediného klonu B lymfocytů (klony vzniklé fúzí buněk produkujících protilátky a myelomových buněk, jež schopnost produkce svého vlastního imunoglobulinu ztratily</a:t>
            </a:r>
            <a:r>
              <a:rPr lang="cs-CZ" dirty="0" smtClean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/>
              <a:t>jsou naprosto totožné a jsou přísně specifické proti jedinému epitopu</a:t>
            </a:r>
          </a:p>
        </p:txBody>
      </p:sp>
      <p:pic>
        <p:nvPicPr>
          <p:cNvPr id="2050" name="Picture 2" descr="Beckman Coulter Solastra Five-Color Reagent Pan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41102" r="26173"/>
          <a:stretch/>
        </p:blipFill>
        <p:spPr bwMode="auto">
          <a:xfrm>
            <a:off x="7812360" y="4847002"/>
            <a:ext cx="12408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smir.cz/files/image/id/5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3600400" cy="665688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ucleotide biosynthesis pathway. In the selective HAT medium, the main pathway is blocked by aminopterin (A of HAT), a structural analog of folic acid. Cells need the two precursors hypoxanthine (H of HAT) and thymidine (T of HAT) to produce respectively ribo- and deoxyribonucleotides through the salvage pathway. Mutant cells deficient, either for HGPRT (hypoxanthine-guanine phosphoribosyl transferase) or TK (thymidine kinase), cannot use the salvage pathway and thus will di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0513"/>
            <a:ext cx="3760563" cy="23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images.rheumatology.org/viewphoto.php?imageId=2862312&amp;albumId=75690" TargetMode="External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i="1" dirty="0" err="1" smtClean="0">
            <a:solidFill>
              <a:srgbClr val="002060"/>
            </a:solidFill>
            <a:latin typeface="+mj-lt"/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1614</Words>
  <Application>Microsoft Office PowerPoint</Application>
  <PresentationFormat>Předvádění na obrazovce (4:3)</PresentationFormat>
  <Paragraphs>479</Paragraphs>
  <Slides>54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Motiv systému Office</vt:lpstr>
      <vt:lpstr>Průtoková cytometrie a stanovení lymfocytárních subpopulací</vt:lpstr>
      <vt:lpstr>Cluster Designation (Cluster of Differentiation)</vt:lpstr>
      <vt:lpstr>Prezentace aplikace PowerPoint</vt:lpstr>
      <vt:lpstr>T lymfocyty</vt:lpstr>
      <vt:lpstr>Monocyty</vt:lpstr>
      <vt:lpstr>NK buňky</vt:lpstr>
      <vt:lpstr>Prezentace aplikace PowerPoint</vt:lpstr>
      <vt:lpstr>Prezentace aplikace PowerPoint</vt:lpstr>
      <vt:lpstr>Prezentace aplikace PowerPoint</vt:lpstr>
      <vt:lpstr>Prezentace aplikace PowerPoint</vt:lpstr>
      <vt:lpstr>Průtoková cytometrie FLOW CYTOMETRY</vt:lpstr>
      <vt:lpstr>Průtoková cytometrie flow+cyto+metrie - „měření buněk v pohybu“</vt:lpstr>
      <vt:lpstr>Prezentace aplikace PowerPoint</vt:lpstr>
      <vt:lpstr>Využití</vt:lpstr>
      <vt:lpstr>Co měříme?</vt:lpstr>
      <vt:lpstr>Princip průtokové cytometrie</vt:lpstr>
      <vt:lpstr>Tři hlavní systémy průtokového cytometru</vt:lpstr>
      <vt:lpstr>Fluidika</vt:lpstr>
      <vt:lpstr>Prezentace aplikace PowerPoint</vt:lpstr>
      <vt:lpstr>Velikost vs. granularita</vt:lpstr>
      <vt:lpstr>FSC vs. SSC</vt:lpstr>
      <vt:lpstr>Fluorescence</vt:lpstr>
      <vt:lpstr>Fluorochromy</vt:lpstr>
      <vt:lpstr>Fluorescence</vt:lpstr>
      <vt:lpstr>Intenzita fluorescence</vt:lpstr>
      <vt:lpstr>Prezentace aplikace PowerPoint</vt:lpstr>
      <vt:lpstr>Překryv spekter</vt:lpstr>
      <vt:lpstr>Kompenzace</vt:lpstr>
      <vt:lpstr>Optika</vt:lpstr>
      <vt:lpstr>Prezentace aplikace PowerPoint</vt:lpstr>
      <vt:lpstr>Optické filtry</vt:lpstr>
      <vt:lpstr>Elektronika</vt:lpstr>
      <vt:lpstr>Vznik napěťového pulzu</vt:lpstr>
      <vt:lpstr>Treshold (práh)</vt:lpstr>
      <vt:lpstr>Amplifikace a digitalizace signálnu (Analogue to digital convertor, ADC převodník)  Analýza - pro každou buňku hodnoty všech parametrů</vt:lpstr>
      <vt:lpstr>Analýza naměřených dat</vt:lpstr>
      <vt:lpstr>Výhody a nevýhody  průtokové cytometrie</vt:lpstr>
      <vt:lpstr>Prezentace aplikace PowerPoint</vt:lpstr>
      <vt:lpstr>Prezentace aplikace PowerPoint</vt:lpstr>
      <vt:lpstr>Krevní diferenciál</vt:lpstr>
      <vt:lpstr>Zkumavka A</vt:lpstr>
      <vt:lpstr>Zkumavka B</vt:lpstr>
      <vt:lpstr>Vyšetření lymfocytů periferní krve</vt:lpstr>
      <vt:lpstr>Hodnocení nálezu jednotlivých subpopulací</vt:lpstr>
      <vt:lpstr>Příklady využití průtokové cytometrie v praxi</vt:lpstr>
      <vt:lpstr>Bronchoalveolární laváž (BAL) - imunofenotypizace</vt:lpstr>
      <vt:lpstr>Pacientka: Ž, *1957</vt:lpstr>
      <vt:lpstr>Pacient: muž, * 1966</vt:lpstr>
      <vt:lpstr>CD5+CD19+</vt:lpstr>
      <vt:lpstr>Pacient: M, *1999</vt:lpstr>
      <vt:lpstr>CD8+CD38+  83,2% CD8++CD38++  92,2%</vt:lpstr>
      <vt:lpstr>HLA-B27</vt:lpstr>
      <vt:lpstr>Test aktivace bazofilů (bazotest)</vt:lpstr>
      <vt:lpstr>Prezentace aplikace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Uživatel</cp:lastModifiedBy>
  <cp:revision>61</cp:revision>
  <dcterms:created xsi:type="dcterms:W3CDTF">2013-01-31T17:25:33Z</dcterms:created>
  <dcterms:modified xsi:type="dcterms:W3CDTF">2016-04-19T05:54:30Z</dcterms:modified>
</cp:coreProperties>
</file>