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396" r:id="rId3"/>
    <p:sldId id="257" r:id="rId4"/>
    <p:sldId id="258" r:id="rId5"/>
    <p:sldId id="261" r:id="rId6"/>
    <p:sldId id="262" r:id="rId7"/>
    <p:sldId id="263" r:id="rId8"/>
    <p:sldId id="264" r:id="rId9"/>
    <p:sldId id="266" r:id="rId10"/>
    <p:sldId id="270" r:id="rId11"/>
    <p:sldId id="271" r:id="rId12"/>
    <p:sldId id="272" r:id="rId13"/>
    <p:sldId id="275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7" r:id="rId22"/>
    <p:sldId id="289" r:id="rId23"/>
    <p:sldId id="290" r:id="rId24"/>
    <p:sldId id="291" r:id="rId25"/>
    <p:sldId id="316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3" r:id="rId36"/>
    <p:sldId id="304" r:id="rId37"/>
    <p:sldId id="302" r:id="rId38"/>
    <p:sldId id="305" r:id="rId39"/>
    <p:sldId id="323" r:id="rId40"/>
    <p:sldId id="325" r:id="rId41"/>
    <p:sldId id="328" r:id="rId42"/>
    <p:sldId id="329" r:id="rId43"/>
    <p:sldId id="332" r:id="rId44"/>
    <p:sldId id="333" r:id="rId45"/>
    <p:sldId id="457" r:id="rId46"/>
    <p:sldId id="399" r:id="rId47"/>
    <p:sldId id="400" r:id="rId48"/>
    <p:sldId id="402" r:id="rId49"/>
    <p:sldId id="404" r:id="rId50"/>
    <p:sldId id="405" r:id="rId51"/>
    <p:sldId id="406" r:id="rId52"/>
    <p:sldId id="407" r:id="rId53"/>
    <p:sldId id="408" r:id="rId54"/>
    <p:sldId id="409" r:id="rId55"/>
    <p:sldId id="412" r:id="rId56"/>
    <p:sldId id="413" r:id="rId57"/>
    <p:sldId id="414" r:id="rId58"/>
    <p:sldId id="415" r:id="rId59"/>
    <p:sldId id="417" r:id="rId60"/>
    <p:sldId id="418" r:id="rId61"/>
    <p:sldId id="419" r:id="rId62"/>
    <p:sldId id="420" r:id="rId63"/>
    <p:sldId id="421" r:id="rId64"/>
    <p:sldId id="422" r:id="rId65"/>
    <p:sldId id="425" r:id="rId66"/>
    <p:sldId id="426" r:id="rId67"/>
    <p:sldId id="427" r:id="rId68"/>
    <p:sldId id="428" r:id="rId69"/>
    <p:sldId id="429" r:id="rId70"/>
    <p:sldId id="430" r:id="rId71"/>
    <p:sldId id="431" r:id="rId72"/>
    <p:sldId id="432" r:id="rId73"/>
    <p:sldId id="459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440" r:id="rId8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3" autoAdjust="0"/>
  </p:normalViewPr>
  <p:slideViewPr>
    <p:cSldViewPr>
      <p:cViewPr varScale="1">
        <p:scale>
          <a:sx n="71" d="100"/>
          <a:sy n="71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33586B-C5CC-405D-AB81-0F3A6AED67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840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2C425-0E30-4310-8DE1-760B769707CA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B381D-D558-4D63-AFEF-867B904F7BF6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7F341-632D-47B9-9586-F57F9FDD9C2A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8C3A9-5736-4A43-96E5-C2E978E54583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Každá elektricky nabitá částice se v elektrickém poli pohybuje ve směru daném znaménkem svého náboje a orientací elektrického pole. Menší částice s větším nábojem se pohybují rychleji než  částice objemné, které nesou malý elektrický náboj.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C2270-A634-4397-95D1-CC554EAE68D9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Při elektroforetické separaci slouží pufr jako multifunkčí komponenta.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785FD-924F-4352-BB1A-D3E0A45498D0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/>
              <a:t>Při této technice se elektroforéza provádí ve vodných roztocích (elektrolytech), kde  částice putují směrem k elektrodě s opačnou polaritou. Rychlost migrace a vzájemné oddělování částic je dáno velikostí náboje částice a použitým gradientem napětí. Separaci ruší konvenční proudy a difúze v kapalině, které vznikají vlivem tepla (Joulovo teplo). Tato technika se již téměř nepoužívá.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8D2E4-8FAD-4422-ACF8-EA6B9CE70E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B3A9-5E61-4F8D-BAA8-29A3A218B3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9003-CDB9-4935-90A8-6B9FA4D903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F1D4-B7AD-4284-8181-117E83CB32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5592-335E-4151-83C1-912D81F052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A2A7F-CA5B-4229-8EDC-83BC4193BF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8429-CCF8-46E3-B439-4FB478BAE1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24396-4B09-4FA7-AF9E-9B1882098E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F5AF1-B172-47B1-B72F-1DCF2687A3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0326-796C-42F5-9ADF-5ACA5EE61F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D097-8310-472E-BB58-0696A85C9E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C8CD60-FBAD-437F-A001-0C1B6D9AE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biochemie.sweb.cz/x/metody/foto/elektroforeza/tok.jp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biochemie.sweb.cz/x/metody/foto/elektroforeza/kapilarni.jpg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Dysproteinemi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ikiskripta.eu/index.php/Paraproteinemie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Likvo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kiskripta.eu/index.php/IgG" TargetMode="External"/><Relationship Id="rId5" Type="http://schemas.openxmlformats.org/officeDocument/2006/relationships/hyperlink" Target="http://www.wikiskripta.eu/index.php/S%C3%A9rum" TargetMode="External"/><Relationship Id="rId4" Type="http://schemas.openxmlformats.org/officeDocument/2006/relationships/hyperlink" Target="http://www.wikiskripta.eu/index.php/Antigen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Roztrou%C5%A1en%C3%A1_skler%C3%B3za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ikiskripta.eu/index.php?title=Monoklon%C3%A1ln%C3%AD_gamapatie&amp;action=edit&amp;redlink=1" TargetMode="External"/><Relationship Id="rId4" Type="http://schemas.openxmlformats.org/officeDocument/2006/relationships/hyperlink" Target="http://www.wikiskripta.eu/index.php/Myel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mtClean="0"/>
              <a:t>Elektroforetické techniky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mtClean="0"/>
              <a:t>Mgr. Jana Gottwaldová</a:t>
            </a:r>
          </a:p>
          <a:p>
            <a:pPr eaLnBrk="1" hangingPunct="1"/>
            <a:r>
              <a:rPr lang="cs-CZ" smtClean="0"/>
              <a:t>OKB FN Brno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b="1" smtClean="0"/>
              <a:t>Rozdělení elektroforetických technik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Volná elektroforéza</a:t>
            </a:r>
            <a:r>
              <a:rPr lang="cs-CZ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provádí se ve vodných roztocích, kde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částice putují směrem k elektrodě s opačnou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polaritou. </a:t>
            </a:r>
          </a:p>
          <a:p>
            <a:pPr eaLnBrk="1" hangingPunct="1">
              <a:lnSpc>
                <a:spcPct val="80000"/>
              </a:lnSpc>
            </a:pPr>
            <a:r>
              <a:rPr lang="cs-CZ" b="1" smtClean="0"/>
              <a:t>Zónová (zonální) elektroforéza 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b="1" smtClean="0"/>
              <a:t>nosičích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Pro zónovou elektroforézu se využívají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nosiče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mtClean="0"/>
              <a:t>Zónová elektroforéza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b="1" dirty="0" smtClean="0"/>
              <a:t>nosiče </a:t>
            </a:r>
            <a:r>
              <a:rPr lang="cs-CZ" sz="2800" dirty="0" smtClean="0"/>
              <a:t>pro zónovou elektroforézu jsou hydrofilní (nerozpustné ve vodě) porézní, s co nejmenší absorpční schopnostmi.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p</a:t>
            </a:r>
            <a:r>
              <a:rPr lang="cs-CZ" sz="2800" dirty="0" smtClean="0"/>
              <a:t>rvními použitými nosiči byly neklížený (chromatografický) papír, acetát celulózy, škrob a celulóza.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v</a:t>
            </a:r>
            <a:r>
              <a:rPr lang="cs-CZ" sz="2800" dirty="0" smtClean="0"/>
              <a:t> současné době se jako nosiče používají hlavně gely –  </a:t>
            </a:r>
            <a:r>
              <a:rPr lang="cs-CZ" sz="2800" b="1" dirty="0" err="1" smtClean="0"/>
              <a:t>agarózový</a:t>
            </a:r>
            <a:r>
              <a:rPr lang="cs-CZ" sz="2800" b="1" dirty="0" smtClean="0"/>
              <a:t> (AGE) a </a:t>
            </a:r>
            <a:r>
              <a:rPr lang="cs-CZ" sz="2800" b="1" dirty="0" err="1" smtClean="0"/>
              <a:t>polyakrylamidový</a:t>
            </a:r>
            <a:r>
              <a:rPr lang="cs-CZ" sz="2800" b="1" dirty="0" smtClean="0"/>
              <a:t> gel (PAGE)</a:t>
            </a:r>
            <a:r>
              <a:rPr lang="cs-CZ" sz="28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 Při přípravě gelu je možné ovlivňovat stupeň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polymerace (</a:t>
            </a:r>
            <a:r>
              <a:rPr lang="cs-CZ" sz="2800" dirty="0" err="1" smtClean="0"/>
              <a:t>zesíťování</a:t>
            </a:r>
            <a:r>
              <a:rPr lang="cs-CZ" sz="2800" dirty="0" smtClean="0"/>
              <a:t>) - tedy velikost pórů.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mtClean="0"/>
              <a:t>Zónová elektroforéza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Rychlost migrace proteinů závisí na těchto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faktorech: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Elektrický náboj molekuly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Velikost a tvar molekuly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Síla elektrického pole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Vlastnosti nosného média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Teplota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Proteiny s rozdílnou pohyblivostí migrují v gelu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jako </a:t>
            </a:r>
            <a:r>
              <a:rPr lang="cs-CZ" sz="2800" b="1" smtClean="0"/>
              <a:t>pásy (bandy).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smtClean="0"/>
              <a:t>Elektroforéza v agarózovém gelu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/>
              <a:t>lineární </a:t>
            </a:r>
            <a:r>
              <a:rPr lang="cs-CZ" sz="2400" b="1" dirty="0"/>
              <a:t>polysacharid</a:t>
            </a:r>
            <a:r>
              <a:rPr lang="cs-CZ" sz="2400" dirty="0"/>
              <a:t>, jehož základní strukturní jednotka je složena z </a:t>
            </a:r>
            <a:r>
              <a:rPr lang="cs-CZ" sz="2400" b="1" dirty="0"/>
              <a:t>D-</a:t>
            </a:r>
            <a:r>
              <a:rPr lang="cs-CZ" sz="2400" b="1" dirty="0" err="1"/>
              <a:t>galaktosy</a:t>
            </a:r>
            <a:r>
              <a:rPr lang="cs-CZ" sz="2400" b="1" dirty="0"/>
              <a:t> a 3,6-anhydro-L-galaktosy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příprava tzv. </a:t>
            </a:r>
            <a:r>
              <a:rPr lang="cs-CZ" sz="2400" b="1" dirty="0" err="1" smtClean="0"/>
              <a:t>gelifikací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agarózy</a:t>
            </a:r>
            <a:r>
              <a:rPr lang="cs-CZ" sz="2400" dirty="0" smtClean="0"/>
              <a:t>: </a:t>
            </a:r>
            <a:r>
              <a:rPr lang="cs-CZ" sz="2400" dirty="0" err="1" smtClean="0"/>
              <a:t>agaróza</a:t>
            </a:r>
            <a:r>
              <a:rPr lang="cs-CZ" sz="2400" dirty="0" smtClean="0"/>
              <a:t> má za nižších teplot podobu gelu, </a:t>
            </a:r>
            <a:r>
              <a:rPr lang="cs-CZ" sz="2400" dirty="0" err="1" smtClean="0"/>
              <a:t>gelifikuje</a:t>
            </a:r>
            <a:r>
              <a:rPr lang="cs-CZ" sz="2400" dirty="0" smtClean="0"/>
              <a:t> působením vyšší teploty.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Bod tání</a:t>
            </a:r>
            <a:r>
              <a:rPr lang="cs-CZ" sz="2400" dirty="0" smtClean="0"/>
              <a:t>  závisí na koncentraci a typu </a:t>
            </a:r>
            <a:r>
              <a:rPr lang="cs-CZ" sz="2400" dirty="0" err="1" smtClean="0"/>
              <a:t>agarózy</a:t>
            </a:r>
            <a:r>
              <a:rPr lang="cs-CZ" sz="2400" dirty="0" smtClean="0"/>
              <a:t> </a:t>
            </a:r>
            <a:r>
              <a:rPr lang="cs-CZ" sz="2400" dirty="0"/>
              <a:t> </a:t>
            </a:r>
            <a:r>
              <a:rPr lang="cs-CZ" sz="2400" dirty="0" smtClean="0"/>
              <a:t>asi 85-100 º C, </a:t>
            </a:r>
            <a:r>
              <a:rPr lang="cs-CZ" sz="2400" b="1" dirty="0" err="1" smtClean="0"/>
              <a:t>gelifikace</a:t>
            </a:r>
            <a:r>
              <a:rPr lang="cs-CZ" sz="2400" b="1" dirty="0" smtClean="0"/>
              <a:t> </a:t>
            </a:r>
            <a:r>
              <a:rPr lang="cs-CZ" sz="2400" dirty="0" smtClean="0"/>
              <a:t>při poklesu teploty pod 45-50 º C.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nejčastěji se používá 1-2 % gel </a:t>
            </a:r>
            <a:r>
              <a:rPr lang="cs-CZ" sz="2400" dirty="0" err="1" smtClean="0"/>
              <a:t>agarózy</a:t>
            </a:r>
            <a:r>
              <a:rPr lang="cs-CZ" sz="24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Velikost pórů</a:t>
            </a:r>
            <a:r>
              <a:rPr lang="cs-CZ" sz="2400" dirty="0" smtClean="0"/>
              <a:t> v gelu závisí na koncentraci </a:t>
            </a:r>
            <a:r>
              <a:rPr lang="cs-CZ" sz="2400" dirty="0" err="1" smtClean="0"/>
              <a:t>agarózy</a:t>
            </a:r>
            <a:r>
              <a:rPr lang="cs-CZ" sz="2400" dirty="0" smtClean="0"/>
              <a:t>, typicky se pohybuje mezi 100 - 300 </a:t>
            </a:r>
            <a:r>
              <a:rPr lang="cs-CZ" sz="2400" dirty="0" err="1" smtClean="0"/>
              <a:t>nm</a:t>
            </a:r>
            <a:r>
              <a:rPr lang="cs-CZ" sz="2400" dirty="0" smtClean="0"/>
              <a:t>.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4846848"/>
            <a:ext cx="6192813" cy="20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b="1" smtClean="0"/>
              <a:t>Elektroforéza v polyakrylamidovém gelu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 smtClean="0"/>
              <a:t>fyzikální vlastnosti gelu a velikost pórů jsou dány </a:t>
            </a:r>
            <a:r>
              <a:rPr lang="cs-CZ" b="1" dirty="0" smtClean="0"/>
              <a:t>podílem </a:t>
            </a:r>
            <a:r>
              <a:rPr lang="cs-CZ" b="1" dirty="0" err="1" smtClean="0"/>
              <a:t>polyakrylamidu</a:t>
            </a:r>
            <a:r>
              <a:rPr lang="cs-CZ" b="1" dirty="0" smtClean="0"/>
              <a:t> v gelu a stupněm jeho </a:t>
            </a:r>
            <a:r>
              <a:rPr lang="cs-CZ" b="1" dirty="0" err="1" smtClean="0"/>
              <a:t>zesíťování</a:t>
            </a:r>
            <a:r>
              <a:rPr lang="cs-CZ" b="1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dirty="0" smtClean="0"/>
              <a:t>nejčastěji používané </a:t>
            </a:r>
            <a:r>
              <a:rPr lang="cs-CZ" b="1" dirty="0" smtClean="0"/>
              <a:t>koncentrace </a:t>
            </a:r>
            <a:r>
              <a:rPr lang="cs-CZ" b="1" dirty="0" err="1" smtClean="0"/>
              <a:t>polyakrylamidu</a:t>
            </a:r>
            <a:r>
              <a:rPr lang="cs-CZ" b="1" dirty="0" smtClean="0"/>
              <a:t> jsou 5-15%,</a:t>
            </a:r>
            <a:r>
              <a:rPr lang="cs-CZ" dirty="0" smtClean="0"/>
              <a:t> přičemž koncentrace n, n´-</a:t>
            </a:r>
            <a:r>
              <a:rPr lang="cs-CZ" b="1" dirty="0" err="1" smtClean="0"/>
              <a:t>methylenbisakrylamidu</a:t>
            </a:r>
            <a:r>
              <a:rPr lang="cs-CZ" b="1" dirty="0" smtClean="0"/>
              <a:t> je obvykle 5%</a:t>
            </a:r>
            <a:r>
              <a:rPr lang="cs-CZ" dirty="0" smtClean="0"/>
              <a:t> celkového množství akrylamidu.</a:t>
            </a:r>
          </a:p>
          <a:p>
            <a:pPr eaLnBrk="1" hangingPunct="1">
              <a:lnSpc>
                <a:spcPct val="80000"/>
              </a:lnSpc>
            </a:pPr>
            <a:r>
              <a:rPr lang="cs-CZ" b="1" dirty="0" smtClean="0"/>
              <a:t>nevýhodou</a:t>
            </a:r>
            <a:r>
              <a:rPr lang="cs-CZ" dirty="0" smtClean="0"/>
              <a:t> je </a:t>
            </a:r>
            <a:r>
              <a:rPr lang="cs-CZ" b="1" dirty="0" smtClean="0"/>
              <a:t>vysoká toxicita</a:t>
            </a:r>
            <a:r>
              <a:rPr lang="cs-CZ" dirty="0" smtClean="0"/>
              <a:t> akrylamidu n,n´-</a:t>
            </a:r>
            <a:r>
              <a:rPr lang="cs-CZ" dirty="0" err="1" smtClean="0"/>
              <a:t>metylenbisakrylamidu</a:t>
            </a:r>
            <a:r>
              <a:rPr lang="cs-CZ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smtClean="0"/>
              <a:t>Hlavní typy </a:t>
            </a:r>
            <a:r>
              <a:rPr lang="cs-CZ" b="1" smtClean="0"/>
              <a:t>gelové</a:t>
            </a:r>
            <a:r>
              <a:rPr lang="cs-CZ" sz="4000" b="1" smtClean="0"/>
              <a:t> elektroforézy</a:t>
            </a:r>
            <a:r>
              <a:rPr lang="cs-CZ" sz="4000" smtClean="0"/>
              <a:t> 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smtClean="0"/>
              <a:t>Gelová nedenaturační elektroforéza</a:t>
            </a:r>
          </a:p>
          <a:p>
            <a:pPr eaLnBrk="1" hangingPunct="1"/>
            <a:r>
              <a:rPr lang="cs-CZ" sz="2800" i="1" dirty="0" smtClean="0"/>
              <a:t>Nativní gelová elektroforéza</a:t>
            </a:r>
            <a:r>
              <a:rPr lang="cs-CZ" dirty="0" smtClean="0"/>
              <a:t> </a:t>
            </a:r>
            <a:endParaRPr lang="cs-CZ" b="1" dirty="0" smtClean="0"/>
          </a:p>
          <a:p>
            <a:pPr eaLnBrk="1" hangingPunct="1">
              <a:buFontTx/>
              <a:buNone/>
            </a:pPr>
            <a:r>
              <a:rPr lang="cs-CZ" b="1" dirty="0" smtClean="0"/>
              <a:t>Gelová denaturační elektroforéza</a:t>
            </a:r>
          </a:p>
          <a:p>
            <a:pPr eaLnBrk="1" hangingPunct="1"/>
            <a:r>
              <a:rPr lang="cs-CZ" sz="2800" i="1" dirty="0" smtClean="0"/>
              <a:t>SDS gelová   elektroforéza  </a:t>
            </a:r>
          </a:p>
          <a:p>
            <a:pPr eaLnBrk="1" hangingPunct="1">
              <a:buFontTx/>
              <a:buNone/>
            </a:pPr>
            <a:r>
              <a:rPr lang="cs-CZ" b="1" dirty="0" smtClean="0"/>
              <a:t>Kontinuální</a:t>
            </a:r>
            <a:r>
              <a:rPr lang="cs-CZ" dirty="0" smtClean="0"/>
              <a:t> </a:t>
            </a:r>
            <a:r>
              <a:rPr lang="cs-CZ" b="1" dirty="0" smtClean="0"/>
              <a:t> zónová elektroforéza</a:t>
            </a:r>
          </a:p>
          <a:p>
            <a:pPr eaLnBrk="1" hangingPunct="1">
              <a:buFontTx/>
              <a:buNone/>
            </a:pPr>
            <a:r>
              <a:rPr lang="cs-CZ" b="1" dirty="0" smtClean="0"/>
              <a:t>Diskontinuální zónová elektroforéza</a:t>
            </a:r>
          </a:p>
          <a:p>
            <a:pPr eaLnBrk="1" hangingPunct="1">
              <a:buFontTx/>
              <a:buNone/>
            </a:pPr>
            <a:endParaRPr lang="cs-CZ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dirty="0" smtClean="0"/>
              <a:t>Gelová nedenaturační elektroforéza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b="1" dirty="0" smtClean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i="1" dirty="0" smtClean="0"/>
              <a:t>Nativní gelová elektroforéza </a:t>
            </a:r>
          </a:p>
          <a:p>
            <a:pPr eaLnBrk="1" hangingPunct="1"/>
            <a:r>
              <a:rPr lang="cs-CZ" dirty="0" smtClean="0"/>
              <a:t> probíhá </a:t>
            </a:r>
            <a:r>
              <a:rPr lang="cs-CZ" b="1" dirty="0" smtClean="0"/>
              <a:t>bez denaturačních</a:t>
            </a:r>
            <a:r>
              <a:rPr lang="cs-CZ" dirty="0" smtClean="0"/>
              <a:t> činidel</a:t>
            </a:r>
          </a:p>
          <a:p>
            <a:pPr eaLnBrk="1" hangingPunct="1"/>
            <a:r>
              <a:rPr lang="cs-CZ" dirty="0" smtClean="0"/>
              <a:t>někdy jsou </a:t>
            </a:r>
            <a:r>
              <a:rPr lang="cs-CZ" dirty="0" smtClean="0"/>
              <a:t>používány </a:t>
            </a:r>
            <a:r>
              <a:rPr lang="cs-CZ" dirty="0" smtClean="0"/>
              <a:t>relativně vysoké, nebo nízké hodnoty </a:t>
            </a:r>
            <a:r>
              <a:rPr lang="cs-CZ" dirty="0" smtClean="0"/>
              <a:t>pH</a:t>
            </a:r>
            <a:endParaRPr lang="cs-CZ" dirty="0" smtClean="0"/>
          </a:p>
          <a:p>
            <a:pPr eaLnBrk="1" hangingPunct="1"/>
            <a:r>
              <a:rPr lang="cs-CZ" b="1" dirty="0" smtClean="0"/>
              <a:t>migrace</a:t>
            </a:r>
            <a:r>
              <a:rPr lang="cs-CZ" dirty="0" smtClean="0"/>
              <a:t> proteinů gelem závisí na jejich </a:t>
            </a:r>
            <a:r>
              <a:rPr lang="cs-CZ" b="1" dirty="0" smtClean="0"/>
              <a:t>náboji, velikosti a tvaru</a:t>
            </a:r>
            <a:r>
              <a:rPr lang="cs-CZ" dirty="0" smtClean="0"/>
              <a:t>. </a:t>
            </a:r>
          </a:p>
          <a:p>
            <a:pPr eaLnBrk="1" hangingPunct="1"/>
            <a:r>
              <a:rPr lang="cs-CZ" b="1" dirty="0" smtClean="0"/>
              <a:t>citlivost elektroforézy</a:t>
            </a:r>
            <a:r>
              <a:rPr lang="cs-CZ" dirty="0" smtClean="0"/>
              <a:t> je dána charakterem póru gelu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i="1" smtClean="0"/>
              <a:t>Nativní gelová elektroforéza </a:t>
            </a:r>
            <a:br>
              <a:rPr lang="cs-CZ" sz="4000" b="1" i="1" smtClean="0"/>
            </a:br>
            <a:endParaRPr lang="cs-CZ" sz="4000" b="1" i="1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2425" indent="-352425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Faktory ovlivňují mobilitu proteinů v nativním gelu:</a:t>
            </a:r>
          </a:p>
          <a:p>
            <a:pPr marL="352425" indent="-352425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b="1" smtClean="0"/>
              <a:t>Náboj proteinu: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smtClean="0"/>
              <a:t>sekvence aminokyselin – počet kyselých a bazických zbytků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smtClean="0"/>
              <a:t>pH roztoku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smtClean="0"/>
              <a:t>třírozměrná struktura proteinu</a:t>
            </a:r>
          </a:p>
          <a:p>
            <a:pPr marL="352425" indent="-352425" eaLnBrk="1" hangingPunct="1">
              <a:lnSpc>
                <a:spcPct val="80000"/>
              </a:lnSpc>
              <a:buFontTx/>
              <a:buNone/>
            </a:pPr>
            <a:endParaRPr lang="cs-CZ" sz="2000" b="1" smtClean="0"/>
          </a:p>
          <a:p>
            <a:pPr marL="352425" indent="-352425" eaLnBrk="1" hangingPunct="1">
              <a:lnSpc>
                <a:spcPct val="80000"/>
              </a:lnSpc>
              <a:buFontTx/>
              <a:buAutoNum type="arabicPeriod" startAt="2"/>
            </a:pPr>
            <a:r>
              <a:rPr lang="cs-CZ" sz="2000" b="1" smtClean="0"/>
              <a:t>Velikost a tvar proteinu</a:t>
            </a:r>
          </a:p>
          <a:p>
            <a:pPr marL="352425" indent="-352425" eaLnBrk="1" hangingPunct="1">
              <a:lnSpc>
                <a:spcPct val="80000"/>
              </a:lnSpc>
              <a:buFontTx/>
              <a:buNone/>
            </a:pPr>
            <a:endParaRPr lang="cs-CZ" sz="2000" b="1" smtClean="0"/>
          </a:p>
          <a:p>
            <a:pPr marL="352425" indent="-352425"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3.     Koncentrace a stupeň zesíťování gelu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smtClean="0"/>
              <a:t>gel obecně snižuje mobilitu proteinů, v závislosti na jejich volné pohyblivosti (bez  přítomnosti gelu)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smtClean="0"/>
              <a:t>větší molekuly jsou gelem ovlivněny vice než menší molekuly</a:t>
            </a:r>
          </a:p>
          <a:p>
            <a:pPr marL="352425" indent="-352425" eaLnBrk="1" hangingPunct="1">
              <a:lnSpc>
                <a:spcPct val="80000"/>
              </a:lnSpc>
            </a:pPr>
            <a:r>
              <a:rPr lang="cs-CZ" sz="2000" smtClean="0"/>
              <a:t>složení gelu může být ovlivněno tak, že dělení probíhá na základě rozdílné velikosti molekul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smtClean="0"/>
              <a:t>Gelová denaturační elektroforéza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i="1" dirty="0" smtClean="0"/>
              <a:t>SDS gelová   elektroforéza</a:t>
            </a:r>
            <a:r>
              <a:rPr lang="cs-CZ" dirty="0" smtClean="0"/>
              <a:t> :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proteiny jsou </a:t>
            </a:r>
            <a:r>
              <a:rPr lang="cs-CZ" sz="2800" b="1" dirty="0" smtClean="0"/>
              <a:t>denaturovány</a:t>
            </a:r>
            <a:r>
              <a:rPr lang="cs-CZ" sz="2800" dirty="0" smtClean="0"/>
              <a:t> </a:t>
            </a:r>
            <a:r>
              <a:rPr lang="cs-CZ" sz="2800" dirty="0" err="1" smtClean="0"/>
              <a:t>dodecylsíranem</a:t>
            </a:r>
            <a:r>
              <a:rPr lang="cs-CZ" sz="2800" dirty="0" smtClean="0"/>
              <a:t> sodným (SDS) a b - </a:t>
            </a:r>
            <a:r>
              <a:rPr lang="cs-CZ" sz="2800" dirty="0" err="1" smtClean="0"/>
              <a:t>merkaptoetanolem</a:t>
            </a:r>
            <a:r>
              <a:rPr lang="cs-CZ" sz="2800" dirty="0" smtClean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Proteiny jsou </a:t>
            </a:r>
            <a:r>
              <a:rPr lang="cs-CZ" sz="2800" b="1" dirty="0" smtClean="0"/>
              <a:t>separovány podle své</a:t>
            </a:r>
            <a:r>
              <a:rPr lang="cs-CZ" sz="2800" dirty="0" smtClean="0"/>
              <a:t> </a:t>
            </a:r>
            <a:r>
              <a:rPr lang="cs-CZ" sz="2800" b="1" dirty="0" smtClean="0"/>
              <a:t>molekulové hmotnosti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b="1" smtClean="0"/>
              <a:t>SDS gelová elektroforéza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b="1" smtClean="0"/>
              <a:t>SDS </a:t>
            </a:r>
            <a:r>
              <a:rPr lang="cs-CZ" sz="2400" smtClean="0"/>
              <a:t>je </a:t>
            </a:r>
            <a:r>
              <a:rPr lang="cs-CZ" sz="2400" b="1" smtClean="0"/>
              <a:t>anionaktivní detergent</a:t>
            </a:r>
            <a:r>
              <a:rPr lang="cs-CZ" sz="2400" smtClean="0"/>
              <a:t>, který nese poměrně vysoký náboj, a proto ve vazbě na bílkovinu vyrovnává nábojové rozdíly bílkovin, které  se potom pohybují v gelu jen podle velikosti.</a:t>
            </a:r>
            <a:r>
              <a:rPr lang="cs-CZ" smtClean="0"/>
              <a:t> </a:t>
            </a:r>
          </a:p>
          <a:p>
            <a:pPr eaLnBrk="1" hangingPunct="1"/>
            <a:r>
              <a:rPr lang="cs-CZ" sz="2400" smtClean="0"/>
              <a:t>Vzorek proteinu se zpracuje s </a:t>
            </a:r>
            <a:r>
              <a:rPr lang="cs-CZ" sz="2400" b="1" smtClean="0"/>
              <a:t>tzv. vzorkovým pufrem</a:t>
            </a:r>
            <a:r>
              <a:rPr lang="cs-CZ" sz="2400" smtClean="0"/>
              <a:t> - obsahuje SDS a redukční činidlo b-merkaptoethanol. </a:t>
            </a:r>
          </a:p>
          <a:p>
            <a:pPr eaLnBrk="1" hangingPunct="1"/>
            <a:r>
              <a:rPr lang="cs-CZ" sz="2400" smtClean="0"/>
              <a:t>Působením těchto látek dojde k rozrušení kvarterní, terciární a do značné míry i sekundární struktury.</a:t>
            </a:r>
          </a:p>
          <a:p>
            <a:pPr eaLnBrk="1" hangingPunct="1">
              <a:buFontTx/>
              <a:buNone/>
            </a:pPr>
            <a:endParaRPr lang="cs-CZ" sz="2400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157788"/>
            <a:ext cx="66246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mtClean="0"/>
              <a:t>Osnova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cs-CZ" sz="2400" smtClean="0"/>
              <a:t>Princip elektroforézy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smtClean="0"/>
              <a:t>Popis základního technického vybavení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smtClean="0"/>
              <a:t>Rozdělení elektroforetických technik (volná a zónová)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smtClean="0"/>
              <a:t>Zónová elektroforéza – gelová (AGE, PAGE)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smtClean="0"/>
              <a:t>Hlavní typy gelové elektroforézy ( nativní, denaturační, kontinuální, diskontinuální….)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smtClean="0"/>
              <a:t>Zpracování gelu po separaci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sz="2400" smtClean="0"/>
              <a:t>Základní elektroforetické techniky (IEF, CE…..)</a:t>
            </a:r>
          </a:p>
          <a:p>
            <a:pPr marL="514350" indent="-514350" eaLnBrk="1" hangingPunct="1">
              <a:buFontTx/>
              <a:buAutoNum type="arabicPeriod"/>
            </a:pPr>
            <a:endParaRPr lang="cs-CZ" sz="2400" smtClean="0"/>
          </a:p>
          <a:p>
            <a:pPr marL="514350" indent="-514350" eaLnBrk="1" hangingPunct="1">
              <a:buFontTx/>
              <a:buAutoNum type="arabicPeriod"/>
            </a:pPr>
            <a:endParaRPr lang="cs-CZ" smtClean="0"/>
          </a:p>
          <a:p>
            <a:pPr marL="514350" indent="-514350" eaLnBrk="1" hangingPunct="1"/>
            <a:endParaRPr lang="cs-CZ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b="1" smtClean="0"/>
              <a:t>SDS gelová  elektroforéza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/>
              <a:t>Všechny bílkoviny  váží SDS v konstantním poměru, asi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smtClean="0"/>
              <a:t>1,4g SDS na 1g bílkoviny</a:t>
            </a:r>
            <a:r>
              <a:rPr lang="cs-CZ" sz="2400" smtClean="0"/>
              <a:t>, a tím charakteristicky mění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/>
              <a:t>svou konformaci.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smtClean="0"/>
              <a:t>Výsledné komplexy SDS-bílkovina</a:t>
            </a:r>
            <a:r>
              <a:rPr lang="cs-CZ" sz="24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mají stejnou hodnotu povrchového </a:t>
            </a:r>
            <a:r>
              <a:rPr lang="cs-CZ" sz="2400" b="1" smtClean="0"/>
              <a:t>náboje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smtClean="0"/>
              <a:t>konformace</a:t>
            </a:r>
            <a:r>
              <a:rPr lang="cs-CZ" sz="2400" smtClean="0"/>
              <a:t> bílkovin se do jisté míry unifikuje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smtClean="0"/>
              <a:t>relativní molekulová hmotnost bílkoviny odpovídá velikosti jejího komplexu s SDS</a:t>
            </a:r>
            <a:r>
              <a:rPr lang="cs-CZ" sz="2400" smtClean="0"/>
              <a:t>.</a:t>
            </a:r>
          </a:p>
          <a:p>
            <a:pPr eaLnBrk="1" hangingPunct="1"/>
            <a:endParaRPr lang="cs-CZ" sz="2400" smtClean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24400"/>
            <a:ext cx="36718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652963"/>
            <a:ext cx="3600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b="1" i="1" smtClean="0"/>
              <a:t>SDS gelová   elektroforéza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/>
              <a:t>Pro vlastní odhad molekulové hmotnosti  neznámého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/>
              <a:t>proteinového vzorku se používají komerční směsi proteinů-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/>
              <a:t>standardy. 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636838"/>
            <a:ext cx="51847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b="1" smtClean="0"/>
              <a:t>Hlavní typy </a:t>
            </a:r>
            <a:r>
              <a:rPr lang="cs-CZ" b="1" smtClean="0"/>
              <a:t>gelové</a:t>
            </a:r>
            <a:r>
              <a:rPr lang="cs-CZ" sz="4000" b="1" smtClean="0"/>
              <a:t> elektroforézy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smtClean="0"/>
              <a:t>Kontinuální</a:t>
            </a:r>
            <a:r>
              <a:rPr lang="cs-CZ" smtClean="0"/>
              <a:t> </a:t>
            </a:r>
            <a:r>
              <a:rPr lang="cs-CZ" b="1" smtClean="0"/>
              <a:t> zónová elektroforéza</a:t>
            </a:r>
          </a:p>
          <a:p>
            <a:pPr eaLnBrk="1" hangingPunct="1"/>
            <a:r>
              <a:rPr lang="cs-CZ" smtClean="0"/>
              <a:t>Jde o nejběžnější typ elektroforézy, kdy vlastní separace probíhá v jednom médiu a většinou v jediném typu pufru</a:t>
            </a:r>
            <a:endParaRPr lang="cs-CZ" b="1" smtClean="0"/>
          </a:p>
          <a:p>
            <a:pPr eaLnBrk="1" hangingPunct="1">
              <a:buFontTx/>
              <a:buNone/>
            </a:pPr>
            <a:r>
              <a:rPr lang="cs-CZ" b="1" smtClean="0"/>
              <a:t>Diskontinuální zónová elektroforéza</a:t>
            </a:r>
          </a:p>
          <a:p>
            <a:pPr eaLnBrk="1" hangingPunct="1"/>
            <a:r>
              <a:rPr lang="cs-CZ" smtClean="0"/>
              <a:t>Pro separaci se používají gely o různé koncentraci, pufry s gradientem pH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600" b="1" smtClean="0"/>
              <a:t>Kontinuální</a:t>
            </a:r>
            <a:r>
              <a:rPr lang="cs-CZ" sz="3600" smtClean="0"/>
              <a:t> </a:t>
            </a:r>
            <a:r>
              <a:rPr lang="cs-CZ" sz="3600" b="1" smtClean="0"/>
              <a:t> zónová elektroforéza</a:t>
            </a:r>
            <a:r>
              <a:rPr lang="cs-CZ" sz="4000" b="1" smtClean="0"/>
              <a:t/>
            </a:r>
            <a:br>
              <a:rPr lang="cs-CZ" sz="4000" b="1" smtClean="0"/>
            </a:br>
            <a:endParaRPr lang="cs-CZ" sz="4000" b="1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proteiny migrují v zóně, která je minimálně tak široká jako je výška vzorku v gelové jamce při nanesení. Z toho důvodu jsou pak </a:t>
            </a:r>
            <a:r>
              <a:rPr lang="cs-CZ" sz="2800" b="1" dirty="0" smtClean="0"/>
              <a:t>proteinové pásy v konečném výsledku hůře rozlišené</a:t>
            </a:r>
            <a:r>
              <a:rPr lang="cs-CZ" sz="2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/>
              <a:t>složení elektrodového a gelového pufru je stejné.</a:t>
            </a:r>
            <a:r>
              <a:rPr lang="cs-CZ" sz="2800" dirty="0" smtClean="0"/>
              <a:t> tuto techniku nelze použít pro velmi zředěné vzorky.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kontinuální elektroforéza může probíhat na kterémkoliv typu gelu - </a:t>
            </a:r>
            <a:r>
              <a:rPr lang="cs-CZ" sz="2800" b="1" dirty="0" smtClean="0"/>
              <a:t>typická</a:t>
            </a:r>
            <a:r>
              <a:rPr lang="cs-CZ" sz="2800" dirty="0" smtClean="0"/>
              <a:t> je především </a:t>
            </a:r>
            <a:r>
              <a:rPr lang="cs-CZ" sz="2800" b="1" dirty="0" smtClean="0"/>
              <a:t>pro </a:t>
            </a:r>
            <a:r>
              <a:rPr lang="cs-CZ" sz="2800" b="1" dirty="0" err="1" smtClean="0"/>
              <a:t>agarózové</a:t>
            </a:r>
            <a:r>
              <a:rPr lang="cs-CZ" sz="2800" b="1" dirty="0" smtClean="0"/>
              <a:t> gely.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600" b="1" smtClean="0"/>
              <a:t>Diskontinuální zónová elektroforéza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diskontinuita může být jak </a:t>
            </a:r>
            <a:r>
              <a:rPr lang="cs-CZ" sz="2800" b="1" dirty="0" smtClean="0"/>
              <a:t>v </a:t>
            </a:r>
            <a:r>
              <a:rPr lang="cs-CZ" sz="2800" b="1" dirty="0" err="1" smtClean="0"/>
              <a:t>koncetracích</a:t>
            </a:r>
            <a:r>
              <a:rPr lang="cs-CZ" sz="2800" b="1" dirty="0" smtClean="0"/>
              <a:t> gelu, tak především v </a:t>
            </a:r>
            <a:r>
              <a:rPr lang="cs-CZ" sz="2800" b="1" dirty="0" smtClean="0"/>
              <a:t>pH </a:t>
            </a:r>
            <a:r>
              <a:rPr lang="cs-CZ" sz="2800" b="1" dirty="0" smtClean="0"/>
              <a:t>a iontové síle</a:t>
            </a:r>
            <a:r>
              <a:rPr lang="cs-CZ" sz="28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dnes hlavní elektroforetickou technikou pro analýzu proteinů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oproti kontinuální elektroforéze má vysoké  rozlišení a citlivost.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používá se dvou gelů tzv. </a:t>
            </a:r>
            <a:r>
              <a:rPr lang="cs-CZ" sz="2800" b="1" dirty="0" smtClean="0"/>
              <a:t>koncentrujícího („</a:t>
            </a:r>
            <a:r>
              <a:rPr lang="cs-CZ" sz="2800" b="1" dirty="0" err="1" smtClean="0"/>
              <a:t>stacking</a:t>
            </a:r>
            <a:r>
              <a:rPr lang="cs-CZ" sz="2800" b="1" dirty="0" smtClean="0"/>
              <a:t>“) gelu</a:t>
            </a:r>
            <a:r>
              <a:rPr lang="cs-CZ" sz="2800" dirty="0" smtClean="0"/>
              <a:t> nahoře a </a:t>
            </a:r>
            <a:r>
              <a:rPr lang="cs-CZ" sz="2800" b="1" dirty="0" smtClean="0"/>
              <a:t>separačního („</a:t>
            </a:r>
            <a:r>
              <a:rPr lang="cs-CZ" sz="2800" b="1" dirty="0" err="1" smtClean="0"/>
              <a:t>running</a:t>
            </a:r>
            <a:r>
              <a:rPr lang="cs-CZ" sz="2800" b="1" dirty="0" smtClean="0"/>
              <a:t>“) gelu dole.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600" b="1" smtClean="0"/>
              <a:t>Diskontinuální zónová elektroforéza</a:t>
            </a:r>
          </a:p>
        </p:txBody>
      </p:sp>
      <p:pic>
        <p:nvPicPr>
          <p:cNvPr id="593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16113"/>
            <a:ext cx="8229600" cy="43211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Rozdělení dle uspořádání (orientace nosného média)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Vertikální gelová elektroforéza</a:t>
            </a:r>
          </a:p>
          <a:p>
            <a:pPr eaLnBrk="1" hangingPunct="1"/>
            <a:r>
              <a:rPr lang="cs-CZ" b="1" i="1" smtClean="0"/>
              <a:t>Horizontální gelová elektroforéza</a:t>
            </a:r>
          </a:p>
          <a:p>
            <a:pPr eaLnBrk="1" hangingPunct="1"/>
            <a:endParaRPr lang="cs-CZ" b="1" i="1" smtClean="0"/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76613"/>
            <a:ext cx="4427537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57563"/>
            <a:ext cx="424815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Zpracování gelu po separaci - barveni gelů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Po proběhnuté elektroforéze je nutné gel rychle </a:t>
            </a:r>
            <a:r>
              <a:rPr lang="cs-CZ" sz="2400" b="1" smtClean="0"/>
              <a:t>sušit nebo fixovat fixačním roztokem</a:t>
            </a:r>
            <a:r>
              <a:rPr lang="cs-CZ" sz="2400" smtClean="0"/>
              <a:t> ( obsahuje kyselinu, např.kys. octová)-  dojde k denaturaci proteinů a jejich imobilizaci v nosném médii  aby se zabránilo difúzi jednotlivých zón.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Dále je nutné gel </a:t>
            </a:r>
            <a:r>
              <a:rPr lang="cs-CZ" sz="2400" b="1" smtClean="0"/>
              <a:t>obarvit</a:t>
            </a:r>
            <a:r>
              <a:rPr lang="cs-CZ" sz="2400" smtClean="0"/>
              <a:t>, aby došlo k vizualizaci jednotlivých proteinových frakcí. Po promytí přebytku barviva, se gel suší.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 </a:t>
            </a:r>
            <a:r>
              <a:rPr lang="cs-CZ" sz="2400" b="1" smtClean="0"/>
              <a:t>Množství barviva,</a:t>
            </a:r>
            <a:r>
              <a:rPr lang="cs-CZ" sz="2400" smtClean="0"/>
              <a:t> které  se během barvení váže na proteiny záleží na mnoha faktorech. Je ovlivněno typem proteinu nebo stupněm denaturace při fixaci.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b="1" smtClean="0"/>
              <a:t>Zpracování gelu po separaci - barveni gelů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smtClean="0"/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83534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b="1" smtClean="0"/>
              <a:t>Vyhodnocení elektroforeogramů – detekce a kvantifikace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Po elektroforetické separaci a barvení, je možné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kvantifikovat jednotlivé zóny jako procentuální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podíl přímou </a:t>
            </a:r>
            <a:r>
              <a:rPr lang="cs-CZ" sz="2800" b="1" i="1" smtClean="0"/>
              <a:t>denzitometrii.</a:t>
            </a:r>
            <a:endParaRPr lang="cs-CZ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smtClean="0"/>
              <a:t>Denzitometr</a:t>
            </a:r>
            <a:r>
              <a:rPr lang="cs-CZ" sz="2800" smtClean="0"/>
              <a:t> je přístroj, který slouží k vyhodnocení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hustoty zbarvení v plošném uspořádání. Jedná 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o postup, který je podobný fotometrickému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stanovení (liší se v  uspořádání), zaznamenává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měnící se hodnotu absorbance v závislosti 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intenzitě zbarvení.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b="1" smtClean="0"/>
              <a:t>Elektroforéza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smtClean="0"/>
              <a:t>Elektromigrační separační metoda </a:t>
            </a:r>
          </a:p>
          <a:p>
            <a:pPr eaLnBrk="1" hangingPunct="1">
              <a:buFontTx/>
              <a:buNone/>
            </a:pPr>
            <a:r>
              <a:rPr lang="cs-CZ" b="1" smtClean="0"/>
              <a:t>Princip: </a:t>
            </a:r>
          </a:p>
          <a:p>
            <a:pPr eaLnBrk="1" hangingPunct="1">
              <a:buFontTx/>
              <a:buNone/>
            </a:pPr>
            <a:r>
              <a:rPr lang="cs-CZ" smtClean="0"/>
              <a:t>   využití rozdílné pohyblivosti (migrace) nabitých částic  (iontů) v elektrickém poli. Při elektroforéze se jedná o mechanický přenos hmoty vlivem působení elektrického pole.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b="1" smtClean="0"/>
              <a:t>Vyhodnocení elektroforeogramů – detekce a kvantifikace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Při denzitometrii se měří intenzita záření procházejícího průhlednou plochou, získává se grafický záznam fotometrovaného úseku.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Jednotlivé frakce dělené směsi tvoří na záznamu v ideálním případě souměrné křivky zvonovitého tvaru.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Plocha po křivkou  těchto píků  připadající jednotlivým frakcím, je  úměrná relativnímu zastoupení jednotlivých frakcí v dělené směsi.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60800"/>
            <a:ext cx="3816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b="1" smtClean="0"/>
              <a:t>Vyhodnocení elektroforeogramů – detekce a kvantifikace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Elektroforeogram se automaticky posunuje nad štěrbinou, kterou prochází světlo zvolené vlnové délky (400 – 700 nm), v místě frakcí dochází k částečné absorpci záření – to se projeví při dopadu na detektor.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Po zpracování signálu integrátorem získáme číselné výsledky jednotlivých frakcí. 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500438"/>
            <a:ext cx="4464050" cy="33575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b="1" smtClean="0"/>
              <a:t>Základní elektroforetické techniky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Izoelektrická fokusace (IEF)</a:t>
            </a:r>
          </a:p>
          <a:p>
            <a:pPr eaLnBrk="1" hangingPunct="1"/>
            <a:r>
              <a:rPr lang="cs-CZ" b="1" dirty="0" smtClean="0"/>
              <a:t>Dvojrozměrná elektroforéza (2-DE)</a:t>
            </a:r>
          </a:p>
          <a:p>
            <a:pPr eaLnBrk="1" hangingPunct="1"/>
            <a:r>
              <a:rPr lang="cs-CZ" b="1" dirty="0" smtClean="0"/>
              <a:t>Kapilární elektroforéza (CE = </a:t>
            </a:r>
            <a:r>
              <a:rPr lang="cs-CZ" b="1" dirty="0" err="1" smtClean="0"/>
              <a:t>capillary</a:t>
            </a:r>
            <a:r>
              <a:rPr lang="cs-CZ" b="1" dirty="0" smtClean="0"/>
              <a:t> </a:t>
            </a:r>
            <a:r>
              <a:rPr lang="cs-CZ" b="1" dirty="0" err="1" smtClean="0"/>
              <a:t>electrophoresis</a:t>
            </a:r>
            <a:r>
              <a:rPr lang="cs-CZ" b="1" dirty="0" smtClean="0"/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b="1" smtClean="0"/>
              <a:t>Izoelektrická fokusace (IEF)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Metoda IEF se používá k separaci </a:t>
            </a:r>
            <a:r>
              <a:rPr lang="cs-CZ" sz="2400" b="1" smtClean="0"/>
              <a:t>amfoterních látek - aminokyseliny, peptidy a proteiny.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 závislosti na pH mají amfoterní molekuly kladný nebo záporný celkový náboj („net charge“).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Pro posouzení tohoto náboje při různých hodnotách pH je důležitá </a:t>
            </a:r>
            <a:r>
              <a:rPr lang="cs-CZ" sz="2400" b="1" smtClean="0"/>
              <a:t>hodnota isolektrického bodu (pI).</a:t>
            </a:r>
            <a:r>
              <a:rPr lang="cs-CZ" sz="2400" smtClean="0"/>
              <a:t> 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933825"/>
            <a:ext cx="554513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b="1" smtClean="0"/>
              <a:t>Izoelektrická fokusace (IEF)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využívá </a:t>
            </a:r>
            <a:r>
              <a:rPr lang="cs-CZ" sz="2400" b="1" smtClean="0"/>
              <a:t>gely s velkými póry</a:t>
            </a:r>
            <a:r>
              <a:rPr lang="cs-CZ" sz="2400" smtClean="0"/>
              <a:t>, které obsahují směs syntetických alifatických polyamino-polykarboxylových skupin, které se označují jako </a:t>
            </a:r>
            <a:r>
              <a:rPr lang="cs-CZ" sz="2400" b="1" smtClean="0"/>
              <a:t>nosné amfolyty</a:t>
            </a:r>
            <a:r>
              <a:rPr lang="cs-CZ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jsou voleny tak, že pokrývají široký rozsah izoelektrických bodů. Jakmile gel připojíme ke zdroji elektrického napětí, amfolyty vytvoří stabilní </a:t>
            </a:r>
            <a:r>
              <a:rPr lang="cs-CZ" sz="2400" b="1" smtClean="0"/>
              <a:t>lineární gradient pH</a:t>
            </a:r>
            <a:r>
              <a:rPr lang="cs-CZ" sz="2400" smtClean="0"/>
              <a:t>, </a:t>
            </a:r>
            <a:r>
              <a:rPr lang="cs-CZ" sz="2400" b="1" smtClean="0"/>
              <a:t>s nejnižší hodnotou pH při anodě a nejvyšší při katodě.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Stabilita amfolytů v gelu je zajišťována silnou kyselinou (anoda) a silnou zásadou (katoda).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smtClean="0"/>
              <a:t>Anodový roztok je kyselý </a:t>
            </a:r>
            <a:r>
              <a:rPr lang="cs-CZ" sz="2400" smtClean="0"/>
              <a:t>(k. fosforečná, k. octová, kyselý pufr), </a:t>
            </a:r>
            <a:r>
              <a:rPr lang="cs-CZ" sz="2400" b="1" smtClean="0"/>
              <a:t>katodový roztok je bazický</a:t>
            </a:r>
            <a:r>
              <a:rPr lang="cs-CZ" sz="2400" smtClean="0"/>
              <a:t>. (NaOH, triethylamin, bazický pufr)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b="1" smtClean="0"/>
              <a:t>Izoelektrická fokusace (IEF)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Proteiny se po nanesení na gel budou pohybovat pH gradientem až do míst, kde se pH gelu vyrovná s jejich </a:t>
            </a:r>
            <a:r>
              <a:rPr lang="cs-CZ" sz="2400" b="1" smtClean="0"/>
              <a:t>izoelektrickým bodem (pI).</a:t>
            </a:r>
            <a:r>
              <a:rPr lang="cs-CZ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 tomto bodě je protein elektricky neutrální – jakmile by se z této polohy vychýlil na jakoukoli stanu, získal by kladný, nebo záporný náboj a vrátil by se zpět.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Výsledkem jsou velmi úzké zóny na gelu (odtud název „fokusace“ - „zaostřování“).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smtClean="0"/>
              <a:t>rozlišovací schopnost</a:t>
            </a:r>
            <a:r>
              <a:rPr lang="cs-CZ" sz="2400" smtClean="0"/>
              <a:t> této metody vysoká a lze jí oddělit i proteiny, lišící se o </a:t>
            </a:r>
            <a:r>
              <a:rPr lang="cs-CZ" sz="2400" b="1" smtClean="0"/>
              <a:t>0,01 jednotky svých pI</a:t>
            </a:r>
            <a:r>
              <a:rPr lang="cs-CZ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Proteiny, které se liší nábojem, ale mají prakticky stejnou molekulovou hmotnost (např. izoenzymy), lze separovat pouze IEF.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b="1" smtClean="0"/>
              <a:t>Izoelektrická fokusace (IEF)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IEF se obvykle provádí v </a:t>
            </a:r>
            <a:r>
              <a:rPr lang="cs-CZ" sz="2400" b="1" smtClean="0"/>
              <a:t>3-4% polyakrylamidových gelech, nebo v agarose. 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Do roztoku pro přípravu gelu se přidávají </a:t>
            </a:r>
            <a:r>
              <a:rPr lang="cs-CZ" sz="2400" b="1" u="sng" smtClean="0"/>
              <a:t>amfolyty v koncentraci </a:t>
            </a:r>
            <a:r>
              <a:rPr lang="cs-CZ" sz="2400" b="1" smtClean="0"/>
              <a:t>2-2.5%</a:t>
            </a:r>
            <a:r>
              <a:rPr lang="cs-CZ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Jedná se o směs nízkomolekulárních oligoamino-oligokarboxylových kyselin, které mají rozdílné pI hodnoty.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Gradienty se tvoří nejčastěji </a:t>
            </a:r>
            <a:r>
              <a:rPr lang="cs-CZ" sz="2400" b="1" smtClean="0"/>
              <a:t>v rozmezí pH 3-10</a:t>
            </a:r>
            <a:r>
              <a:rPr lang="cs-CZ" sz="2400" smtClean="0"/>
              <a:t>, nebo v užším.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Jinou možností tvorby gradientu je </a:t>
            </a:r>
            <a:r>
              <a:rPr lang="cs-CZ" sz="2400" b="1" smtClean="0"/>
              <a:t>použití </a:t>
            </a:r>
            <a:r>
              <a:rPr lang="cs-CZ" sz="2400" b="1" u="sng" smtClean="0"/>
              <a:t>immobilinů</a:t>
            </a:r>
            <a:r>
              <a:rPr lang="cs-CZ" sz="2400" b="1" smtClean="0"/>
              <a:t>. </a:t>
            </a:r>
            <a:r>
              <a:rPr lang="cs-CZ" sz="2400" smtClean="0"/>
              <a:t>Gradient je v tomto případě immobilizován v gelu, toho se dosahuje použitím akrylamidových derivátů obsahujících ionizovatelné skupiny s pufrujícími vlastnostmi.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b="1" smtClean="0"/>
              <a:t>Izoelektrická fokusace (IEF)</a:t>
            </a:r>
          </a:p>
        </p:txBody>
      </p:sp>
      <p:sp>
        <p:nvSpPr>
          <p:cNvPr id="7168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Imobilizovaný pH gradient v polyakrylamidovém gelu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s disociovatelnými karboxy- a aminoskupinami, R=  kyselá nebo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bazická pufrující skupina</a:t>
            </a:r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08275"/>
            <a:ext cx="7489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b="1" smtClean="0"/>
              <a:t>Izoelektrická fokusace (IEF)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Isoelektická fokusace se provádí ve vertikálním uspořádání.</a:t>
            </a:r>
          </a:p>
          <a:p>
            <a:pPr eaLnBrk="1" hangingPunct="1"/>
            <a:r>
              <a:rPr lang="cs-CZ" smtClean="0"/>
              <a:t> Hotové IEF gely s amfolyty nebo immobiliny se dodávají komerčně spolu s přístroji pro automatizovanou IEF. </a:t>
            </a:r>
          </a:p>
          <a:p>
            <a:pPr eaLnBrk="1" hangingPunct="1"/>
            <a:r>
              <a:rPr lang="cs-CZ" smtClean="0"/>
              <a:t>Vzorky se obvykle nanášejí na katodové straně.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600" b="1" smtClean="0"/>
              <a:t>Dvojrozměrná elektroforéza (2-DE)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sz="2800" dirty="0" smtClean="0"/>
              <a:t> je analytická a preparativní technika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800" dirty="0" smtClean="0"/>
              <a:t> metoda je schopná účinně  </a:t>
            </a:r>
            <a:r>
              <a:rPr lang="cs-CZ" sz="2800" b="1" dirty="0" smtClean="0"/>
              <a:t>separovat komplexní směsi bílkovin.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800" dirty="0" smtClean="0"/>
              <a:t> 2-DE je klíčovou technikou </a:t>
            </a:r>
            <a:r>
              <a:rPr lang="cs-CZ" sz="2800" b="1" i="1" dirty="0" err="1" smtClean="0"/>
              <a:t>proteomiky</a:t>
            </a:r>
            <a:endParaRPr lang="cs-CZ" sz="2800" b="1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Poprvé byla popsána již v r. 1975  (</a:t>
            </a:r>
            <a:r>
              <a:rPr lang="cs-CZ" sz="2800" dirty="0" err="1" smtClean="0"/>
              <a:t>O´Farrelem</a:t>
            </a:r>
            <a:r>
              <a:rPr lang="cs-CZ" sz="2800" dirty="0" smtClean="0"/>
              <a:t> a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Klosem), rozšířena byla až s rozvojem </a:t>
            </a:r>
            <a:r>
              <a:rPr lang="cs-CZ" sz="2800" dirty="0" err="1" smtClean="0"/>
              <a:t>proteomiky</a:t>
            </a:r>
            <a:r>
              <a:rPr lang="cs-CZ" sz="2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v posledních letech.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800" b="1" dirty="0" err="1" smtClean="0"/>
              <a:t>Proteomika</a:t>
            </a:r>
            <a:r>
              <a:rPr lang="cs-CZ" sz="2800" dirty="0" smtClean="0"/>
              <a:t> je obor, který se zabývá </a:t>
            </a:r>
            <a:r>
              <a:rPr lang="cs-CZ" sz="2800" b="1" dirty="0" smtClean="0"/>
              <a:t>globálním hodnocením exprese genetické informace na úrovni bílkovin (</a:t>
            </a:r>
            <a:r>
              <a:rPr lang="cs-CZ" sz="2800" b="1" dirty="0" err="1" smtClean="0"/>
              <a:t>proteomem</a:t>
            </a:r>
            <a:r>
              <a:rPr lang="cs-CZ" sz="2800" b="1" dirty="0" smtClean="0"/>
              <a:t>),</a:t>
            </a:r>
            <a:r>
              <a:rPr lang="cs-CZ" sz="2800" dirty="0" smtClean="0"/>
              <a:t> rovněž však </a:t>
            </a:r>
            <a:r>
              <a:rPr lang="cs-CZ" sz="2800" b="1" dirty="0" smtClean="0"/>
              <a:t>zkoumá strukturu a interakce proteinů</a:t>
            </a:r>
            <a:r>
              <a:rPr lang="cs-CZ" sz="2800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b="1" smtClean="0"/>
              <a:t>Princip elektroforézy</a:t>
            </a:r>
            <a:r>
              <a:rPr lang="cs-CZ" smtClean="0"/>
              <a:t>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Elektroforéza využívá schopnosti nabitých částic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pohybovat se v elektrickém poli. Toto elektrické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pole je  vytvořeno vložením konstantního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stejnosměrného napětí mezi dvě elektrody 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sz="28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Na nabitou částici o náboji Q působí v elektrickém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poli o intenzitě E dvě síly: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sz="2800" b="1" smtClean="0"/>
              <a:t>elektrostatická síla F1</a:t>
            </a:r>
            <a:r>
              <a:rPr lang="cs-CZ" sz="2800" smtClean="0"/>
              <a:t>, která jí uvádí do pohybu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sz="2800" b="1" smtClean="0"/>
              <a:t>odpor viskózního prostředí F2</a:t>
            </a:r>
            <a:r>
              <a:rPr lang="cs-CZ" sz="2800" smtClean="0"/>
              <a:t>, který jí brzdí 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600" b="1" smtClean="0"/>
              <a:t>Dvojrozměrná elektroforéza (2-DE)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Podstatou 2-DE  je využití dvou odlišných fyzikálně chemických vlastností proteinů: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800" smtClean="0"/>
              <a:t> </a:t>
            </a:r>
            <a:r>
              <a:rPr lang="cs-CZ" sz="2800" b="1" smtClean="0"/>
              <a:t>v prvním rozměru</a:t>
            </a:r>
            <a:r>
              <a:rPr lang="cs-CZ" sz="2800" smtClean="0"/>
              <a:t> jsou proteiny rozděleny </a:t>
            </a:r>
            <a:r>
              <a:rPr lang="cs-CZ" sz="2800" b="1" smtClean="0"/>
              <a:t>podle jejich izoelektrického bodu (pI)</a:t>
            </a:r>
            <a:r>
              <a:rPr lang="cs-CZ" sz="2800" smtClean="0"/>
              <a:t> -  pomocí izoelektrické fokuzace (IFE)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 marL="0" indent="0" eaLnBrk="1" hangingPunct="1">
              <a:lnSpc>
                <a:spcPct val="90000"/>
              </a:lnSpc>
            </a:pPr>
            <a:r>
              <a:rPr lang="cs-CZ" sz="2800" b="1" smtClean="0"/>
              <a:t>v druhém rozměru</a:t>
            </a:r>
            <a:r>
              <a:rPr lang="cs-CZ" sz="2800" smtClean="0"/>
              <a:t> se proteiny dělí v závislosti na jejich </a:t>
            </a:r>
            <a:r>
              <a:rPr lang="cs-CZ" sz="2800" b="1" smtClean="0"/>
              <a:t>molekulové hmotnosti</a:t>
            </a:r>
            <a:r>
              <a:rPr lang="cs-CZ" sz="2800" smtClean="0"/>
              <a:t> použitím elektroforézy v polyakrylamidovém gelu a SDS (SDS -PAGE).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Dvojrozměrná elektroforéza (2-DE)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smtClean="0"/>
              <a:t>Vizualizace: barvení 2-DE gelů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smtClean="0"/>
              <a:t>proteiny jsou vizualizovány některou z barvících či značících metod (chemických nebo radioaktivních).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smtClean="0"/>
              <a:t> Výsledné "mapy" proteinů lze porovnávát např. mezi experimentálním a kontrolním vzorkem nebo mezi vzorky odebranými od pacientů s konkrétním onemocněním oproti zdravým kontrolám a identifikovat tak odlišně exprimované proteiny, které mohou mít souvislost s patogenezí daného onemocnění.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smtClean="0"/>
              <a:t>Proto je třeba ověřit identitu těchto odlišně exprimovaných proteinů, nejčastěji pomocí "vyříznutí" oblasti gelu vykazující odlišnost a její následnou analýzu pomocí hmotnostní spektrometrie.</a:t>
            </a:r>
            <a:r>
              <a:rPr lang="cs-CZ" sz="2400" smtClean="0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600" b="1" smtClean="0"/>
              <a:t>Dvojrozměrná elektroforéza (2-DE)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8207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600" b="1" smtClean="0"/>
              <a:t>Dvojrozměrná elektroforéza (2-DE)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800" b="1" smtClean="0"/>
              <a:t>Nevýhody:</a:t>
            </a:r>
          </a:p>
          <a:p>
            <a:pPr eaLnBrk="1" hangingPunct="1"/>
            <a:r>
              <a:rPr lang="cs-CZ" sz="2800" smtClean="0"/>
              <a:t>problematická analýza: velmi zásaditých proteinů, proteinů málo rozpustných ve vodné fázi a membránových proteinů</a:t>
            </a:r>
          </a:p>
          <a:p>
            <a:pPr eaLnBrk="1" hangingPunct="1"/>
            <a:r>
              <a:rPr lang="cs-CZ" sz="2800" smtClean="0"/>
              <a:t>sensitivita (proteiny přítomné ve velmi nízkých koncentracích vyžadují speciální typy barvení), </a:t>
            </a:r>
          </a:p>
          <a:p>
            <a:pPr eaLnBrk="1" hangingPunct="1"/>
            <a:r>
              <a:rPr lang="cs-CZ" sz="2800" smtClean="0"/>
              <a:t>reproducibilita mezi gely</a:t>
            </a:r>
          </a:p>
          <a:p>
            <a:pPr eaLnBrk="1" hangingPunct="1"/>
            <a:r>
              <a:rPr lang="cs-CZ" sz="2800" smtClean="0"/>
              <a:t>špatná automatizovatelnost -  ve srovnání s obdobnými technikami pro nukleové kyseliny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b="1" smtClean="0"/>
              <a:t>Kapilární elektroforéza (CE = capillary electrophoresis)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>
              <a:buFontTx/>
              <a:buNone/>
            </a:pPr>
            <a:r>
              <a:rPr lang="cs-CZ" smtClean="0"/>
              <a:t>Zvláštním způsobem elektroforézy je </a:t>
            </a:r>
          </a:p>
          <a:p>
            <a:pPr eaLnBrk="1" hangingPunct="1">
              <a:buFontTx/>
              <a:buNone/>
            </a:pPr>
            <a:r>
              <a:rPr lang="cs-CZ" smtClean="0"/>
              <a:t>tzv.kapilární elektroforéza, která vyžívá </a:t>
            </a:r>
          </a:p>
          <a:p>
            <a:pPr eaLnBrk="1" hangingPunct="1">
              <a:buFontTx/>
              <a:buNone/>
            </a:pPr>
            <a:r>
              <a:rPr lang="cs-CZ" b="1" smtClean="0"/>
              <a:t>elektrokinetických principů elektroforézy </a:t>
            </a:r>
          </a:p>
          <a:p>
            <a:pPr eaLnBrk="1" hangingPunct="1">
              <a:buFontTx/>
              <a:buNone/>
            </a:pPr>
            <a:r>
              <a:rPr lang="cs-CZ" b="1" smtClean="0"/>
              <a:t>a </a:t>
            </a:r>
            <a:r>
              <a:rPr lang="cs-CZ" b="1" i="1" smtClean="0"/>
              <a:t>elektroosmózy</a:t>
            </a:r>
            <a:r>
              <a:rPr lang="cs-CZ" b="1" smtClean="0"/>
              <a:t> k separaci látek </a:t>
            </a:r>
            <a:r>
              <a:rPr lang="cs-CZ" smtClean="0"/>
              <a:t>uvnitř  </a:t>
            </a:r>
          </a:p>
          <a:p>
            <a:pPr eaLnBrk="1" hangingPunct="1">
              <a:buFontTx/>
              <a:buNone/>
            </a:pPr>
            <a:r>
              <a:rPr lang="cs-CZ" smtClean="0"/>
              <a:t>kapiláry.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400" b="1" smtClean="0"/>
              <a:t>Kapilární elektroforéza - </a:t>
            </a:r>
            <a:r>
              <a:rPr lang="cs-CZ" sz="2400" smtClean="0"/>
              <a:t>Elelktroosmotický tok (EOF)</a:t>
            </a:r>
            <a:br>
              <a:rPr lang="cs-CZ" sz="2400" smtClean="0"/>
            </a:br>
            <a:endParaRPr lang="cs-CZ" sz="2400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765175"/>
            <a:ext cx="4171950" cy="5759450"/>
          </a:xfrm>
        </p:spPr>
        <p:txBody>
          <a:bodyPr/>
          <a:lstStyle/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endParaRPr lang="cs-CZ" sz="2000" smtClean="0"/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smtClean="0"/>
              <a:t>Povrch křemenné kapiláry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obsahuje negativně nabité funkční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skupiny, které přitahují pozitivně nabité ionty.</a:t>
            </a:r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smtClean="0"/>
              <a:t> Pozitivně nabité ionty migrují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k negativní elektrodě a unáší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molekuly rozpouštědla stejným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směrem. </a:t>
            </a:r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smtClean="0"/>
              <a:t>Tento celkový pohyb kapaliny je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nazýván elektroosmotický tok.</a:t>
            </a:r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smtClean="0"/>
              <a:t>Během separace se neutrální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molekuly pohybují stejným směrem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jako EOF (s nepatrnou vzájemnou separací). </a:t>
            </a:r>
          </a:p>
          <a:p>
            <a:pPr marL="92075" indent="-92075" eaLnBrk="1" hangingPunct="1">
              <a:lnSpc>
                <a:spcPct val="80000"/>
              </a:lnSpc>
              <a:tabLst>
                <a:tab pos="92075" algn="l"/>
              </a:tabLst>
            </a:pPr>
            <a:r>
              <a:rPr lang="cs-CZ" sz="2000" smtClean="0"/>
              <a:t>Pozitivně nabité ionty jsou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EOF urychlovány, negativně nabité </a:t>
            </a:r>
          </a:p>
          <a:p>
            <a:pPr marL="92075" indent="-92075" eaLnBrk="1" hangingPunct="1">
              <a:lnSpc>
                <a:spcPct val="80000"/>
              </a:lnSpc>
              <a:buFontTx/>
              <a:buNone/>
              <a:tabLst>
                <a:tab pos="92075" algn="l"/>
              </a:tabLst>
            </a:pPr>
            <a:r>
              <a:rPr lang="cs-CZ" sz="2000" smtClean="0"/>
              <a:t>naopak zpomalovány.</a:t>
            </a:r>
          </a:p>
        </p:txBody>
      </p:sp>
      <p:pic>
        <p:nvPicPr>
          <p:cNvPr id="217092" name="Picture 6" descr="http://biochemie.sweb.cz/x/metody/foto/elektroforeza/tok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4932363" y="1052513"/>
            <a:ext cx="4211637" cy="513397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Kapilární elektroforéza - Elelktroosmotický tok (EOF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/>
              <a:t>Nejdůležitější praktické důsledky EOF: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• elektrolyt je pumpován od anody ke katodě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/>
              <a:t>Různě nabité molekuly</a:t>
            </a:r>
            <a:r>
              <a:rPr lang="cs-CZ" sz="2000" dirty="0" smtClean="0"/>
              <a:t> v separovaném vzorku se pohybují různými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směry podle náboje, ale všechny jsou </a:t>
            </a:r>
            <a:r>
              <a:rPr lang="cs-CZ" sz="2000" b="1" dirty="0" smtClean="0"/>
              <a:t>neseny ve směru katody</a:t>
            </a:r>
            <a:r>
              <a:rPr lang="cs-CZ" sz="2000" dirty="0" smtClean="0"/>
              <a:t> díky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elektroosmóze.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/>
              <a:t>Kladně nabité molekuly</a:t>
            </a:r>
            <a:r>
              <a:rPr lang="cs-CZ" sz="2000" dirty="0" smtClean="0"/>
              <a:t> dosáhnou katody jako první, neboť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elektroforetická migrace i elektroosmotický tok mají stejný směr.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Směr elektroosmotického toku však může být změněn přidáním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povrchově aktivních chemických aditiv do elektrolytu.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400" b="1" smtClean="0"/>
              <a:t>Kapilární elektroforéza – technické uspořádání</a:t>
            </a:r>
          </a:p>
        </p:txBody>
      </p:sp>
      <p:sp>
        <p:nvSpPr>
          <p:cNvPr id="1587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52513"/>
            <a:ext cx="4038600" cy="54721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sz="2000" smtClean="0"/>
              <a:t> křemenné kapiláry (čistý oxid křemičitý) s malým průměrem, které jsou vně potažené tenkou  vrstvou  polyimidu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smtClean="0"/>
              <a:t> hydroxylové skupiny křemene mohou disociovat a nabíjet tak vnitřní stěnu kapiláry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u="sng" smtClean="0"/>
              <a:t>vnější průměr je obvykle 180 – 375 µm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smtClean="0"/>
              <a:t> </a:t>
            </a:r>
            <a:r>
              <a:rPr lang="cs-CZ" sz="2000" u="sng" smtClean="0"/>
              <a:t>vnitřní průměr se pohybuje mezi 20 -180 µm</a:t>
            </a:r>
            <a:r>
              <a:rPr lang="cs-CZ" sz="2000" smtClean="0"/>
              <a:t>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smtClean="0"/>
              <a:t> </a:t>
            </a:r>
            <a:r>
              <a:rPr lang="cs-CZ" sz="2000" u="sng" smtClean="0"/>
              <a:t>Celková délka kapiláry je 20 cm až  několik metrů</a:t>
            </a:r>
            <a:r>
              <a:rPr lang="cs-CZ" sz="2000" smtClean="0"/>
              <a:t>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smtClean="0"/>
              <a:t>Kapiláry slouží jako elektroforetická komora, která je terminálním koncem připojena na detektor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000" smtClean="0"/>
              <a:t>přes reservoár s pufrem je napojena na vysokonapěťový zdroj. </a:t>
            </a:r>
          </a:p>
        </p:txBody>
      </p:sp>
      <p:pic>
        <p:nvPicPr>
          <p:cNvPr id="158724" name="Picture 6" descr="http://biochemie.sweb.cz/x/metody/foto/elektroforeza/kapilarni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4427538" y="1125538"/>
            <a:ext cx="4716462" cy="5399087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Kapilární elektroforéza – technické uspořádání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Největší výhodou CE oproti tradičním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elektroforetickým technikám je </a:t>
            </a:r>
            <a:r>
              <a:rPr lang="cs-CZ" b="1" smtClean="0"/>
              <a:t>možnost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smtClean="0"/>
              <a:t>účinného odvodu tepla</a:t>
            </a:r>
            <a:r>
              <a:rPr lang="cs-CZ" smtClean="0"/>
              <a:t> během separece.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To umožňuje použití vysokého napětí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v rozmezí 25 – 30 kV, což vede k </a:t>
            </a:r>
            <a:r>
              <a:rPr lang="cs-CZ" b="1" smtClean="0"/>
              <a:t>zvýšení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smtClean="0"/>
              <a:t>separační účinnosti a redukci doby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smtClean="0"/>
              <a:t>separace</a:t>
            </a:r>
            <a:r>
              <a:rPr lang="cs-CZ" smtClean="0"/>
              <a:t>, v některých případech až pod 1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min..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Praktické využití elektroforetických technik v klinické zdravotnické laboratoři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dirty="0" smtClean="0"/>
              <a:t>Elektroforéza </a:t>
            </a:r>
            <a:r>
              <a:rPr lang="cs-CZ" b="1" dirty="0" smtClean="0"/>
              <a:t>bílkovin krevního séra</a:t>
            </a:r>
            <a:r>
              <a:rPr lang="cs-CZ" dirty="0" smtClean="0"/>
              <a:t> </a:t>
            </a:r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dirty="0" smtClean="0"/>
              <a:t>Elektroforéza</a:t>
            </a:r>
            <a:r>
              <a:rPr lang="cs-CZ" b="1" dirty="0" smtClean="0"/>
              <a:t> bílkovin moče</a:t>
            </a:r>
            <a:r>
              <a:rPr lang="cs-CZ" dirty="0" smtClean="0"/>
              <a:t> </a:t>
            </a:r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dirty="0" smtClean="0"/>
              <a:t>Elektroforéza</a:t>
            </a:r>
            <a:r>
              <a:rPr lang="cs-CZ" b="1" dirty="0" smtClean="0"/>
              <a:t>  bílkovin mozkomíšního moku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b="1" smtClean="0"/>
              <a:t>Princip elektroforézy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algn="just" eaLnBrk="1" hangingPunct="1"/>
            <a:r>
              <a:rPr lang="cs-CZ" sz="2800" dirty="0"/>
              <a:t>h</a:t>
            </a:r>
            <a:r>
              <a:rPr lang="cs-CZ" sz="2800" dirty="0" smtClean="0"/>
              <a:t>nací silou pohybu částice je rozdíl mezi elektrostatickou silou F1 a odporem prostředí F2. </a:t>
            </a:r>
          </a:p>
          <a:p>
            <a:pPr algn="just" eaLnBrk="1" hangingPunct="1"/>
            <a:r>
              <a:rPr lang="cs-CZ" sz="2800" dirty="0"/>
              <a:t>v</a:t>
            </a:r>
            <a:r>
              <a:rPr lang="cs-CZ" sz="2800" dirty="0" smtClean="0"/>
              <a:t> počátečním okamžiku je rychlost </a:t>
            </a:r>
            <a:r>
              <a:rPr lang="cs-CZ" sz="2800" i="1" dirty="0" smtClean="0"/>
              <a:t>v</a:t>
            </a:r>
            <a:r>
              <a:rPr lang="cs-CZ" sz="2800" dirty="0" smtClean="0"/>
              <a:t> nulová, částice je uvedena do pohybu elektrostatickou silou F1. </a:t>
            </a:r>
          </a:p>
          <a:p>
            <a:pPr algn="just" eaLnBrk="1" hangingPunct="1"/>
            <a:r>
              <a:rPr lang="cs-CZ" sz="2800" dirty="0"/>
              <a:t>v</a:t>
            </a:r>
            <a:r>
              <a:rPr lang="cs-CZ" sz="2800" dirty="0" smtClean="0"/>
              <a:t> rostoucí rychlostí </a:t>
            </a:r>
            <a:r>
              <a:rPr lang="cs-CZ" sz="2800" i="1" dirty="0" smtClean="0"/>
              <a:t>v</a:t>
            </a:r>
            <a:r>
              <a:rPr lang="cs-CZ" sz="2800" dirty="0" smtClean="0"/>
              <a:t> roste síla F2 (odpor prostředí) tak dlouho, až se obě síly působící na částici  vyrovnají a nastane </a:t>
            </a:r>
            <a:r>
              <a:rPr lang="cs-CZ" sz="2800" b="1" dirty="0" smtClean="0"/>
              <a:t>stacionární stav:  F1 = F2 ; QE = </a:t>
            </a:r>
            <a:r>
              <a:rPr lang="cs-CZ" sz="2800" b="1" dirty="0" err="1" smtClean="0"/>
              <a:t>kv</a:t>
            </a:r>
            <a:endParaRPr lang="cs-CZ" sz="2800" b="1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600" b="1" dirty="0" smtClean="0"/>
              <a:t>Elektroforéza bílkovin krevního séra</a:t>
            </a:r>
            <a:endParaRPr lang="cs-CZ" dirty="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000" dirty="0" smtClean="0"/>
          </a:p>
          <a:p>
            <a:pPr eaLnBrk="1" hangingPunct="1"/>
            <a:r>
              <a:rPr lang="cs-CZ" sz="2800" dirty="0" smtClean="0"/>
              <a:t>Gelová elektroforéza </a:t>
            </a:r>
          </a:p>
          <a:p>
            <a:pPr eaLnBrk="1" hangingPunct="1"/>
            <a:r>
              <a:rPr lang="cs-CZ" sz="2800" dirty="0" smtClean="0"/>
              <a:t>Vysokorozlišovací gelová elektroforéza (HR  elektroforéza)</a:t>
            </a:r>
          </a:p>
          <a:p>
            <a:pPr eaLnBrk="1" hangingPunct="1"/>
            <a:r>
              <a:rPr lang="cs-CZ" sz="2800" dirty="0" smtClean="0"/>
              <a:t>Gelová elektroforéza s následnou </a:t>
            </a:r>
            <a:r>
              <a:rPr lang="cs-CZ" sz="2800" dirty="0" err="1" smtClean="0"/>
              <a:t>imunofixací</a:t>
            </a:r>
            <a:endParaRPr lang="cs-CZ" dirty="0" smtClean="0"/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800" smtClean="0"/>
              <a:t>Elektroforéza bílkovin krevního séra - </a:t>
            </a:r>
            <a:r>
              <a:rPr lang="cs-CZ" sz="2800" b="1" smtClean="0"/>
              <a:t>Gelová elektroforéza - SPE</a:t>
            </a:r>
            <a:br>
              <a:rPr lang="cs-CZ" sz="2800" b="1" smtClean="0"/>
            </a:br>
            <a:endParaRPr lang="cs-CZ" sz="2800" b="1" smtClean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smtClean="0"/>
              <a:t>vzorky nanášeny v blízkosti katodického konce nosného média, které je saturováno </a:t>
            </a:r>
            <a:r>
              <a:rPr lang="cs-CZ" sz="2000" b="1" smtClean="0"/>
              <a:t>alkalickým pufrem (pH 8,6)</a:t>
            </a:r>
            <a:r>
              <a:rPr lang="cs-CZ" sz="2000" smtClean="0"/>
              <a:t> s nízkou iontovou sílou (asi 0,05 )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Jako nosné médium se nejčastěji používá </a:t>
            </a:r>
            <a:r>
              <a:rPr lang="cs-CZ" sz="2000" b="1" smtClean="0"/>
              <a:t>agarózový gel</a:t>
            </a:r>
            <a:endParaRPr 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Nosné medium je spojeno s dvěmi elektrodami a proud  prochází nosným médiem k separovaným proteinům.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Typické parametry při elektroforetické migraci jsou  </a:t>
            </a:r>
            <a:r>
              <a:rPr lang="cs-CZ" sz="2000" b="1" smtClean="0"/>
              <a:t>proud 10 mA na 1 cm šířky gelu s časem migrace asi 10 min</a:t>
            </a:r>
            <a:r>
              <a:rPr lang="cs-CZ" sz="2000" smtClean="0"/>
              <a:t>.(napětí 240 V, teploty 20 º)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b="1" smtClean="0"/>
              <a:t>Všechny hlavní sérové proteiny nesou při pH 8,6 negativní náboj  a migrují k anodě</a:t>
            </a:r>
            <a:r>
              <a:rPr lang="cs-CZ" sz="20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Při standartně používané SPE se </a:t>
            </a:r>
            <a:r>
              <a:rPr lang="cs-CZ" sz="2000" b="1" smtClean="0"/>
              <a:t>sérové proteiny dělí na 5-6 proteinových frakcí.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4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smtClean="0"/>
              <a:t>Elektroforéza bílkovin krevního séra - </a:t>
            </a:r>
            <a:r>
              <a:rPr lang="cs-CZ" sz="2800" b="1" smtClean="0"/>
              <a:t>Gelová elektroforéza - SPE</a:t>
            </a:r>
            <a:br>
              <a:rPr lang="cs-CZ" sz="2800" b="1" smtClean="0"/>
            </a:br>
            <a:endParaRPr lang="cs-CZ" sz="2800" b="1" smtClean="0"/>
          </a:p>
        </p:txBody>
      </p:sp>
      <p:sp>
        <p:nvSpPr>
          <p:cNvPr id="16589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Každá zóna obsahuje jeden a více sérových proteinů.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Nejvíce anodicky putuje albumin, následují α1-globuliny α2-globuliny, β1-globuliny,  β2-globuliny a gamaglobuliny.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Šířka proteinového bandu  frakce závisí na počtu proteinů, které jsou ve frakci přítomny.</a:t>
            </a:r>
          </a:p>
        </p:txBody>
      </p:sp>
      <p:pic>
        <p:nvPicPr>
          <p:cNvPr id="165892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12875"/>
            <a:ext cx="4038600" cy="496887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800" smtClean="0"/>
              <a:t>Elektroforéza bílkovin krevního séra - </a:t>
            </a:r>
            <a:r>
              <a:rPr lang="cs-CZ" sz="2800" b="1" smtClean="0"/>
              <a:t>Gelová elektroforéza - SPE</a:t>
            </a:r>
            <a:br>
              <a:rPr lang="cs-CZ" sz="2800" b="1" smtClean="0"/>
            </a:br>
            <a:endParaRPr lang="cs-CZ" sz="2800" b="1" smtClean="0"/>
          </a:p>
        </p:txBody>
      </p:sp>
      <p:sp>
        <p:nvSpPr>
          <p:cNvPr id="16691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cs-CZ" sz="2800" smtClean="0"/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4572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2041525"/>
            <a:ext cx="4356100" cy="40513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smtClean="0"/>
              <a:t>Elektroforéza bílkovin krevního séra - </a:t>
            </a:r>
            <a:r>
              <a:rPr lang="cs-CZ" sz="3200" b="1" smtClean="0"/>
              <a:t>Gelová elektroforéza - SPE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Po elektroforetické separaci jsou proteinové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frakce: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cs-CZ" sz="2800" b="1" smtClean="0"/>
              <a:t> zafixovány</a:t>
            </a:r>
            <a:r>
              <a:rPr lang="cs-CZ" sz="2800" smtClean="0"/>
              <a:t> v nosném médiu ponořením do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kyselého  fixačního média (např. kys. octová):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sz="2800" smtClean="0"/>
              <a:t> dojde k denaturaci proteinů a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sz="2800" smtClean="0"/>
              <a:t> jejich imobilizaci v nosném médii.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2.</a:t>
            </a:r>
            <a:r>
              <a:rPr lang="cs-CZ" sz="2800" smtClean="0"/>
              <a:t> v dalším kroku jsou proteiny </a:t>
            </a:r>
            <a:r>
              <a:rPr lang="cs-CZ" sz="2800" b="1" smtClean="0"/>
              <a:t>vizualizovány</a:t>
            </a:r>
            <a:r>
              <a:rPr lang="cs-CZ" sz="280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barvením. Nejčastěji se jako barvivo používá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Amdočerň 10B nebo Coomasie blue.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smtClean="0"/>
              <a:t> </a:t>
            </a:r>
            <a:r>
              <a:rPr lang="cs-CZ" sz="2400" smtClean="0"/>
              <a:t>Elektroforéza bílkovin krevního séra: </a:t>
            </a:r>
            <a:r>
              <a:rPr lang="cs-CZ" sz="2400" b="1" i="1" smtClean="0"/>
              <a:t>Vysokorozlišovací elektroforéza (HR  elektroforéza)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Bílkoviny séra dělí na přibližně 10 frakcí.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Každá frakce obsahuje jeden a více sérových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proteinů.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Složení gelu, podmínky elektroforézy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volba barvičky dovoluje vynikající rozlišení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vysokou senzitivitu zvláště v gama zóně.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Gely je možné obarvit amidočerní nebo kyselou violetí.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Obarvené elfogramy lze vyhodnotit vizuálně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denzitometrií.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smtClean="0"/>
              <a:t>Vysokorozlišovací elektroforéza (HR  elektroforéza)</a:t>
            </a:r>
          </a:p>
        </p:txBody>
      </p:sp>
      <p:pic>
        <p:nvPicPr>
          <p:cNvPr id="172035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773238"/>
            <a:ext cx="2951162" cy="3887787"/>
          </a:xfrm>
        </p:spPr>
      </p:pic>
      <p:pic>
        <p:nvPicPr>
          <p:cNvPr id="172036" name="Picture 8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412875"/>
            <a:ext cx="4176713" cy="504031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410368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620713"/>
            <a:ext cx="42116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295116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412875"/>
            <a:ext cx="4572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800" smtClean="0"/>
              <a:t>Elektroforéza bílkovin krevního séra: </a:t>
            </a:r>
            <a:r>
              <a:rPr lang="cs-CZ" sz="2800" b="1" smtClean="0"/>
              <a:t>Elektroforéza s následnou imunofixací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Proteiny separované elektroforézou na alkalicky pufrovaných agarózových gelech jsou inkubovány se specifickými antiséry proti těžkým řetězcům Ig G, Ig A, Ig M a lehkým volným i vázaným kappa a lambda řetězcům.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Po odstranění nezreagovaných bílkovin jsou precipitáty obarveny kyselou violetí nebo amidočerní.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 Elektroforeogramy se hodnotí vizuálně a pátrá se po přítomnosti monoklonálních bílkovin.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mtClean="0"/>
              <a:t>Elektroforetická pohyblivost - µ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Rychlost pohybu určité částice v elektrickém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poli o jednotkové intenzitě  je definována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jako </a:t>
            </a:r>
            <a:r>
              <a:rPr lang="cs-CZ" b="1" smtClean="0"/>
              <a:t>elektroforetická pohyblivost</a:t>
            </a:r>
            <a:r>
              <a:rPr lang="cs-CZ" smtClean="0"/>
              <a:t> </a:t>
            </a:r>
            <a:r>
              <a:rPr lang="cs-CZ" b="1" smtClean="0"/>
              <a:t>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ve stacionárním stavu F1 = F2 ; QE = kv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mtClean="0"/>
              <a:t>kde: k=6πrη a E=1 [Volt/cm] </a:t>
            </a:r>
          </a:p>
          <a:p>
            <a:pPr eaLnBrk="1" hangingPunct="1">
              <a:buFontTx/>
              <a:buNone/>
            </a:pPr>
            <a:r>
              <a:rPr lang="cs-CZ" smtClean="0">
                <a:cs typeface="Arial" charset="0"/>
              </a:rPr>
              <a:t> </a:t>
            </a:r>
            <a:r>
              <a:rPr lang="cs-CZ" b="1" smtClean="0"/>
              <a:t>elektroforetická pohyblivost:</a:t>
            </a:r>
            <a:r>
              <a:rPr lang="cs-CZ" smtClean="0"/>
              <a:t> </a:t>
            </a:r>
            <a:r>
              <a:rPr lang="cs-CZ" b="1" smtClean="0"/>
              <a:t>µ</a:t>
            </a:r>
          </a:p>
          <a:p>
            <a:pPr eaLnBrk="1" hangingPunct="1">
              <a:buFontTx/>
              <a:buNone/>
            </a:pPr>
            <a:r>
              <a:rPr lang="cs-CZ" b="1" smtClean="0"/>
              <a:t>  µ  = Q/ 6πrη</a:t>
            </a:r>
            <a:r>
              <a:rPr lang="cs-CZ" smtClean="0"/>
              <a:t>    </a:t>
            </a:r>
            <a:r>
              <a:rPr lang="cs-CZ" b="1" smtClean="0"/>
              <a:t>[cm</a:t>
            </a:r>
            <a:r>
              <a:rPr lang="cs-CZ" b="1" baseline="30000" smtClean="0"/>
              <a:t>2</a:t>
            </a:r>
            <a:r>
              <a:rPr lang="cs-CZ" b="1" smtClean="0"/>
              <a:t> s</a:t>
            </a:r>
            <a:r>
              <a:rPr lang="cs-CZ" b="1" baseline="30000" smtClean="0"/>
              <a:t>-1</a:t>
            </a:r>
            <a:r>
              <a:rPr lang="cs-CZ" b="1" smtClean="0"/>
              <a:t>V-</a:t>
            </a:r>
            <a:r>
              <a:rPr lang="cs-CZ" b="1" baseline="30000" smtClean="0"/>
              <a:t>1</a:t>
            </a:r>
            <a:r>
              <a:rPr lang="cs-CZ" b="1" smtClean="0"/>
              <a:t>] </a:t>
            </a:r>
          </a:p>
          <a:p>
            <a:pPr eaLnBrk="1" hangingPunct="1">
              <a:buFontTx/>
              <a:buNone/>
            </a:pPr>
            <a:endParaRPr lang="cs-CZ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mtClean="0"/>
          </a:p>
        </p:txBody>
      </p:sp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6227763" y="40767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Elektroforéza s následnou imunofixací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Provádí se  ve čtyřech krocích: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1. Separace proteinů elektroforézou na agarózovém gelu.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2. Imunofixace (imunoprecipitace) proteinů rozdělených elektroforézou – příslušné migrační stopy jsou překryty jednotlivými antiséry. Antiséra difundují do gelu a precipitují přítomné antigeny. Proteiny v referenční stopě jsou jsou fixovány fixačním roztokem.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3. Neprecipitované, rozpustné proteiny jsou z gelu odstraněny odsátím a promytím. Komplex antigen-protilátka zůstává v gelové matrix.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4. Precipitované proteiny jsou vizualizovány obarvením.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Elektroforéza s následnou imunofixací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Elektroforetické dělení vzorku probíhá simultánně v šesti stopách. Po elektroforéze – první stopa (ELP) slouží jako referenční. Zbývajících 5 stop je použito k nanesení specifických antisér – trivalentní proti těžkým řetězcům (G, A, M) a anti-kappa a anti-lambda volným a vázaným lehkým řetězcům.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Imunofixační proužky jsou porovnány s odpovídajícími frakcemi referenčního vzorku – odpovídající proužek by měl mít stejnou migrační pozici.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Elektroforéza s následnou imunofixací</a:t>
            </a:r>
          </a:p>
        </p:txBody>
      </p:sp>
      <p:pic>
        <p:nvPicPr>
          <p:cNvPr id="179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84313"/>
            <a:ext cx="6985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smtClean="0"/>
              <a:t>Elektroforéza bílkovin krevního séra: </a:t>
            </a:r>
            <a:r>
              <a:rPr lang="cs-CZ" sz="3200" b="1" smtClean="0"/>
              <a:t>Klinický význam stanovení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 k diagnostice a monitorování </a:t>
            </a:r>
            <a:r>
              <a:rPr lang="cs-CZ" sz="2400" b="1" smtClean="0"/>
              <a:t>mnohočetného myelomu</a:t>
            </a:r>
            <a:r>
              <a:rPr lang="cs-CZ" sz="2400" smtClean="0"/>
              <a:t> a dalších patologických stavů spojených s absorpcí, nadměrnou produkcí bílkovin, popř. stavů spojených se zvýšenými ztrátami bílkovin následkem orgánového postižení nebo změnou nutričních návyků.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provádí se zejména, zjistíme-li patologický výsledek celkové bílkoviny, nebo potřebujeme-li podrobnější informaci o sérových bílkovinách.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Zvlášť cenná je pro průkaz </a:t>
            </a:r>
            <a:r>
              <a:rPr lang="cs-CZ" sz="2400" b="1" smtClean="0">
                <a:hlinkClick r:id="rId3" tooltip="Dysproteinemie"/>
              </a:rPr>
              <a:t>dysproteinemie</a:t>
            </a:r>
            <a:r>
              <a:rPr lang="cs-CZ" sz="2400" smtClean="0"/>
              <a:t> – změna koncentrace a kvalitativního složení jednotlivých bílkovin v séru, </a:t>
            </a:r>
            <a:r>
              <a:rPr lang="cs-CZ" sz="2400" b="1" smtClean="0">
                <a:hlinkClick r:id="rId4" tooltip="Paraproteinemie"/>
              </a:rPr>
              <a:t>paraproteinemie</a:t>
            </a:r>
            <a:r>
              <a:rPr lang="cs-CZ" sz="2400" b="1" smtClean="0"/>
              <a:t> –</a:t>
            </a:r>
            <a:r>
              <a:rPr lang="cs-CZ" sz="2400" smtClean="0"/>
              <a:t> charakterizována přítomností monoklonálních imunoglobulinů.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smtClean="0"/>
              <a:t>Elektroforéza bílkovin krevního séra: </a:t>
            </a:r>
            <a:r>
              <a:rPr lang="cs-CZ" sz="3200" b="1" smtClean="0"/>
              <a:t>Klinický význam stanovení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Velkou předností elektroforézy ve  srovnání s kvantifikaci specifických proteinů je přehled, který poskytuje.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err="1" smtClean="0"/>
              <a:t>Elektroforeogram</a:t>
            </a:r>
            <a:r>
              <a:rPr lang="cs-CZ" sz="2400" dirty="0" smtClean="0"/>
              <a:t> nám dává informace o </a:t>
            </a:r>
            <a:r>
              <a:rPr lang="cs-CZ" sz="2400" dirty="0" err="1" smtClean="0"/>
              <a:t>o</a:t>
            </a:r>
            <a:r>
              <a:rPr lang="cs-CZ" sz="2400" dirty="0" smtClean="0"/>
              <a:t> relativním zvýšení, snížení  nebo homogenitě jednotlivých proteinových frakcí.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Proteiny tvoří velkou skupinu látek přítomných v plazmě (séru), jejich celková koncentrace se pohybuje v rozmezí 60 - 80 g/L.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Tyto proteiny plní řadu funkcí, nacházíme zde transportní proteiny, protilátky, inhibitory enzymů, srážecí faktory, aj. 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Elektroforéza bílkovin moče (UPE = urine protein electrophoresis</a:t>
            </a:r>
            <a:r>
              <a:rPr lang="cs-CZ" sz="4000" b="1" smtClean="0"/>
              <a:t>)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b="1" smtClean="0"/>
              <a:t>Elektrofoforeogram bílkovin moče je podobný rozdělení bílkovin v séru</a:t>
            </a:r>
            <a:r>
              <a:rPr lang="cs-CZ" sz="2000" smtClean="0"/>
              <a:t> -  intenzita frakcí závisí na filtrační schopnosti ledvin.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K analýze používáme </a:t>
            </a:r>
            <a:r>
              <a:rPr lang="cs-CZ" sz="2000" b="1" smtClean="0"/>
              <a:t>zahuštěné nebo nezahuštěné vzorky moče</a:t>
            </a:r>
            <a:r>
              <a:rPr lang="cs-CZ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/>
              <a:t>Zahuštění</a:t>
            </a:r>
            <a:r>
              <a:rPr lang="cs-CZ" sz="2000" smtClean="0"/>
              <a:t> se provádí  na koncentraci bílkoviny asi 15 - 20 g/L pomocí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koncentračních zkumavek (Vivaspine 2, Santorius):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Tyto zkumavky obsahují speciální hydrofilní membránu což znesnadňuje vazbu proteinů.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Membrána je vyrobena z polyethylensulfonátu (PES), triacetátu celulózy (CTA) nebo ze stabilizované celulózy (Hydrostat), má cutoff hodnotu podle molekulové hmotnosti pro kterou je nepropustná.(5,10 a 30 kDa).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Stabilita moče pro vyšetření elektroforézy je minimálně 1 týden při teplotě 2 – 8 °C, není doporučeno vzorky mrazit.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Elektroforéza bílkovin moče (UPE = urine protein electrophoresis</a:t>
            </a:r>
            <a:r>
              <a:rPr lang="cs-CZ" sz="4000" b="1" smtClean="0"/>
              <a:t>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Přehled nejvíce používaných elektroforetických technik:</a:t>
            </a:r>
          </a:p>
          <a:p>
            <a:pPr eaLnBrk="1" hangingPunct="1"/>
            <a:r>
              <a:rPr lang="cs-CZ" sz="2000" i="1" smtClean="0"/>
              <a:t>Gelová elektroforéza</a:t>
            </a:r>
            <a:r>
              <a:rPr lang="cs-CZ" sz="2000" smtClean="0"/>
              <a:t> UPE (urine protein electrophoresis)</a:t>
            </a:r>
          </a:p>
          <a:p>
            <a:pPr eaLnBrk="1" hangingPunct="1"/>
            <a:r>
              <a:rPr lang="cs-CZ" sz="2000" smtClean="0"/>
              <a:t>Gelová elektroforéza s následnou imunofixací( uIFE=urine immunofixacion electrophoresis)</a:t>
            </a:r>
          </a:p>
          <a:p>
            <a:pPr eaLnBrk="1" hangingPunct="1"/>
            <a:r>
              <a:rPr lang="cs-CZ" sz="2000" b="1" i="1" smtClean="0"/>
              <a:t>Gelová elektroforéza na agarózovém gelu v kombinaci s monoklonálními protilátkami proti vybraným proteinům</a:t>
            </a:r>
            <a:r>
              <a:rPr lang="cs-CZ" b="1" smtClean="0"/>
              <a:t> </a:t>
            </a:r>
          </a:p>
          <a:p>
            <a:pPr eaLnBrk="1" hangingPunct="1"/>
            <a:r>
              <a:rPr lang="cs-CZ" sz="2000" b="1" i="1" smtClean="0"/>
              <a:t>SDS –  elektroforéza na agarózovém (SDS AGE)  nebo polyakrylamidovém gelu (SDS PAGE)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800" b="1" i="1" smtClean="0"/>
              <a:t>Gelová elektroforéza na agarózovém gelu v kombinaci s monoklonálními protilátkami proti vybraným proteinům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b="1" smtClean="0"/>
              <a:t>Postup: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000" smtClean="0"/>
              <a:t> Vzorek </a:t>
            </a:r>
            <a:r>
              <a:rPr lang="cs-CZ" sz="2000" b="1" smtClean="0"/>
              <a:t>zahuštěné moče</a:t>
            </a:r>
            <a:r>
              <a:rPr lang="cs-CZ" sz="2000" smtClean="0"/>
              <a:t> je současně podroben elektroforéze v devíti stopách na alkalicky pufrovaném agarózovém gelu (pH 9.1) .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000" smtClean="0"/>
              <a:t> Po elektroforéze slouží jedna stopa (ELP) jako referenční pro znázornění elektroforetického uspořádání bílkovin ve vzorku.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000" smtClean="0"/>
              <a:t>Zbývajících osm stop je imunofixováno příslušným antisérem. 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000" smtClean="0"/>
              <a:t>Nevysrážené, rozpustné proteiny jsou z gelu odstraněny pomocí odsávání a promývání.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000" smtClean="0"/>
              <a:t> Precipitovaný komplex antigen-protilátka je zachycen v matrici gelu.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cs-CZ" sz="2000" smtClean="0"/>
              <a:t>Vysrážené bílkoviny jsou vizualizovány barvením kyselou violetí. Přebytečné barvivo se odstraňuje kyselým roztokem.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800" b="1" i="1" smtClean="0"/>
              <a:t>Gelová elektroforéza na agarózovém gelu v kombinaci s monoklonálními protilátkami proti vybraným proteinům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Bílkoviny jsou imunofixovány specifickými antiséry proti 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tubulární proteiny: ß2 mikroglobulin, Protein Vázající Retinol (RBP) a α1 mikroglobulin,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glomerulární proteiny:  (Albumin a α2 makroglobulin),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těžké řetězce gama, alfa a mu (s trivalentním antisérem),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lehké řetězce Kappa, volné i vázané,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lehké řetězce Lambda, volné i vázané,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lehké volné řetězce Kappa ,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lehké volné řetězce Lambda.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800" b="1" i="1" smtClean="0"/>
              <a:t>Gelová elektroforéza na agarózovém gelu v kombinaci s monoklonálními protilátkami proti vybraným proteinům</a:t>
            </a:r>
          </a:p>
        </p:txBody>
      </p:sp>
      <p:pic>
        <p:nvPicPr>
          <p:cNvPr id="18841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484313"/>
            <a:ext cx="6022975" cy="50133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smtClean="0"/>
              <a:t>Technického uspořádání elektroforetické aparatury</a:t>
            </a:r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060575"/>
            <a:ext cx="4248150" cy="3673475"/>
          </a:xfrm>
        </p:spPr>
      </p:pic>
      <p:sp>
        <p:nvSpPr>
          <p:cNvPr id="2867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cs-CZ" sz="2000" smtClean="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84313"/>
            <a:ext cx="431958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400" b="1" i="1" smtClean="0"/>
              <a:t>SDS –  elektroforéza na agarózovém (SDS AGE)  nebo polyakrylamidovém gelu (SDS PAGE)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Používají se neutrálně pufrované SDS gely - separují močové bílkoviny podle jejich molekulové hmotnosti a zcela jasně odlišuje bílkoviny tubulární od bílkovin glomerulárního původu.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Výsledek elektroforetického dělení proteinů obarvených kyselou violetí je vizuálně porovnáván s proteinovými markery v referenční stopě.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provádí se v nezahuštěné moči,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minimální detekční hladina je 15 mg/L na frakci.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400" b="1" i="1" smtClean="0"/>
              <a:t>SDS –  elektroforéza na agarózovém (SDS AGE)  nebo polyakrylamidovém gelu (SDS PAGE)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V přebytku detergentu SDS jsou bílkoviny změněny v komplexy kde  dochází k rozrušení nativní struktury bílkovin a zaujetí uniformní struktury o stejném negativním elektrickém náboji na jednotku hmotnosti.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Používají se gely s vysokou koncentrací – 10%, kde dochází k rozdělení močových bílkovin dle jejich molekulární hmotnosti.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Jednotlivé bílkoviny tubulárního původu (M.V. &lt; 65 - 70 kDa) jsou jasně odlišeny od glomerulárních (M.V. &gt; 65 - 70 kDa).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5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2400" b="1" i="1" smtClean="0"/>
              <a:t>SDS –  elektroforéza na agarózovém (SDS AGE)  nebo polyakrylamidovém gelu (SDS PAGE)</a:t>
            </a:r>
          </a:p>
        </p:txBody>
      </p:sp>
      <p:sp>
        <p:nvSpPr>
          <p:cNvPr id="19149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cs-CZ" sz="2800" smtClean="0"/>
          </a:p>
        </p:txBody>
      </p:sp>
      <p:sp>
        <p:nvSpPr>
          <p:cNvPr id="19149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cs-CZ" sz="2800" smtClean="0"/>
          </a:p>
        </p:txBody>
      </p:sp>
      <p:pic>
        <p:nvPicPr>
          <p:cNvPr id="19149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628775"/>
            <a:ext cx="33115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484313"/>
            <a:ext cx="51847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dirty="0" smtClean="0"/>
              <a:t>Elektroforéza bílkovin moče – klinický význam</a:t>
            </a:r>
            <a:endParaRPr lang="cs-CZ" sz="4000" b="1" dirty="0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b="1" dirty="0" smtClean="0"/>
              <a:t> </a:t>
            </a:r>
            <a:r>
              <a:rPr lang="cs-CZ" dirty="0" smtClean="0"/>
              <a:t>Poskytuje kvalitativní pohled na proteinurii.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dirty="0" smtClean="0"/>
              <a:t> užitečnou informací při diagnostikování selhání ledvin.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dirty="0" smtClean="0"/>
              <a:t> Identifikace hlavních bílkovin v moči pomáhá přesně určit typ poškození ledvin (tubulární, glomerulární nebo smíšený)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dirty="0" smtClean="0"/>
              <a:t> dále pomáhá při identifikaci monoklonálních </a:t>
            </a:r>
            <a:r>
              <a:rPr lang="cs-CZ" dirty="0" err="1" smtClean="0"/>
              <a:t>gamapatií</a:t>
            </a:r>
            <a:r>
              <a:rPr lang="cs-CZ" dirty="0" smtClean="0"/>
              <a:t> (Bence </a:t>
            </a:r>
            <a:r>
              <a:rPr lang="cs-CZ" dirty="0" err="1" smtClean="0"/>
              <a:t>Jonesovy</a:t>
            </a:r>
            <a:r>
              <a:rPr lang="cs-CZ" dirty="0" smtClean="0"/>
              <a:t> bílkoviny).</a:t>
            </a:r>
          </a:p>
        </p:txBody>
      </p:sp>
    </p:spTree>
    <p:extLst>
      <p:ext uri="{BB962C8B-B14F-4D97-AF65-F5344CB8AC3E}">
        <p14:creationId xmlns:p14="http://schemas.microsoft.com/office/powerpoint/2010/main" val="20965135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4000" b="1" smtClean="0"/>
              <a:t>Elektroforéza  bílkovin mozkomíšního moku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Vyšetření mozkomíšního moku (CSF) je důležitou součástí diagnostiky onemocnění centrálního nervového systému (CNS). 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Mozkomíšní mok je čirá bezbarvá tekutina. Vzniká hlavně v chorioideálním plexu mozkových komor.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 Mozkomíšní mok obtéká mozek a míchu, chrání je proti nárazům a otřesům.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Je neustále produkován, cirkuluje a poté je absorbován do krevního řečiště.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sz="2400" smtClean="0"/>
              <a:t>Každý den vznikne asi 500 ml mozkomíšního moku. Tento stupeň produkce znamená, že se likvor obměňuje každých několik hodin.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Elektroforéza  bílkovin mozkomíšního moku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sz="2800" b="1" smtClean="0"/>
              <a:t>Ochranná bariéra </a:t>
            </a:r>
            <a:r>
              <a:rPr lang="cs-CZ" sz="2800" smtClean="0"/>
              <a:t>(HLB) mezi mozkem a krví odděluje mozek od cirkulující krve a reguluje rozložení analytů mezi krví a mozkomíšním mokem.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800" smtClean="0"/>
              <a:t>Pomáhá k tomu, aby se velké molekuly, toxiny a většina krevních buněk nedostala do mozku. Vlivy, které narušují tuto  ochrannou bariéru, vedou ke změnám ve složení mozkomíšního moku. Protože mozkomíšní mok obklopuje mozek a míchu, vyšetřování jeho vzorku je  </a:t>
            </a:r>
            <a:r>
              <a:rPr lang="cs-CZ" sz="2800" b="1" smtClean="0"/>
              <a:t>velice přínosné při diagnostice onemocnění centrálního nervového systému (CNS).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Elektroforéza  bílkovin mozkomíšního moku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smtClean="0"/>
              <a:t>Celá řada onemocnění CSF se vyznačuje zvýšením proteinů v mozkomíšním moku v důsledku zvýšené permeability hemato-encefalické bariéry nebo zvýšené syntézy imunoglobulinů - v první řadě imunoglobulinu (Ig) ve třídě IgG v CNS. Přítomnost intratékálního Ig G je významnou informací vedoucí k dg. zánětlivého onemocnění CNS jehož příčinou je např. </a:t>
            </a:r>
            <a:r>
              <a:rPr lang="cs-CZ" b="1" smtClean="0"/>
              <a:t>skleróza multiplex.</a:t>
            </a:r>
            <a:r>
              <a:rPr lang="cs-CZ" smtClean="0"/>
              <a:t>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Elektroforéza  bílkovin mozkomíšního moku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/>
            <a:r>
              <a:rPr lang="cs-CZ" smtClean="0"/>
              <a:t>Izoelektrická fokuzace :</a:t>
            </a:r>
          </a:p>
          <a:p>
            <a:pPr marL="0" indent="0" eaLnBrk="1" hangingPunct="1">
              <a:buFontTx/>
              <a:buNone/>
            </a:pPr>
            <a:r>
              <a:rPr lang="cs-CZ" smtClean="0"/>
              <a:t>metoda zahrnuje izoelektrofokusaci na agarózovém gelu, následovanou immunofixací s anti-Ig G antisérem. </a:t>
            </a:r>
          </a:p>
          <a:p>
            <a:pPr marL="0" indent="0" eaLnBrk="1" hangingPunct="1">
              <a:buFontTx/>
              <a:buNone/>
            </a:pPr>
            <a:r>
              <a:rPr lang="cs-CZ" smtClean="0"/>
              <a:t>Vzorky CSF a séra od téhož pacienta jsou pak vizuálně porovnány. </a:t>
            </a:r>
          </a:p>
          <a:p>
            <a:pPr marL="0" indent="0" eaLnBrk="1" hangingPunct="1">
              <a:buFontTx/>
              <a:buNone/>
            </a:pPr>
            <a:r>
              <a:rPr lang="cs-CZ" smtClean="0"/>
              <a:t>Citlivost metody dovoluje analýzu CSF bez předchozího zahušťování.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z="3200" b="1" smtClean="0"/>
              <a:t>Elektroforéza  bílkovin mozkomíšního moku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b="1" smtClean="0"/>
              <a:t>Test se provádí ve dvou stupních :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s-CZ" sz="2400" smtClean="0"/>
              <a:t>Izoelektrofokusace na agarózovém gelu k rozdělení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proteinů ve vzorcích CSF a séra.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2.  Immunofixace anti Ig G antisérem značeným enzymem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(peroxidáza) určeným k detekci Ig G oligoklonálních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proužků a demonstrace rozdílů nebo nepřítomnosti Ig G v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CSF a v séru.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sz="2400" smtClean="0"/>
              <a:t>K potvrzení intratékální syntézy Ig je nutno analyzovat sérum a mozkomíšní mok paralelně ve stejných koncentracích, aby byl demonstrován rozdíl v distribuci Ig G.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71278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mtClean="0"/>
              <a:t>Napájecí zdroj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Funkce:</a:t>
            </a:r>
            <a:r>
              <a:rPr lang="cs-CZ" smtClean="0"/>
              <a:t> dodání elektrické energie.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 napájecí zdroje  umožňují provoz v podmínkách </a:t>
            </a:r>
            <a:r>
              <a:rPr lang="cs-CZ" b="1" smtClean="0"/>
              <a:t>konstantního proudu, napětí nebo výkonu</a:t>
            </a:r>
            <a:r>
              <a:rPr lang="cs-CZ" smtClean="0"/>
              <a:t>, které jsou nastavitelné.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Při průtoku proudu elektrolytem vziká tzv. </a:t>
            </a:r>
            <a:r>
              <a:rPr lang="cs-CZ" b="1" i="1" smtClean="0"/>
              <a:t>Joulovo teplo</a:t>
            </a:r>
            <a:r>
              <a:rPr lang="cs-CZ" smtClean="0"/>
              <a:t>:  </a:t>
            </a:r>
            <a:r>
              <a:rPr lang="cs-CZ" b="1" smtClean="0"/>
              <a:t>H(heat)= (E)(I)(t)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Kde:   E = napětí (V),   I = proud (A),   t = čas (s)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200" b="1" smtClean="0"/>
              <a:t>Elektroforéza  bílkovin mozkomíšního moku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sz="2400" smtClean="0"/>
              <a:t> Fyziologicky mají imunoglobuliny v séru i </a:t>
            </a:r>
            <a:r>
              <a:rPr lang="cs-CZ" sz="2400" smtClean="0">
                <a:hlinkClick r:id="rId3" tooltip="Likvor"/>
              </a:rPr>
              <a:t>mozkomíšním moku</a:t>
            </a:r>
            <a:r>
              <a:rPr lang="cs-CZ" sz="2400" smtClean="0"/>
              <a:t> polyklonální charakter a vyjadřují heterogenitu individuálních protilátek produkovaných jako odpověď na nejrůznější </a:t>
            </a:r>
            <a:r>
              <a:rPr lang="cs-CZ" sz="2400" smtClean="0">
                <a:hlinkClick r:id="rId4" tooltip="Antigen"/>
              </a:rPr>
              <a:t>antigeny</a:t>
            </a:r>
            <a:r>
              <a:rPr lang="cs-CZ" sz="2400" smtClean="0"/>
              <a:t>, s nimiž se jedinec setkal.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400" smtClean="0"/>
              <a:t>Intratékálně produkované protilátky se vyznačují pouze omezenou (oligoklonální) heterogenitou, což se při izoelektrické fokusaci projeví jako izolované proužky, které nejsou patrné při analýze </a:t>
            </a:r>
            <a:r>
              <a:rPr lang="cs-CZ" sz="2400" smtClean="0">
                <a:hlinkClick r:id="rId5" tooltip="Sérum"/>
              </a:rPr>
              <a:t>séra</a:t>
            </a:r>
            <a:r>
              <a:rPr lang="cs-CZ" sz="2400" smtClean="0"/>
              <a:t>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400" smtClean="0"/>
              <a:t>Z toho vyplývá nutnost provádět současně analýzu imunoglobulinů likvoru i séra.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400" smtClean="0"/>
              <a:t>Srovnává se přítomnost či nepřítomnost identických pruhů </a:t>
            </a:r>
            <a:r>
              <a:rPr lang="cs-CZ" sz="2400" smtClean="0">
                <a:hlinkClick r:id="rId6" tooltip="IgG"/>
              </a:rPr>
              <a:t>IgG</a:t>
            </a:r>
            <a:r>
              <a:rPr lang="cs-CZ" sz="2400" smtClean="0"/>
              <a:t> v séru a moku; počet a lokalizace proužků nemá diferenciálně diagnostický význam.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4" descr="260px-Oligoklon%C3%A1ln%C3%AD_p%C3%A1sy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0" y="2933700"/>
            <a:ext cx="2476500" cy="1857375"/>
          </a:xfrm>
        </p:spPr>
      </p:pic>
      <p:sp>
        <p:nvSpPr>
          <p:cNvPr id="19968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40200" y="476250"/>
            <a:ext cx="5003800" cy="5976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smtClean="0"/>
              <a:t>Základní typy :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1</a:t>
            </a:r>
            <a:r>
              <a:rPr lang="cs-CZ" sz="1800" smtClean="0"/>
              <a:t> – v séru i v moku pouze polyklonální IgG – normální nález; </a:t>
            </a:r>
            <a:endParaRPr 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2</a:t>
            </a:r>
            <a:r>
              <a:rPr lang="cs-CZ" sz="1800" smtClean="0"/>
              <a:t> – oligoklonální proužky pouze v likvoru – lokální syntéza IgG (např. u </a:t>
            </a:r>
            <a:r>
              <a:rPr lang="cs-CZ" sz="1800" smtClean="0">
                <a:hlinkClick r:id="rId3" tooltip="Roztroušená skleróza"/>
              </a:rPr>
              <a:t>roztroušené sklerózy</a:t>
            </a:r>
            <a:r>
              <a:rPr lang="cs-CZ" sz="1800" smtClean="0"/>
              <a:t>); </a:t>
            </a:r>
            <a:endParaRPr 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3</a:t>
            </a:r>
            <a:r>
              <a:rPr lang="cs-CZ" sz="1800" smtClean="0"/>
              <a:t> – oligoklonální proužky v likvoru a další oligoklonální proužky v likvoru i v séru – lokální syntéza IgG a produkce protilátek v organismu (např. chronická infekce CNS, roztroušená skleróza); </a:t>
            </a:r>
            <a:endParaRPr 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4</a:t>
            </a:r>
            <a:r>
              <a:rPr lang="cs-CZ" sz="1800" smtClean="0"/>
              <a:t> – identické oligoklonální proužky v séru i moku (tzv. „zrcadlový“ obraz proužků v  séru a v likvoru – dochází k průniku protilátek z krve do likvoru) – systémová imunitní aktivace bez lokální syntézy IgG v CNS; </a:t>
            </a:r>
            <a:endParaRPr 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5</a:t>
            </a:r>
            <a:r>
              <a:rPr lang="cs-CZ" sz="1800" smtClean="0"/>
              <a:t> – identické monoklonální proužky v séru i moku v krátkém úseku pH gradientu, jde o přítomnost monoklonálního paraproteinu v likvoru sérového původu (</a:t>
            </a:r>
            <a:r>
              <a:rPr lang="cs-CZ" sz="1800" smtClean="0">
                <a:hlinkClick r:id="rId4" tooltip="Myelom"/>
              </a:rPr>
              <a:t>myelom</a:t>
            </a:r>
            <a:r>
              <a:rPr lang="cs-CZ" sz="1800" smtClean="0"/>
              <a:t>, </a:t>
            </a:r>
            <a:r>
              <a:rPr lang="cs-CZ" sz="1800" smtClean="0">
                <a:hlinkClick r:id="rId5" tooltip="Monoklonální gamapatie (stránka neexistuje)"/>
              </a:rPr>
              <a:t>monoklonální gamapatie</a:t>
            </a:r>
            <a:r>
              <a:rPr lang="cs-CZ" sz="1800" smtClean="0"/>
              <a:t>)</a:t>
            </a:r>
          </a:p>
        </p:txBody>
      </p:sp>
      <p:pic>
        <p:nvPicPr>
          <p:cNvPr id="199684" name="Picture 7" descr="260px-Oligoklon%C3%A1ln%C3%AD_p%C3%A1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36734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cs-CZ" smtClean="0"/>
              <a:t> Pufry při elektroforéze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13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smtClean="0"/>
              <a:t>Funkce pufru: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nese vložený proud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stanoví pH, při kterém probíhá elektroforetické děleni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určuje výsledný elektrický náboj rozpuštěné látky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smtClean="0"/>
              <a:t>Iontová síla pufru ovlivňuje 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vodivost nosného média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tloušťku iontové atmosféry okolního náboje molekuly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rychlost migrace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ostrost elektroforetických zón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2877</Words>
  <Application>Microsoft Office PowerPoint</Application>
  <PresentationFormat>Předvádění na obrazovce (4:3)</PresentationFormat>
  <Paragraphs>453</Paragraphs>
  <Slides>81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2" baseType="lpstr">
      <vt:lpstr>Výchozí návrh</vt:lpstr>
      <vt:lpstr>Elektroforetické techniky</vt:lpstr>
      <vt:lpstr>Osnova</vt:lpstr>
      <vt:lpstr>Elektroforéza</vt:lpstr>
      <vt:lpstr>Princip elektroforézy </vt:lpstr>
      <vt:lpstr>Princip elektroforézy</vt:lpstr>
      <vt:lpstr>Elektroforetická pohyblivost - µ</vt:lpstr>
      <vt:lpstr>Technického uspořádání elektroforetické aparatury</vt:lpstr>
      <vt:lpstr>Napájecí zdroj</vt:lpstr>
      <vt:lpstr> Pufry při elektroforéze </vt:lpstr>
      <vt:lpstr>Rozdělení elektroforetických technik</vt:lpstr>
      <vt:lpstr>Zónová elektroforéza</vt:lpstr>
      <vt:lpstr>Zónová elektroforéza</vt:lpstr>
      <vt:lpstr>Elektroforéza v agarózovém gelu</vt:lpstr>
      <vt:lpstr>Elektroforéza v polyakrylamidovém gelu</vt:lpstr>
      <vt:lpstr>Hlavní typy gelové elektroforézy </vt:lpstr>
      <vt:lpstr>Gelová nedenaturační elektroforéza </vt:lpstr>
      <vt:lpstr>Nativní gelová elektroforéza  </vt:lpstr>
      <vt:lpstr>Gelová denaturační elektroforéza</vt:lpstr>
      <vt:lpstr>SDS gelová elektroforéza</vt:lpstr>
      <vt:lpstr>SDS gelová  elektroforéza</vt:lpstr>
      <vt:lpstr>SDS gelová   elektroforéza</vt:lpstr>
      <vt:lpstr>Hlavní typy gelové elektroforézy</vt:lpstr>
      <vt:lpstr>Kontinuální  zónová elektroforéza </vt:lpstr>
      <vt:lpstr>Diskontinuální zónová elektroforéza</vt:lpstr>
      <vt:lpstr>Diskontinuální zónová elektroforéza</vt:lpstr>
      <vt:lpstr>Rozdělení dle uspořádání (orientace nosného média)</vt:lpstr>
      <vt:lpstr>Zpracování gelu po separaci - barveni gelů</vt:lpstr>
      <vt:lpstr>Zpracování gelu po separaci - barveni gelů</vt:lpstr>
      <vt:lpstr>Vyhodnocení elektroforeogramů – detekce a kvantifikace</vt:lpstr>
      <vt:lpstr>Vyhodnocení elektroforeogramů – detekce a kvantifikace</vt:lpstr>
      <vt:lpstr>Vyhodnocení elektroforeogramů – detekce a kvantifikace</vt:lpstr>
      <vt:lpstr>Základní elektroforetické techniky</vt:lpstr>
      <vt:lpstr>Izoelektrická fokusace (IEF)</vt:lpstr>
      <vt:lpstr>Izoelektrická fokusace (IEF)</vt:lpstr>
      <vt:lpstr>Izoelektrická fokusace (IEF)</vt:lpstr>
      <vt:lpstr>Izoelektrická fokusace (IEF)</vt:lpstr>
      <vt:lpstr>Izoelektrická fokusace (IEF)</vt:lpstr>
      <vt:lpstr>Izoelektrická fokusace (IEF)</vt:lpstr>
      <vt:lpstr>Dvojrozměrná elektroforéza (2-DE)</vt:lpstr>
      <vt:lpstr>Dvojrozměrná elektroforéza (2-DE)</vt:lpstr>
      <vt:lpstr>Dvojrozměrná elektroforéza (2-DE)</vt:lpstr>
      <vt:lpstr>Dvojrozměrná elektroforéza (2-DE)</vt:lpstr>
      <vt:lpstr>Dvojrozměrná elektroforéza (2-DE)</vt:lpstr>
      <vt:lpstr>Kapilární elektroforéza (CE = capillary electrophoresis)</vt:lpstr>
      <vt:lpstr>Kapilární elektroforéza - Elelktroosmotický tok (EOF) </vt:lpstr>
      <vt:lpstr>Kapilární elektroforéza - Elelktroosmotický tok (EOF</vt:lpstr>
      <vt:lpstr>Kapilární elektroforéza – technické uspořádání</vt:lpstr>
      <vt:lpstr>Kapilární elektroforéza – technické uspořádání</vt:lpstr>
      <vt:lpstr>Praktické využití elektroforetických technik v klinické zdravotnické laboratoři</vt:lpstr>
      <vt:lpstr>Elektroforéza bílkovin krevního séra</vt:lpstr>
      <vt:lpstr>Elektroforéza bílkovin krevního séra - Gelová elektroforéza - SPE </vt:lpstr>
      <vt:lpstr>Elektroforéza bílkovin krevního séra - Gelová elektroforéza - SPE </vt:lpstr>
      <vt:lpstr>Elektroforéza bílkovin krevního séra - Gelová elektroforéza - SPE </vt:lpstr>
      <vt:lpstr>Elektroforéza bílkovin krevního séra - Gelová elektroforéza - SPE</vt:lpstr>
      <vt:lpstr> Elektroforéza bílkovin krevního séra: Vysokorozlišovací elektroforéza (HR  elektroforéza)</vt:lpstr>
      <vt:lpstr>Vysokorozlišovací elektroforéza (HR  elektroforéza)</vt:lpstr>
      <vt:lpstr>Prezentace aplikace PowerPoint</vt:lpstr>
      <vt:lpstr>Prezentace aplikace PowerPoint</vt:lpstr>
      <vt:lpstr>Elektroforéza bílkovin krevního séra: Elektroforéza s následnou imunofixací</vt:lpstr>
      <vt:lpstr>Elektroforéza s následnou imunofixací</vt:lpstr>
      <vt:lpstr>Elektroforéza s následnou imunofixací</vt:lpstr>
      <vt:lpstr>Elektroforéza s následnou imunofixací</vt:lpstr>
      <vt:lpstr>Elektroforéza bílkovin krevního séra: Klinický význam stanovení</vt:lpstr>
      <vt:lpstr>Elektroforéza bílkovin krevního séra: Klinický význam stanovení</vt:lpstr>
      <vt:lpstr>Elektroforéza bílkovin moče (UPE = urine protein electrophoresis)</vt:lpstr>
      <vt:lpstr>Elektroforéza bílkovin moče (UPE = urine protein electrophoresis)</vt:lpstr>
      <vt:lpstr>Gelová elektroforéza na agarózovém gelu v kombinaci s monoklonálními protilátkami proti vybraným proteinům</vt:lpstr>
      <vt:lpstr>Gelová elektroforéza na agarózovém gelu v kombinaci s monoklonálními protilátkami proti vybraným proteinům</vt:lpstr>
      <vt:lpstr>Gelová elektroforéza na agarózovém gelu v kombinaci s monoklonálními protilátkami proti vybraným proteinům</vt:lpstr>
      <vt:lpstr>SDS –  elektroforéza na agarózovém (SDS AGE)  nebo polyakrylamidovém gelu (SDS PAGE)</vt:lpstr>
      <vt:lpstr>SDS –  elektroforéza na agarózovém (SDS AGE)  nebo polyakrylamidovém gelu (SDS PAGE)</vt:lpstr>
      <vt:lpstr>SDS –  elektroforéza na agarózovém (SDS AGE)  nebo polyakrylamidovém gelu (SDS PAGE)</vt:lpstr>
      <vt:lpstr>Elektroforéza bílkovin moče – klinický význam</vt:lpstr>
      <vt:lpstr>Elektroforéza  bílkovin mozkomíšního moku</vt:lpstr>
      <vt:lpstr>Elektroforéza  bílkovin mozkomíšního moku</vt:lpstr>
      <vt:lpstr>Elektroforéza  bílkovin mozkomíšního moku</vt:lpstr>
      <vt:lpstr>Elektroforéza  bílkovin mozkomíšního moku</vt:lpstr>
      <vt:lpstr>Elektroforéza  bílkovin mozkomíšního moku</vt:lpstr>
      <vt:lpstr>Prezentace aplikace PowerPoint</vt:lpstr>
      <vt:lpstr>Elektroforéza  bílkovin mozkomíšního moku</vt:lpstr>
      <vt:lpstr>Prezentace aplikace PowerPoint</vt:lpstr>
    </vt:vector>
  </TitlesOfParts>
  <Company>Fakultni Nemocnice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Elektroforetické techniky</dc:title>
  <dc:creator>83199</dc:creator>
  <cp:lastModifiedBy>Gottwaldova Jana</cp:lastModifiedBy>
  <cp:revision>35</cp:revision>
  <dcterms:created xsi:type="dcterms:W3CDTF">2011-09-06T08:02:03Z</dcterms:created>
  <dcterms:modified xsi:type="dcterms:W3CDTF">2016-04-11T09:30:04Z</dcterms:modified>
</cp:coreProperties>
</file>