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70" r:id="rId12"/>
    <p:sldId id="267" r:id="rId13"/>
    <p:sldId id="268" r:id="rId14"/>
    <p:sldId id="269" r:id="rId15"/>
  </p:sldIdLst>
  <p:sldSz cx="9144000" cy="6858000" type="screen4x3"/>
  <p:notesSz cx="6858000" cy="9144000"/>
  <p:custDataLst>
    <p:tags r:id="rId1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5AF4-EF74-4FB7-BC61-30A58A706568}" type="datetimeFigureOut">
              <a:rPr lang="cs-CZ" smtClean="0"/>
              <a:t>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B2B5-539C-471D-BCE7-59BE9499F0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52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5AF4-EF74-4FB7-BC61-30A58A706568}" type="datetimeFigureOut">
              <a:rPr lang="cs-CZ" smtClean="0"/>
              <a:t>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B2B5-539C-471D-BCE7-59BE9499F0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54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5AF4-EF74-4FB7-BC61-30A58A706568}" type="datetimeFigureOut">
              <a:rPr lang="cs-CZ" smtClean="0"/>
              <a:t>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B2B5-539C-471D-BCE7-59BE9499F0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78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5AF4-EF74-4FB7-BC61-30A58A706568}" type="datetimeFigureOut">
              <a:rPr lang="cs-CZ" smtClean="0"/>
              <a:t>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B2B5-539C-471D-BCE7-59BE9499F0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348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5AF4-EF74-4FB7-BC61-30A58A706568}" type="datetimeFigureOut">
              <a:rPr lang="cs-CZ" smtClean="0"/>
              <a:t>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B2B5-539C-471D-BCE7-59BE9499F0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7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5AF4-EF74-4FB7-BC61-30A58A706568}" type="datetimeFigureOut">
              <a:rPr lang="cs-CZ" smtClean="0"/>
              <a:t>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B2B5-539C-471D-BCE7-59BE9499F0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7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5AF4-EF74-4FB7-BC61-30A58A706568}" type="datetimeFigureOut">
              <a:rPr lang="cs-CZ" smtClean="0"/>
              <a:t>5.3.2016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B2B5-539C-471D-BCE7-59BE9499F0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84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5AF4-EF74-4FB7-BC61-30A58A706568}" type="datetimeFigureOut">
              <a:rPr lang="cs-CZ" smtClean="0"/>
              <a:t>5.3.2016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B2B5-539C-471D-BCE7-59BE9499F0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02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5AF4-EF74-4FB7-BC61-30A58A706568}" type="datetimeFigureOut">
              <a:rPr lang="cs-CZ" smtClean="0"/>
              <a:t>5.3.2016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B2B5-539C-471D-BCE7-59BE9499F0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927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5AF4-EF74-4FB7-BC61-30A58A706568}" type="datetimeFigureOut">
              <a:rPr lang="cs-CZ" smtClean="0"/>
              <a:t>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B2B5-539C-471D-BCE7-59BE9499F0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82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5AF4-EF74-4FB7-BC61-30A58A706568}" type="datetimeFigureOut">
              <a:rPr lang="cs-CZ" smtClean="0"/>
              <a:t>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B2B5-539C-471D-BCE7-59BE9499F0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415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D5AF4-EF74-4FB7-BC61-30A58A706568}" type="datetimeFigureOut">
              <a:rPr lang="cs-CZ" smtClean="0"/>
              <a:t>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0B2B5-539C-471D-BCE7-59BE9499F0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42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cs-CZ" dirty="0" smtClean="0"/>
              <a:t>Základy fotometrie, využití v klinické biochemii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1640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Moč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899592" y="1340768"/>
            <a:ext cx="67687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Odběr moči 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Pro základní chemické vyšetření moči </a:t>
            </a:r>
            <a:r>
              <a:rPr lang="cs-CZ" sz="2000" dirty="0" smtClean="0"/>
              <a:t> - zpravidla </a:t>
            </a:r>
            <a:r>
              <a:rPr lang="cs-CZ" sz="2000" i="1" dirty="0"/>
              <a:t>první ranní </a:t>
            </a:r>
            <a:r>
              <a:rPr lang="cs-CZ" sz="2000" dirty="0"/>
              <a:t>moč, která je poměrně koncentrovaná. </a:t>
            </a:r>
            <a:endParaRPr lang="cs-CZ" sz="2000" dirty="0" smtClean="0"/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Pro </a:t>
            </a:r>
            <a:r>
              <a:rPr lang="cs-CZ" sz="2000" dirty="0"/>
              <a:t>kvantitativní stanovení se vyšetřuje vzorek moči </a:t>
            </a:r>
            <a:r>
              <a:rPr lang="cs-CZ" sz="2000" i="1" dirty="0"/>
              <a:t>sbírané určitý časový interval </a:t>
            </a:r>
            <a:r>
              <a:rPr lang="cs-CZ" sz="2000" dirty="0"/>
              <a:t>(obvykle 3, 6, 12 nebo 24 h).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r>
              <a:rPr lang="cs-CZ" sz="2000" dirty="0"/>
              <a:t>Pacienta je třeba poučit o podmínkách odběru a transportu. Pro většinu vyšetření se používá střední proud moči. Moč se zachytí do dobře vymyté nádoby. U žen je nutné zjistit poslední menses, upozornit na nutnost omytí genitálií vodou (ne dezinfekčním prostředkem). </a:t>
            </a:r>
          </a:p>
        </p:txBody>
      </p:sp>
    </p:spTree>
    <p:extLst>
      <p:ext uri="{BB962C8B-B14F-4D97-AF65-F5344CB8AC3E}">
        <p14:creationId xmlns:p14="http://schemas.microsoft.com/office/powerpoint/2010/main" val="2778120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Pokyny pro správný sběr </a:t>
            </a:r>
            <a:r>
              <a:rPr lang="cs-CZ" sz="2800" b="1" dirty="0" smtClean="0"/>
              <a:t>moči v delším časovém intervalu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43608" y="1628800"/>
            <a:ext cx="734481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000" dirty="0"/>
              <a:t>vyšetřovaný se vymočí např. v 7:00 h ráno a tato moč se vylije do odpadu.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Od </a:t>
            </a:r>
            <a:r>
              <a:rPr lang="cs-CZ" sz="2000" dirty="0"/>
              <a:t>tohoto okamžiku začíná sběrné období a shromažďuje se veškerá moč (v zakryté nádobě v temnu a chladu, příp. s přídavkem konzervačního činidla</a:t>
            </a:r>
            <a:r>
              <a:rPr lang="cs-CZ" sz="2000" dirty="0" smtClean="0"/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000" dirty="0"/>
              <a:t>Poslední odběr je v okamžiku, kdy končí sběrné období.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Celý </a:t>
            </a:r>
            <a:r>
              <a:rPr lang="cs-CZ" sz="2000" dirty="0"/>
              <a:t>sběr moči se dobře promíchá, v odměrném válci změří objem a poznamená do průvodky. Pak zpravidla postačí k vyšetření vzorek 10–20 ml.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39948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cs-CZ" sz="2800" b="1" dirty="0"/>
              <a:t>Princip a význam stanovení </a:t>
            </a:r>
            <a:r>
              <a:rPr lang="cs-CZ" sz="2800" b="1" dirty="0" err="1"/>
              <a:t>aminotransferáz</a:t>
            </a:r>
            <a:r>
              <a:rPr lang="cs-CZ" sz="2800" b="1" dirty="0"/>
              <a:t> (AST a ALT). </a:t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755576" y="2420888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Viz  </a:t>
            </a:r>
            <a:r>
              <a:rPr lang="cs-CZ" b="1" dirty="0"/>
              <a:t>Principy laboratorních stanovení </a:t>
            </a:r>
            <a:endParaRPr lang="cs-CZ" dirty="0"/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= enzymy otázky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15616" y="3933056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Kinetická metoda stanovení enzymů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392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Stanovení katalytické koncentrace ALP v séru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755576" y="2420888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Viz  </a:t>
            </a:r>
            <a:r>
              <a:rPr lang="cs-CZ" b="1" dirty="0"/>
              <a:t>Principy laboratorních stanovení </a:t>
            </a:r>
            <a:endParaRPr lang="cs-CZ" dirty="0"/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= enzymy otázky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414908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Metoda konstantního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151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Enzymové stanovení glukosy v séru 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755576" y="1772816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Viz  </a:t>
            </a:r>
            <a:r>
              <a:rPr lang="cs-CZ" b="1" dirty="0"/>
              <a:t>Principy laboratorních stanovení </a:t>
            </a:r>
            <a:endParaRPr lang="cs-CZ" dirty="0"/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= enzymy otázky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335699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Využití enzymů jako analytických činidel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54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vztahy ve fotometrii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475656" y="1916832"/>
            <a:ext cx="67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transmitance </a:t>
            </a:r>
            <a:r>
              <a:rPr lang="cs-CZ" sz="2000" dirty="0"/>
              <a:t>(propustnost): </a:t>
            </a:r>
            <a:r>
              <a:rPr lang="cs-CZ" sz="2000" i="1" dirty="0"/>
              <a:t>T</a:t>
            </a:r>
            <a:r>
              <a:rPr lang="cs-CZ" sz="2000" dirty="0"/>
              <a:t> </a:t>
            </a:r>
            <a:r>
              <a:rPr lang="cs-CZ" sz="2000" dirty="0" smtClean="0"/>
              <a:t>=    </a:t>
            </a:r>
            <a:r>
              <a:rPr lang="cs-CZ" sz="2000" i="1" dirty="0"/>
              <a:t>I </a:t>
            </a:r>
            <a:r>
              <a:rPr lang="cs-CZ" sz="2000" dirty="0"/>
              <a:t>/ </a:t>
            </a:r>
            <a:r>
              <a:rPr lang="cs-CZ" sz="2000" i="1" dirty="0"/>
              <a:t>I</a:t>
            </a:r>
            <a:r>
              <a:rPr lang="cs-CZ" sz="2000" baseline="-25000" dirty="0"/>
              <a:t>0</a:t>
            </a:r>
            <a:r>
              <a:rPr lang="cs-CZ" sz="2000" dirty="0"/>
              <a:t>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619672" y="2996952"/>
            <a:ext cx="583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absorbance</a:t>
            </a:r>
            <a:r>
              <a:rPr lang="cs-CZ" sz="2000" dirty="0"/>
              <a:t>: </a:t>
            </a:r>
            <a:r>
              <a:rPr lang="cs-CZ" sz="2000" i="1" dirty="0"/>
              <a:t> A</a:t>
            </a:r>
            <a:r>
              <a:rPr lang="cs-CZ" sz="2000" dirty="0"/>
              <a:t> = log (</a:t>
            </a:r>
            <a:r>
              <a:rPr lang="cs-CZ" sz="2000" i="1" dirty="0"/>
              <a:t>I</a:t>
            </a:r>
            <a:r>
              <a:rPr lang="cs-CZ" sz="2000" baseline="-25000" dirty="0"/>
              <a:t>0</a:t>
            </a:r>
            <a:r>
              <a:rPr lang="cs-CZ" sz="2000" dirty="0"/>
              <a:t> / </a:t>
            </a:r>
            <a:r>
              <a:rPr lang="cs-CZ" sz="2000" i="1" dirty="0"/>
              <a:t>I</a:t>
            </a:r>
            <a:r>
              <a:rPr lang="cs-CZ" sz="2000" dirty="0"/>
              <a:t>) = log (1 / </a:t>
            </a:r>
            <a:r>
              <a:rPr lang="cs-CZ" sz="2000" i="1" dirty="0"/>
              <a:t>T</a:t>
            </a:r>
            <a:r>
              <a:rPr lang="cs-CZ" sz="2000" dirty="0"/>
              <a:t>) = −log </a:t>
            </a:r>
            <a:r>
              <a:rPr lang="cs-CZ" sz="2000" i="1" dirty="0"/>
              <a:t>T</a:t>
            </a:r>
            <a:r>
              <a:rPr lang="cs-CZ" sz="2000" dirty="0"/>
              <a:t> 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592358" y="3718773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Lambertův</a:t>
            </a:r>
            <a:r>
              <a:rPr lang="cs-CZ" b="1" dirty="0"/>
              <a:t>-Beerův zákon </a:t>
            </a:r>
            <a:r>
              <a:rPr lang="cs-CZ" b="1" dirty="0" smtClean="0"/>
              <a:t>    </a:t>
            </a:r>
            <a:r>
              <a:rPr lang="cs-CZ" b="1" i="1" dirty="0"/>
              <a:t>A</a:t>
            </a:r>
            <a:r>
              <a:rPr lang="cs-CZ" b="1" baseline="-25000" dirty="0"/>
              <a:t>l</a:t>
            </a:r>
            <a:r>
              <a:rPr lang="cs-CZ" b="1" dirty="0"/>
              <a:t> = e</a:t>
            </a:r>
            <a:r>
              <a:rPr lang="cs-CZ" b="1" baseline="-25000" dirty="0"/>
              <a:t>l</a:t>
            </a:r>
            <a:r>
              <a:rPr lang="cs-CZ" b="1" i="1" dirty="0"/>
              <a:t> l c</a:t>
            </a:r>
            <a:endParaRPr lang="cs-CZ" dirty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43608" y="4581128"/>
            <a:ext cx="7200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Lambertův</a:t>
            </a:r>
            <a:r>
              <a:rPr lang="cs-CZ" b="1" dirty="0"/>
              <a:t>-Beerův zákon platí pouze pro:</a:t>
            </a:r>
          </a:p>
          <a:p>
            <a:pPr lvl="0"/>
            <a:r>
              <a:rPr lang="cs-CZ" dirty="0"/>
              <a:t>monochromatické záření </a:t>
            </a:r>
          </a:p>
          <a:p>
            <a:pPr lvl="0"/>
            <a:r>
              <a:rPr lang="cs-CZ" dirty="0"/>
              <a:t>zředěné roztoky (&lt; 10</a:t>
            </a:r>
            <a:r>
              <a:rPr lang="cs-CZ" baseline="30000" dirty="0"/>
              <a:t>−2</a:t>
            </a:r>
            <a:r>
              <a:rPr lang="cs-CZ" dirty="0"/>
              <a:t> mol l</a:t>
            </a:r>
            <a:r>
              <a:rPr lang="cs-CZ" baseline="30000" dirty="0"/>
              <a:t>−1</a:t>
            </a:r>
            <a:r>
              <a:rPr lang="cs-CZ" dirty="0"/>
              <a:t>) </a:t>
            </a:r>
          </a:p>
          <a:p>
            <a:pPr lvl="0"/>
            <a:r>
              <a:rPr lang="cs-CZ" dirty="0"/>
              <a:t>homogenní roztoky (nedochází k rozptylu záření na částicích vzorku) </a:t>
            </a:r>
          </a:p>
          <a:p>
            <a:pPr lvl="0"/>
            <a:r>
              <a:rPr lang="cs-CZ" dirty="0"/>
              <a:t>vzorky, které nefluoreskují ani nefosforeskují při dané vlnové délce</a:t>
            </a:r>
          </a:p>
          <a:p>
            <a:pPr lvl="0"/>
            <a:r>
              <a:rPr lang="cs-CZ" dirty="0"/>
              <a:t>monomerní látky, které v roztoku neasociují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869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9208" y="197768"/>
            <a:ext cx="8229600" cy="1143000"/>
          </a:xfrm>
        </p:spPr>
        <p:txBody>
          <a:bodyPr/>
          <a:lstStyle/>
          <a:p>
            <a:r>
              <a:rPr lang="cs-CZ" dirty="0" smtClean="0"/>
              <a:t>Absorpční spektrum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173884"/>
            <a:ext cx="80482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Závislost absorbance na vlnové délce nazýváme </a:t>
            </a:r>
            <a:r>
              <a:rPr lang="cs-CZ" sz="2000" b="1" dirty="0"/>
              <a:t>absorpční spektrum </a:t>
            </a:r>
            <a:r>
              <a:rPr lang="cs-CZ" sz="2000" dirty="0"/>
              <a:t>(absorpční křivka). </a:t>
            </a:r>
            <a:endParaRPr lang="cs-CZ" sz="2000" dirty="0" smtClean="0"/>
          </a:p>
          <a:p>
            <a:r>
              <a:rPr lang="cs-CZ" sz="2000" dirty="0" smtClean="0"/>
              <a:t>Absorpční spektrum </a:t>
            </a:r>
            <a:r>
              <a:rPr lang="cs-CZ" sz="2000" dirty="0"/>
              <a:t>je charakteristické pro danou sloučeninu</a:t>
            </a:r>
            <a:r>
              <a:rPr lang="cs-CZ" sz="2000" dirty="0" smtClean="0"/>
              <a:t>. (viz </a:t>
            </a:r>
            <a:r>
              <a:rPr lang="cs-CZ" sz="2000" dirty="0" err="1" smtClean="0"/>
              <a:t>např</a:t>
            </a:r>
            <a:r>
              <a:rPr lang="cs-CZ" sz="2000" dirty="0" smtClean="0"/>
              <a:t> </a:t>
            </a:r>
            <a:r>
              <a:rPr lang="cs-CZ" sz="2000" dirty="0" err="1" smtClean="0"/>
              <a:t>spektrofotometri</a:t>
            </a:r>
            <a:r>
              <a:rPr lang="cs-CZ" sz="2000" dirty="0" smtClean="0"/>
              <a:t> hemoglobinu a derivátů)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Praktický </a:t>
            </a:r>
            <a:r>
              <a:rPr lang="cs-CZ" sz="2000" dirty="0"/>
              <a:t>význam mají absorpční maxima křivky </a:t>
            </a:r>
            <a:r>
              <a:rPr lang="cs-CZ" sz="2000" dirty="0" smtClean="0"/>
              <a:t>a jim </a:t>
            </a:r>
            <a:r>
              <a:rPr lang="cs-CZ" sz="2000" dirty="0"/>
              <a:t>příslušející vlnové délky. Ke stanovení koncentrací absorbujících látek se volí zpravidla vlnové </a:t>
            </a:r>
            <a:r>
              <a:rPr lang="cs-CZ" sz="2000" dirty="0" smtClean="0"/>
              <a:t>délky  těchto maxim</a:t>
            </a:r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429000"/>
            <a:ext cx="3456037" cy="33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2230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Určení koncentrace vzorku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9098" y="1628800"/>
            <a:ext cx="82089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 podstatě </a:t>
            </a:r>
            <a:r>
              <a:rPr lang="cs-CZ" sz="2000" dirty="0"/>
              <a:t>vždy při spektrofotometrických stanoveních koncentrace vychází z kalibračního grafu.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K jeho zhotovení se připraví z nejčistšího preparátu stanovované látky (standardu) standardní roztok </a:t>
            </a:r>
            <a:r>
              <a:rPr lang="cs-CZ" sz="2000" dirty="0" smtClean="0"/>
              <a:t>a jeho </a:t>
            </a:r>
            <a:r>
              <a:rPr lang="cs-CZ" sz="2000" dirty="0"/>
              <a:t>ředěním řada kalibračních </a:t>
            </a:r>
            <a:r>
              <a:rPr lang="cs-CZ" sz="2000" dirty="0" smtClean="0"/>
              <a:t>roztoků.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Každý </a:t>
            </a:r>
            <a:r>
              <a:rPr lang="cs-CZ" sz="2000" dirty="0"/>
              <a:t>kalibrační roztok se zpracuje stejným postupem </a:t>
            </a:r>
            <a:r>
              <a:rPr lang="cs-CZ" sz="2000" dirty="0" smtClean="0"/>
              <a:t>jako vzorky </a:t>
            </a:r>
            <a:r>
              <a:rPr lang="cs-CZ" sz="2000" dirty="0"/>
              <a:t>s neznámou koncentrací.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Poté </a:t>
            </a:r>
            <a:r>
              <a:rPr lang="cs-CZ" sz="2000" dirty="0"/>
              <a:t>se změří jejich absorbance proti rozpouštědlu nebo činidlu bez</a:t>
            </a:r>
          </a:p>
          <a:p>
            <a:r>
              <a:rPr lang="cs-CZ" sz="2000" dirty="0" smtClean="0"/>
              <a:t>	měřené </a:t>
            </a:r>
            <a:r>
              <a:rPr lang="cs-CZ" sz="2000" dirty="0"/>
              <a:t>látky (slepému vzorku/pokusu, angl. </a:t>
            </a:r>
            <a:r>
              <a:rPr lang="cs-CZ" sz="2000" dirty="0" err="1"/>
              <a:t>blank</a:t>
            </a:r>
            <a:r>
              <a:rPr lang="cs-CZ" sz="2000" dirty="0"/>
              <a:t>).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Naměřené </a:t>
            </a:r>
            <a:r>
              <a:rPr lang="cs-CZ" sz="2000" dirty="0"/>
              <a:t>hodnoty se vynesou do grafu jako</a:t>
            </a:r>
          </a:p>
          <a:p>
            <a:r>
              <a:rPr lang="cs-CZ" sz="2000" dirty="0"/>
              <a:t>závislost absorbance kalibračních roztoků na jejich koncentraci.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Závislost </a:t>
            </a:r>
            <a:r>
              <a:rPr lang="cs-CZ" sz="2000" dirty="0"/>
              <a:t>je lineární pro </a:t>
            </a:r>
            <a:r>
              <a:rPr lang="cs-CZ" sz="2000" dirty="0" smtClean="0"/>
              <a:t>rozsah koncentrací</a:t>
            </a:r>
            <a:r>
              <a:rPr lang="cs-CZ" sz="2000" dirty="0"/>
              <a:t>, ve kterém platí </a:t>
            </a:r>
            <a:r>
              <a:rPr lang="cs-CZ" sz="2000" dirty="0" err="1"/>
              <a:t>Lambertův</a:t>
            </a:r>
            <a:r>
              <a:rPr lang="cs-CZ" sz="2000" dirty="0"/>
              <a:t>-Beerův zákon.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Odchylky </a:t>
            </a:r>
            <a:r>
              <a:rPr lang="cs-CZ" sz="2000" dirty="0"/>
              <a:t>od přímky jsou běžné u vysokých</a:t>
            </a:r>
          </a:p>
          <a:p>
            <a:r>
              <a:rPr lang="cs-CZ" sz="2000" dirty="0"/>
              <a:t>koncentrací. Body ležícími v lineární části grafu se proloží přímka (jejíž obecná rovnice je </a:t>
            </a:r>
            <a:r>
              <a:rPr lang="cs-CZ" sz="2000" i="1" dirty="0"/>
              <a:t>y </a:t>
            </a:r>
            <a:r>
              <a:rPr lang="cs-CZ" sz="2000" dirty="0"/>
              <a:t>= </a:t>
            </a:r>
            <a:r>
              <a:rPr lang="cs-CZ" sz="2000" i="1" dirty="0"/>
              <a:t>k x </a:t>
            </a:r>
            <a:r>
              <a:rPr lang="cs-CZ" sz="2000" dirty="0"/>
              <a:t>+ </a:t>
            </a:r>
            <a:r>
              <a:rPr lang="cs-CZ" sz="2000" i="1" dirty="0"/>
              <a:t>q</a:t>
            </a:r>
            <a:r>
              <a:rPr lang="cs-CZ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13727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dirty="0" smtClean="0"/>
              <a:t>Kalibrační graf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434340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221658" y="1124744"/>
            <a:ext cx="374283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Pokud se měří absorbance proti slepému vzorku, tak kalibrační přímka prochází počátkem souřadnic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r>
              <a:rPr lang="cs-CZ" sz="2000" i="1" dirty="0"/>
              <a:t>A </a:t>
            </a:r>
            <a:r>
              <a:rPr lang="cs-CZ" sz="2000" dirty="0"/>
              <a:t>= </a:t>
            </a:r>
            <a:r>
              <a:rPr lang="cs-CZ" sz="2000" i="1" dirty="0"/>
              <a:t>k c</a:t>
            </a:r>
          </a:p>
          <a:p>
            <a:endParaRPr lang="cs-CZ" sz="2000" i="1" dirty="0" smtClean="0"/>
          </a:p>
          <a:p>
            <a:r>
              <a:rPr lang="cs-CZ" sz="2000" i="1" dirty="0" smtClean="0"/>
              <a:t>k </a:t>
            </a:r>
            <a:r>
              <a:rPr lang="cs-CZ" sz="2000" dirty="0"/>
              <a:t>je směrnice přímky (tj. tangenta úhlu, který svírá přímka s osou x):</a:t>
            </a:r>
          </a:p>
          <a:p>
            <a:r>
              <a:rPr lang="cs-CZ" sz="2000" i="1" dirty="0"/>
              <a:t>k </a:t>
            </a:r>
            <a:r>
              <a:rPr lang="cs-CZ" sz="2000" dirty="0"/>
              <a:t>= </a:t>
            </a:r>
            <a:r>
              <a:rPr lang="cs-CZ" sz="2000" i="1" dirty="0"/>
              <a:t>c</a:t>
            </a:r>
          </a:p>
          <a:p>
            <a:endParaRPr lang="cs-CZ" sz="2000" dirty="0" smtClean="0"/>
          </a:p>
          <a:p>
            <a:r>
              <a:rPr lang="cs-CZ" sz="2000" dirty="0" smtClean="0"/>
              <a:t>Převrácená </a:t>
            </a:r>
            <a:r>
              <a:rPr lang="cs-CZ" sz="2000" dirty="0"/>
              <a:t>hodnota směrnice přímky </a:t>
            </a:r>
            <a:r>
              <a:rPr lang="cs-CZ" sz="2000" b="1" dirty="0"/>
              <a:t>1/</a:t>
            </a:r>
            <a:r>
              <a:rPr lang="cs-CZ" sz="2000" b="1" i="1" dirty="0"/>
              <a:t>k </a:t>
            </a:r>
            <a:r>
              <a:rPr lang="cs-CZ" sz="2000" dirty="0"/>
              <a:t>se nazývá </a:t>
            </a:r>
            <a:r>
              <a:rPr lang="cs-CZ" sz="2000" b="1" dirty="0"/>
              <a:t>kalibrační faktor </a:t>
            </a:r>
            <a:r>
              <a:rPr lang="cs-CZ" sz="2000" dirty="0"/>
              <a:t>(</a:t>
            </a:r>
            <a:r>
              <a:rPr lang="cs-CZ" sz="2000" i="1" dirty="0"/>
              <a:t>F</a:t>
            </a:r>
            <a:r>
              <a:rPr lang="cs-CZ" sz="2000" dirty="0"/>
              <a:t>):</a:t>
            </a:r>
          </a:p>
          <a:p>
            <a:r>
              <a:rPr lang="cs-CZ" sz="2000" i="1" dirty="0"/>
              <a:t>F </a:t>
            </a:r>
            <a:r>
              <a:rPr lang="cs-CZ" sz="2000" dirty="0"/>
              <a:t>= </a:t>
            </a:r>
            <a:r>
              <a:rPr lang="cs-CZ" sz="2000" dirty="0" smtClean="0"/>
              <a:t>1/</a:t>
            </a:r>
            <a:r>
              <a:rPr lang="cs-CZ" sz="2000" i="1" dirty="0" smtClean="0"/>
              <a:t>k </a:t>
            </a:r>
            <a:r>
              <a:rPr lang="cs-CZ" sz="2000" dirty="0"/>
              <a:t>= </a:t>
            </a:r>
            <a:r>
              <a:rPr lang="el-GR" sz="2000" dirty="0" smtClean="0">
                <a:latin typeface="Calibri"/>
              </a:rPr>
              <a:t>Δ</a:t>
            </a:r>
            <a:r>
              <a:rPr lang="cs-CZ" sz="2000" i="1" dirty="0" smtClean="0"/>
              <a:t>c</a:t>
            </a:r>
            <a:r>
              <a:rPr lang="cs-CZ" sz="2000" dirty="0" smtClean="0"/>
              <a:t>/</a:t>
            </a:r>
            <a:r>
              <a:rPr lang="el-GR" sz="2000" dirty="0"/>
              <a:t> Δ </a:t>
            </a:r>
            <a:r>
              <a:rPr lang="cs-CZ" sz="2000" i="1" dirty="0" smtClean="0"/>
              <a:t>A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5833725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Pro výpočet koncentrace analytu v neznámém vzorku potom platí:</a:t>
            </a:r>
          </a:p>
          <a:p>
            <a:r>
              <a:rPr lang="cs-CZ" sz="2000" b="1" i="1" dirty="0" err="1"/>
              <a:t>c</a:t>
            </a:r>
            <a:r>
              <a:rPr lang="cs-CZ" sz="2000" b="1" baseline="-25000" dirty="0" err="1"/>
              <a:t>x</a:t>
            </a:r>
            <a:r>
              <a:rPr lang="cs-CZ" sz="2000" b="1" dirty="0"/>
              <a:t> = </a:t>
            </a:r>
            <a:r>
              <a:rPr lang="cs-CZ" sz="2000" b="1" i="1" dirty="0" err="1"/>
              <a:t>A</a:t>
            </a:r>
            <a:r>
              <a:rPr lang="cs-CZ" sz="2000" b="1" dirty="0" err="1"/>
              <a:t>x</a:t>
            </a:r>
            <a:r>
              <a:rPr lang="cs-CZ" sz="2000" b="1" dirty="0"/>
              <a:t> </a:t>
            </a:r>
            <a:r>
              <a:rPr lang="cs-CZ" sz="2000" b="1" i="1" dirty="0"/>
              <a:t>F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42518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Výpočet koncentrace srovnáním absorbance vzorku a standardu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1772816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Poněvadž standard i analyzovaná látka mají za daných experimentálních podmínek stejnou </a:t>
            </a:r>
            <a:r>
              <a:rPr lang="cs-CZ" sz="2000" dirty="0" smtClean="0"/>
              <a:t>hodnotu molárního </a:t>
            </a:r>
            <a:r>
              <a:rPr lang="cs-CZ" sz="2000" dirty="0"/>
              <a:t>absorpčního koeficientu tj. </a:t>
            </a:r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el-GR" sz="2800" dirty="0" smtClean="0"/>
              <a:t>ε</a:t>
            </a:r>
            <a:r>
              <a:rPr lang="cs-CZ" sz="2800" baseline="-25000" dirty="0" err="1"/>
              <a:t>std</a:t>
            </a:r>
            <a:r>
              <a:rPr lang="cs-CZ" sz="2800" dirty="0"/>
              <a:t> = </a:t>
            </a:r>
            <a:r>
              <a:rPr lang="el-GR" sz="2800" dirty="0"/>
              <a:t>ε</a:t>
            </a:r>
            <a:r>
              <a:rPr lang="cs-CZ" sz="2800" baseline="-25000" dirty="0" smtClean="0"/>
              <a:t>x</a:t>
            </a:r>
            <a:r>
              <a:rPr lang="cs-CZ" sz="2800" dirty="0" smtClean="0"/>
              <a:t> 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získáme </a:t>
            </a:r>
            <a:r>
              <a:rPr lang="cs-CZ" sz="2000" dirty="0"/>
              <a:t>po dosazení z </a:t>
            </a:r>
            <a:r>
              <a:rPr lang="cs-CZ" sz="2000" dirty="0" err="1"/>
              <a:t>Lambertova</a:t>
            </a:r>
            <a:r>
              <a:rPr lang="cs-CZ" sz="2000" dirty="0"/>
              <a:t>-Beerova vztahu za </a:t>
            </a:r>
            <a:r>
              <a:rPr lang="el-GR" sz="2000" dirty="0" smtClean="0"/>
              <a:t>ε</a:t>
            </a:r>
            <a:r>
              <a:rPr lang="cs-CZ" sz="2000" dirty="0" smtClean="0"/>
              <a:t> rovnici </a:t>
            </a:r>
          </a:p>
          <a:p>
            <a:endParaRPr lang="cs-CZ" sz="2000" i="1" dirty="0" smtClean="0"/>
          </a:p>
          <a:p>
            <a:r>
              <a:rPr lang="cs-CZ" sz="2000" i="1" dirty="0" err="1" smtClean="0"/>
              <a:t>A</a:t>
            </a:r>
            <a:r>
              <a:rPr lang="cs-CZ" sz="2000" baseline="-25000" dirty="0" err="1" smtClean="0"/>
              <a:t>std</a:t>
            </a:r>
            <a:r>
              <a:rPr lang="cs-CZ" sz="2000" dirty="0" smtClean="0"/>
              <a:t>/</a:t>
            </a:r>
            <a:r>
              <a:rPr lang="cs-CZ" sz="2000" dirty="0" err="1" smtClean="0"/>
              <a:t>c</a:t>
            </a:r>
            <a:r>
              <a:rPr lang="cs-CZ" sz="2000" baseline="-25000" dirty="0" err="1" smtClean="0"/>
              <a:t>st</a:t>
            </a:r>
            <a:r>
              <a:rPr lang="cs-CZ" sz="2000" dirty="0" smtClean="0"/>
              <a:t> .l    = </a:t>
            </a:r>
            <a:r>
              <a:rPr lang="cs-CZ" sz="2000" i="1" dirty="0" err="1" smtClean="0"/>
              <a:t>A</a:t>
            </a:r>
            <a:r>
              <a:rPr lang="cs-CZ" sz="2000" baseline="-25000" dirty="0" err="1" smtClean="0"/>
              <a:t>x</a:t>
            </a:r>
            <a:r>
              <a:rPr lang="cs-CZ" sz="2000" dirty="0" smtClean="0"/>
              <a:t>/</a:t>
            </a:r>
            <a:r>
              <a:rPr lang="cs-CZ" sz="2000" dirty="0" err="1" smtClean="0"/>
              <a:t>c</a:t>
            </a:r>
            <a:r>
              <a:rPr lang="cs-CZ" sz="2000" baseline="-25000" dirty="0" err="1" smtClean="0"/>
              <a:t>x</a:t>
            </a:r>
            <a:r>
              <a:rPr lang="cs-CZ" sz="2000" dirty="0" smtClean="0"/>
              <a:t> . l</a:t>
            </a:r>
          </a:p>
          <a:p>
            <a:endParaRPr lang="cs-CZ" sz="2000" dirty="0"/>
          </a:p>
          <a:p>
            <a:r>
              <a:rPr lang="cs-CZ" sz="2000" dirty="0" smtClean="0"/>
              <a:t> </a:t>
            </a:r>
            <a:r>
              <a:rPr lang="cs-CZ" sz="2000" dirty="0"/>
              <a:t>z které pro koncentraci analytu v neznámém vzorku vyplývá:</a:t>
            </a:r>
          </a:p>
          <a:p>
            <a:endParaRPr lang="cs-CZ" sz="2000" b="1" i="1" dirty="0" smtClean="0"/>
          </a:p>
          <a:p>
            <a:r>
              <a:rPr lang="cs-CZ" sz="2000" b="1" i="1" dirty="0" err="1" smtClean="0"/>
              <a:t>c</a:t>
            </a:r>
            <a:r>
              <a:rPr lang="cs-CZ" sz="2000" b="1" baseline="-25000" dirty="0" err="1" smtClean="0"/>
              <a:t>x</a:t>
            </a:r>
            <a:r>
              <a:rPr lang="cs-CZ" sz="2000" b="1" dirty="0" smtClean="0"/>
              <a:t> </a:t>
            </a:r>
            <a:r>
              <a:rPr lang="cs-CZ" sz="2000" b="1" dirty="0"/>
              <a:t>= </a:t>
            </a:r>
            <a:r>
              <a:rPr lang="cs-CZ" sz="2000" b="1" i="1" dirty="0" err="1" smtClean="0"/>
              <a:t>c</a:t>
            </a:r>
            <a:r>
              <a:rPr lang="cs-CZ" sz="2000" b="1" baseline="-25000" dirty="0" err="1" smtClean="0"/>
              <a:t>st</a:t>
            </a:r>
            <a:r>
              <a:rPr lang="cs-CZ" sz="2000" b="1" dirty="0" smtClean="0"/>
              <a:t>  </a:t>
            </a:r>
            <a:r>
              <a:rPr lang="cs-CZ" sz="2000" b="1" i="1" dirty="0" err="1"/>
              <a:t>A</a:t>
            </a:r>
            <a:r>
              <a:rPr lang="cs-CZ" sz="2000" b="1" baseline="-25000" dirty="0" err="1"/>
              <a:t>x</a:t>
            </a:r>
            <a:r>
              <a:rPr lang="cs-CZ" sz="2000" b="1" dirty="0"/>
              <a:t> / </a:t>
            </a:r>
            <a:r>
              <a:rPr lang="cs-CZ" sz="2000" b="1" i="1" dirty="0" smtClean="0"/>
              <a:t>A</a:t>
            </a:r>
            <a:r>
              <a:rPr lang="cs-CZ" sz="2000" b="1" baseline="-25000" dirty="0" smtClean="0"/>
              <a:t>st</a:t>
            </a:r>
            <a:endParaRPr lang="cs-CZ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771433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Které látky lze stanovit fotometricky?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556792"/>
            <a:ext cx="83529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Látky barevné (tj. látky výrazně absorbující viditelné záření) lze spektrofotometricky stanovit přímo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Látky bez výrazného absorpčního maxima ve VIS/UV oblasti je třeba nejprve reakcí s vhodným </a:t>
            </a:r>
            <a:r>
              <a:rPr lang="cs-CZ" sz="2000" dirty="0" smtClean="0"/>
              <a:t>činidlem (</a:t>
            </a:r>
            <a:r>
              <a:rPr lang="cs-CZ" sz="2000" b="1" dirty="0" err="1" smtClean="0"/>
              <a:t>derivatizací</a:t>
            </a:r>
            <a:r>
              <a:rPr lang="cs-CZ" sz="2000" dirty="0"/>
              <a:t>) převést na zbarvený produkt. </a:t>
            </a:r>
            <a:endParaRPr lang="cs-CZ" sz="2000" dirty="0" smtClean="0"/>
          </a:p>
          <a:p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Podmínkou </a:t>
            </a:r>
            <a:r>
              <a:rPr lang="cs-CZ" sz="2000" dirty="0"/>
              <a:t>je, aby množství barevného produktu </a:t>
            </a:r>
            <a:r>
              <a:rPr lang="cs-CZ" sz="2000" dirty="0" smtClean="0"/>
              <a:t>bylo úměrné </a:t>
            </a:r>
            <a:r>
              <a:rPr lang="cs-CZ" sz="2000" dirty="0"/>
              <a:t>koncentraci stanovované látky. Intenzita zabarvení roztoku tímto barevným produktem je </a:t>
            </a:r>
            <a:r>
              <a:rPr lang="cs-CZ" sz="2000" dirty="0" smtClean="0"/>
              <a:t>pak přímo </a:t>
            </a:r>
            <a:r>
              <a:rPr lang="cs-CZ" sz="2000" dirty="0"/>
              <a:t>úměrná koncentraci analytu v původním analyzovaném roztoku a lze ji změřit spektrofotometrem.</a:t>
            </a:r>
          </a:p>
        </p:txBody>
      </p:sp>
    </p:spTree>
    <p:extLst>
      <p:ext uri="{BB962C8B-B14F-4D97-AF65-F5344CB8AC3E}">
        <p14:creationId xmlns:p14="http://schemas.microsoft.com/office/powerpoint/2010/main" val="167880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187624" y="647110"/>
            <a:ext cx="6480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/>
              <a:t>Krev</a:t>
            </a:r>
            <a:endParaRPr lang="cs-CZ" sz="4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643715"/>
            <a:ext cx="69127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Ž</a:t>
            </a:r>
            <a:r>
              <a:rPr lang="cs-CZ" sz="2000" dirty="0" smtClean="0"/>
              <a:t>ilní krev   - odebírá se nejčastěji 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Kapilární krev – méně často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Arteriální </a:t>
            </a:r>
            <a:r>
              <a:rPr lang="cs-CZ" sz="2000" dirty="0"/>
              <a:t>krev </a:t>
            </a:r>
            <a:r>
              <a:rPr lang="cs-CZ" sz="2000" dirty="0" smtClean="0"/>
              <a:t> - odebírá </a:t>
            </a:r>
            <a:r>
              <a:rPr lang="cs-CZ" sz="2000" dirty="0"/>
              <a:t>pouze výjimečně, hlavně pro analýzu krevních plynů.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84795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Plazma, sérum</a:t>
            </a:r>
            <a:endParaRPr lang="cs-CZ" b="1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63688" y="1556792"/>
            <a:ext cx="5688632" cy="4464496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                   Plazma a sérum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Plazma :  příprava centrifugací  </a:t>
            </a:r>
            <a:b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               nesrážlivé krve.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Sérum :  příprava centrifugací </a:t>
            </a:r>
            <a:b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              srážlivé krve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Protisrážlivé prostředky: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heparin,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               citrát, </a:t>
            </a:r>
            <a:r>
              <a:rPr lang="cs-CZ" altLang="cs-CZ" sz="2000" dirty="0">
                <a:cs typeface="Arial" pitchFamily="34" charset="0"/>
              </a:rPr>
              <a:t>EDTA, </a:t>
            </a:r>
            <a:r>
              <a:rPr lang="cs-CZ" altLang="cs-CZ" sz="2000" dirty="0" smtClean="0">
                <a:cs typeface="Arial" pitchFamily="34" charset="0"/>
              </a:rPr>
              <a:t>oxalát  -  vazba Ca</a:t>
            </a:r>
            <a:r>
              <a:rPr lang="cs-CZ" altLang="cs-CZ" sz="2000" baseline="30000" dirty="0" smtClean="0">
                <a:cs typeface="Arial" pitchFamily="34" charset="0"/>
              </a:rPr>
              <a:t>2+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 </a:t>
            </a:r>
            <a:b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744374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7.0&quot;&gt;&lt;object type=&quot;1&quot; unique_id=&quot;10001&quot;&gt;&lt;object type=&quot;8&quot; unique_id=&quot;21014&quot;&gt;&lt;/object&gt;&lt;object type=&quot;2&quot; unique_id=&quot;21015&quot;&gt;&lt;object type=&quot;3&quot; unique_id=&quot;21016&quot;&gt;&lt;property id=&quot;20148&quot; value=&quot;5&quot;/&gt;&lt;property id=&quot;20300&quot; value=&quot;Slide 1 - &amp;quot;Základy fotometrie, využití v klinické biochemii&amp;quot;&quot;/&gt;&lt;property id=&quot;20307&quot; value=&quot;256&quot;/&gt;&lt;/object&gt;&lt;object type=&quot;3&quot; unique_id=&quot;21017&quot;&gt;&lt;property id=&quot;20148&quot; value=&quot;5&quot;/&gt;&lt;property id=&quot;20300&quot; value=&quot;Slide 2 - &amp;quot;Základní vztahy ve fotometrii&amp;quot;&quot;/&gt;&lt;property id=&quot;20307&quot; value=&quot;258&quot;/&gt;&lt;/object&gt;&lt;object type=&quot;3&quot; unique_id=&quot;21018&quot;&gt;&lt;property id=&quot;20148&quot; value=&quot;5&quot;/&gt;&lt;property id=&quot;20300&quot; value=&quot;Slide 3 - &amp;quot;Absorpční spektrum&amp;quot;&quot;/&gt;&lt;property id=&quot;20307&quot; value=&quot;259&quot;/&gt;&lt;/object&gt;&lt;object type=&quot;3&quot; unique_id=&quot;21019&quot;&gt;&lt;property id=&quot;20148&quot; value=&quot;5&quot;/&gt;&lt;property id=&quot;20300&quot; value=&quot;Slide 4 - &amp;quot;Určení koncentrace vzorku&amp;quot;&quot;/&gt;&lt;property id=&quot;20307&quot; value=&quot;260&quot;/&gt;&lt;/object&gt;&lt;object type=&quot;3&quot; unique_id=&quot;21020&quot;&gt;&lt;property id=&quot;20148&quot; value=&quot;5&quot;/&gt;&lt;property id=&quot;20300&quot; value=&quot;Slide 5 - &amp;quot;Kalibrační graf&amp;quot;&quot;/&gt;&lt;property id=&quot;20307&quot; value=&quot;261&quot;/&gt;&lt;/object&gt;&lt;object type=&quot;3&quot; unique_id=&quot;21021&quot;&gt;&lt;property id=&quot;20148&quot; value=&quot;5&quot;/&gt;&lt;property id=&quot;20300&quot; value=&quot;Slide 6 - &amp;quot;Výpočet koncentrace srovnáním absorbance vzorku a standardu&amp;quot;&quot;/&gt;&lt;property id=&quot;20307&quot; value=&quot;262&quot;/&gt;&lt;/object&gt;&lt;object type=&quot;3&quot; unique_id=&quot;21022&quot;&gt;&lt;property id=&quot;20148&quot; value=&quot;5&quot;/&gt;&lt;property id=&quot;20300&quot; value=&quot;Slide 7 - &amp;quot;Které látky lze stanovit fotometricky?&amp;quot;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651</Words>
  <Application>Microsoft Office PowerPoint</Application>
  <PresentationFormat>Předvádění na obrazovce (4:3)</PresentationFormat>
  <Paragraphs>107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Základy fotometrie, využití v klinické biochemii</vt:lpstr>
      <vt:lpstr>Základní vztahy ve fotometrii</vt:lpstr>
      <vt:lpstr>Absorpční spektrum</vt:lpstr>
      <vt:lpstr>Určení koncentrace vzorku</vt:lpstr>
      <vt:lpstr>Kalibrační graf</vt:lpstr>
      <vt:lpstr>Výpočet koncentrace srovnáním absorbance vzorku a standardu</vt:lpstr>
      <vt:lpstr>Které látky lze stanovit fotometricky?</vt:lpstr>
      <vt:lpstr>Prezentace aplikace PowerPoint</vt:lpstr>
      <vt:lpstr>Plazma, sérum</vt:lpstr>
      <vt:lpstr>Moč</vt:lpstr>
      <vt:lpstr>Pokyny pro správný sběr moči v delším časovém intervalu</vt:lpstr>
      <vt:lpstr>Princip a význam stanovení aminotransferáz (AST a ALT).  </vt:lpstr>
      <vt:lpstr>Stanovení katalytické koncentrace ALP v séru </vt:lpstr>
      <vt:lpstr>Enzymové stanovení glukosy v séru  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fotometrie, využití v klinické biochemii</dc:title>
  <dc:creator>taborska</dc:creator>
  <cp:lastModifiedBy>taborska</cp:lastModifiedBy>
  <cp:revision>9</cp:revision>
  <dcterms:created xsi:type="dcterms:W3CDTF">2016-03-04T15:41:33Z</dcterms:created>
  <dcterms:modified xsi:type="dcterms:W3CDTF">2016-03-05T09:03:42Z</dcterms:modified>
</cp:coreProperties>
</file>