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7" r:id="rId3"/>
    <p:sldId id="300" r:id="rId4"/>
    <p:sldId id="309" r:id="rId5"/>
    <p:sldId id="307" r:id="rId6"/>
    <p:sldId id="308" r:id="rId7"/>
    <p:sldId id="258" r:id="rId8"/>
    <p:sldId id="297" r:id="rId9"/>
    <p:sldId id="259" r:id="rId10"/>
    <p:sldId id="288" r:id="rId11"/>
    <p:sldId id="289" r:id="rId12"/>
    <p:sldId id="292" r:id="rId13"/>
    <p:sldId id="293" r:id="rId14"/>
    <p:sldId id="295" r:id="rId15"/>
    <p:sldId id="311" r:id="rId16"/>
    <p:sldId id="310" r:id="rId17"/>
    <p:sldId id="260" r:id="rId18"/>
    <p:sldId id="261" r:id="rId19"/>
    <p:sldId id="262" r:id="rId20"/>
    <p:sldId id="294" r:id="rId21"/>
    <p:sldId id="286" r:id="rId22"/>
    <p:sldId id="299" r:id="rId23"/>
    <p:sldId id="296" r:id="rId24"/>
    <p:sldId id="263" r:id="rId25"/>
    <p:sldId id="264" r:id="rId26"/>
    <p:sldId id="265" r:id="rId27"/>
    <p:sldId id="266" r:id="rId28"/>
    <p:sldId id="267" r:id="rId29"/>
    <p:sldId id="268" r:id="rId30"/>
    <p:sldId id="269" r:id="rId31"/>
    <p:sldId id="287" r:id="rId32"/>
    <p:sldId id="285"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0669" autoAdjust="0"/>
  </p:normalViewPr>
  <p:slideViewPr>
    <p:cSldViewPr>
      <p:cViewPr varScale="1">
        <p:scale>
          <a:sx n="99" d="100"/>
          <a:sy n="99" d="100"/>
        </p:scale>
        <p:origin x="33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2AC16-FF46-48C1-B7D4-0C58E1223DB8}" type="datetimeFigureOut">
              <a:rPr lang="cs-CZ" smtClean="0"/>
              <a:pPr/>
              <a:t>9.5.2016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470D0-058C-470D-874B-4FDF057F68F2}" type="slidenum">
              <a:rPr lang="cs-CZ" smtClean="0"/>
              <a:pPr/>
              <a:t>‹#›</a:t>
            </a:fld>
            <a:endParaRPr lang="cs-CZ"/>
          </a:p>
        </p:txBody>
      </p:sp>
    </p:spTree>
    <p:extLst>
      <p:ext uri="{BB962C8B-B14F-4D97-AF65-F5344CB8AC3E}">
        <p14:creationId xmlns:p14="http://schemas.microsoft.com/office/powerpoint/2010/main" val="156051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dietologie.cz/recepty/pomazanky-omacky/pomazanky.htm" TargetMode="External"/><Relationship Id="rId3" Type="http://schemas.openxmlformats.org/officeDocument/2006/relationships/hyperlink" Target="http://www.dietologie.cz/poradna/dieta/zasady-diety-tekute-kasovite/dieta-kasovita-strava-jidelni-listek.htm" TargetMode="External"/><Relationship Id="rId7" Type="http://schemas.openxmlformats.org/officeDocument/2006/relationships/hyperlink" Target="http://www.dietologie.cz/recepty/polevky-jidelnicek/dietni-polevka.ht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dietologie.cz/vyziva/potraviny-wiki/mlynske-a-pekarenske-vyrobky/chleb-chleba/chleb-zakladni-potravina.htm" TargetMode="External"/><Relationship Id="rId5" Type="http://schemas.openxmlformats.org/officeDocument/2006/relationships/hyperlink" Target="http://www.dietologie.cz/vyziva/potraviny-wiki/obiloviny-obilniny/ryze/ryze-dusena-natural-neloupana-dlouhozrnna-instantni-ryze.htm" TargetMode="External"/><Relationship Id="rId4" Type="http://schemas.openxmlformats.org/officeDocument/2006/relationships/hyperlink" Target="http://www.dietologie.cz/recepty/prilohy-jidelnicek/bramborova-kase-s-mrkvi-a-porkem/bramborova-kase-recept.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cs.wikipedia.org/wiki/Mrkev" TargetMode="External"/><Relationship Id="rId13" Type="http://schemas.openxmlformats.org/officeDocument/2006/relationships/hyperlink" Target="http://cs.wikipedia.org/wiki/%C4%8Cerven%C3%BD_ryb%C3%ADz" TargetMode="External"/><Relationship Id="rId18" Type="http://schemas.openxmlformats.org/officeDocument/2006/relationships/hyperlink" Target="http://cs.wikipedia.org/wiki/Cibule" TargetMode="External"/><Relationship Id="rId3" Type="http://schemas.openxmlformats.org/officeDocument/2006/relationships/hyperlink" Target="http://cs.wikipedia.org/wiki/%C5%A0%C3%ADpky" TargetMode="External"/><Relationship Id="rId7" Type="http://schemas.openxmlformats.org/officeDocument/2006/relationships/hyperlink" Target="http://cs.wikipedia.org/wiki/R%C5%AF%C5%BEi%C4%8Dkov%C3%A1_kapusta" TargetMode="External"/><Relationship Id="rId12" Type="http://schemas.openxmlformats.org/officeDocument/2006/relationships/hyperlink" Target="http://cs.wikipedia.org/wiki/%C5%98edkvi%C4%8Dka" TargetMode="External"/><Relationship Id="rId17" Type="http://schemas.openxmlformats.org/officeDocument/2006/relationships/hyperlink" Target="http://cs.wikipedia.org/wiki/Pomeran%C4%8D" TargetMode="External"/><Relationship Id="rId2" Type="http://schemas.openxmlformats.org/officeDocument/2006/relationships/slide" Target="../slides/slide33.xml"/><Relationship Id="rId16" Type="http://schemas.openxmlformats.org/officeDocument/2006/relationships/hyperlink" Target="http://cs.wikipedia.org/wiki/Celer" TargetMode="External"/><Relationship Id="rId20" Type="http://schemas.openxmlformats.org/officeDocument/2006/relationships/hyperlink" Target="http://cs.wikipedia.org/wiki/Okurka" TargetMode="External"/><Relationship Id="rId1" Type="http://schemas.openxmlformats.org/officeDocument/2006/relationships/notesMaster" Target="../notesMasters/notesMaster1.xml"/><Relationship Id="rId6" Type="http://schemas.openxmlformats.org/officeDocument/2006/relationships/hyperlink" Target="http://cs.wikipedia.org/wiki/Citron" TargetMode="External"/><Relationship Id="rId11" Type="http://schemas.openxmlformats.org/officeDocument/2006/relationships/hyperlink" Target="http://cs.wikipedia.org/wiki/Brokolice" TargetMode="External"/><Relationship Id="rId5" Type="http://schemas.openxmlformats.org/officeDocument/2006/relationships/hyperlink" Target="http://cs.wikipedia.org/wiki/%C4%8Cern%C3%BD_ryb%C3%ADz" TargetMode="External"/><Relationship Id="rId15" Type="http://schemas.openxmlformats.org/officeDocument/2006/relationships/hyperlink" Target="http://cs.wikipedia.org/wiki/Pap%C3%A1ja" TargetMode="External"/><Relationship Id="rId10" Type="http://schemas.openxmlformats.org/officeDocument/2006/relationships/hyperlink" Target="http://cs.wikipedia.org/wiki/%C4%8Cesnek" TargetMode="External"/><Relationship Id="rId19" Type="http://schemas.openxmlformats.org/officeDocument/2006/relationships/hyperlink" Target="http://cs.wikipedia.org/wiki/Zel%C3%AD" TargetMode="External"/><Relationship Id="rId4" Type="http://schemas.openxmlformats.org/officeDocument/2006/relationships/hyperlink" Target="http://cs.wikipedia.org/wiki/Kv%C4%9Bt%C3%A1k" TargetMode="External"/><Relationship Id="rId9" Type="http://schemas.openxmlformats.org/officeDocument/2006/relationships/hyperlink" Target="http://cs.wikipedia.org/wiki/Kiwi" TargetMode="External"/><Relationship Id="rId14" Type="http://schemas.openxmlformats.org/officeDocument/2006/relationships/hyperlink" Target="http://cs.wikipedia.org/wiki/Brambory"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solidFill>
                  <a:schemeClr val="accent6">
                    <a:lumMod val="50000"/>
                  </a:schemeClr>
                </a:solidFill>
              </a:rPr>
              <a:t>Představa, že čím je člověk starší, tím méně stravy potřebuje je zcela mylná</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Význam výživy ve stáří je navíc aktuální a naléhavý vzhledem ke skutečnosti, že střední délka života populace nepřetržitě stoupá a poměrné zastoupení seniorů ve společnosti se zvětšuje.</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Zvýšené riziko u vzniku poruch u 65% seniorů žijících v domácím prostředí a až  u 90 % seniorů hospitalizovaných či institucionalizovaných.</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Důsledkem jsou poruchy imunity, zhoršené hojení </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a:t>
            </a:fld>
            <a:endParaRPr lang="cs-CZ"/>
          </a:p>
        </p:txBody>
      </p:sp>
    </p:spTree>
    <p:extLst>
      <p:ext uri="{BB962C8B-B14F-4D97-AF65-F5344CB8AC3E}">
        <p14:creationId xmlns:p14="http://schemas.microsoft.com/office/powerpoint/2010/main" val="14916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13</a:t>
            </a:fld>
            <a:endParaRPr lang="cs-CZ"/>
          </a:p>
        </p:txBody>
      </p:sp>
    </p:spTree>
    <p:extLst>
      <p:ext uri="{BB962C8B-B14F-4D97-AF65-F5344CB8AC3E}">
        <p14:creationId xmlns:p14="http://schemas.microsoft.com/office/powerpoint/2010/main" val="145519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14</a:t>
            </a:fld>
            <a:endParaRPr lang="cs-CZ"/>
          </a:p>
        </p:txBody>
      </p:sp>
    </p:spTree>
    <p:extLst>
      <p:ext uri="{BB962C8B-B14F-4D97-AF65-F5344CB8AC3E}">
        <p14:creationId xmlns:p14="http://schemas.microsoft.com/office/powerpoint/2010/main" val="160533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15</a:t>
            </a:fld>
            <a:endParaRPr lang="cs-CZ"/>
          </a:p>
        </p:txBody>
      </p:sp>
    </p:spTree>
    <p:extLst>
      <p:ext uri="{BB962C8B-B14F-4D97-AF65-F5344CB8AC3E}">
        <p14:creationId xmlns:p14="http://schemas.microsoft.com/office/powerpoint/2010/main" val="227346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16</a:t>
            </a:fld>
            <a:endParaRPr lang="cs-CZ"/>
          </a:p>
        </p:txBody>
      </p:sp>
    </p:spTree>
    <p:extLst>
      <p:ext uri="{BB962C8B-B14F-4D97-AF65-F5344CB8AC3E}">
        <p14:creationId xmlns:p14="http://schemas.microsoft.com/office/powerpoint/2010/main" val="794058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latin typeface="Arial" charset="0"/>
              </a:rPr>
              <a:t>zhubnutí  	</a:t>
            </a:r>
            <a:r>
              <a:rPr lang="en-US" b="1" dirty="0" smtClean="0">
                <a:latin typeface="Arial" charset="0"/>
              </a:rPr>
              <a:t>&gt;</a:t>
            </a:r>
            <a:r>
              <a:rPr lang="cs-CZ" b="1" dirty="0" smtClean="0">
                <a:latin typeface="Arial" charset="0"/>
              </a:rPr>
              <a:t> 10 %/ 6 měsíců </a:t>
            </a:r>
          </a:p>
          <a:p>
            <a:pPr marL="0" marR="0" indent="0" algn="l" defTabSz="914400" rtl="0" eaLnBrk="1" fontAlgn="auto" latinLnBrk="0" hangingPunct="1">
              <a:lnSpc>
                <a:spcPct val="100000"/>
              </a:lnSpc>
              <a:spcBef>
                <a:spcPts val="0"/>
              </a:spcBef>
              <a:spcAft>
                <a:spcPts val="0"/>
              </a:spcAft>
              <a:buClrTx/>
              <a:buSzTx/>
              <a:buFont typeface="Wingdings"/>
              <a:buChar char="Ø"/>
              <a:tabLst/>
              <a:defRPr/>
            </a:pPr>
            <a:r>
              <a:rPr lang="en-US" b="1" dirty="0" smtClean="0">
                <a:latin typeface="Arial" charset="0"/>
              </a:rPr>
              <a:t>7,5 </a:t>
            </a:r>
            <a:r>
              <a:rPr lang="cs-CZ" b="1" dirty="0" smtClean="0">
                <a:latin typeface="Arial" charset="0"/>
              </a:rPr>
              <a:t>% / 3 měsíce                    			</a:t>
            </a:r>
          </a:p>
          <a:p>
            <a:pPr marL="0" marR="0" indent="0" algn="l" defTabSz="914400" rtl="0" eaLnBrk="1" fontAlgn="auto" latinLnBrk="0" hangingPunct="1">
              <a:lnSpc>
                <a:spcPct val="100000"/>
              </a:lnSpc>
              <a:spcBef>
                <a:spcPts val="0"/>
              </a:spcBef>
              <a:spcAft>
                <a:spcPts val="0"/>
              </a:spcAft>
              <a:buClrTx/>
              <a:buSzTx/>
              <a:buFont typeface="Wingdings"/>
              <a:buChar char="Ø"/>
              <a:tabLst/>
              <a:defRPr/>
            </a:pPr>
            <a:r>
              <a:rPr lang="en-US" b="1" dirty="0" smtClean="0">
                <a:latin typeface="Arial" charset="0"/>
              </a:rPr>
              <a:t>&gt;  5 % / 1 </a:t>
            </a:r>
            <a:r>
              <a:rPr lang="en-US" b="1" dirty="0" err="1" smtClean="0">
                <a:latin typeface="Arial" charset="0"/>
              </a:rPr>
              <a:t>měsíc</a:t>
            </a:r>
            <a:endParaRPr lang="cs-CZ" b="1"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800" b="1" dirty="0" smtClean="0">
                <a:solidFill>
                  <a:schemeClr val="accent2"/>
                </a:solidFill>
              </a:rPr>
              <a:t>Vztah BMI a obvodu paže </a:t>
            </a:r>
            <a:br>
              <a:rPr lang="cs-CZ" sz="1800" b="1" dirty="0" smtClean="0">
                <a:solidFill>
                  <a:schemeClr val="accent2"/>
                </a:solidFill>
              </a:rPr>
            </a:br>
            <a:r>
              <a:rPr lang="cs-CZ" sz="1200" dirty="0" smtClean="0">
                <a:solidFill>
                  <a:schemeClr val="accent2"/>
                </a:solidFill>
              </a:rPr>
              <a:t>k využití u ležících nemocných, které nelze zvážit</a:t>
            </a:r>
          </a:p>
          <a:p>
            <a:pPr>
              <a:spcBef>
                <a:spcPct val="0"/>
              </a:spcBef>
              <a:buFont typeface="Monotype Sorts" pitchFamily="2" charset="2"/>
              <a:buNone/>
            </a:pPr>
            <a:r>
              <a:rPr lang="cs-CZ" b="1" dirty="0" smtClean="0">
                <a:solidFill>
                  <a:schemeClr val="accent2"/>
                </a:solidFill>
                <a:latin typeface="Arial" charset="0"/>
              </a:rPr>
              <a:t>BMI </a:t>
            </a:r>
            <a:r>
              <a:rPr lang="cs-CZ" sz="1050" i="1" dirty="0" smtClean="0">
                <a:solidFill>
                  <a:schemeClr val="accent2"/>
                </a:solidFill>
                <a:latin typeface="Arial" charset="0"/>
              </a:rPr>
              <a:t>kg/m</a:t>
            </a:r>
            <a:r>
              <a:rPr lang="cs-CZ" sz="1050" i="1" baseline="30000" dirty="0" smtClean="0">
                <a:solidFill>
                  <a:schemeClr val="accent2"/>
                </a:solidFill>
                <a:latin typeface="Arial" charset="0"/>
              </a:rPr>
              <a:t>2</a:t>
            </a:r>
            <a:r>
              <a:rPr lang="cs-CZ" b="1" dirty="0" smtClean="0">
                <a:solidFill>
                  <a:schemeClr val="accent2"/>
                </a:solidFill>
                <a:latin typeface="Arial" charset="0"/>
              </a:rPr>
              <a:t> 		OP </a:t>
            </a:r>
            <a:r>
              <a:rPr lang="cs-CZ" sz="1050" i="1" dirty="0" smtClean="0">
                <a:solidFill>
                  <a:schemeClr val="accent2"/>
                </a:solidFill>
                <a:latin typeface="Arial" charset="0"/>
              </a:rPr>
              <a:t>cm</a:t>
            </a:r>
          </a:p>
          <a:p>
            <a:pPr>
              <a:spcBef>
                <a:spcPct val="0"/>
              </a:spcBef>
              <a:buFont typeface="Monotype Sorts" pitchFamily="2" charset="2"/>
              <a:buNone/>
            </a:pPr>
            <a:r>
              <a:rPr lang="cs-CZ" sz="800" i="1" dirty="0" smtClean="0">
                <a:solidFill>
                  <a:schemeClr val="accent2"/>
                </a:solidFill>
                <a:latin typeface="Arial" charset="0"/>
              </a:rPr>
              <a:t>			</a:t>
            </a:r>
          </a:p>
          <a:p>
            <a:pPr>
              <a:spcBef>
                <a:spcPct val="0"/>
              </a:spcBef>
              <a:buFont typeface="Monotype Sorts" pitchFamily="2" charset="2"/>
              <a:buNone/>
            </a:pPr>
            <a:r>
              <a:rPr lang="cs-CZ" b="1" dirty="0" smtClean="0">
                <a:solidFill>
                  <a:schemeClr val="accent2"/>
                </a:solidFill>
                <a:latin typeface="Arial" charset="0"/>
              </a:rPr>
              <a:t>20,5		25,5</a:t>
            </a:r>
          </a:p>
          <a:p>
            <a:pPr>
              <a:spcBef>
                <a:spcPct val="0"/>
              </a:spcBef>
              <a:buFont typeface="Monotype Sorts" pitchFamily="2" charset="2"/>
              <a:buNone/>
            </a:pPr>
            <a:r>
              <a:rPr lang="cs-CZ" b="1" dirty="0" smtClean="0">
                <a:latin typeface="Arial" charset="0"/>
              </a:rPr>
              <a:t>20		24,5</a:t>
            </a:r>
          </a:p>
          <a:p>
            <a:pPr>
              <a:spcBef>
                <a:spcPct val="0"/>
              </a:spcBef>
              <a:buFont typeface="Monotype Sorts" pitchFamily="2" charset="2"/>
              <a:buNone/>
            </a:pPr>
            <a:r>
              <a:rPr lang="cs-CZ" b="1" dirty="0" smtClean="0">
                <a:latin typeface="Arial" charset="0"/>
              </a:rPr>
              <a:t>19,5		24</a:t>
            </a:r>
          </a:p>
          <a:p>
            <a:pPr>
              <a:spcBef>
                <a:spcPct val="0"/>
              </a:spcBef>
              <a:buFont typeface="Monotype Sorts" pitchFamily="2" charset="2"/>
              <a:buNone/>
            </a:pPr>
            <a:r>
              <a:rPr lang="cs-CZ" b="1" dirty="0" smtClean="0">
                <a:latin typeface="Arial" charset="0"/>
              </a:rPr>
              <a:t>19		23,5</a:t>
            </a:r>
          </a:p>
          <a:p>
            <a:pPr>
              <a:spcBef>
                <a:spcPct val="0"/>
              </a:spcBef>
              <a:buFont typeface="Monotype Sorts" pitchFamily="2" charset="2"/>
              <a:buNone/>
            </a:pPr>
            <a:r>
              <a:rPr lang="cs-CZ" b="1" dirty="0" smtClean="0">
                <a:solidFill>
                  <a:schemeClr val="accent2"/>
                </a:solidFill>
                <a:latin typeface="Arial" charset="0"/>
              </a:rPr>
              <a:t>18,5		23</a:t>
            </a:r>
          </a:p>
          <a:p>
            <a:pPr>
              <a:spcBef>
                <a:spcPct val="0"/>
              </a:spcBef>
              <a:buFont typeface="Monotype Sorts" pitchFamily="2" charset="2"/>
              <a:buNone/>
            </a:pPr>
            <a:r>
              <a:rPr lang="cs-CZ" b="1" dirty="0" smtClean="0">
                <a:latin typeface="Arial" charset="0"/>
              </a:rPr>
              <a:t>18		22,5</a:t>
            </a:r>
          </a:p>
          <a:p>
            <a:pPr>
              <a:spcBef>
                <a:spcPct val="0"/>
              </a:spcBef>
              <a:buFont typeface="Monotype Sorts" pitchFamily="2" charset="2"/>
              <a:buNone/>
            </a:pPr>
            <a:r>
              <a:rPr lang="cs-CZ" b="1" dirty="0" smtClean="0">
                <a:latin typeface="Arial" charset="0"/>
              </a:rPr>
              <a:t>17		21</a:t>
            </a:r>
          </a:p>
          <a:p>
            <a:pPr>
              <a:spcBef>
                <a:spcPct val="0"/>
              </a:spcBef>
              <a:buFont typeface="Monotype Sorts" pitchFamily="2" charset="2"/>
              <a:buNone/>
            </a:pPr>
            <a:r>
              <a:rPr lang="cs-CZ" b="1" dirty="0" smtClean="0">
                <a:latin typeface="Arial" charset="0"/>
              </a:rPr>
              <a:t>16		19,5	</a:t>
            </a:r>
            <a:endParaRPr lang="en-US" b="1" dirty="0" smtClean="0">
              <a:latin typeface="Arial" charset="0"/>
            </a:endParaRPr>
          </a:p>
          <a:p>
            <a:r>
              <a:rPr lang="cs-CZ" dirty="0" smtClean="0"/>
              <a:t>Dynamometrie – </a:t>
            </a:r>
            <a:r>
              <a:rPr lang="cs-CZ" dirty="0" err="1" smtClean="0"/>
              <a:t>meření</a:t>
            </a:r>
            <a:r>
              <a:rPr lang="cs-CZ" dirty="0" smtClean="0"/>
              <a:t> svalové síly, nejjednodušší – stisk ruky</a:t>
            </a:r>
          </a:p>
          <a:p>
            <a:endParaRPr lang="cs-CZ" dirty="0" smtClean="0"/>
          </a:p>
          <a:p>
            <a:r>
              <a:rPr lang="cs-CZ" dirty="0" smtClean="0"/>
              <a:t>při neschopnosti nemocného </a:t>
            </a:r>
            <a:r>
              <a:rPr lang="cs-CZ" dirty="0" err="1" smtClean="0"/>
              <a:t>udrž</a:t>
            </a:r>
            <a:r>
              <a:rPr lang="cs-CZ" dirty="0" smtClean="0"/>
              <a:t></a:t>
            </a:r>
            <a:r>
              <a:rPr lang="cs-CZ" dirty="0" err="1" smtClean="0"/>
              <a:t>et</a:t>
            </a:r>
            <a:r>
              <a:rPr lang="cs-CZ" dirty="0" smtClean="0"/>
              <a:t> se ve stoje, při výrazné kyfoskolióze,</a:t>
            </a:r>
          </a:p>
          <a:p>
            <a:r>
              <a:rPr lang="cs-CZ" dirty="0" smtClean="0"/>
              <a:t>nebo po ztrátě končetiny. Pro tyto situace byly vypracovány antropometrické techniky </a:t>
            </a:r>
            <a:r>
              <a:rPr lang="cs-CZ" dirty="0" err="1" smtClean="0"/>
              <a:t>umo</a:t>
            </a:r>
            <a:r>
              <a:rPr lang="cs-CZ" dirty="0" smtClean="0"/>
              <a:t></a:t>
            </a:r>
            <a:r>
              <a:rPr lang="cs-CZ" dirty="0" err="1" smtClean="0"/>
              <a:t>žňující</a:t>
            </a:r>
            <a:r>
              <a:rPr lang="cs-CZ" dirty="0" smtClean="0"/>
              <a:t> </a:t>
            </a:r>
            <a:r>
              <a:rPr lang="cs-CZ" dirty="0" err="1" smtClean="0"/>
              <a:t>vý</a:t>
            </a:r>
            <a:r>
              <a:rPr lang="cs-CZ" dirty="0" smtClean="0"/>
              <a:t>-</a:t>
            </a:r>
          </a:p>
          <a:p>
            <a:r>
              <a:rPr lang="cs-CZ" dirty="0" smtClean="0"/>
              <a:t>počet </a:t>
            </a:r>
            <a:r>
              <a:rPr lang="cs-CZ" dirty="0" err="1" smtClean="0"/>
              <a:t>výš</a:t>
            </a:r>
            <a:r>
              <a:rPr lang="cs-CZ" dirty="0" smtClean="0"/>
              <a:t></a:t>
            </a:r>
            <a:r>
              <a:rPr lang="cs-CZ" dirty="0" err="1" smtClean="0"/>
              <a:t>ky</a:t>
            </a:r>
            <a:r>
              <a:rPr lang="cs-CZ" dirty="0" smtClean="0"/>
              <a:t> i hmotnosti u </a:t>
            </a:r>
            <a:r>
              <a:rPr lang="cs-CZ" dirty="0" err="1" smtClean="0"/>
              <a:t>lež</a:t>
            </a:r>
            <a:r>
              <a:rPr lang="cs-CZ" dirty="0" smtClean="0"/>
              <a:t></a:t>
            </a:r>
            <a:r>
              <a:rPr lang="cs-CZ" dirty="0" err="1" smtClean="0"/>
              <a:t>ících</a:t>
            </a:r>
            <a:r>
              <a:rPr lang="cs-CZ" dirty="0" smtClean="0"/>
              <a:t> nemocných. Například pro výpočet odhadované </a:t>
            </a:r>
            <a:r>
              <a:rPr lang="cs-CZ" dirty="0" err="1" smtClean="0"/>
              <a:t>výš</a:t>
            </a:r>
            <a:r>
              <a:rPr lang="cs-CZ" dirty="0" smtClean="0"/>
              <a:t></a:t>
            </a:r>
            <a:r>
              <a:rPr lang="cs-CZ" dirty="0" err="1" smtClean="0"/>
              <a:t>ky</a:t>
            </a:r>
            <a:r>
              <a:rPr lang="cs-CZ" dirty="0" smtClean="0"/>
              <a:t> </a:t>
            </a:r>
            <a:r>
              <a:rPr lang="cs-CZ" dirty="0" err="1" smtClean="0"/>
              <a:t>použ</a:t>
            </a:r>
            <a:r>
              <a:rPr lang="cs-CZ" dirty="0" smtClean="0"/>
              <a:t></a:t>
            </a:r>
            <a:r>
              <a:rPr lang="cs-CZ" dirty="0" err="1" smtClean="0"/>
              <a:t>ijeme</a:t>
            </a:r>
            <a:r>
              <a:rPr lang="cs-CZ" dirty="0" smtClean="0"/>
              <a:t> hod-</a:t>
            </a:r>
          </a:p>
          <a:p>
            <a:r>
              <a:rPr lang="cs-CZ" dirty="0" smtClean="0"/>
              <a:t>notu vzdálenosti </a:t>
            </a:r>
            <a:r>
              <a:rPr lang="cs-CZ" dirty="0" err="1" smtClean="0"/>
              <a:t>pata</a:t>
            </a:r>
            <a:r>
              <a:rPr lang="cs-CZ" dirty="0" smtClean="0"/>
              <a:t>koleno (měříme u končetiny flektované v koleni 90 </a:t>
            </a:r>
            <a:r>
              <a:rPr lang="cs-CZ" dirty="0" err="1" smtClean="0"/>
              <a:t>stupňù</a:t>
            </a:r>
            <a:r>
              <a:rPr lang="cs-CZ" dirty="0" smtClean="0"/>
              <a:t> od </a:t>
            </a:r>
            <a:r>
              <a:rPr lang="cs-CZ" dirty="0" err="1" smtClean="0"/>
              <a:t>podlo</a:t>
            </a:r>
            <a:r>
              <a:rPr lang="cs-CZ" dirty="0" smtClean="0"/>
              <a:t></a:t>
            </a:r>
            <a:r>
              <a:rPr lang="cs-CZ" dirty="0" err="1" smtClean="0"/>
              <a:t>ky</a:t>
            </a:r>
            <a:r>
              <a:rPr lang="cs-CZ" dirty="0" smtClean="0"/>
              <a:t>/paty na vrchol kolena) a tuto hodnotu dosadíme do vzorce</a:t>
            </a:r>
          </a:p>
          <a:p>
            <a:r>
              <a:rPr lang="cs-CZ" dirty="0" smtClean="0"/>
              <a:t>pro </a:t>
            </a:r>
            <a:r>
              <a:rPr lang="cs-CZ" dirty="0" err="1" smtClean="0"/>
              <a:t>výš</a:t>
            </a:r>
            <a:r>
              <a:rPr lang="cs-CZ" dirty="0" smtClean="0"/>
              <a:t>ku [12]:</a:t>
            </a:r>
          </a:p>
          <a:p>
            <a:r>
              <a:rPr lang="cs-CZ" dirty="0" err="1" smtClean="0"/>
              <a:t>muž</a:t>
            </a:r>
            <a:r>
              <a:rPr lang="cs-CZ" dirty="0" smtClean="0"/>
              <a:t>i = (2,02 × </a:t>
            </a:r>
            <a:r>
              <a:rPr lang="cs-CZ" dirty="0" err="1" smtClean="0"/>
              <a:t>vý</a:t>
            </a:r>
            <a:r>
              <a:rPr lang="cs-CZ" dirty="0" smtClean="0"/>
              <a:t></a:t>
            </a:r>
            <a:r>
              <a:rPr lang="cs-CZ" dirty="0" err="1" smtClean="0"/>
              <a:t>ška</a:t>
            </a:r>
            <a:r>
              <a:rPr lang="cs-CZ" dirty="0" smtClean="0"/>
              <a:t> pata/koleno v cm)  (0,04 × věk) + 64,19</a:t>
            </a:r>
          </a:p>
          <a:p>
            <a:r>
              <a:rPr lang="cs-CZ" dirty="0" smtClean="0"/>
              <a:t>ž</a:t>
            </a:r>
            <a:r>
              <a:rPr lang="cs-CZ" dirty="0" err="1" smtClean="0"/>
              <a:t>eny</a:t>
            </a:r>
            <a:r>
              <a:rPr lang="cs-CZ" dirty="0" smtClean="0"/>
              <a:t> = (1,83 × </a:t>
            </a:r>
            <a:r>
              <a:rPr lang="cs-CZ" dirty="0" err="1" smtClean="0"/>
              <a:t>vý</a:t>
            </a:r>
            <a:r>
              <a:rPr lang="cs-CZ" dirty="0" smtClean="0"/>
              <a:t></a:t>
            </a:r>
            <a:r>
              <a:rPr lang="cs-CZ" dirty="0" err="1" smtClean="0"/>
              <a:t>ška</a:t>
            </a:r>
            <a:r>
              <a:rPr lang="cs-CZ" dirty="0" smtClean="0"/>
              <a:t> pata/koleno v cm)  (0,24 × věk) + 84,88</a:t>
            </a:r>
          </a:p>
          <a:p>
            <a:r>
              <a:rPr lang="cs-CZ" dirty="0" smtClean="0"/>
              <a:t>Podobně lze odhadnout i hmotnost, známe-li ob</a:t>
            </a:r>
          </a:p>
          <a:p>
            <a:r>
              <a:rPr lang="cs-CZ" dirty="0" err="1" smtClean="0"/>
              <a:t>jem</a:t>
            </a:r>
            <a:r>
              <a:rPr lang="cs-CZ" dirty="0" smtClean="0"/>
              <a:t> </a:t>
            </a:r>
            <a:r>
              <a:rPr lang="cs-CZ" dirty="0" err="1" smtClean="0"/>
              <a:t>paž</a:t>
            </a:r>
            <a:r>
              <a:rPr lang="cs-CZ" dirty="0" smtClean="0"/>
              <a:t>e, objem lýtka, </a:t>
            </a:r>
            <a:r>
              <a:rPr lang="cs-CZ" dirty="0" err="1" smtClean="0"/>
              <a:t>tloušť</a:t>
            </a:r>
            <a:r>
              <a:rPr lang="cs-CZ" dirty="0" smtClean="0"/>
              <a:t>ku </a:t>
            </a:r>
            <a:r>
              <a:rPr lang="cs-CZ" dirty="0" err="1" smtClean="0"/>
              <a:t>ko</a:t>
            </a:r>
            <a:r>
              <a:rPr lang="cs-CZ" dirty="0" smtClean="0"/>
              <a:t>žní řasy </a:t>
            </a:r>
            <a:r>
              <a:rPr lang="cs-CZ" dirty="0" err="1" smtClean="0"/>
              <a:t>subskapulárnì</a:t>
            </a:r>
            <a:r>
              <a:rPr lang="cs-CZ" dirty="0" smtClean="0"/>
              <a:t> a vzdálenost pata/koleno. U </a:t>
            </a:r>
            <a:r>
              <a:rPr lang="cs-CZ" dirty="0" err="1" smtClean="0"/>
              <a:t>pacientù</a:t>
            </a:r>
            <a:r>
              <a:rPr lang="cs-CZ" dirty="0" smtClean="0"/>
              <a:t> po </a:t>
            </a:r>
            <a:r>
              <a:rPr lang="cs-CZ" dirty="0" err="1" smtClean="0"/>
              <a:t>ampu</a:t>
            </a:r>
            <a:r>
              <a:rPr lang="cs-CZ" dirty="0" smtClean="0"/>
              <a:t>-</a:t>
            </a:r>
          </a:p>
          <a:p>
            <a:r>
              <a:rPr lang="cs-CZ" dirty="0" err="1" smtClean="0"/>
              <a:t>taci</a:t>
            </a:r>
            <a:r>
              <a:rPr lang="cs-CZ" dirty="0" smtClean="0"/>
              <a:t> dolní končetiny </a:t>
            </a:r>
            <a:r>
              <a:rPr lang="cs-CZ" dirty="0" err="1" smtClean="0"/>
              <a:t>zvýš</a:t>
            </a:r>
            <a:r>
              <a:rPr lang="cs-CZ" dirty="0" smtClean="0"/>
              <a:t></a:t>
            </a:r>
            <a:r>
              <a:rPr lang="cs-CZ" dirty="0" err="1" smtClean="0"/>
              <a:t>íme</a:t>
            </a:r>
            <a:r>
              <a:rPr lang="cs-CZ" dirty="0" smtClean="0"/>
              <a:t> naměřenou hmotnost o 6 % u amputace pod kolenem nebo o 15 % u </a:t>
            </a:r>
            <a:r>
              <a:rPr lang="cs-CZ" dirty="0" err="1" smtClean="0"/>
              <a:t>vyso</a:t>
            </a:r>
            <a:r>
              <a:rPr lang="cs-CZ" dirty="0" smtClean="0"/>
              <a:t>-</a:t>
            </a:r>
          </a:p>
          <a:p>
            <a:r>
              <a:rPr lang="cs-CZ" dirty="0" err="1" smtClean="0"/>
              <a:t>ké</a:t>
            </a:r>
            <a:r>
              <a:rPr lang="cs-CZ" dirty="0" smtClean="0"/>
              <a:t> amputace nad kolenem.</a:t>
            </a:r>
          </a:p>
          <a:p>
            <a:r>
              <a:rPr lang="cs-CZ" dirty="0" smtClean="0"/>
              <a:t>Doporučovaným antropometrickým minimem pro</a:t>
            </a:r>
            <a:r>
              <a:rPr lang="cs-CZ" baseline="0" dirty="0" smtClean="0"/>
              <a:t> </a:t>
            </a:r>
            <a:r>
              <a:rPr lang="cs-CZ" dirty="0" smtClean="0"/>
              <a:t>nutriční hodnocení je měření obvodu </a:t>
            </a:r>
            <a:r>
              <a:rPr lang="cs-CZ" dirty="0" err="1" smtClean="0"/>
              <a:t>paž</a:t>
            </a:r>
            <a:r>
              <a:rPr lang="cs-CZ" dirty="0" smtClean="0"/>
              <a:t>e (</a:t>
            </a:r>
            <a:r>
              <a:rPr lang="cs-CZ" dirty="0" err="1" smtClean="0"/>
              <a:t>patologic</a:t>
            </a:r>
            <a:r>
              <a:rPr lang="cs-CZ" dirty="0" smtClean="0"/>
              <a:t>-</a:t>
            </a:r>
          </a:p>
          <a:p>
            <a:r>
              <a:rPr lang="cs-CZ" dirty="0" err="1" smtClean="0"/>
              <a:t>ká</a:t>
            </a:r>
            <a:r>
              <a:rPr lang="cs-CZ" dirty="0" smtClean="0"/>
              <a:t> hodnota pod 20,2 cm) a </a:t>
            </a:r>
            <a:r>
              <a:rPr lang="cs-CZ" dirty="0" err="1" smtClean="0"/>
              <a:t>ko</a:t>
            </a:r>
            <a:r>
              <a:rPr lang="cs-CZ" dirty="0" smtClean="0"/>
              <a:t>žní řasy nad tricepsem (patologická hodnota pod 10,5 mm).</a:t>
            </a:r>
          </a:p>
          <a:p>
            <a:endParaRPr lang="cs-CZ" dirty="0" smtClean="0"/>
          </a:p>
          <a:p>
            <a:r>
              <a:rPr lang="cs-CZ" dirty="0" smtClean="0"/>
              <a:t>Laboratorní </a:t>
            </a:r>
            <a:r>
              <a:rPr lang="cs-CZ" dirty="0" err="1" smtClean="0"/>
              <a:t>vy</a:t>
            </a:r>
            <a:r>
              <a:rPr lang="cs-CZ" dirty="0" smtClean="0"/>
              <a:t>šetření doplňuje klinické informace. Stanovujeme hladinu albuminu, který je dobrým</a:t>
            </a:r>
          </a:p>
          <a:p>
            <a:r>
              <a:rPr lang="cs-CZ" dirty="0" smtClean="0"/>
              <a:t>indikátorem proteinové deplece, </a:t>
            </a:r>
            <a:r>
              <a:rPr lang="cs-CZ" dirty="0" err="1" smtClean="0"/>
              <a:t>sníž</a:t>
            </a:r>
            <a:r>
              <a:rPr lang="cs-CZ" dirty="0" smtClean="0"/>
              <a:t></a:t>
            </a:r>
            <a:r>
              <a:rPr lang="cs-CZ" dirty="0" err="1" smtClean="0"/>
              <a:t>eného</a:t>
            </a:r>
            <a:r>
              <a:rPr lang="cs-CZ" dirty="0" smtClean="0"/>
              <a:t> proteinového příjmu a má i prognostickou hodnotu. Hladiny</a:t>
            </a:r>
          </a:p>
          <a:p>
            <a:r>
              <a:rPr lang="cs-CZ" dirty="0" err="1" smtClean="0"/>
              <a:t>prealbuminu</a:t>
            </a:r>
            <a:r>
              <a:rPr lang="cs-CZ" dirty="0" smtClean="0"/>
              <a:t> a transferinu vzhledem k jejich </a:t>
            </a:r>
            <a:r>
              <a:rPr lang="cs-CZ" dirty="0" err="1" smtClean="0"/>
              <a:t>rychlej</a:t>
            </a:r>
            <a:r>
              <a:rPr lang="cs-CZ" dirty="0" smtClean="0"/>
              <a:t></a:t>
            </a:r>
            <a:r>
              <a:rPr lang="cs-CZ" dirty="0" err="1" smtClean="0"/>
              <a:t>ímu</a:t>
            </a:r>
            <a:r>
              <a:rPr lang="cs-CZ" dirty="0" smtClean="0"/>
              <a:t> poločasu jsou dobrým ukazatelem akutního sta-</a:t>
            </a:r>
          </a:p>
          <a:p>
            <a:r>
              <a:rPr lang="cs-CZ" dirty="0" err="1" smtClean="0"/>
              <a:t>vu</a:t>
            </a:r>
            <a:r>
              <a:rPr lang="cs-CZ" dirty="0" smtClean="0"/>
              <a:t> a rychlosti úpravy při léčbě.</a:t>
            </a:r>
          </a:p>
          <a:p>
            <a:endParaRPr lang="cs-CZ" dirty="0" smtClean="0"/>
          </a:p>
          <a:p>
            <a:r>
              <a:rPr lang="cs-CZ" dirty="0" smtClean="0"/>
              <a:t>Hlavním cílem MNA je spolehlivě a s dostatečnou diagnostickou přesností identifikovat</a:t>
            </a:r>
          </a:p>
          <a:p>
            <a:r>
              <a:rPr lang="cs-CZ" dirty="0" smtClean="0"/>
              <a:t>nemocné s vysokým rizikem vzniku nebo přítomností malnutrice.</a:t>
            </a:r>
          </a:p>
          <a:p>
            <a:endParaRPr lang="cs-CZ" dirty="0" smtClean="0"/>
          </a:p>
          <a:p>
            <a:r>
              <a:rPr lang="cs-CZ" dirty="0" smtClean="0"/>
              <a:t>Referenční interval albuminu v séru je 35 – 45 g/l, poločas je 20 dní, jeho produkce je při malnutrici snížena. Není vhodným ukazatelem účinnosti terapie pro svůj dlouhý poločas a závislost na stavu hydratace. Transferin je vazebný protein pro železo, jeho aktuální koncentrace je závislá na hodnotách železa v organismu, proto také není vhodný k </a:t>
            </a:r>
            <a:r>
              <a:rPr lang="cs-CZ" dirty="0" err="1" smtClean="0"/>
              <a:t>monitoraci</a:t>
            </a:r>
            <a:r>
              <a:rPr lang="cs-CZ" dirty="0" smtClean="0"/>
              <a:t> účinnosti léčby. Referenční meze transferinu jsou 1,69 – 3,09 g/l a poločas je 5 dní. Nejvhodnějším pro posuzování úspěšnosti nutriční podpory je </a:t>
            </a:r>
            <a:r>
              <a:rPr lang="cs-CZ" dirty="0" err="1" smtClean="0"/>
              <a:t>prealbumin</a:t>
            </a:r>
            <a:r>
              <a:rPr lang="cs-CZ" dirty="0" smtClean="0"/>
              <a:t>, jeho poločas je 1,5 dne, referenční meze 0,2 – 0,4 g/l. </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17</a:t>
            </a:fld>
            <a:endParaRPr lang="cs-CZ"/>
          </a:p>
        </p:txBody>
      </p:sp>
    </p:spTree>
    <p:extLst>
      <p:ext uri="{BB962C8B-B14F-4D97-AF65-F5344CB8AC3E}">
        <p14:creationId xmlns:p14="http://schemas.microsoft.com/office/powerpoint/2010/main" val="159970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Malnutrice má pro pacienta řadu nepříznivých důsledků:</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Snižuje se obranyschopnost (buněčná i hormonální imunita) a zvyšuje náchylnost k infekci.</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Úbytek svalové hmoty - </a:t>
            </a:r>
            <a:r>
              <a:rPr lang="cs-CZ" dirty="0" err="1" smtClean="0"/>
              <a:t>sarkopenie</a:t>
            </a:r>
            <a:r>
              <a:rPr lang="cs-CZ" dirty="0" smtClean="0"/>
              <a:t> postihující kosterní i srdeční sval zhoršuje fyzickou výkonnost, mobilitu a soběstačnost, plicní ventilaci (možné pády, fraktury a poranění, u ležících riziko pneumonie).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Zhoršené hojení ran, tvorba dekubitů, zhoršení probíhajících chronických onemocnění.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Při dlouhodobé malnutrici se rozvíjejí edémy, anémie, lymfopenie, poruchy vnitřního prostředí (</a:t>
            </a:r>
            <a:r>
              <a:rPr lang="cs-CZ" dirty="0" err="1" smtClean="0"/>
              <a:t>hypokalemie</a:t>
            </a:r>
            <a:r>
              <a:rPr lang="cs-CZ" dirty="0" smtClean="0"/>
              <a:t>, </a:t>
            </a:r>
            <a:r>
              <a:rPr lang="cs-CZ" dirty="0" err="1" smtClean="0"/>
              <a:t>hypofosfatemie</a:t>
            </a:r>
            <a:r>
              <a:rPr lang="cs-CZ" dirty="0" smtClean="0"/>
              <a:t>, </a:t>
            </a:r>
            <a:r>
              <a:rPr lang="cs-CZ" dirty="0" err="1" smtClean="0"/>
              <a:t>hypomagnesemie</a:t>
            </a:r>
            <a:r>
              <a:rPr lang="cs-CZ" dirty="0" smtClean="0"/>
              <a:t>) a atrofie střevní sliznice</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18</a:t>
            </a:fld>
            <a:endParaRPr lang="cs-CZ"/>
          </a:p>
        </p:txBody>
      </p:sp>
    </p:spTree>
    <p:extLst>
      <p:ext uri="{BB962C8B-B14F-4D97-AF65-F5344CB8AC3E}">
        <p14:creationId xmlns:p14="http://schemas.microsoft.com/office/powerpoint/2010/main" val="417529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2000" dirty="0" smtClean="0">
                <a:solidFill>
                  <a:schemeClr val="accent6">
                    <a:lumMod val="50000"/>
                  </a:schemeClr>
                </a:solidFill>
              </a:rPr>
              <a:t>Kultura stolování - </a:t>
            </a:r>
            <a:r>
              <a:rPr lang="cs-CZ" sz="1200" b="0" i="0" kern="1200" dirty="0" smtClean="0">
                <a:solidFill>
                  <a:schemeClr val="tx1"/>
                </a:solidFill>
                <a:latin typeface="+mn-lt"/>
                <a:ea typeface="+mn-ea"/>
                <a:cs typeface="+mn-cs"/>
              </a:rPr>
              <a:t>(společnost, prostředí, dobře větraná místnost)</a:t>
            </a:r>
            <a:endParaRPr lang="cs-CZ" sz="2000" dirty="0" smtClean="0">
              <a:solidFill>
                <a:schemeClr val="accent6">
                  <a:lumMod val="50000"/>
                </a:schemeClr>
              </a:solidFill>
            </a:endParaRPr>
          </a:p>
          <a:p>
            <a:endParaRPr lang="cs-CZ" dirty="0" smtClean="0"/>
          </a:p>
          <a:p>
            <a:r>
              <a:rPr lang="cs-CZ" sz="1200" b="1" i="0" kern="1200" dirty="0" smtClean="0">
                <a:solidFill>
                  <a:schemeClr val="tx1"/>
                </a:solidFill>
                <a:latin typeface="+mn-lt"/>
                <a:ea typeface="+mn-ea"/>
                <a:cs typeface="+mn-cs"/>
              </a:rPr>
              <a:t>Úprava stravy</a:t>
            </a:r>
          </a:p>
          <a:p>
            <a:r>
              <a:rPr lang="cs-CZ" sz="1200" b="0" i="0" kern="1200" dirty="0" smtClean="0">
                <a:solidFill>
                  <a:schemeClr val="tx1"/>
                </a:solidFill>
                <a:latin typeface="+mn-lt"/>
                <a:ea typeface="+mn-ea"/>
                <a:cs typeface="+mn-cs"/>
              </a:rPr>
              <a:t/>
            </a:r>
            <a:br>
              <a:rPr lang="cs-CZ" sz="1200" b="0" i="0" kern="1200" dirty="0" smtClean="0">
                <a:solidFill>
                  <a:schemeClr val="tx1"/>
                </a:solidFill>
                <a:latin typeface="+mn-lt"/>
                <a:ea typeface="+mn-ea"/>
                <a:cs typeface="+mn-cs"/>
              </a:rPr>
            </a:br>
            <a:r>
              <a:rPr lang="cs-CZ" sz="1200" b="0" i="0" kern="1200" dirty="0" smtClean="0">
                <a:solidFill>
                  <a:schemeClr val="tx1"/>
                </a:solidFill>
                <a:latin typeface="+mn-lt"/>
                <a:ea typeface="+mn-ea"/>
                <a:cs typeface="+mn-cs"/>
              </a:rPr>
              <a:t>Upravujeme konzistence stravy – velmi často </a:t>
            </a:r>
            <a:r>
              <a:rPr lang="cs-CZ" sz="1200" b="0" i="0" kern="1200" dirty="0" smtClean="0">
                <a:solidFill>
                  <a:schemeClr val="tx1"/>
                </a:solidFill>
                <a:latin typeface="+mn-lt"/>
                <a:ea typeface="+mn-ea"/>
                <a:cs typeface="+mn-cs"/>
                <a:hlinkClick r:id="rId3"/>
              </a:rPr>
              <a:t>kašovitá úprava</a:t>
            </a:r>
            <a:r>
              <a:rPr lang="cs-CZ" sz="1200" b="0" i="0" kern="1200" dirty="0" smtClean="0">
                <a:solidFill>
                  <a:schemeClr val="tx1"/>
                </a:solidFill>
                <a:latin typeface="+mn-lt"/>
                <a:ea typeface="+mn-ea"/>
                <a:cs typeface="+mn-cs"/>
              </a:rPr>
              <a:t> - místo brambor raději </a:t>
            </a:r>
            <a:r>
              <a:rPr lang="cs-CZ" sz="1200" b="0" i="0" kern="1200" dirty="0" smtClean="0">
                <a:solidFill>
                  <a:schemeClr val="tx1"/>
                </a:solidFill>
                <a:latin typeface="+mn-lt"/>
                <a:ea typeface="+mn-ea"/>
                <a:cs typeface="+mn-cs"/>
                <a:hlinkClick r:id="rId4"/>
              </a:rPr>
              <a:t>bramborová kaše</a:t>
            </a:r>
            <a:r>
              <a:rPr lang="cs-CZ" sz="1200" b="0" i="0" kern="1200" dirty="0" smtClean="0">
                <a:solidFill>
                  <a:schemeClr val="tx1"/>
                </a:solidFill>
                <a:latin typeface="+mn-lt"/>
                <a:ea typeface="+mn-ea"/>
                <a:cs typeface="+mn-cs"/>
              </a:rPr>
              <a:t>, velmi problematická bývá </a:t>
            </a:r>
            <a:r>
              <a:rPr lang="cs-CZ" sz="1200" b="0" i="0" kern="1200" dirty="0" smtClean="0">
                <a:solidFill>
                  <a:schemeClr val="tx1"/>
                </a:solidFill>
                <a:latin typeface="+mn-lt"/>
                <a:ea typeface="+mn-ea"/>
                <a:cs typeface="+mn-cs"/>
                <a:hlinkClick r:id="rId5"/>
              </a:rPr>
              <a:t>rýže</a:t>
            </a:r>
            <a:r>
              <a:rPr lang="cs-CZ" sz="1200" b="0" i="0" kern="1200" dirty="0" smtClean="0">
                <a:solidFill>
                  <a:schemeClr val="tx1"/>
                </a:solidFill>
                <a:latin typeface="+mn-lt"/>
                <a:ea typeface="+mn-ea"/>
                <a:cs typeface="+mn-cs"/>
              </a:rPr>
              <a:t>, maso raději mleté, pití „brčkem“. Nemocní často ztrácí schopnost používat příbor (namazaný krajíc </a:t>
            </a:r>
            <a:r>
              <a:rPr lang="cs-CZ" sz="1200" b="0" i="0" kern="1200" dirty="0" smtClean="0">
                <a:solidFill>
                  <a:schemeClr val="tx1"/>
                </a:solidFill>
                <a:latin typeface="+mn-lt"/>
                <a:ea typeface="+mn-ea"/>
                <a:cs typeface="+mn-cs"/>
                <a:hlinkClick r:id="rId6"/>
              </a:rPr>
              <a:t>chleba</a:t>
            </a:r>
            <a:r>
              <a:rPr lang="cs-CZ" sz="1200" b="0" i="0" kern="1200" dirty="0" smtClean="0">
                <a:solidFill>
                  <a:schemeClr val="tx1"/>
                </a:solidFill>
                <a:latin typeface="+mn-lt"/>
                <a:ea typeface="+mn-ea"/>
                <a:cs typeface="+mn-cs"/>
              </a:rPr>
              <a:t> krájet na malé kousky, připravovat jídla, která lze jíst rukama). Při potížích s polykáním tekutin volit husté </a:t>
            </a:r>
            <a:r>
              <a:rPr lang="cs-CZ" sz="1200" b="0" i="0" kern="1200" dirty="0" smtClean="0">
                <a:solidFill>
                  <a:schemeClr val="tx1"/>
                </a:solidFill>
                <a:latin typeface="+mn-lt"/>
                <a:ea typeface="+mn-ea"/>
                <a:cs typeface="+mn-cs"/>
                <a:hlinkClick r:id="rId7"/>
              </a:rPr>
              <a:t>polévky</a:t>
            </a:r>
            <a:r>
              <a:rPr lang="cs-CZ" sz="1200" b="0" i="0" kern="1200" dirty="0" smtClean="0">
                <a:solidFill>
                  <a:schemeClr val="tx1"/>
                </a:solidFill>
                <a:latin typeface="+mn-lt"/>
                <a:ea typeface="+mn-ea"/>
                <a:cs typeface="+mn-cs"/>
              </a:rPr>
              <a:t>, </a:t>
            </a:r>
            <a:r>
              <a:rPr lang="cs-CZ" sz="1200" b="0" i="0" kern="1200" dirty="0" smtClean="0">
                <a:solidFill>
                  <a:schemeClr val="tx1"/>
                </a:solidFill>
                <a:latin typeface="+mn-lt"/>
                <a:ea typeface="+mn-ea"/>
                <a:cs typeface="+mn-cs"/>
                <a:hlinkClick r:id="rId8"/>
              </a:rPr>
              <a:t>omáčky</a:t>
            </a:r>
            <a:r>
              <a:rPr lang="cs-CZ" sz="1200" b="0" i="0" kern="1200" dirty="0" smtClean="0">
                <a:solidFill>
                  <a:schemeClr val="tx1"/>
                </a:solidFill>
                <a:latin typeface="+mn-lt"/>
                <a:ea typeface="+mn-ea"/>
                <a:cs typeface="+mn-cs"/>
              </a:rPr>
              <a:t>, umělé zahušťovadlo Nutilis. </a:t>
            </a:r>
          </a:p>
          <a:p>
            <a:endParaRPr lang="cs-CZ" sz="1200" b="0" i="0" kern="1200" dirty="0" smtClean="0">
              <a:solidFill>
                <a:schemeClr val="tx1"/>
              </a:solidFill>
              <a:latin typeface="+mn-lt"/>
              <a:ea typeface="+mn-ea"/>
              <a:cs typeface="+mn-cs"/>
            </a:endParaRPr>
          </a:p>
          <a:p>
            <a:r>
              <a:rPr lang="cs-CZ" sz="1200" b="0" i="0" kern="1200" dirty="0" smtClean="0">
                <a:solidFill>
                  <a:schemeClr val="tx1"/>
                </a:solidFill>
                <a:latin typeface="+mn-lt"/>
                <a:ea typeface="+mn-ea"/>
                <a:cs typeface="+mn-cs"/>
              </a:rPr>
              <a:t>Z výše uvedeného vyplývá, že problematice výživy ve stáří je třeba věnovat stálou pozornost. </a:t>
            </a:r>
            <a:r>
              <a:rPr lang="cs-CZ" sz="1200" b="1" i="0" kern="1200" dirty="0" smtClean="0">
                <a:solidFill>
                  <a:schemeClr val="tx1"/>
                </a:solidFill>
                <a:latin typeface="+mn-lt"/>
                <a:ea typeface="+mn-ea"/>
                <a:cs typeface="+mn-cs"/>
              </a:rPr>
              <a:t>Na co bychom měli v této souvislosti zejména pamatovat</a:t>
            </a:r>
            <a:endParaRPr lang="cs-CZ" sz="1200" b="0" i="0" kern="1200" dirty="0" smtClean="0">
              <a:solidFill>
                <a:schemeClr val="tx1"/>
              </a:solidFill>
              <a:latin typeface="+mn-lt"/>
              <a:ea typeface="+mn-ea"/>
              <a:cs typeface="+mn-cs"/>
            </a:endParaRPr>
          </a:p>
          <a:p>
            <a:r>
              <a:rPr lang="cs-CZ" sz="1200" b="0" i="0" kern="1200" dirty="0" smtClean="0">
                <a:solidFill>
                  <a:schemeClr val="tx1"/>
                </a:solidFill>
                <a:latin typeface="+mn-lt"/>
                <a:ea typeface="+mn-ea"/>
                <a:cs typeface="+mn-cs"/>
              </a:rPr>
              <a:t>strava má být co nejvíce pestrá</a:t>
            </a:r>
          </a:p>
          <a:p>
            <a:r>
              <a:rPr lang="cs-CZ" sz="1200" b="0" i="0" kern="1200" dirty="0" smtClean="0">
                <a:solidFill>
                  <a:schemeClr val="tx1"/>
                </a:solidFill>
                <a:latin typeface="+mn-lt"/>
                <a:ea typeface="+mn-ea"/>
                <a:cs typeface="+mn-cs"/>
              </a:rPr>
              <a:t>s ohledem na časté poruchy chuti více kořeněná</a:t>
            </a:r>
          </a:p>
          <a:p>
            <a:r>
              <a:rPr lang="cs-CZ" sz="1200" b="0" i="0" kern="1200" dirty="0" smtClean="0">
                <a:solidFill>
                  <a:schemeClr val="tx1"/>
                </a:solidFill>
                <a:latin typeface="+mn-lt"/>
                <a:ea typeface="+mn-ea"/>
                <a:cs typeface="+mn-cs"/>
              </a:rPr>
              <a:t>s ohledem na ztrátu chrupu je vhodné přizpůsobit její úpravu a konzistenci, pokrmy krájet na malé kousky, mlít nebo mixovat, zeleninu a ovoce strouhat</a:t>
            </a:r>
          </a:p>
          <a:p>
            <a:r>
              <a:rPr lang="cs-CZ" sz="1200" b="0" i="0" kern="1200" dirty="0" smtClean="0">
                <a:solidFill>
                  <a:schemeClr val="tx1"/>
                </a:solidFill>
                <a:latin typeface="+mn-lt"/>
                <a:ea typeface="+mn-ea"/>
                <a:cs typeface="+mn-cs"/>
              </a:rPr>
              <a:t>s ohledem na možné poruchy polykání, trávení a vstřebávání jíst pomalu, stravu rozdělit do většího počtu malých porcí</a:t>
            </a:r>
          </a:p>
          <a:p>
            <a:r>
              <a:rPr lang="cs-CZ" sz="1200" b="0" i="0" kern="1200" dirty="0" smtClean="0">
                <a:solidFill>
                  <a:schemeClr val="tx1"/>
                </a:solidFill>
                <a:latin typeface="+mn-lt"/>
                <a:ea typeface="+mn-ea"/>
                <a:cs typeface="+mn-cs"/>
              </a:rPr>
              <a:t>maso přibližně 100 g / den, preferovat spíše libové. Alespoň jednou týdně ryby (možné jsou rybí konzervy - sardinky v oleji, makrely v tomatě, marinované ryby apod.)</a:t>
            </a:r>
          </a:p>
          <a:p>
            <a:r>
              <a:rPr lang="cs-CZ" sz="1200" b="0" i="0" kern="1200" dirty="0" smtClean="0">
                <a:solidFill>
                  <a:schemeClr val="tx1"/>
                </a:solidFill>
                <a:latin typeface="+mn-lt"/>
                <a:ea typeface="+mn-ea"/>
                <a:cs typeface="+mn-cs"/>
              </a:rPr>
              <a:t>mléko a mléčné výrobky - alespoň dvě dávky denně, za dávku považujeme 250 ml mléka, acidofilního mléka nebo kefíru, 1 jogurt, cca 50 g sýra nebo tvarohu. Vzhledem k dobré stravitelnosti, pozitivním zdravotním účinkům živé mikroflóry a široké nabídce na trhu jsou velmi vhodné (zakysané) mléčné výrobky. Zvláště při obezitě a tendenci k ní je třeba preferovat výrobky se sníženým obsahem tuku</a:t>
            </a:r>
          </a:p>
          <a:p>
            <a:r>
              <a:rPr lang="cs-CZ" sz="1200" b="0" i="0" kern="1200" dirty="0" smtClean="0">
                <a:solidFill>
                  <a:schemeClr val="tx1"/>
                </a:solidFill>
                <a:latin typeface="+mn-lt"/>
                <a:ea typeface="+mn-ea"/>
                <a:cs typeface="+mn-cs"/>
              </a:rPr>
              <a:t>ovoce a především zeleninu několikrát denně! Obsahují vlákninu (uplatňuje se v prevenci zácpy, ale též nádorových onemocnění střeva), některé důležité minerální látky, vitamíny a přirozené antioxidanty (uplatňují se v prevenci nádorů a aterosklerózy). K vysoce ceněným druhům zeleniny z tohoto hlediska patří brokolice (</a:t>
            </a:r>
            <a:r>
              <a:rPr lang="cs-CZ" sz="1200" b="0" i="0" kern="1200" dirty="0" err="1" smtClean="0">
                <a:solidFill>
                  <a:schemeClr val="tx1"/>
                </a:solidFill>
                <a:latin typeface="+mn-lt"/>
                <a:ea typeface="+mn-ea"/>
                <a:cs typeface="+mn-cs"/>
              </a:rPr>
              <a:t>glukosinoláty</a:t>
            </a:r>
            <a:r>
              <a:rPr lang="cs-CZ" sz="1200" b="0" i="0" kern="1200" dirty="0" smtClean="0">
                <a:solidFill>
                  <a:schemeClr val="tx1"/>
                </a:solidFill>
                <a:latin typeface="+mn-lt"/>
                <a:ea typeface="+mn-ea"/>
                <a:cs typeface="+mn-cs"/>
              </a:rPr>
              <a:t>, karotenoidy, tokoferoly), rajčata (lykopen), papriky (vitamin C) nebo česnek. Zeleninu je vhodné konzumovat syrovou (zeleninové saláty), z kulinárních úprav lze doporučit blanšírování, napařování, případně podušení. Celkem hodnotné jsou též luštěniny, problémem je v tomto případě obsah nestravitelných oligosacharidů, způsobujících trávicí obtíže (nadýmání). Doporučuje se proto před vařením luštěniny máčet a tuto vodu slít, kombinovat různé druhy luštěnin a namísto velké porce jednou za čas je konzumovat spíše častěji, ale v malých porcích</a:t>
            </a:r>
          </a:p>
          <a:p>
            <a:r>
              <a:rPr lang="cs-CZ" sz="1200" b="0" i="0" kern="1200" dirty="0" smtClean="0">
                <a:solidFill>
                  <a:schemeClr val="tx1"/>
                </a:solidFill>
                <a:latin typeface="+mn-lt"/>
                <a:ea typeface="+mn-ea"/>
                <a:cs typeface="+mn-cs"/>
              </a:rPr>
              <a:t>nelze-li ať už z jakýchkoliv důvodů zajistit dlouhodobě pestrou a vyváženou stravu, je možná rozumná </a:t>
            </a:r>
            <a:r>
              <a:rPr lang="cs-CZ" sz="1200" b="0" i="0" kern="1200" dirty="0" err="1" smtClean="0">
                <a:solidFill>
                  <a:schemeClr val="tx1"/>
                </a:solidFill>
                <a:latin typeface="+mn-lt"/>
                <a:ea typeface="+mn-ea"/>
                <a:cs typeface="+mn-cs"/>
              </a:rPr>
              <a:t>suplementace</a:t>
            </a:r>
            <a:r>
              <a:rPr lang="cs-CZ" sz="1200" b="0" i="0" kern="1200" dirty="0" smtClean="0">
                <a:solidFill>
                  <a:schemeClr val="tx1"/>
                </a:solidFill>
                <a:latin typeface="+mn-lt"/>
                <a:ea typeface="+mn-ea"/>
                <a:cs typeface="+mn-cs"/>
              </a:rPr>
              <a:t> vhodným potravinovým doplňkem (např. vitamíny, minerální látky). Výběr přípravku a dávkování je dobré konzultovat s lékařem, aby nedošlo ke zbytečnému nadužívání (a zbytečným finančním nákladům)</a:t>
            </a:r>
          </a:p>
          <a:p>
            <a:r>
              <a:rPr lang="cs-CZ" sz="1200" b="0" i="0" kern="1200" dirty="0" smtClean="0">
                <a:solidFill>
                  <a:schemeClr val="tx1"/>
                </a:solidFill>
                <a:latin typeface="+mn-lt"/>
                <a:ea typeface="+mn-ea"/>
                <a:cs typeface="+mn-cs"/>
              </a:rPr>
              <a:t>velmi důležitá je péče o pitný režim. Starý člověk by měl denně vypít alespoň 2 litry tekutiny, v horkých dnech i více. S ohledem na snížený pocit žízně je třeba příjem tekutin aktivně hlídat a pít v průběhu celého dne. Vhodné jsou stolní vody, ovocné čaje, v poslední době hodně preferovaný zelený čaj, ovocné a zeleninové šťávy…</a:t>
            </a:r>
          </a:p>
          <a:p>
            <a:r>
              <a:rPr lang="cs-CZ" sz="1200" b="0" i="0" kern="1200" dirty="0" smtClean="0">
                <a:solidFill>
                  <a:schemeClr val="tx1"/>
                </a:solidFill>
                <a:latin typeface="+mn-lt"/>
                <a:ea typeface="+mn-ea"/>
                <a:cs typeface="+mn-cs"/>
              </a:rPr>
              <a:t>pokud zdravotní stav nevyžaduje úplnou abstinenci, lze akceptovat konzumaci cca 20 g alkoholu / den celkem, což odpovídá přibližně 1 pivu nebo 0,2 l vína nebo 0,05 l lihovin</a:t>
            </a:r>
          </a:p>
          <a:p>
            <a:r>
              <a:rPr lang="cs-CZ" sz="1200" b="0" i="0" kern="1200" dirty="0" smtClean="0">
                <a:solidFill>
                  <a:schemeClr val="tx1"/>
                </a:solidFill>
                <a:latin typeface="+mn-lt"/>
                <a:ea typeface="+mn-ea"/>
                <a:cs typeface="+mn-cs"/>
              </a:rPr>
              <a:t>při přípravě stravy důsledně dbát na prevenci alimentárních nákaz (infekcí z jídla). Zatímco u zdravého mladého člověka salmonelóza většinou proběhne bez následků, starší člověk je ohrožen rychlou dehydratací a z toho pramenícími komplikacemi. Zásady hygieny je třeba dodržovat zejména při manipulaci se syrovým masem, drůbeží a vejci a tyto potraviny konzumovat až po důkladném tepelném opracování</a:t>
            </a:r>
          </a:p>
          <a:p>
            <a:r>
              <a:rPr lang="cs-CZ" sz="1200" b="0" i="0" kern="1200" dirty="0" smtClean="0">
                <a:solidFill>
                  <a:schemeClr val="tx1"/>
                </a:solidFill>
                <a:latin typeface="+mn-lt"/>
                <a:ea typeface="+mn-ea"/>
                <a:cs typeface="+mn-cs"/>
              </a:rPr>
              <a:t>při sestavování jídelníčku dbáme, aby strava byla energeticky přiměřená a aby zajistila optimální příjem jednotlivých živin a ochranných faktorů. Na druhé straně, pokud to není nezbytné ze zdravotních důvodů (např. kvůli cukrovce, nadměrné obezitě, závažné poruše jater, ledvin, slinivky atd.) snažíme se starému člověku co nejméně znepříjemňovat život zákazy a restrikcemi potravin a pokrmů, které má rád.</a:t>
            </a:r>
          </a:p>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19</a:t>
            </a:fld>
            <a:endParaRPr lang="cs-CZ"/>
          </a:p>
        </p:txBody>
      </p:sp>
    </p:spTree>
    <p:extLst>
      <p:ext uri="{BB962C8B-B14F-4D97-AF65-F5344CB8AC3E}">
        <p14:creationId xmlns:p14="http://schemas.microsoft.com/office/powerpoint/2010/main" val="1305221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20</a:t>
            </a:fld>
            <a:endParaRPr lang="cs-CZ"/>
          </a:p>
        </p:txBody>
      </p:sp>
    </p:spTree>
    <p:extLst>
      <p:ext uri="{BB962C8B-B14F-4D97-AF65-F5344CB8AC3E}">
        <p14:creationId xmlns:p14="http://schemas.microsoft.com/office/powerpoint/2010/main" val="136456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23</a:t>
            </a:fld>
            <a:endParaRPr lang="cs-CZ"/>
          </a:p>
        </p:txBody>
      </p:sp>
    </p:spTree>
    <p:extLst>
      <p:ext uri="{BB962C8B-B14F-4D97-AF65-F5344CB8AC3E}">
        <p14:creationId xmlns:p14="http://schemas.microsoft.com/office/powerpoint/2010/main" val="43041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dirty="0" smtClean="0">
                <a:solidFill>
                  <a:schemeClr val="accent6">
                    <a:lumMod val="50000"/>
                  </a:schemeClr>
                </a:solidFill>
              </a:rPr>
              <a:t>Pokles aktivní svalové hmoty asi o 6% každou dekádu po dosažení věku 30 let</a:t>
            </a:r>
            <a:endParaRPr lang="cs-CZ" dirty="0" smtClean="0"/>
          </a:p>
          <a:p>
            <a:r>
              <a:rPr lang="cs-CZ" dirty="0" smtClean="0"/>
              <a:t>Potřeba energie se s věkem snižuje – asi o</a:t>
            </a:r>
            <a:r>
              <a:rPr lang="cs-CZ" baseline="0" dirty="0" smtClean="0"/>
              <a:t> 100 </a:t>
            </a:r>
            <a:r>
              <a:rPr lang="cs-CZ" baseline="0" dirty="0" err="1" smtClean="0"/>
              <a:t>kcal</a:t>
            </a:r>
            <a:r>
              <a:rPr lang="cs-CZ" baseline="0" dirty="0" smtClean="0"/>
              <a:t>/den během jedné dekády</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24</a:t>
            </a:fld>
            <a:endParaRPr lang="cs-CZ"/>
          </a:p>
        </p:txBody>
      </p:sp>
    </p:spTree>
    <p:extLst>
      <p:ext uri="{BB962C8B-B14F-4D97-AF65-F5344CB8AC3E}">
        <p14:creationId xmlns:p14="http://schemas.microsoft.com/office/powerpoint/2010/main" val="268995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a:t>
            </a:fld>
            <a:endParaRPr lang="cs-CZ"/>
          </a:p>
        </p:txBody>
      </p:sp>
    </p:spTree>
    <p:extLst>
      <p:ext uri="{BB962C8B-B14F-4D97-AF65-F5344CB8AC3E}">
        <p14:creationId xmlns:p14="http://schemas.microsoft.com/office/powerpoint/2010/main" val="4088008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Ve stáří je často výživa jednostranná, tendence upřednostňovat stravu bohatou na sacharidy</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25</a:t>
            </a:fld>
            <a:endParaRPr lang="cs-CZ"/>
          </a:p>
        </p:txBody>
      </p:sp>
    </p:spTree>
    <p:extLst>
      <p:ext uri="{BB962C8B-B14F-4D97-AF65-F5344CB8AC3E}">
        <p14:creationId xmlns:p14="http://schemas.microsoft.com/office/powerpoint/2010/main" val="352873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26</a:t>
            </a:fld>
            <a:endParaRPr lang="cs-CZ"/>
          </a:p>
        </p:txBody>
      </p:sp>
    </p:spTree>
    <p:extLst>
      <p:ext uri="{BB962C8B-B14F-4D97-AF65-F5344CB8AC3E}">
        <p14:creationId xmlns:p14="http://schemas.microsoft.com/office/powerpoint/2010/main" val="1525229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Přeměna vitaminu D na aktivní formu 25- </a:t>
            </a:r>
            <a:r>
              <a:rPr lang="cs-CZ" dirty="0" err="1" smtClean="0"/>
              <a:t>hydroxy</a:t>
            </a:r>
            <a:r>
              <a:rPr lang="cs-CZ" dirty="0" smtClean="0"/>
              <a:t> D3 (</a:t>
            </a:r>
            <a:r>
              <a:rPr lang="cs-CZ" dirty="0" err="1" smtClean="0"/>
              <a:t>kalcidiol</a:t>
            </a:r>
            <a:r>
              <a:rPr lang="cs-CZ" dirty="0" smtClean="0"/>
              <a:t>) probíhá v játrech. V ledvinách se potom </a:t>
            </a:r>
            <a:r>
              <a:rPr lang="cs-CZ" dirty="0" err="1" smtClean="0"/>
              <a:t>kalcidiol</a:t>
            </a:r>
            <a:r>
              <a:rPr lang="cs-CZ" dirty="0" smtClean="0"/>
              <a:t> mění na </a:t>
            </a:r>
            <a:r>
              <a:rPr lang="cs-CZ" dirty="0" err="1" smtClean="0"/>
              <a:t>kalcitriol</a:t>
            </a:r>
            <a:r>
              <a:rPr lang="cs-CZ" dirty="0" smtClean="0"/>
              <a:t> (1,25-</a:t>
            </a:r>
            <a:r>
              <a:rPr lang="cs-CZ" dirty="0" err="1" smtClean="0"/>
              <a:t>dihydroxyvitamin</a:t>
            </a:r>
            <a:r>
              <a:rPr lang="cs-CZ" dirty="0" smtClean="0"/>
              <a:t> D3), což je biologicky nejdůležitější a konečný metabolit vitaminu D – tato ve vodě rozpustná forma umožňuje transport vitaminu D do cílových tkání</a:t>
            </a:r>
            <a:endParaRPr lang="cs-CZ" dirty="0"/>
          </a:p>
        </p:txBody>
      </p:sp>
      <p:sp>
        <p:nvSpPr>
          <p:cNvPr id="4" name="Zástupný symbol pro číslo snímku 3"/>
          <p:cNvSpPr>
            <a:spLocks noGrp="1"/>
          </p:cNvSpPr>
          <p:nvPr>
            <p:ph type="sldNum" sz="quarter" idx="10"/>
          </p:nvPr>
        </p:nvSpPr>
        <p:spPr/>
        <p:txBody>
          <a:bodyPr/>
          <a:lstStyle/>
          <a:p>
            <a:fld id="{EC7470D0-058C-470D-874B-4FDF057F68F2}" type="slidenum">
              <a:rPr lang="cs-CZ" smtClean="0"/>
              <a:pPr/>
              <a:t>31</a:t>
            </a:fld>
            <a:endParaRPr lang="cs-CZ"/>
          </a:p>
        </p:txBody>
      </p:sp>
    </p:spTree>
    <p:extLst>
      <p:ext uri="{BB962C8B-B14F-4D97-AF65-F5344CB8AC3E}">
        <p14:creationId xmlns:p14="http://schemas.microsoft.com/office/powerpoint/2010/main" val="833020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U lidí ve vyšších věkových kategoriích se často setkáváme s deficitem saturace vitaminem C. Důležitou roli ve </a:t>
            </a:r>
          </a:p>
          <a:p>
            <a:r>
              <a:rPr lang="cs-CZ" dirty="0" smtClean="0"/>
              <a:t>vzniku uvedeného deficitu hrají dietní zvyklosti a zhoršení </a:t>
            </a:r>
          </a:p>
          <a:p>
            <a:r>
              <a:rPr lang="cs-CZ" dirty="0" smtClean="0"/>
              <a:t>možnosti konzumace stravy bohaté na vitaminy. U starších </a:t>
            </a:r>
          </a:p>
          <a:p>
            <a:r>
              <a:rPr lang="cs-CZ" dirty="0" smtClean="0"/>
              <a:t>lidí s poškozením chrupu často dochází k vyřazování čerstvého ovoce a zeleniny z jídelníčku s následným rizikem </a:t>
            </a:r>
          </a:p>
          <a:p>
            <a:r>
              <a:rPr lang="cs-CZ" dirty="0" smtClean="0"/>
              <a:t>vzniku karence vitaminu C. Čerstvá zelenina a ovoce představuje velice bohatý zdroj vitaminů.</a:t>
            </a:r>
          </a:p>
          <a:p>
            <a:endParaRPr lang="cs-CZ" dirty="0" smtClean="0"/>
          </a:p>
          <a:p>
            <a:r>
              <a:rPr lang="cs-CZ" sz="1200" b="0" i="0" kern="1200" dirty="0" smtClean="0">
                <a:solidFill>
                  <a:schemeClr val="tx1"/>
                </a:solidFill>
                <a:latin typeface="+mn-lt"/>
                <a:ea typeface="+mn-ea"/>
                <a:cs typeface="+mn-cs"/>
              </a:rPr>
              <a:t>Rostlinný </a:t>
            </a:r>
            <a:r>
              <a:rPr lang="cs-CZ" sz="1200" b="0" i="0" kern="1200" dirty="0" err="1" smtClean="0">
                <a:solidFill>
                  <a:schemeClr val="tx1"/>
                </a:solidFill>
                <a:latin typeface="+mn-lt"/>
                <a:ea typeface="+mn-ea"/>
                <a:cs typeface="+mn-cs"/>
              </a:rPr>
              <a:t>plodObsah</a:t>
            </a:r>
            <a:r>
              <a:rPr lang="cs-CZ" sz="1200" b="0" i="0" kern="1200" dirty="0" smtClean="0">
                <a:solidFill>
                  <a:schemeClr val="tx1"/>
                </a:solidFill>
                <a:latin typeface="+mn-lt"/>
                <a:ea typeface="+mn-ea"/>
                <a:cs typeface="+mn-cs"/>
              </a:rPr>
              <a:t> (mg/100g)Rostlinný </a:t>
            </a:r>
            <a:r>
              <a:rPr lang="cs-CZ" sz="1200" b="0" i="0" kern="1200" dirty="0" err="1" smtClean="0">
                <a:solidFill>
                  <a:schemeClr val="tx1"/>
                </a:solidFill>
                <a:latin typeface="+mn-lt"/>
                <a:ea typeface="+mn-ea"/>
                <a:cs typeface="+mn-cs"/>
              </a:rPr>
              <a:t>plodObsah</a:t>
            </a:r>
            <a:r>
              <a:rPr lang="cs-CZ" sz="1200" b="0" i="0" kern="1200" dirty="0" smtClean="0">
                <a:solidFill>
                  <a:schemeClr val="tx1"/>
                </a:solidFill>
                <a:latin typeface="+mn-lt"/>
                <a:ea typeface="+mn-ea"/>
                <a:cs typeface="+mn-cs"/>
              </a:rPr>
              <a:t> (mg/100g)</a:t>
            </a:r>
            <a:r>
              <a:rPr lang="cs-CZ" sz="1200" b="0" i="0" u="none" strike="noStrike" kern="1200" dirty="0" smtClean="0">
                <a:solidFill>
                  <a:schemeClr val="tx1"/>
                </a:solidFill>
                <a:latin typeface="+mn-lt"/>
                <a:ea typeface="+mn-ea"/>
                <a:cs typeface="+mn-cs"/>
                <a:hlinkClick r:id="rId3" tooltip="Šípky"/>
              </a:rPr>
              <a:t>Šípek</a:t>
            </a:r>
            <a:r>
              <a:rPr lang="cs-CZ" sz="1200" b="0" i="0" kern="1200" dirty="0" smtClean="0">
                <a:solidFill>
                  <a:schemeClr val="tx1"/>
                </a:solidFill>
                <a:latin typeface="+mn-lt"/>
                <a:ea typeface="+mn-ea"/>
                <a:cs typeface="+mn-cs"/>
              </a:rPr>
              <a:t>2000</a:t>
            </a:r>
            <a:r>
              <a:rPr lang="cs-CZ" sz="1200" b="0" i="0" u="none" strike="noStrike" kern="1200" dirty="0" smtClean="0">
                <a:solidFill>
                  <a:schemeClr val="tx1"/>
                </a:solidFill>
                <a:latin typeface="+mn-lt"/>
                <a:ea typeface="+mn-ea"/>
                <a:cs typeface="+mn-cs"/>
                <a:hlinkClick r:id="rId4"/>
              </a:rPr>
              <a:t>Květák</a:t>
            </a:r>
            <a:r>
              <a:rPr lang="cs-CZ" sz="1200" b="0" i="0" kern="1200" dirty="0" smtClean="0">
                <a:solidFill>
                  <a:schemeClr val="tx1"/>
                </a:solidFill>
                <a:latin typeface="+mn-lt"/>
                <a:ea typeface="+mn-ea"/>
                <a:cs typeface="+mn-cs"/>
              </a:rPr>
              <a:t>40</a:t>
            </a:r>
            <a:r>
              <a:rPr lang="cs-CZ" sz="1200" b="0" i="0" u="none" strike="noStrike" kern="1200" dirty="0" smtClean="0">
                <a:solidFill>
                  <a:schemeClr val="tx1"/>
                </a:solidFill>
                <a:latin typeface="+mn-lt"/>
                <a:ea typeface="+mn-ea"/>
                <a:cs typeface="+mn-cs"/>
                <a:hlinkClick r:id="rId5"/>
              </a:rPr>
              <a:t>Černý rybíz</a:t>
            </a:r>
            <a:r>
              <a:rPr lang="cs-CZ" sz="1200" b="0" i="0" kern="1200" dirty="0" smtClean="0">
                <a:solidFill>
                  <a:schemeClr val="tx1"/>
                </a:solidFill>
                <a:latin typeface="+mn-lt"/>
                <a:ea typeface="+mn-ea"/>
                <a:cs typeface="+mn-cs"/>
              </a:rPr>
              <a:t>200</a:t>
            </a:r>
            <a:r>
              <a:rPr lang="cs-CZ" sz="1200" b="0" i="0" u="none" strike="noStrike" kern="1200" dirty="0" smtClean="0">
                <a:solidFill>
                  <a:schemeClr val="tx1"/>
                </a:solidFill>
                <a:latin typeface="+mn-lt"/>
                <a:ea typeface="+mn-ea"/>
                <a:cs typeface="+mn-cs"/>
                <a:hlinkClick r:id="rId6" tooltip="Citron"/>
              </a:rPr>
              <a:t>Citrón</a:t>
            </a:r>
            <a:r>
              <a:rPr lang="cs-CZ" sz="1200" b="0" i="0" kern="1200" dirty="0" smtClean="0">
                <a:solidFill>
                  <a:schemeClr val="tx1"/>
                </a:solidFill>
                <a:latin typeface="+mn-lt"/>
                <a:ea typeface="+mn-ea"/>
                <a:cs typeface="+mn-cs"/>
              </a:rPr>
              <a:t>40</a:t>
            </a:r>
            <a:r>
              <a:rPr lang="cs-CZ" sz="1200" b="0" i="0" u="none" strike="noStrike" kern="1200" dirty="0" smtClean="0">
                <a:solidFill>
                  <a:schemeClr val="tx1"/>
                </a:solidFill>
                <a:latin typeface="+mn-lt"/>
                <a:ea typeface="+mn-ea"/>
                <a:cs typeface="+mn-cs"/>
                <a:hlinkClick r:id="rId7"/>
              </a:rPr>
              <a:t>Růžičková kapusta</a:t>
            </a:r>
            <a:r>
              <a:rPr lang="cs-CZ" sz="1200" b="0" i="0" kern="1200" dirty="0" smtClean="0">
                <a:solidFill>
                  <a:schemeClr val="tx1"/>
                </a:solidFill>
                <a:latin typeface="+mn-lt"/>
                <a:ea typeface="+mn-ea"/>
                <a:cs typeface="+mn-cs"/>
              </a:rPr>
              <a:t>115</a:t>
            </a:r>
            <a:r>
              <a:rPr lang="cs-CZ" sz="1200" b="0" i="0" u="none" strike="noStrike" kern="1200" dirty="0" smtClean="0">
                <a:solidFill>
                  <a:schemeClr val="tx1"/>
                </a:solidFill>
                <a:latin typeface="+mn-lt"/>
                <a:ea typeface="+mn-ea"/>
                <a:cs typeface="+mn-cs"/>
                <a:hlinkClick r:id="rId8" tooltip="Mrkev"/>
              </a:rPr>
              <a:t>Mrkev</a:t>
            </a:r>
            <a:r>
              <a:rPr lang="cs-CZ" sz="1200" b="0" i="0" kern="1200" dirty="0" smtClean="0">
                <a:solidFill>
                  <a:schemeClr val="tx1"/>
                </a:solidFill>
                <a:latin typeface="+mn-lt"/>
                <a:ea typeface="+mn-ea"/>
                <a:cs typeface="+mn-cs"/>
              </a:rPr>
              <a:t>35</a:t>
            </a:r>
            <a:r>
              <a:rPr lang="cs-CZ" sz="1200" b="0" i="0" u="none" strike="noStrike" kern="1200" dirty="0" smtClean="0">
                <a:solidFill>
                  <a:schemeClr val="tx1"/>
                </a:solidFill>
                <a:latin typeface="+mn-lt"/>
                <a:ea typeface="+mn-ea"/>
                <a:cs typeface="+mn-cs"/>
                <a:hlinkClick r:id="rId9"/>
              </a:rPr>
              <a:t>Kiwi</a:t>
            </a:r>
            <a:r>
              <a:rPr lang="cs-CZ" sz="1200" b="0" i="0" kern="1200" dirty="0" smtClean="0">
                <a:solidFill>
                  <a:schemeClr val="tx1"/>
                </a:solidFill>
                <a:latin typeface="+mn-lt"/>
                <a:ea typeface="+mn-ea"/>
                <a:cs typeface="+mn-cs"/>
              </a:rPr>
              <a:t>90</a:t>
            </a:r>
            <a:r>
              <a:rPr lang="cs-CZ" sz="1200" b="0" i="0" u="none" strike="noStrike" kern="1200" dirty="0" smtClean="0">
                <a:solidFill>
                  <a:schemeClr val="tx1"/>
                </a:solidFill>
                <a:latin typeface="+mn-lt"/>
                <a:ea typeface="+mn-ea"/>
                <a:cs typeface="+mn-cs"/>
                <a:hlinkClick r:id="rId10"/>
              </a:rPr>
              <a:t>Česnek</a:t>
            </a:r>
            <a:r>
              <a:rPr lang="cs-CZ" sz="1200" b="0" i="0" kern="1200" dirty="0" smtClean="0">
                <a:solidFill>
                  <a:schemeClr val="tx1"/>
                </a:solidFill>
                <a:latin typeface="+mn-lt"/>
                <a:ea typeface="+mn-ea"/>
                <a:cs typeface="+mn-cs"/>
              </a:rPr>
              <a:t>17</a:t>
            </a:r>
            <a:r>
              <a:rPr lang="cs-CZ" sz="1200" b="0" i="0" u="none" strike="noStrike" kern="1200" dirty="0" smtClean="0">
                <a:solidFill>
                  <a:schemeClr val="tx1"/>
                </a:solidFill>
                <a:latin typeface="+mn-lt"/>
                <a:ea typeface="+mn-ea"/>
                <a:cs typeface="+mn-cs"/>
                <a:hlinkClick r:id="rId11"/>
              </a:rPr>
              <a:t>Brokolice</a:t>
            </a:r>
            <a:r>
              <a:rPr lang="cs-CZ" sz="1200" b="0" i="0" kern="1200" dirty="0" smtClean="0">
                <a:solidFill>
                  <a:schemeClr val="tx1"/>
                </a:solidFill>
                <a:latin typeface="+mn-lt"/>
                <a:ea typeface="+mn-ea"/>
                <a:cs typeface="+mn-cs"/>
              </a:rPr>
              <a:t>90</a:t>
            </a:r>
            <a:r>
              <a:rPr lang="cs-CZ" sz="1200" b="0" i="0" u="none" strike="noStrike" kern="1200" dirty="0" smtClean="0">
                <a:solidFill>
                  <a:schemeClr val="tx1"/>
                </a:solidFill>
                <a:latin typeface="+mn-lt"/>
                <a:ea typeface="+mn-ea"/>
                <a:cs typeface="+mn-cs"/>
                <a:hlinkClick r:id="rId12"/>
              </a:rPr>
              <a:t>Ředkvička</a:t>
            </a:r>
            <a:r>
              <a:rPr lang="cs-CZ" sz="1200" b="0" i="0" kern="1200" dirty="0" smtClean="0">
                <a:solidFill>
                  <a:schemeClr val="tx1"/>
                </a:solidFill>
                <a:latin typeface="+mn-lt"/>
                <a:ea typeface="+mn-ea"/>
                <a:cs typeface="+mn-cs"/>
              </a:rPr>
              <a:t>17</a:t>
            </a:r>
            <a:r>
              <a:rPr lang="cs-CZ" sz="1200" b="0" i="0" u="none" strike="noStrike" kern="1200" dirty="0" smtClean="0">
                <a:solidFill>
                  <a:schemeClr val="tx1"/>
                </a:solidFill>
                <a:latin typeface="+mn-lt"/>
                <a:ea typeface="+mn-ea"/>
                <a:cs typeface="+mn-cs"/>
                <a:hlinkClick r:id="rId13"/>
              </a:rPr>
              <a:t>Červený rybíz</a:t>
            </a:r>
            <a:r>
              <a:rPr lang="cs-CZ" sz="1200" b="0" i="0" kern="1200" dirty="0" smtClean="0">
                <a:solidFill>
                  <a:schemeClr val="tx1"/>
                </a:solidFill>
                <a:latin typeface="+mn-lt"/>
                <a:ea typeface="+mn-ea"/>
                <a:cs typeface="+mn-cs"/>
              </a:rPr>
              <a:t>80Rané </a:t>
            </a:r>
            <a:r>
              <a:rPr lang="cs-CZ" sz="1200" b="0" i="0" u="none" strike="noStrike" kern="1200" dirty="0" smtClean="0">
                <a:solidFill>
                  <a:schemeClr val="tx1"/>
                </a:solidFill>
                <a:latin typeface="+mn-lt"/>
                <a:ea typeface="+mn-ea"/>
                <a:cs typeface="+mn-cs"/>
                <a:hlinkClick r:id="rId14" tooltip="Brambory"/>
              </a:rPr>
              <a:t>brambory</a:t>
            </a:r>
            <a:r>
              <a:rPr lang="cs-CZ" sz="1200" b="0" i="0" kern="1200" dirty="0" smtClean="0">
                <a:solidFill>
                  <a:schemeClr val="tx1"/>
                </a:solidFill>
                <a:latin typeface="+mn-lt"/>
                <a:ea typeface="+mn-ea"/>
                <a:cs typeface="+mn-cs"/>
              </a:rPr>
              <a:t>16</a:t>
            </a:r>
            <a:r>
              <a:rPr lang="cs-CZ" sz="1200" b="0" i="0" u="none" strike="noStrike" kern="1200" dirty="0" smtClean="0">
                <a:solidFill>
                  <a:schemeClr val="tx1"/>
                </a:solidFill>
                <a:latin typeface="+mn-lt"/>
                <a:ea typeface="+mn-ea"/>
                <a:cs typeface="+mn-cs"/>
                <a:hlinkClick r:id="rId15"/>
              </a:rPr>
              <a:t>Papája</a:t>
            </a:r>
            <a:r>
              <a:rPr lang="cs-CZ" sz="1200" b="0" i="0" kern="1200" dirty="0" smtClean="0">
                <a:solidFill>
                  <a:schemeClr val="tx1"/>
                </a:solidFill>
                <a:latin typeface="+mn-lt"/>
                <a:ea typeface="+mn-ea"/>
                <a:cs typeface="+mn-cs"/>
              </a:rPr>
              <a:t>60</a:t>
            </a:r>
            <a:r>
              <a:rPr lang="cs-CZ" sz="1200" b="0" i="0" u="none" strike="noStrike" kern="1200" dirty="0" smtClean="0">
                <a:solidFill>
                  <a:schemeClr val="tx1"/>
                </a:solidFill>
                <a:latin typeface="+mn-lt"/>
                <a:ea typeface="+mn-ea"/>
                <a:cs typeface="+mn-cs"/>
                <a:hlinkClick r:id="rId16" tooltip="Celer"/>
              </a:rPr>
              <a:t>Celer</a:t>
            </a:r>
            <a:r>
              <a:rPr lang="cs-CZ" sz="1200" b="0" i="0" kern="1200" dirty="0" smtClean="0">
                <a:solidFill>
                  <a:schemeClr val="tx1"/>
                </a:solidFill>
                <a:latin typeface="+mn-lt"/>
                <a:ea typeface="+mn-ea"/>
                <a:cs typeface="+mn-cs"/>
              </a:rPr>
              <a:t>8</a:t>
            </a:r>
            <a:r>
              <a:rPr lang="cs-CZ" sz="1200" b="0" i="0" u="none" strike="noStrike" kern="1200" dirty="0" smtClean="0">
                <a:solidFill>
                  <a:schemeClr val="tx1"/>
                </a:solidFill>
                <a:latin typeface="+mn-lt"/>
                <a:ea typeface="+mn-ea"/>
                <a:cs typeface="+mn-cs"/>
                <a:hlinkClick r:id="rId17"/>
              </a:rPr>
              <a:t>Pomeranč</a:t>
            </a:r>
            <a:r>
              <a:rPr lang="cs-CZ" sz="1200" b="0" i="0" kern="1200" dirty="0" smtClean="0">
                <a:solidFill>
                  <a:schemeClr val="tx1"/>
                </a:solidFill>
                <a:latin typeface="+mn-lt"/>
                <a:ea typeface="+mn-ea"/>
                <a:cs typeface="+mn-cs"/>
              </a:rPr>
              <a:t>50</a:t>
            </a:r>
            <a:r>
              <a:rPr lang="cs-CZ" sz="1200" b="0" i="0" u="none" strike="noStrike" kern="1200" dirty="0" smtClean="0">
                <a:solidFill>
                  <a:schemeClr val="tx1"/>
                </a:solidFill>
                <a:latin typeface="+mn-lt"/>
                <a:ea typeface="+mn-ea"/>
                <a:cs typeface="+mn-cs"/>
                <a:hlinkClick r:id="rId18"/>
              </a:rPr>
              <a:t>Cibule</a:t>
            </a:r>
            <a:r>
              <a:rPr lang="cs-CZ" sz="1200" b="0" i="0" kern="1200" dirty="0" smtClean="0">
                <a:solidFill>
                  <a:schemeClr val="tx1"/>
                </a:solidFill>
                <a:latin typeface="+mn-lt"/>
                <a:ea typeface="+mn-ea"/>
                <a:cs typeface="+mn-cs"/>
              </a:rPr>
              <a:t>5</a:t>
            </a:r>
            <a:r>
              <a:rPr lang="cs-CZ" sz="1200" b="0" i="0" u="none" strike="noStrike" kern="1200" dirty="0" smtClean="0">
                <a:solidFill>
                  <a:schemeClr val="tx1"/>
                </a:solidFill>
                <a:latin typeface="+mn-lt"/>
                <a:ea typeface="+mn-ea"/>
                <a:cs typeface="+mn-cs"/>
                <a:hlinkClick r:id="rId19"/>
              </a:rPr>
              <a:t>Zelí</a:t>
            </a:r>
            <a:r>
              <a:rPr lang="cs-CZ" sz="1200" b="0" i="0" kern="1200" dirty="0" smtClean="0">
                <a:solidFill>
                  <a:schemeClr val="tx1"/>
                </a:solidFill>
                <a:latin typeface="+mn-lt"/>
                <a:ea typeface="+mn-ea"/>
                <a:cs typeface="+mn-cs"/>
              </a:rPr>
              <a:t>49</a:t>
            </a:r>
            <a:r>
              <a:rPr lang="cs-CZ" sz="1200" b="0" i="0" u="none" strike="noStrike" kern="1200" dirty="0" smtClean="0">
                <a:solidFill>
                  <a:schemeClr val="tx1"/>
                </a:solidFill>
                <a:latin typeface="+mn-lt"/>
                <a:ea typeface="+mn-ea"/>
                <a:cs typeface="+mn-cs"/>
                <a:hlinkClick r:id="rId20"/>
              </a:rPr>
              <a:t>Okurka</a:t>
            </a:r>
            <a:r>
              <a:rPr lang="cs-CZ" sz="1200" b="0" i="0" kern="1200" dirty="0" smtClean="0">
                <a:solidFill>
                  <a:schemeClr val="tx1"/>
                </a:solidFill>
                <a:latin typeface="+mn-lt"/>
                <a:ea typeface="+mn-ea"/>
                <a:cs typeface="+mn-cs"/>
              </a:rPr>
              <a:t>2</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33</a:t>
            </a:fld>
            <a:endParaRPr lang="cs-CZ"/>
          </a:p>
        </p:txBody>
      </p:sp>
    </p:spTree>
    <p:extLst>
      <p:ext uri="{BB962C8B-B14F-4D97-AF65-F5344CB8AC3E}">
        <p14:creationId xmlns:p14="http://schemas.microsoft.com/office/powerpoint/2010/main" val="3909307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34</a:t>
            </a:fld>
            <a:endParaRPr lang="cs-CZ"/>
          </a:p>
        </p:txBody>
      </p:sp>
    </p:spTree>
    <p:extLst>
      <p:ext uri="{BB962C8B-B14F-4D97-AF65-F5344CB8AC3E}">
        <p14:creationId xmlns:p14="http://schemas.microsoft.com/office/powerpoint/2010/main" val="3095267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35</a:t>
            </a:fld>
            <a:endParaRPr lang="cs-CZ"/>
          </a:p>
        </p:txBody>
      </p:sp>
    </p:spTree>
    <p:extLst>
      <p:ext uri="{BB962C8B-B14F-4D97-AF65-F5344CB8AC3E}">
        <p14:creationId xmlns:p14="http://schemas.microsoft.com/office/powerpoint/2010/main" val="2723264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smtClean="0"/>
          </a:p>
          <a:p>
            <a:r>
              <a:rPr lang="cs-CZ" dirty="0" smtClean="0"/>
              <a:t>V </a:t>
            </a:r>
            <a:r>
              <a:rPr lang="cs-CZ" dirty="0" err="1" smtClean="0"/>
              <a:t>seniu</a:t>
            </a:r>
            <a:r>
              <a:rPr lang="cs-CZ" dirty="0" smtClean="0"/>
              <a:t> – důležitý pro udržení</a:t>
            </a:r>
            <a:r>
              <a:rPr lang="cs-CZ" baseline="0" dirty="0" smtClean="0"/>
              <a:t> stavu kostní hmoty</a:t>
            </a:r>
            <a:endParaRPr lang="cs-CZ" dirty="0" smtClean="0"/>
          </a:p>
          <a:p>
            <a:r>
              <a:rPr lang="cs-CZ" sz="1200" dirty="0" smtClean="0">
                <a:solidFill>
                  <a:schemeClr val="accent6">
                    <a:lumMod val="50000"/>
                  </a:schemeClr>
                </a:solidFill>
              </a:rPr>
              <a:t>mléko a mléčné výrobky – bohatý zdroj, vstřebatelnost 30%</a:t>
            </a:r>
          </a:p>
          <a:p>
            <a:endParaRPr lang="cs-CZ" sz="1200" dirty="0" smtClean="0">
              <a:solidFill>
                <a:schemeClr val="accent6">
                  <a:lumMod val="50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2000" dirty="0" smtClean="0">
                <a:solidFill>
                  <a:schemeClr val="accent6">
                    <a:lumMod val="50000"/>
                  </a:schemeClr>
                </a:solidFill>
              </a:rPr>
              <a:t>zelenina s nízkým obsahem šťavelanů – vstřebatelnost až 50-60 %</a:t>
            </a:r>
          </a:p>
          <a:p>
            <a:r>
              <a:rPr lang="cs-CZ" dirty="0" smtClean="0"/>
              <a:t>Skořápkové ovoce- vstřebatelnost 20 %</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36</a:t>
            </a:fld>
            <a:endParaRPr lang="cs-CZ"/>
          </a:p>
        </p:txBody>
      </p:sp>
    </p:spTree>
    <p:extLst>
      <p:ext uri="{BB962C8B-B14F-4D97-AF65-F5344CB8AC3E}">
        <p14:creationId xmlns:p14="http://schemas.microsoft.com/office/powerpoint/2010/main" val="1465750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37</a:t>
            </a:fld>
            <a:endParaRPr lang="cs-CZ"/>
          </a:p>
        </p:txBody>
      </p:sp>
    </p:spTree>
    <p:extLst>
      <p:ext uri="{BB962C8B-B14F-4D97-AF65-F5344CB8AC3E}">
        <p14:creationId xmlns:p14="http://schemas.microsoft.com/office/powerpoint/2010/main" val="377119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dirty="0" smtClean="0">
                <a:solidFill>
                  <a:schemeClr val="accent6">
                    <a:lumMod val="50000"/>
                  </a:schemeClr>
                </a:solidFill>
              </a:rPr>
              <a:t>drobné krevní ztráty např.</a:t>
            </a:r>
            <a:r>
              <a:rPr lang="cs-CZ" sz="1200" baseline="0" dirty="0" smtClean="0">
                <a:solidFill>
                  <a:schemeClr val="accent6">
                    <a:lumMod val="50000"/>
                  </a:schemeClr>
                </a:solidFill>
              </a:rPr>
              <a:t> při chronickém používání analgetik, nesteroidních antiflogistik</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38</a:t>
            </a:fld>
            <a:endParaRPr lang="cs-CZ"/>
          </a:p>
        </p:txBody>
      </p:sp>
    </p:spTree>
    <p:extLst>
      <p:ext uri="{BB962C8B-B14F-4D97-AF65-F5344CB8AC3E}">
        <p14:creationId xmlns:p14="http://schemas.microsoft.com/office/powerpoint/2010/main" val="183475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39</a:t>
            </a:fld>
            <a:endParaRPr lang="cs-CZ"/>
          </a:p>
        </p:txBody>
      </p:sp>
    </p:spTree>
    <p:extLst>
      <p:ext uri="{BB962C8B-B14F-4D97-AF65-F5344CB8AC3E}">
        <p14:creationId xmlns:p14="http://schemas.microsoft.com/office/powerpoint/2010/main" val="56607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5</a:t>
            </a:fld>
            <a:endParaRPr lang="cs-CZ"/>
          </a:p>
        </p:txBody>
      </p:sp>
    </p:spTree>
    <p:extLst>
      <p:ext uri="{BB962C8B-B14F-4D97-AF65-F5344CB8AC3E}">
        <p14:creationId xmlns:p14="http://schemas.microsoft.com/office/powerpoint/2010/main" val="2915996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Zařadit dostatek tekutin</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40</a:t>
            </a:fld>
            <a:endParaRPr lang="cs-CZ"/>
          </a:p>
        </p:txBody>
      </p:sp>
    </p:spTree>
    <p:extLst>
      <p:ext uri="{BB962C8B-B14F-4D97-AF65-F5344CB8AC3E}">
        <p14:creationId xmlns:p14="http://schemas.microsoft.com/office/powerpoint/2010/main" val="3639138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41</a:t>
            </a:fld>
            <a:endParaRPr lang="cs-CZ"/>
          </a:p>
        </p:txBody>
      </p:sp>
    </p:spTree>
    <p:extLst>
      <p:ext uri="{BB962C8B-B14F-4D97-AF65-F5344CB8AC3E}">
        <p14:creationId xmlns:p14="http://schemas.microsoft.com/office/powerpoint/2010/main" val="1005426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43</a:t>
            </a:fld>
            <a:endParaRPr lang="cs-CZ"/>
          </a:p>
        </p:txBody>
      </p:sp>
    </p:spTree>
    <p:extLst>
      <p:ext uri="{BB962C8B-B14F-4D97-AF65-F5344CB8AC3E}">
        <p14:creationId xmlns:p14="http://schemas.microsoft.com/office/powerpoint/2010/main" val="3957302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44</a:t>
            </a:fld>
            <a:endParaRPr lang="cs-CZ"/>
          </a:p>
        </p:txBody>
      </p:sp>
    </p:spTree>
    <p:extLst>
      <p:ext uri="{BB962C8B-B14F-4D97-AF65-F5344CB8AC3E}">
        <p14:creationId xmlns:p14="http://schemas.microsoft.com/office/powerpoint/2010/main" val="46704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Karence -</a:t>
            </a:r>
            <a:r>
              <a:rPr lang="cs-CZ" baseline="0" dirty="0" smtClean="0"/>
              <a:t> </a:t>
            </a:r>
            <a:r>
              <a:rPr lang="cs-CZ" sz="1200" b="0" i="0" kern="1200" dirty="0" smtClean="0">
                <a:solidFill>
                  <a:schemeClr val="tx1"/>
                </a:solidFill>
                <a:latin typeface="+mn-lt"/>
                <a:ea typeface="+mn-ea"/>
                <a:cs typeface="+mn-cs"/>
              </a:rPr>
              <a:t>nedostatek některé živiny nebo látky vyvolávající chorobný stav</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7</a:t>
            </a:fld>
            <a:endParaRPr lang="cs-CZ"/>
          </a:p>
        </p:txBody>
      </p:sp>
    </p:spTree>
    <p:extLst>
      <p:ext uri="{BB962C8B-B14F-4D97-AF65-F5344CB8AC3E}">
        <p14:creationId xmlns:p14="http://schemas.microsoft.com/office/powerpoint/2010/main" val="359984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Karence -</a:t>
            </a:r>
            <a:r>
              <a:rPr lang="cs-CZ" baseline="0" dirty="0" smtClean="0"/>
              <a:t> </a:t>
            </a:r>
            <a:r>
              <a:rPr lang="cs-CZ" sz="1200" b="0" i="0" kern="1200" dirty="0" smtClean="0">
                <a:solidFill>
                  <a:schemeClr val="tx1"/>
                </a:solidFill>
                <a:latin typeface="+mn-lt"/>
                <a:ea typeface="+mn-ea"/>
                <a:cs typeface="+mn-cs"/>
              </a:rPr>
              <a:t>nedostatek některé živiny nebo látky vyvolávající chorobný stav</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8</a:t>
            </a:fld>
            <a:endParaRPr lang="cs-CZ"/>
          </a:p>
        </p:txBody>
      </p:sp>
    </p:spTree>
    <p:extLst>
      <p:ext uri="{BB962C8B-B14F-4D97-AF65-F5344CB8AC3E}">
        <p14:creationId xmlns:p14="http://schemas.microsoft.com/office/powerpoint/2010/main" val="76532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9</a:t>
            </a:fld>
            <a:endParaRPr lang="cs-CZ"/>
          </a:p>
        </p:txBody>
      </p:sp>
    </p:spTree>
    <p:extLst>
      <p:ext uri="{BB962C8B-B14F-4D97-AF65-F5344CB8AC3E}">
        <p14:creationId xmlns:p14="http://schemas.microsoft.com/office/powerpoint/2010/main" val="110805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kern="1200" dirty="0" smtClean="0">
                <a:solidFill>
                  <a:schemeClr val="tx1"/>
                </a:solidFill>
                <a:latin typeface="+mn-lt"/>
                <a:ea typeface="+mn-ea"/>
                <a:cs typeface="+mn-cs"/>
              </a:rPr>
              <a:t>snížené chuťové a čichové vnímání (až u 80 % seniorů) a atrofie chuťových pohárků vedou ke snížení chuti k jídlu</a:t>
            </a:r>
          </a:p>
          <a:p>
            <a:r>
              <a:rPr lang="cs-CZ" sz="1200" b="0" i="0" kern="1200" dirty="0" smtClean="0">
                <a:solidFill>
                  <a:schemeClr val="tx1"/>
                </a:solidFill>
                <a:latin typeface="+mn-lt"/>
                <a:ea typeface="+mn-ea"/>
                <a:cs typeface="+mn-cs"/>
              </a:rPr>
              <a:t>snížený pocit žízně a snížená potřeba pít vede k dehydrataci a snížení chuti k jídlu</a:t>
            </a:r>
          </a:p>
          <a:p>
            <a:r>
              <a:rPr lang="cs-CZ" sz="1200" b="0" i="0" kern="1200" dirty="0" smtClean="0">
                <a:solidFill>
                  <a:schemeClr val="tx1"/>
                </a:solidFill>
                <a:latin typeface="+mn-lt"/>
                <a:ea typeface="+mn-ea"/>
                <a:cs typeface="+mn-cs"/>
              </a:rPr>
              <a:t>často značná konzumace léků vede ke snížení chuti k jídlu</a:t>
            </a:r>
          </a:p>
          <a:p>
            <a:r>
              <a:rPr lang="cs-CZ" sz="1200" b="0" i="0" kern="1200" dirty="0" smtClean="0">
                <a:solidFill>
                  <a:schemeClr val="tx1"/>
                </a:solidFill>
                <a:latin typeface="+mn-lt"/>
                <a:ea typeface="+mn-ea"/>
                <a:cs typeface="+mn-cs"/>
              </a:rPr>
              <a:t>problémy s chrupem, ústní sliznicí a s polykáním také vedou ke snížení chuti k jídlu</a:t>
            </a:r>
          </a:p>
          <a:p>
            <a:r>
              <a:rPr lang="cs-CZ" sz="1200" b="0" i="0" kern="1200" dirty="0" smtClean="0">
                <a:solidFill>
                  <a:schemeClr val="tx1"/>
                </a:solidFill>
                <a:latin typeface="+mn-lt"/>
                <a:ea typeface="+mn-ea"/>
                <a:cs typeface="+mn-cs"/>
              </a:rPr>
              <a:t>suchost v ústech, choroby dásní či umělý chrup vyvolávají potíže s konzumací jídel</a:t>
            </a:r>
          </a:p>
          <a:p>
            <a:r>
              <a:rPr lang="cs-CZ" sz="1200" b="0" i="0" kern="1200" dirty="0" smtClean="0">
                <a:solidFill>
                  <a:schemeClr val="tx1"/>
                </a:solidFill>
                <a:latin typeface="+mn-lt"/>
                <a:ea typeface="+mn-ea"/>
                <a:cs typeface="+mn-cs"/>
              </a:rPr>
              <a:t>zhoršená pohyblivost a zhoršený zrak vedou ke snížené schopnosti nákupu i přípravy pokrmů</a:t>
            </a:r>
          </a:p>
          <a:p>
            <a:r>
              <a:rPr lang="cs-CZ" sz="1200" b="0" i="0" kern="1200" dirty="0" smtClean="0">
                <a:solidFill>
                  <a:schemeClr val="tx1"/>
                </a:solidFill>
                <a:latin typeface="+mn-lt"/>
                <a:ea typeface="+mn-ea"/>
                <a:cs typeface="+mn-cs"/>
              </a:rPr>
              <a:t>zhoršení duševních funkcí, například zapomnětlivost, vede k vynechávání denních jídel</a:t>
            </a:r>
          </a:p>
          <a:p>
            <a:r>
              <a:rPr lang="cs-CZ" sz="1200" b="0" i="0" kern="1200" dirty="0" smtClean="0">
                <a:solidFill>
                  <a:schemeClr val="tx1"/>
                </a:solidFill>
                <a:latin typeface="+mn-lt"/>
                <a:ea typeface="+mn-ea"/>
                <a:cs typeface="+mn-cs"/>
              </a:rPr>
              <a:t>stárnutí vnitřních orgánů zhoršuje vstřebávání živin ze stravy a snižuje jejich využití, snižuje se sekrece trávicích šťáv, ochabuje činnost trávicího traktu, snižuje se funkčnost tenkého střeva</a:t>
            </a:r>
          </a:p>
          <a:p>
            <a:r>
              <a:rPr lang="cs-CZ" sz="1200" b="0" i="0" kern="1200" dirty="0" smtClean="0">
                <a:solidFill>
                  <a:schemeClr val="tx1"/>
                </a:solidFill>
                <a:latin typeface="+mn-lt"/>
                <a:ea typeface="+mn-ea"/>
                <a:cs typeface="+mn-cs"/>
              </a:rPr>
              <a:t>omezené finanční prostředky, osamělost, sociální izolace vedou k nevhodné výživě</a:t>
            </a:r>
          </a:p>
          <a:p>
            <a:r>
              <a:rPr lang="cs-CZ" sz="1200" b="0" i="0" kern="1200" dirty="0" smtClean="0">
                <a:solidFill>
                  <a:schemeClr val="tx1"/>
                </a:solidFill>
                <a:latin typeface="+mn-lt"/>
                <a:ea typeface="+mn-ea"/>
                <a:cs typeface="+mn-cs"/>
              </a:rPr>
              <a:t>nezájem, apatie, lhostejnost vede k jednostranné výživě, převážně s obsahem sacharidů.</a:t>
            </a:r>
          </a:p>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10</a:t>
            </a:fld>
            <a:endParaRPr lang="cs-CZ"/>
          </a:p>
        </p:txBody>
      </p:sp>
    </p:spTree>
    <p:extLst>
      <p:ext uri="{BB962C8B-B14F-4D97-AF65-F5344CB8AC3E}">
        <p14:creationId xmlns:p14="http://schemas.microsoft.com/office/powerpoint/2010/main" val="32834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11</a:t>
            </a:fld>
            <a:endParaRPr lang="cs-CZ"/>
          </a:p>
        </p:txBody>
      </p:sp>
    </p:spTree>
    <p:extLst>
      <p:ext uri="{BB962C8B-B14F-4D97-AF65-F5344CB8AC3E}">
        <p14:creationId xmlns:p14="http://schemas.microsoft.com/office/powerpoint/2010/main" val="76715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12</a:t>
            </a:fld>
            <a:endParaRPr lang="cs-CZ"/>
          </a:p>
        </p:txBody>
      </p:sp>
    </p:spTree>
    <p:extLst>
      <p:ext uri="{BB962C8B-B14F-4D97-AF65-F5344CB8AC3E}">
        <p14:creationId xmlns:p14="http://schemas.microsoft.com/office/powerpoint/2010/main" val="321113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8D061EED-BD47-48D4-9BDC-EE55EB02A3F2}" type="datetime1">
              <a:rPr lang="cs-CZ" smtClean="0"/>
              <a:pPr/>
              <a:t>9.5.2016</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5A41CC9E-3E92-4D96-9B31-D445813A7040}" type="slidenum">
              <a:rPr lang="cs-CZ" smtClean="0"/>
              <a:pPr/>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9AF6354-60A3-4574-B5A6-F756B202D41E}" type="datetime1">
              <a:rPr lang="cs-CZ" smtClean="0"/>
              <a:pPr/>
              <a:t>9.5.2016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41CC9E-3E92-4D96-9B31-D445813A704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3AD6113-D07F-4FD2-B83D-2590856183E1}" type="datetime1">
              <a:rPr lang="cs-CZ" smtClean="0"/>
              <a:pPr/>
              <a:t>9.5.2016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41CC9E-3E92-4D96-9B31-D445813A7040}" type="slidenum">
              <a:rPr lang="cs-CZ" smtClean="0"/>
              <a:pPr/>
              <a:t>‹#›</a:t>
            </a:fld>
            <a:endParaRPr lang="cs-CZ"/>
          </a:p>
        </p:txBody>
      </p:sp>
      <p:sp>
        <p:nvSpPr>
          <p:cNvPr id="7" name="Přímá spojovací čára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ovací čára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1FED2738-8D1C-4B65-AE00-7C60193ECE79}" type="datetime1">
              <a:rPr lang="cs-CZ" smtClean="0"/>
              <a:pPr/>
              <a:t>9.5.2016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41CC9E-3E92-4D96-9B31-D445813A7040}" type="slidenum">
              <a:rPr lang="cs-CZ" smtClean="0"/>
              <a:pPr/>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3E0AFA18-36E1-4DE8-98F0-8EE8778B254F}" type="datetime1">
              <a:rPr lang="cs-CZ" smtClean="0"/>
              <a:pPr/>
              <a:t>9.5.2016</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5A41CC9E-3E92-4D96-9B31-D445813A7040}" type="slidenum">
              <a:rPr lang="cs-CZ" smtClean="0"/>
              <a:pPr/>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32D704D7-C5BC-4E99-82AC-FAFF50AA152B}" type="datetime1">
              <a:rPr lang="cs-CZ" smtClean="0"/>
              <a:pPr/>
              <a:t>9.5.2016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41CC9E-3E92-4D96-9B31-D445813A7040}" type="slidenum">
              <a:rPr lang="cs-CZ" smtClean="0"/>
              <a:pPr/>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278D5F53-4127-4966-8363-FF9835602F4F}" type="datetime1">
              <a:rPr lang="cs-CZ" smtClean="0"/>
              <a:pPr/>
              <a:t>9.5.2016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A41CC9E-3E92-4D96-9B31-D445813A7040}" type="slidenum">
              <a:rPr lang="cs-CZ" smtClean="0"/>
              <a:pPr/>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79E234A1-A7FD-4E14-AAD0-1BA009A43B08}" type="datetime1">
              <a:rPr lang="cs-CZ" smtClean="0"/>
              <a:pPr/>
              <a:t>9.5.2016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A7BAD3B-7173-4BBB-970E-1729F7CF0771}" type="datetime1">
              <a:rPr lang="cs-CZ" smtClean="0"/>
              <a:pPr/>
              <a:t>9.5.2016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a:t>
            </a:fld>
            <a:endParaRPr lang="cs-CZ"/>
          </a:p>
        </p:txBody>
      </p:sp>
      <p:sp>
        <p:nvSpPr>
          <p:cNvPr id="5" name="Přímá spojovací čár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70DFC266-E60A-43B9-BD8F-5EF1AF2AA420}" type="datetime1">
              <a:rPr lang="cs-CZ" smtClean="0"/>
              <a:pPr/>
              <a:t>9.5.2016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41CC9E-3E92-4D96-9B31-D445813A7040}"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ovací čára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B6B10CC9-148A-4F9D-800C-02CEE324D805}" type="datetime1">
              <a:rPr lang="cs-CZ" smtClean="0"/>
              <a:pPr/>
              <a:t>9.5.2016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41CC9E-3E92-4D96-9B31-D445813A7040}"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1000"/>
            <a:lum/>
          </a:blip>
          <a:srcRect/>
          <a:tile tx="0" ty="0" sx="100000" sy="100000" flip="none" algn="tl"/>
        </a:blipFill>
        <a:effectLst/>
      </p:bgPr>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EBB9329-801F-46CF-BDDB-6F2BE8DC0302}" type="datetime1">
              <a:rPr lang="cs-CZ" smtClean="0"/>
              <a:pPr/>
              <a:t>9.5.2016</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A41CC9E-3E92-4D96-9B31-D445813A7040}" type="slidenum">
              <a:rPr lang="cs-CZ" smtClean="0"/>
              <a:pPr/>
              <a:t>‹#›</a:t>
            </a:fld>
            <a:endParaRPr lang="cs-CZ"/>
          </a:p>
        </p:txBody>
      </p:sp>
      <p:sp>
        <p:nvSpPr>
          <p:cNvPr id="28" name="Přímá spojovací čára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ovací čára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zubrno.cz/studie/pdf/kap05.pdf"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142976" y="3786190"/>
            <a:ext cx="6858000" cy="990600"/>
          </a:xfrm>
        </p:spPr>
        <p:txBody>
          <a:bodyPr>
            <a:noAutofit/>
          </a:bodyPr>
          <a:lstStyle/>
          <a:p>
            <a:pPr algn="l"/>
            <a:r>
              <a:rPr lang="cs-CZ" sz="3400" b="1" dirty="0" smtClean="0">
                <a:solidFill>
                  <a:schemeClr val="accent2">
                    <a:lumMod val="50000"/>
                  </a:schemeClr>
                </a:solidFill>
                <a:effectLst>
                  <a:outerShdw blurRad="38100" dist="38100" dir="2700000" algn="tl">
                    <a:srgbClr val="000000">
                      <a:alpha val="43137"/>
                    </a:srgbClr>
                  </a:outerShdw>
                </a:effectLst>
              </a:rPr>
              <a:t>VÝŽIVA SENIORŮ </a:t>
            </a:r>
            <a:br>
              <a:rPr lang="cs-CZ" sz="3400" b="1" dirty="0" smtClean="0">
                <a:solidFill>
                  <a:schemeClr val="accent2">
                    <a:lumMod val="50000"/>
                  </a:schemeClr>
                </a:solidFill>
                <a:effectLst>
                  <a:outerShdw blurRad="38100" dist="38100" dir="2700000" algn="tl">
                    <a:srgbClr val="000000">
                      <a:alpha val="43137"/>
                    </a:srgbClr>
                  </a:outerShdw>
                </a:effectLst>
              </a:rPr>
            </a:br>
            <a:r>
              <a:rPr lang="cs-CZ" sz="3400" b="1" dirty="0" smtClean="0">
                <a:solidFill>
                  <a:schemeClr val="accent2">
                    <a:lumMod val="50000"/>
                  </a:schemeClr>
                </a:solidFill>
                <a:effectLst>
                  <a:outerShdw blurRad="38100" dist="38100" dir="2700000" algn="tl">
                    <a:srgbClr val="000000">
                      <a:alpha val="43137"/>
                    </a:srgbClr>
                  </a:outerShdw>
                </a:effectLst>
              </a:rPr>
              <a:t>V RÁMCI KOMUNITNÍ VÝŽIVY</a:t>
            </a:r>
            <a:endParaRPr lang="cs-CZ" sz="3400" b="1" dirty="0">
              <a:solidFill>
                <a:schemeClr val="accent2">
                  <a:lumMod val="50000"/>
                </a:schemeClr>
              </a:solidFill>
              <a:effectLst>
                <a:outerShdw blurRad="38100" dist="38100" dir="2700000" algn="tl">
                  <a:srgbClr val="000000">
                    <a:alpha val="43137"/>
                  </a:srgbClr>
                </a:outerShdw>
              </a:effectLst>
            </a:endParaRPr>
          </a:p>
        </p:txBody>
      </p:sp>
      <p:sp>
        <p:nvSpPr>
          <p:cNvPr id="3" name="Podnadpis 2"/>
          <p:cNvSpPr>
            <a:spLocks noGrp="1"/>
          </p:cNvSpPr>
          <p:nvPr>
            <p:ph type="subTitle" idx="1"/>
          </p:nvPr>
        </p:nvSpPr>
        <p:spPr/>
        <p:txBody>
          <a:bodyPr/>
          <a:lstStyle/>
          <a:p>
            <a:r>
              <a:rPr lang="cs-CZ" b="1" dirty="0" smtClean="0">
                <a:effectLst>
                  <a:outerShdw blurRad="38100" dist="38100" dir="2700000" algn="tl">
                    <a:srgbClr val="000000">
                      <a:alpha val="43137"/>
                    </a:srgbClr>
                  </a:outerShdw>
                </a:effectLst>
              </a:rPr>
              <a:t>Mgr. Jana Petrová</a:t>
            </a:r>
            <a:endParaRPr lang="cs-CZ" b="1" dirty="0">
              <a:effectLst>
                <a:outerShdw blurRad="38100" dist="38100" dir="2700000" algn="tl">
                  <a:srgbClr val="000000">
                    <a:alpha val="43137"/>
                  </a:srgbClr>
                </a:outerShdw>
              </a:effectLst>
            </a:endParaRPr>
          </a:p>
        </p:txBody>
      </p:sp>
      <p:pic>
        <p:nvPicPr>
          <p:cNvPr id="61452" name="Picture 12" descr="http://farm1.static.flickr.com/70/207335658_e92d379c2c.jpg"/>
          <p:cNvPicPr>
            <a:picLocks noChangeAspect="1" noChangeArrowheads="1"/>
          </p:cNvPicPr>
          <p:nvPr/>
        </p:nvPicPr>
        <p:blipFill>
          <a:blip r:embed="rId3" cstate="print"/>
          <a:srcRect/>
          <a:stretch>
            <a:fillRect/>
          </a:stretch>
        </p:blipFill>
        <p:spPr bwMode="auto">
          <a:xfrm>
            <a:off x="7143768" y="285728"/>
            <a:ext cx="1737373" cy="2857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datum 4"/>
          <p:cNvSpPr>
            <a:spLocks noGrp="1"/>
          </p:cNvSpPr>
          <p:nvPr>
            <p:ph type="dt" sz="half" idx="10"/>
          </p:nvPr>
        </p:nvSpPr>
        <p:spPr/>
        <p:txBody>
          <a:bodyPr/>
          <a:lstStyle/>
          <a:p>
            <a:fld id="{1444EE2B-DC1D-4637-88B0-73B88E71667F}" type="datetime1">
              <a:rPr lang="cs-CZ" smtClean="0"/>
              <a:pPr/>
              <a:t>9.5.2016</a:t>
            </a:fld>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fontScale="90000"/>
          </a:bodyPr>
          <a:lstStyle/>
          <a:p>
            <a:pPr algn="l"/>
            <a:r>
              <a:rPr lang="cs-CZ" sz="3900" b="1" dirty="0" smtClean="0">
                <a:solidFill>
                  <a:schemeClr val="accent2">
                    <a:lumMod val="50000"/>
                  </a:schemeClr>
                </a:solidFill>
                <a:effectLst>
                  <a:outerShdw blurRad="38100" dist="38100" dir="2700000" algn="tl">
                    <a:srgbClr val="000000">
                      <a:alpha val="43137"/>
                    </a:srgbClr>
                  </a:outerShdw>
                </a:effectLst>
              </a:rPr>
              <a:t>Faktory ovlivňující výživu seniorů</a:t>
            </a:r>
            <a:r>
              <a:rPr lang="cs-CZ" b="1" dirty="0" smtClean="0">
                <a:solidFill>
                  <a:schemeClr val="accent2">
                    <a:lumMod val="50000"/>
                  </a:schemeClr>
                </a:solidFill>
                <a:effectLst>
                  <a:outerShdw blurRad="38100" dist="38100" dir="2700000" algn="tl">
                    <a:srgbClr val="000000">
                      <a:alpha val="43137"/>
                    </a:srgbClr>
                  </a:outerShdw>
                </a:effectLst>
              </a:rPr>
              <a:t> </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85720" y="1142984"/>
            <a:ext cx="8643998" cy="4983179"/>
          </a:xfrm>
        </p:spPr>
        <p:txBody>
          <a:bodyPr>
            <a:noAutofit/>
          </a:bodyPr>
          <a:lstStyle/>
          <a:p>
            <a:pPr>
              <a:buSzPct val="70000"/>
              <a:buBlip>
                <a:blip r:embed="rId3"/>
              </a:buBlip>
            </a:pPr>
            <a:r>
              <a:rPr lang="cs-CZ" sz="1900" dirty="0" smtClean="0">
                <a:solidFill>
                  <a:schemeClr val="bg2">
                    <a:lumMod val="10000"/>
                  </a:schemeClr>
                </a:solidFill>
              </a:rPr>
              <a:t>chronické nemoci a poruchy</a:t>
            </a:r>
          </a:p>
          <a:p>
            <a:pPr>
              <a:buSzPct val="70000"/>
              <a:buBlip>
                <a:blip r:embed="rId3"/>
              </a:buBlip>
            </a:pPr>
            <a:r>
              <a:rPr lang="cs-CZ" sz="1900" dirty="0" smtClean="0">
                <a:solidFill>
                  <a:schemeClr val="bg2">
                    <a:lumMod val="10000"/>
                  </a:schemeClr>
                </a:solidFill>
              </a:rPr>
              <a:t>snížené chuťové a čichové vnímání (až u 80 %) , atrofie chuťových pohárků</a:t>
            </a:r>
          </a:p>
          <a:p>
            <a:pPr>
              <a:buSzPct val="70000"/>
              <a:buBlip>
                <a:blip r:embed="rId3"/>
              </a:buBlip>
            </a:pPr>
            <a:r>
              <a:rPr lang="cs-CZ" sz="1900" dirty="0" smtClean="0">
                <a:solidFill>
                  <a:schemeClr val="bg2">
                    <a:lumMod val="10000"/>
                  </a:schemeClr>
                </a:solidFill>
              </a:rPr>
              <a:t>snížený pocit žízně a snížená potřeba pít</a:t>
            </a:r>
          </a:p>
          <a:p>
            <a:pPr>
              <a:buSzPct val="70000"/>
              <a:buBlip>
                <a:blip r:embed="rId3"/>
              </a:buBlip>
            </a:pPr>
            <a:r>
              <a:rPr lang="cs-CZ" sz="1900" dirty="0" smtClean="0">
                <a:solidFill>
                  <a:schemeClr val="bg2">
                    <a:lumMod val="10000"/>
                  </a:schemeClr>
                </a:solidFill>
              </a:rPr>
              <a:t>konzumace většího množství léků</a:t>
            </a:r>
          </a:p>
          <a:p>
            <a:pPr>
              <a:buSzPct val="70000"/>
              <a:buBlip>
                <a:blip r:embed="rId3"/>
              </a:buBlip>
            </a:pPr>
            <a:r>
              <a:rPr lang="cs-CZ" sz="1900" dirty="0" smtClean="0">
                <a:solidFill>
                  <a:schemeClr val="bg2">
                    <a:lumMod val="10000"/>
                  </a:schemeClr>
                </a:solidFill>
              </a:rPr>
              <a:t>problémy s chrupem, umělý chrup</a:t>
            </a:r>
          </a:p>
          <a:p>
            <a:pPr>
              <a:buSzPct val="70000"/>
              <a:buBlip>
                <a:blip r:embed="rId3"/>
              </a:buBlip>
            </a:pPr>
            <a:r>
              <a:rPr lang="cs-CZ" sz="1900" dirty="0" smtClean="0">
                <a:solidFill>
                  <a:schemeClr val="bg2">
                    <a:lumMod val="10000"/>
                  </a:schemeClr>
                </a:solidFill>
              </a:rPr>
              <a:t>snížená tvorba slin, suchost v ústech, choroby dásní</a:t>
            </a:r>
          </a:p>
          <a:p>
            <a:pPr>
              <a:buSzPct val="70000"/>
              <a:buBlip>
                <a:blip r:embed="rId3"/>
              </a:buBlip>
            </a:pPr>
            <a:r>
              <a:rPr lang="cs-CZ" sz="1900" dirty="0" smtClean="0">
                <a:solidFill>
                  <a:schemeClr val="bg2">
                    <a:lumMod val="10000"/>
                  </a:schemeClr>
                </a:solidFill>
              </a:rPr>
              <a:t>poruchy polykání</a:t>
            </a:r>
          </a:p>
          <a:p>
            <a:pPr>
              <a:buSzPct val="70000"/>
              <a:buBlip>
                <a:blip r:embed="rId3"/>
              </a:buBlip>
            </a:pPr>
            <a:r>
              <a:rPr lang="cs-CZ" sz="1900" dirty="0" smtClean="0">
                <a:solidFill>
                  <a:schemeClr val="bg2">
                    <a:lumMod val="10000"/>
                  </a:schemeClr>
                </a:solidFill>
              </a:rPr>
              <a:t>omezení pohyblivosti, zhoršený zrak</a:t>
            </a:r>
          </a:p>
          <a:p>
            <a:pPr>
              <a:buSzPct val="70000"/>
              <a:buBlip>
                <a:blip r:embed="rId3"/>
              </a:buBlip>
            </a:pPr>
            <a:r>
              <a:rPr lang="cs-CZ" sz="1900" dirty="0" smtClean="0">
                <a:solidFill>
                  <a:schemeClr val="bg2">
                    <a:lumMod val="10000"/>
                  </a:schemeClr>
                </a:solidFill>
              </a:rPr>
              <a:t>zhoršení duševních funkcí, například zapomnětlivost </a:t>
            </a:r>
          </a:p>
          <a:p>
            <a:pPr>
              <a:buSzPct val="70000"/>
              <a:buBlip>
                <a:blip r:embed="rId3"/>
              </a:buBlip>
            </a:pPr>
            <a:r>
              <a:rPr lang="cs-CZ" sz="1900" dirty="0" smtClean="0">
                <a:solidFill>
                  <a:schemeClr val="bg2">
                    <a:lumMod val="10000"/>
                  </a:schemeClr>
                </a:solidFill>
              </a:rPr>
              <a:t>snížené vstřebávání živin ze stravy, snížené využití </a:t>
            </a:r>
          </a:p>
          <a:p>
            <a:pPr>
              <a:buSzPct val="70000"/>
              <a:buBlip>
                <a:blip r:embed="rId3"/>
              </a:buBlip>
            </a:pPr>
            <a:r>
              <a:rPr lang="cs-CZ" sz="1900" dirty="0" smtClean="0">
                <a:solidFill>
                  <a:schemeClr val="bg2">
                    <a:lumMod val="10000"/>
                  </a:schemeClr>
                </a:solidFill>
              </a:rPr>
              <a:t>snižuje se sekrece trávicích šťáv, ochabuje činnost trávicího traktu, snižuje se funkčnost tenkého střeva</a:t>
            </a:r>
          </a:p>
          <a:p>
            <a:pPr>
              <a:buSzPct val="70000"/>
              <a:buBlip>
                <a:blip r:embed="rId3"/>
              </a:buBlip>
            </a:pPr>
            <a:r>
              <a:rPr lang="cs-CZ" sz="1900" dirty="0" smtClean="0">
                <a:solidFill>
                  <a:schemeClr val="bg2">
                    <a:lumMod val="10000"/>
                  </a:schemeClr>
                </a:solidFill>
              </a:rPr>
              <a:t>omezené finanční prostředky, osamělost, sociální izolace</a:t>
            </a:r>
          </a:p>
          <a:p>
            <a:pPr>
              <a:buSzPct val="70000"/>
              <a:buBlip>
                <a:blip r:embed="rId3"/>
              </a:buBlip>
            </a:pPr>
            <a:r>
              <a:rPr lang="cs-CZ" sz="1900" dirty="0" smtClean="0">
                <a:solidFill>
                  <a:schemeClr val="bg2">
                    <a:lumMod val="10000"/>
                  </a:schemeClr>
                </a:solidFill>
              </a:rPr>
              <a:t>nezájem, apatie, lhostejnost</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10</a:t>
            </a:fld>
            <a:endParaRPr 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fontScale="90000"/>
          </a:bodyPr>
          <a:lstStyle/>
          <a:p>
            <a:r>
              <a:rPr lang="cs-CZ" sz="3900" b="1" dirty="0" smtClean="0">
                <a:solidFill>
                  <a:schemeClr val="accent2">
                    <a:lumMod val="50000"/>
                  </a:schemeClr>
                </a:solidFill>
                <a:effectLst>
                  <a:outerShdw blurRad="38100" dist="38100" dir="2700000" algn="tl">
                    <a:srgbClr val="000000">
                      <a:alpha val="43137"/>
                    </a:srgbClr>
                  </a:outerShdw>
                </a:effectLst>
              </a:rPr>
              <a:t>Faktory ovlivňující výživu seniorů</a:t>
            </a:r>
            <a:r>
              <a:rPr lang="cs-CZ" sz="4000" b="1" dirty="0" smtClean="0">
                <a:solidFill>
                  <a:schemeClr val="accent2">
                    <a:lumMod val="50000"/>
                  </a:schemeClr>
                </a:solidFill>
                <a:effectLst>
                  <a:outerShdw blurRad="38100" dist="38100" dir="2700000" algn="tl">
                    <a:srgbClr val="000000">
                      <a:alpha val="43137"/>
                    </a:srgbClr>
                  </a:outerShdw>
                </a:effectLst>
              </a:rPr>
              <a:t> </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4911741"/>
          </a:xfrm>
        </p:spPr>
        <p:txBody>
          <a:bodyPr>
            <a:noAutofit/>
          </a:bodyPr>
          <a:lstStyle/>
          <a:p>
            <a:pPr marL="1005840" lvl="2" indent="-457200">
              <a:spcBef>
                <a:spcPts val="0"/>
              </a:spcBef>
              <a:buClr>
                <a:srgbClr val="FFC000"/>
              </a:buClr>
              <a:buSzPct val="70000"/>
              <a:buFont typeface="Wingdings" pitchFamily="2" charset="2"/>
              <a:buChar char="§"/>
            </a:pPr>
            <a:endParaRPr lang="cs-CZ" sz="1800" dirty="0" smtClean="0">
              <a:solidFill>
                <a:schemeClr val="bg2">
                  <a:lumMod val="10000"/>
                </a:schemeClr>
              </a:solidFill>
            </a:endParaRPr>
          </a:p>
          <a:p>
            <a:pPr marL="731520" lvl="1" indent="-457200">
              <a:spcBef>
                <a:spcPts val="0"/>
              </a:spcBef>
              <a:buClr>
                <a:srgbClr val="FFC000"/>
              </a:buClr>
              <a:buSzPct val="70000"/>
              <a:buFont typeface="Wingdings" pitchFamily="2" charset="2"/>
              <a:buChar char="§"/>
            </a:pPr>
            <a:endParaRPr lang="cs-CZ" sz="2100" dirty="0" smtClean="0">
              <a:solidFill>
                <a:schemeClr val="bg2">
                  <a:lumMod val="10000"/>
                </a:schemeClr>
              </a:solidFill>
            </a:endParaRPr>
          </a:p>
          <a:p>
            <a:pPr marL="457200" indent="-457200">
              <a:spcBef>
                <a:spcPts val="0"/>
              </a:spcBef>
              <a:buSzPct val="70000"/>
              <a:buNone/>
            </a:pPr>
            <a:r>
              <a:rPr lang="cs-CZ" sz="2400" dirty="0" smtClean="0">
                <a:solidFill>
                  <a:schemeClr val="bg2">
                    <a:lumMod val="10000"/>
                  </a:schemeClr>
                </a:solidFill>
              </a:rPr>
              <a:t>	</a:t>
            </a:r>
          </a:p>
        </p:txBody>
      </p:sp>
      <p:graphicFrame>
        <p:nvGraphicFramePr>
          <p:cNvPr id="4" name="Tabulka 3"/>
          <p:cNvGraphicFramePr>
            <a:graphicFrameLocks noGrp="1"/>
          </p:cNvGraphicFramePr>
          <p:nvPr/>
        </p:nvGraphicFramePr>
        <p:xfrm>
          <a:off x="214282" y="1064751"/>
          <a:ext cx="8786874" cy="5260976"/>
        </p:xfrm>
        <a:graphic>
          <a:graphicData uri="http://schemas.openxmlformats.org/drawingml/2006/table">
            <a:tbl>
              <a:tblPr firstRow="1" bandRow="1">
                <a:tableStyleId>{5C22544A-7EE6-4342-B048-85BDC9FD1C3A}</a:tableStyleId>
              </a:tblPr>
              <a:tblGrid>
                <a:gridCol w="4500562"/>
                <a:gridCol w="4286312"/>
              </a:tblGrid>
              <a:tr h="356603">
                <a:tc>
                  <a:txBody>
                    <a:bodyPr/>
                    <a:lstStyle/>
                    <a:p>
                      <a:r>
                        <a:rPr lang="cs-CZ" dirty="0" smtClean="0"/>
                        <a:t>Fyziologické faktory</a:t>
                      </a:r>
                      <a:endParaRPr lang="cs-CZ" dirty="0"/>
                    </a:p>
                  </a:txBody>
                  <a:tcPr anchor="ctr"/>
                </a:tc>
                <a:tc>
                  <a:txBody>
                    <a:bodyPr/>
                    <a:lstStyle/>
                    <a:p>
                      <a:r>
                        <a:rPr lang="cs-CZ" dirty="0" smtClean="0"/>
                        <a:t>Možné důsledky na stav výživy</a:t>
                      </a:r>
                      <a:endParaRPr lang="cs-CZ" dirty="0"/>
                    </a:p>
                  </a:txBody>
                  <a:tcPr anchor="ctr"/>
                </a:tc>
              </a:tr>
              <a:tr h="802357">
                <a:tc>
                  <a:txBody>
                    <a:bodyPr/>
                    <a:lstStyle/>
                    <a:p>
                      <a:r>
                        <a:rPr lang="cs-CZ" sz="1600" dirty="0" smtClean="0">
                          <a:sym typeface="Wingdings 3"/>
                        </a:rPr>
                        <a:t></a:t>
                      </a:r>
                      <a:r>
                        <a:rPr lang="cs-CZ" sz="1600" dirty="0" smtClean="0"/>
                        <a:t> látkové přeměny, </a:t>
                      </a:r>
                      <a:r>
                        <a:rPr lang="cs-CZ" sz="1600" dirty="0" smtClean="0">
                          <a:sym typeface="Wingdings 3"/>
                        </a:rPr>
                        <a:t></a:t>
                      </a:r>
                      <a:r>
                        <a:rPr lang="cs-CZ" sz="1600" dirty="0" smtClean="0"/>
                        <a:t> fyzické aktivity</a:t>
                      </a:r>
                    </a:p>
                    <a:p>
                      <a:r>
                        <a:rPr lang="cs-CZ" sz="1600" dirty="0" smtClean="0">
                          <a:sym typeface="Wingdings 3"/>
                        </a:rPr>
                        <a:t></a:t>
                      </a:r>
                      <a:r>
                        <a:rPr lang="cs-CZ" sz="1600" dirty="0" smtClean="0"/>
                        <a:t> svalové hmoty, celkové tělesné vody, </a:t>
                      </a:r>
                      <a:br>
                        <a:rPr lang="cs-CZ" sz="1600" dirty="0" smtClean="0"/>
                      </a:br>
                      <a:r>
                        <a:rPr lang="cs-CZ" sz="1600" dirty="0" smtClean="0">
                          <a:sym typeface="Wingdings 3"/>
                        </a:rPr>
                        <a:t> tukové hmoty</a:t>
                      </a:r>
                      <a:endParaRPr lang="cs-CZ" sz="1600" dirty="0"/>
                    </a:p>
                  </a:txBody>
                  <a:tcPr anchor="ctr"/>
                </a:tc>
                <a:tc>
                  <a:txBody>
                    <a:bodyPr/>
                    <a:lstStyle/>
                    <a:p>
                      <a:r>
                        <a:rPr lang="cs-CZ" sz="1600" dirty="0" smtClean="0"/>
                        <a:t>Tendence  k</a:t>
                      </a:r>
                      <a:r>
                        <a:rPr lang="cs-CZ" sz="1600" baseline="0" dirty="0" smtClean="0"/>
                        <a:t> obezitě</a:t>
                      </a:r>
                      <a:endParaRPr lang="cs-CZ" sz="1600" dirty="0"/>
                    </a:p>
                  </a:txBody>
                  <a:tcPr anchor="ctr"/>
                </a:tc>
              </a:tr>
              <a:tr h="326886">
                <a:tc>
                  <a:txBody>
                    <a:bodyPr/>
                    <a:lstStyle/>
                    <a:p>
                      <a:r>
                        <a:rPr lang="cs-CZ" sz="1600" dirty="0" smtClean="0">
                          <a:sym typeface="Wingdings 3"/>
                        </a:rPr>
                        <a:t></a:t>
                      </a:r>
                      <a:r>
                        <a:rPr lang="cs-CZ" sz="1600" dirty="0" smtClean="0"/>
                        <a:t>  sekrece slin</a:t>
                      </a:r>
                      <a:endParaRPr lang="cs-CZ" sz="1600" dirty="0"/>
                    </a:p>
                  </a:txBody>
                  <a:tcPr anchor="ctr"/>
                </a:tc>
                <a:tc>
                  <a:txBody>
                    <a:bodyPr/>
                    <a:lstStyle/>
                    <a:p>
                      <a:r>
                        <a:rPr lang="cs-CZ" sz="1600" dirty="0" smtClean="0"/>
                        <a:t>Suchost v ústech  (omezení příjmu)</a:t>
                      </a:r>
                      <a:endParaRPr lang="cs-CZ" sz="1600" dirty="0"/>
                    </a:p>
                  </a:txBody>
                  <a:tcPr anchor="ctr"/>
                </a:tc>
              </a:tr>
              <a:tr h="564622">
                <a:tc>
                  <a:txBody>
                    <a:bodyPr/>
                    <a:lstStyle/>
                    <a:p>
                      <a:pPr>
                        <a:buFont typeface="Wingdings 3"/>
                        <a:buChar char="$"/>
                      </a:pPr>
                      <a:r>
                        <a:rPr lang="cs-CZ" sz="1600" dirty="0" smtClean="0"/>
                        <a:t> chuti, čichové ostrosti</a:t>
                      </a:r>
                    </a:p>
                    <a:p>
                      <a:pPr>
                        <a:buFont typeface="Wingdings 3"/>
                        <a:buNone/>
                      </a:pPr>
                      <a:r>
                        <a:rPr lang="cs-CZ" sz="1600" dirty="0" smtClean="0"/>
                        <a:t>slábnoucí</a:t>
                      </a:r>
                      <a:r>
                        <a:rPr lang="cs-CZ" sz="1600" baseline="0" dirty="0" smtClean="0"/>
                        <a:t> zrak</a:t>
                      </a:r>
                      <a:endParaRPr lang="cs-CZ" sz="1600" dirty="0"/>
                    </a:p>
                  </a:txBody>
                  <a:tcPr anchor="ctr"/>
                </a:tc>
                <a:tc>
                  <a:txBody>
                    <a:bodyPr/>
                    <a:lstStyle/>
                    <a:p>
                      <a:r>
                        <a:rPr lang="cs-CZ" sz="1600" dirty="0" smtClean="0"/>
                        <a:t>Nezájem o jídlo, snížený příjem potravy</a:t>
                      </a:r>
                      <a:endParaRPr lang="cs-CZ" sz="1600" dirty="0"/>
                    </a:p>
                  </a:txBody>
                  <a:tcPr anchor="ctr"/>
                </a:tc>
              </a:tr>
              <a:tr h="416641">
                <a:tc>
                  <a:txBody>
                    <a:bodyPr/>
                    <a:lstStyle/>
                    <a:p>
                      <a:pPr>
                        <a:buFont typeface="Wingdings 3"/>
                        <a:buNone/>
                      </a:pPr>
                      <a:r>
                        <a:rPr lang="cs-CZ" sz="1600" dirty="0" smtClean="0"/>
                        <a:t>Poruchy</a:t>
                      </a:r>
                      <a:r>
                        <a:rPr lang="cs-CZ" sz="1600" baseline="0" dirty="0" smtClean="0"/>
                        <a:t> hybnosti, imobilita</a:t>
                      </a:r>
                      <a:endParaRPr lang="cs-CZ" sz="1600" dirty="0"/>
                    </a:p>
                  </a:txBody>
                  <a:tcPr anchor="ctr"/>
                </a:tc>
                <a:tc>
                  <a:txBody>
                    <a:bodyPr/>
                    <a:lstStyle/>
                    <a:p>
                      <a:r>
                        <a:rPr lang="cs-CZ" sz="1600" dirty="0" smtClean="0">
                          <a:solidFill>
                            <a:schemeClr val="bg2">
                              <a:lumMod val="10000"/>
                            </a:schemeClr>
                          </a:solidFill>
                          <a:sym typeface="Wingdings 3"/>
                        </a:rPr>
                        <a:t></a:t>
                      </a:r>
                      <a:r>
                        <a:rPr lang="cs-CZ" sz="1600" dirty="0" smtClean="0">
                          <a:solidFill>
                            <a:schemeClr val="bg2">
                              <a:lumMod val="10000"/>
                            </a:schemeClr>
                          </a:solidFill>
                        </a:rPr>
                        <a:t> schopnosti nákupu a přípravy pokrmů</a:t>
                      </a:r>
                      <a:endParaRPr lang="cs-CZ" sz="1600" dirty="0"/>
                    </a:p>
                  </a:txBody>
                  <a:tcPr anchor="ctr"/>
                </a:tc>
              </a:tr>
              <a:tr h="802357">
                <a:tc>
                  <a:txBody>
                    <a:bodyPr/>
                    <a:lstStyle/>
                    <a:p>
                      <a:r>
                        <a:rPr lang="cs-CZ" sz="1600" dirty="0" smtClean="0"/>
                        <a:t>Ztráta dentice, problémy s</a:t>
                      </a:r>
                      <a:r>
                        <a:rPr lang="cs-CZ" sz="1600" baseline="0" dirty="0" smtClean="0"/>
                        <a:t> </a:t>
                      </a:r>
                      <a:r>
                        <a:rPr lang="cs-CZ" sz="1600" dirty="0" smtClean="0"/>
                        <a:t>protézou, záněty v dutině ústní</a:t>
                      </a:r>
                      <a:endParaRPr lang="cs-CZ" sz="1600" dirty="0"/>
                    </a:p>
                  </a:txBody>
                  <a:tcPr anchor="ctr"/>
                </a:tc>
                <a:tc>
                  <a:txBody>
                    <a:bodyPr/>
                    <a:lstStyle/>
                    <a:p>
                      <a:r>
                        <a:rPr lang="cs-CZ" sz="1600" dirty="0" smtClean="0"/>
                        <a:t>Jednostranná výživa, preference některých jídel, často převaha S </a:t>
                      </a:r>
                      <a:r>
                        <a:rPr lang="cs-CZ" sz="1600" dirty="0" err="1" smtClean="0"/>
                        <a:t>s</a:t>
                      </a:r>
                      <a:r>
                        <a:rPr lang="cs-CZ" sz="1600" dirty="0" smtClean="0"/>
                        <a:t> nedostatkem vlákniny</a:t>
                      </a:r>
                      <a:endParaRPr lang="cs-CZ" sz="1600" dirty="0"/>
                    </a:p>
                  </a:txBody>
                  <a:tcPr anchor="ctr"/>
                </a:tc>
              </a:tr>
              <a:tr h="424735">
                <a:tc>
                  <a:txBody>
                    <a:bodyPr/>
                    <a:lstStyle/>
                    <a:p>
                      <a:r>
                        <a:rPr lang="cs-CZ" sz="1600" dirty="0" smtClean="0"/>
                        <a:t>Zhoršení duševních funkcí</a:t>
                      </a:r>
                      <a:endParaRPr lang="cs-CZ" sz="1600" dirty="0"/>
                    </a:p>
                  </a:txBody>
                  <a:tcPr anchor="ctr"/>
                </a:tc>
                <a:tc>
                  <a:txBody>
                    <a:bodyPr/>
                    <a:lstStyle/>
                    <a:p>
                      <a:r>
                        <a:rPr lang="cs-CZ" sz="1600" dirty="0" smtClean="0">
                          <a:solidFill>
                            <a:schemeClr val="bg2">
                              <a:lumMod val="10000"/>
                            </a:schemeClr>
                          </a:solidFill>
                        </a:rPr>
                        <a:t>Vynechávání denních jídel</a:t>
                      </a:r>
                      <a:endParaRPr lang="cs-CZ" sz="1600" dirty="0"/>
                    </a:p>
                  </a:txBody>
                  <a:tcPr anchor="ctr"/>
                </a:tc>
              </a:tr>
              <a:tr h="802357">
                <a:tc>
                  <a:txBody>
                    <a:bodyPr/>
                    <a:lstStyle/>
                    <a:p>
                      <a:r>
                        <a:rPr lang="cs-CZ" sz="1600" dirty="0" smtClean="0">
                          <a:sym typeface="Wingdings 3"/>
                        </a:rPr>
                        <a:t></a:t>
                      </a:r>
                      <a:r>
                        <a:rPr lang="cs-CZ" sz="1600" dirty="0" smtClean="0"/>
                        <a:t> sekrece žaludečních</a:t>
                      </a:r>
                      <a:r>
                        <a:rPr lang="cs-CZ" sz="1600" baseline="0" dirty="0" smtClean="0"/>
                        <a:t> a ostatních trávicích šťáv</a:t>
                      </a:r>
                      <a:endParaRPr lang="cs-CZ" sz="1600" dirty="0"/>
                    </a:p>
                  </a:txBody>
                  <a:tcPr anchor="ctr"/>
                </a:tc>
                <a:tc>
                  <a:txBody>
                    <a:bodyPr/>
                    <a:lstStyle/>
                    <a:p>
                      <a:r>
                        <a:rPr lang="cs-CZ" sz="1600" dirty="0" smtClean="0"/>
                        <a:t>Zhoršené trávení a resorpce živin</a:t>
                      </a:r>
                    </a:p>
                    <a:p>
                      <a:r>
                        <a:rPr lang="cs-CZ" sz="1600" dirty="0" smtClean="0"/>
                        <a:t>Riziko nedostatku Ca, </a:t>
                      </a:r>
                      <a:r>
                        <a:rPr lang="cs-CZ" sz="1600" dirty="0" err="1" smtClean="0"/>
                        <a:t>Fe</a:t>
                      </a:r>
                      <a:r>
                        <a:rPr lang="cs-CZ" sz="1600" dirty="0" smtClean="0"/>
                        <a:t>, </a:t>
                      </a:r>
                      <a:r>
                        <a:rPr lang="cs-CZ" sz="1600" dirty="0" err="1" smtClean="0"/>
                        <a:t>Zn</a:t>
                      </a:r>
                      <a:r>
                        <a:rPr lang="cs-CZ" sz="1600" dirty="0" smtClean="0"/>
                        <a:t>, bílkovin a vitaminů</a:t>
                      </a:r>
                      <a:endParaRPr lang="cs-CZ" sz="1600" dirty="0"/>
                    </a:p>
                  </a:txBody>
                  <a:tcPr anchor="ctr"/>
                </a:tc>
              </a:tr>
              <a:tr h="326886">
                <a:tc>
                  <a:txBody>
                    <a:bodyPr/>
                    <a:lstStyle/>
                    <a:p>
                      <a:r>
                        <a:rPr lang="cs-CZ" sz="1600" dirty="0" smtClean="0">
                          <a:sym typeface="Wingdings 3"/>
                        </a:rPr>
                        <a:t></a:t>
                      </a:r>
                      <a:r>
                        <a:rPr lang="cs-CZ" sz="1600" dirty="0" smtClean="0"/>
                        <a:t> gastrointestinální</a:t>
                      </a:r>
                      <a:r>
                        <a:rPr lang="cs-CZ" sz="1600" baseline="0" dirty="0" smtClean="0"/>
                        <a:t> peristaltiky</a:t>
                      </a:r>
                      <a:endParaRPr lang="cs-CZ" sz="1600" dirty="0"/>
                    </a:p>
                  </a:txBody>
                  <a:tcPr anchor="ctr"/>
                </a:tc>
                <a:tc>
                  <a:txBody>
                    <a:bodyPr/>
                    <a:lstStyle/>
                    <a:p>
                      <a:r>
                        <a:rPr lang="cs-CZ" sz="1600" dirty="0" smtClean="0"/>
                        <a:t>Zácpa, hemoroidy, divertikulóza</a:t>
                      </a:r>
                      <a:endParaRPr lang="cs-CZ" sz="1600" dirty="0"/>
                    </a:p>
                  </a:txBody>
                  <a:tcPr anchor="ctr"/>
                </a:tc>
              </a:tr>
              <a:tr h="326886">
                <a:tc>
                  <a:txBody>
                    <a:bodyPr/>
                    <a:lstStyle/>
                    <a:p>
                      <a:pPr>
                        <a:buFont typeface="Wingdings 3"/>
                        <a:buChar char="$"/>
                      </a:pPr>
                      <a:r>
                        <a:rPr lang="cs-CZ" sz="1600" dirty="0" smtClean="0"/>
                        <a:t> koncentrační schopnosti ledvin,</a:t>
                      </a:r>
                    </a:p>
                  </a:txBody>
                  <a:tcPr anchor="ctr"/>
                </a:tc>
                <a:tc>
                  <a:txBody>
                    <a:bodyPr/>
                    <a:lstStyle/>
                    <a:p>
                      <a:r>
                        <a:rPr lang="cs-CZ" sz="1600" dirty="0" smtClean="0"/>
                        <a:t>Dehydratace, snížený příjem stravy</a:t>
                      </a:r>
                      <a:endParaRPr lang="cs-CZ" sz="1600" dirty="0"/>
                    </a:p>
                  </a:txBody>
                  <a:tcPr anchor="ctr"/>
                </a:tc>
              </a:tr>
            </a:tbl>
          </a:graphicData>
        </a:graphic>
      </p:graphicFrame>
      <p:sp>
        <p:nvSpPr>
          <p:cNvPr id="5" name="Zástupný symbol pro číslo snímku 4"/>
          <p:cNvSpPr>
            <a:spLocks noGrp="1"/>
          </p:cNvSpPr>
          <p:nvPr>
            <p:ph type="sldNum" sz="quarter" idx="12"/>
          </p:nvPr>
        </p:nvSpPr>
        <p:spPr/>
        <p:txBody>
          <a:bodyPr/>
          <a:lstStyle/>
          <a:p>
            <a:fld id="{5A41CC9E-3E92-4D96-9B31-D445813A7040}" type="slidenum">
              <a:rPr lang="cs-CZ" smtClean="0"/>
              <a:pPr/>
              <a:t>11</a:t>
            </a:fld>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Autofit/>
          </a:bodyPr>
          <a:lstStyle/>
          <a:p>
            <a:pPr algn="l"/>
            <a:r>
              <a:rPr lang="cs-CZ" sz="2800" b="1" dirty="0" smtClean="0">
                <a:solidFill>
                  <a:schemeClr val="accent2">
                    <a:lumMod val="50000"/>
                  </a:schemeClr>
                </a:solidFill>
                <a:effectLst>
                  <a:outerShdw blurRad="38100" dist="38100" dir="2700000" algn="tl">
                    <a:srgbClr val="000000">
                      <a:alpha val="43137"/>
                    </a:srgbClr>
                  </a:outerShdw>
                </a:effectLst>
              </a:rPr>
              <a:t>Fyziologické a metabolické faktory, které mohou měnit potřeby </a:t>
            </a:r>
            <a:r>
              <a:rPr lang="cs-CZ" sz="2800" b="1" dirty="0" err="1" smtClean="0">
                <a:solidFill>
                  <a:schemeClr val="accent2">
                    <a:lumMod val="50000"/>
                  </a:schemeClr>
                </a:solidFill>
                <a:effectLst>
                  <a:outerShdw blurRad="38100" dist="38100" dir="2700000" algn="tl">
                    <a:srgbClr val="000000">
                      <a:alpha val="43137"/>
                    </a:srgbClr>
                  </a:outerShdw>
                </a:effectLst>
              </a:rPr>
              <a:t>nutrientů</a:t>
            </a:r>
            <a:r>
              <a:rPr lang="cs-CZ" sz="2800" b="1" dirty="0" smtClean="0">
                <a:solidFill>
                  <a:schemeClr val="accent2">
                    <a:lumMod val="50000"/>
                  </a:schemeClr>
                </a:solidFill>
                <a:effectLst>
                  <a:outerShdw blurRad="38100" dist="38100" dir="2700000" algn="tl">
                    <a:srgbClr val="000000">
                      <a:alpha val="43137"/>
                    </a:srgbClr>
                  </a:outerShdw>
                </a:effectLst>
              </a:rPr>
              <a:t> u seniorů</a:t>
            </a:r>
            <a:endParaRPr lang="cs-CZ" sz="2400"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Zástupný symbol pro obsah 3"/>
          <p:cNvGraphicFramePr>
            <a:graphicFrameLocks noGrp="1"/>
          </p:cNvGraphicFramePr>
          <p:nvPr>
            <p:ph idx="1"/>
          </p:nvPr>
        </p:nvGraphicFramePr>
        <p:xfrm>
          <a:off x="142844" y="1214439"/>
          <a:ext cx="8858312" cy="4790653"/>
        </p:xfrm>
        <a:graphic>
          <a:graphicData uri="http://schemas.openxmlformats.org/drawingml/2006/table">
            <a:tbl>
              <a:tblPr firstRow="1" bandRow="1">
                <a:tableStyleId>{5C22544A-7EE6-4342-B048-85BDC9FD1C3A}</a:tableStyleId>
              </a:tblPr>
              <a:tblGrid>
                <a:gridCol w="4429156"/>
                <a:gridCol w="4429156"/>
              </a:tblGrid>
              <a:tr h="370186">
                <a:tc>
                  <a:txBody>
                    <a:bodyPr/>
                    <a:lstStyle/>
                    <a:p>
                      <a:r>
                        <a:rPr lang="cs-CZ" dirty="0" smtClean="0"/>
                        <a:t>Faktor nebo stav</a:t>
                      </a:r>
                      <a:endParaRPr lang="cs-CZ" dirty="0"/>
                    </a:p>
                  </a:txBody>
                  <a:tcPr anchor="ctr"/>
                </a:tc>
                <a:tc>
                  <a:txBody>
                    <a:bodyPr/>
                    <a:lstStyle/>
                    <a:p>
                      <a:r>
                        <a:rPr lang="cs-CZ" dirty="0" smtClean="0"/>
                        <a:t>Vliv na potřebu </a:t>
                      </a:r>
                      <a:r>
                        <a:rPr lang="cs-CZ" dirty="0" err="1" smtClean="0"/>
                        <a:t>nutrientů</a:t>
                      </a:r>
                      <a:endParaRPr lang="cs-CZ" dirty="0"/>
                    </a:p>
                  </a:txBody>
                  <a:tcPr anchor="ctr"/>
                </a:tc>
              </a:tr>
              <a:tr h="629929">
                <a:tc>
                  <a:txBody>
                    <a:bodyPr/>
                    <a:lstStyle/>
                    <a:p>
                      <a:r>
                        <a:rPr lang="cs-CZ" sz="1600" dirty="0" smtClean="0"/>
                        <a:t>Atrofická gastritida</a:t>
                      </a:r>
                      <a:endParaRPr lang="cs-CZ" sz="1600" dirty="0"/>
                    </a:p>
                  </a:txBody>
                  <a:tcPr anchor="ctr"/>
                </a:tc>
                <a:tc>
                  <a:txBody>
                    <a:bodyPr/>
                    <a:lstStyle/>
                    <a:p>
                      <a:r>
                        <a:rPr lang="cs-CZ" sz="1600" dirty="0" smtClean="0">
                          <a:sym typeface="Wingdings 3"/>
                        </a:rPr>
                        <a:t>- díky snížené absorpci  potřeba </a:t>
                      </a:r>
                      <a:r>
                        <a:rPr lang="cs-CZ" sz="1600" dirty="0" err="1" smtClean="0">
                          <a:sym typeface="Wingdings 3"/>
                        </a:rPr>
                        <a:t>folátů</a:t>
                      </a:r>
                      <a:r>
                        <a:rPr lang="cs-CZ" sz="1600" dirty="0" smtClean="0">
                          <a:sym typeface="Wingdings 3"/>
                        </a:rPr>
                        <a:t>, Ca, vitaminu K, vitaminu B12, </a:t>
                      </a:r>
                      <a:r>
                        <a:rPr lang="cs-CZ" sz="1600" dirty="0" err="1" smtClean="0">
                          <a:sym typeface="Wingdings 3"/>
                        </a:rPr>
                        <a:t>Fe</a:t>
                      </a:r>
                      <a:r>
                        <a:rPr lang="cs-CZ" sz="1600" dirty="0" smtClean="0">
                          <a:sym typeface="Wingdings 3"/>
                        </a:rPr>
                        <a:t> </a:t>
                      </a:r>
                      <a:endParaRPr lang="cs-CZ" sz="1600" dirty="0"/>
                    </a:p>
                  </a:txBody>
                  <a:tcPr anchor="ctr"/>
                </a:tc>
              </a:tr>
              <a:tr h="773929">
                <a:tc>
                  <a:txBody>
                    <a:bodyPr/>
                    <a:lstStyle/>
                    <a:p>
                      <a:r>
                        <a:rPr lang="cs-CZ" sz="1600" dirty="0" smtClean="0"/>
                        <a:t>Omezená syntéza v kůži, zhoršená renální aktivace,  snížená  odezva střeva na 1,25 (OH)2D3</a:t>
                      </a:r>
                      <a:endParaRPr lang="cs-CZ" sz="1600" dirty="0"/>
                    </a:p>
                  </a:txBody>
                  <a:tcPr anchor="ctr"/>
                </a:tc>
                <a:tc>
                  <a:txBody>
                    <a:bodyPr/>
                    <a:lstStyle/>
                    <a:p>
                      <a:r>
                        <a:rPr lang="cs-CZ" sz="1600" dirty="0" smtClean="0">
                          <a:sym typeface="Wingdings 3"/>
                        </a:rPr>
                        <a:t> potřeba vitaminu D, Ca</a:t>
                      </a:r>
                      <a:endParaRPr lang="cs-CZ" sz="1600" dirty="0"/>
                    </a:p>
                  </a:txBody>
                  <a:tcPr anchor="ctr"/>
                </a:tc>
              </a:tr>
              <a:tr h="638950">
                <a:tc>
                  <a:txBody>
                    <a:bodyPr/>
                    <a:lstStyle/>
                    <a:p>
                      <a:r>
                        <a:rPr lang="cs-CZ" sz="1600" dirty="0" smtClean="0"/>
                        <a:t>Retence vitaminu A, změna jaterního metabolizmu</a:t>
                      </a:r>
                      <a:endParaRPr lang="cs-CZ" sz="1600" dirty="0"/>
                    </a:p>
                  </a:txBody>
                  <a:tcPr anchor="ctr"/>
                </a:tc>
                <a:tc>
                  <a:txBody>
                    <a:bodyPr/>
                    <a:lstStyle/>
                    <a:p>
                      <a:r>
                        <a:rPr lang="cs-CZ" sz="1600" dirty="0" smtClean="0">
                          <a:sym typeface="Wingdings 3"/>
                        </a:rPr>
                        <a:t></a:t>
                      </a:r>
                      <a:r>
                        <a:rPr lang="cs-CZ" sz="1600" baseline="0" dirty="0" smtClean="0">
                          <a:sym typeface="Wingdings 3"/>
                        </a:rPr>
                        <a:t> </a:t>
                      </a:r>
                      <a:r>
                        <a:rPr lang="cs-CZ" sz="1600" dirty="0" smtClean="0"/>
                        <a:t>potřeba vitaminu A</a:t>
                      </a:r>
                      <a:endParaRPr lang="cs-CZ" sz="1600" dirty="0"/>
                    </a:p>
                  </a:txBody>
                  <a:tcPr anchor="ctr"/>
                </a:tc>
              </a:tr>
              <a:tr h="638950">
                <a:tc>
                  <a:txBody>
                    <a:bodyPr/>
                    <a:lstStyle/>
                    <a:p>
                      <a:r>
                        <a:rPr lang="cs-CZ" sz="1600" dirty="0" smtClean="0"/>
                        <a:t>Zvýšení </a:t>
                      </a:r>
                      <a:r>
                        <a:rPr lang="cs-CZ" sz="1600" dirty="0" err="1" smtClean="0"/>
                        <a:t>homocysteinu</a:t>
                      </a:r>
                      <a:r>
                        <a:rPr lang="cs-CZ" sz="1600" dirty="0" smtClean="0"/>
                        <a:t>  související s věkem</a:t>
                      </a:r>
                      <a:endParaRPr lang="cs-CZ" sz="1600" dirty="0"/>
                    </a:p>
                  </a:txBody>
                  <a:tcPr anchor="ctr"/>
                </a:tc>
                <a:tc>
                  <a:txBody>
                    <a:bodyPr/>
                    <a:lstStyle/>
                    <a:p>
                      <a:r>
                        <a:rPr lang="cs-CZ" sz="1600" dirty="0" smtClean="0"/>
                        <a:t>Možná </a:t>
                      </a:r>
                      <a:r>
                        <a:rPr lang="cs-CZ" sz="1600" dirty="0" smtClean="0">
                          <a:sym typeface="Wingdings 3"/>
                        </a:rPr>
                        <a:t></a:t>
                      </a:r>
                      <a:r>
                        <a:rPr lang="cs-CZ" sz="1600" dirty="0" smtClean="0"/>
                        <a:t> potřeba </a:t>
                      </a:r>
                      <a:r>
                        <a:rPr lang="cs-CZ" sz="1600" dirty="0" err="1" smtClean="0"/>
                        <a:t>folátů</a:t>
                      </a:r>
                      <a:r>
                        <a:rPr lang="cs-CZ" sz="1600" dirty="0" smtClean="0"/>
                        <a:t> a vitaminu B12</a:t>
                      </a:r>
                      <a:endParaRPr lang="cs-CZ" sz="1600" dirty="0"/>
                    </a:p>
                  </a:txBody>
                  <a:tcPr anchor="ctr"/>
                </a:tc>
              </a:tr>
              <a:tr h="370186">
                <a:tc>
                  <a:txBody>
                    <a:bodyPr/>
                    <a:lstStyle/>
                    <a:p>
                      <a:r>
                        <a:rPr lang="cs-CZ" sz="1600" dirty="0" smtClean="0"/>
                        <a:t>Menopauza, ukončení menstruace</a:t>
                      </a:r>
                      <a:endParaRPr lang="cs-CZ" sz="1600" dirty="0"/>
                    </a:p>
                  </a:txBody>
                  <a:tcPr anchor="ctr"/>
                </a:tc>
                <a:tc>
                  <a:txBody>
                    <a:bodyPr/>
                    <a:lstStyle/>
                    <a:p>
                      <a:r>
                        <a:rPr lang="cs-CZ" sz="1600" dirty="0" smtClean="0">
                          <a:sym typeface="Wingdings 3"/>
                        </a:rPr>
                        <a:t></a:t>
                      </a:r>
                      <a:r>
                        <a:rPr lang="cs-CZ" sz="1600" baseline="0" dirty="0" smtClean="0">
                          <a:sym typeface="Wingdings 3"/>
                        </a:rPr>
                        <a:t> </a:t>
                      </a:r>
                      <a:r>
                        <a:rPr lang="cs-CZ" sz="1600" dirty="0" smtClean="0"/>
                        <a:t>potřeba </a:t>
                      </a:r>
                      <a:r>
                        <a:rPr lang="cs-CZ" sz="1600" dirty="0" err="1" smtClean="0"/>
                        <a:t>Fe</a:t>
                      </a:r>
                      <a:r>
                        <a:rPr lang="cs-CZ" sz="1600" dirty="0" smtClean="0"/>
                        <a:t> pro ženy</a:t>
                      </a:r>
                      <a:endParaRPr lang="cs-CZ" sz="1600" dirty="0"/>
                    </a:p>
                  </a:txBody>
                  <a:tcPr anchor="ctr"/>
                </a:tc>
              </a:tr>
              <a:tr h="370186">
                <a:tc>
                  <a:txBody>
                    <a:bodyPr/>
                    <a:lstStyle/>
                    <a:p>
                      <a:r>
                        <a:rPr lang="cs-CZ" sz="1600" dirty="0" smtClean="0"/>
                        <a:t>Špatná regulace balance tekutin</a:t>
                      </a:r>
                      <a:endParaRPr lang="cs-CZ" sz="1600" dirty="0"/>
                    </a:p>
                  </a:txBody>
                  <a:tcPr anchor="ctr"/>
                </a:tc>
                <a:tc>
                  <a:txBody>
                    <a:bodyPr/>
                    <a:lstStyle/>
                    <a:p>
                      <a:r>
                        <a:rPr lang="cs-CZ" sz="1600" dirty="0" smtClean="0"/>
                        <a:t>Potřeba může být </a:t>
                      </a:r>
                      <a:r>
                        <a:rPr lang="cs-CZ" sz="1600" dirty="0" smtClean="0">
                          <a:sym typeface="Wingdings 3"/>
                        </a:rPr>
                        <a:t> nebo , potřeba</a:t>
                      </a:r>
                      <a:r>
                        <a:rPr lang="cs-CZ" sz="1600" baseline="0" dirty="0" smtClean="0">
                          <a:sym typeface="Wingdings 3"/>
                        </a:rPr>
                        <a:t> sledovat </a:t>
                      </a:r>
                      <a:endParaRPr lang="cs-CZ" sz="1600" dirty="0"/>
                    </a:p>
                  </a:txBody>
                  <a:tcPr anchor="ctr"/>
                </a:tc>
              </a:tr>
              <a:tr h="544617">
                <a:tc>
                  <a:txBody>
                    <a:bodyPr/>
                    <a:lstStyle/>
                    <a:p>
                      <a:r>
                        <a:rPr lang="cs-CZ" sz="1600" dirty="0" smtClean="0"/>
                        <a:t>Snížení celkového energetického výdeje, snížení tělesné svalové hmoty, snížení aktivity</a:t>
                      </a:r>
                      <a:endParaRPr lang="cs-CZ" sz="1600" dirty="0"/>
                    </a:p>
                  </a:txBody>
                  <a:tcPr anchor="ctr"/>
                </a:tc>
                <a:tc>
                  <a:txBody>
                    <a:bodyPr/>
                    <a:lstStyle/>
                    <a:p>
                      <a:r>
                        <a:rPr lang="cs-CZ" sz="1600" dirty="0" smtClean="0">
                          <a:sym typeface="Wingdings 3"/>
                        </a:rPr>
                        <a:t> </a:t>
                      </a:r>
                      <a:r>
                        <a:rPr lang="cs-CZ" sz="1600" dirty="0" smtClean="0"/>
                        <a:t>potřeba energie,</a:t>
                      </a:r>
                      <a:r>
                        <a:rPr lang="cs-CZ" sz="1600" baseline="0" dirty="0" smtClean="0"/>
                        <a:t> </a:t>
                      </a:r>
                      <a:r>
                        <a:rPr lang="cs-CZ" sz="1600" dirty="0" smtClean="0">
                          <a:sym typeface="Wingdings 3"/>
                        </a:rPr>
                        <a:t></a:t>
                      </a:r>
                      <a:r>
                        <a:rPr lang="cs-CZ" sz="1600" dirty="0" smtClean="0"/>
                        <a:t> potřeba výživové hustoty</a:t>
                      </a:r>
                      <a:endParaRPr lang="cs-CZ" sz="1600" dirty="0"/>
                    </a:p>
                  </a:txBody>
                  <a:tcPr anchor="ctr"/>
                </a:tc>
              </a:tr>
              <a:tr h="370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Snížená imunita vlivem věku</a:t>
                      </a:r>
                      <a:endParaRPr lang="cs-CZ" sz="1600" dirty="0"/>
                    </a:p>
                  </a:txBody>
                  <a:tcPr anchor="ctr"/>
                </a:tc>
                <a:tc>
                  <a:txBody>
                    <a:bodyPr/>
                    <a:lstStyle/>
                    <a:p>
                      <a:r>
                        <a:rPr lang="cs-CZ" sz="1600" dirty="0" smtClean="0"/>
                        <a:t>Možná </a:t>
                      </a:r>
                      <a:r>
                        <a:rPr lang="cs-CZ" sz="1600" dirty="0" smtClean="0">
                          <a:sym typeface="Wingdings 3"/>
                        </a:rPr>
                        <a:t></a:t>
                      </a:r>
                      <a:r>
                        <a:rPr lang="cs-CZ" sz="1600" dirty="0" smtClean="0"/>
                        <a:t> potřeba </a:t>
                      </a:r>
                      <a:r>
                        <a:rPr lang="cs-CZ" sz="1600" dirty="0" err="1" smtClean="0"/>
                        <a:t>Fe</a:t>
                      </a:r>
                      <a:r>
                        <a:rPr lang="cs-CZ" sz="1600" dirty="0" smtClean="0"/>
                        <a:t>, </a:t>
                      </a:r>
                      <a:r>
                        <a:rPr lang="cs-CZ" sz="1600" dirty="0" err="1" smtClean="0"/>
                        <a:t>Zn</a:t>
                      </a:r>
                      <a:r>
                        <a:rPr lang="cs-CZ" sz="1600" dirty="0" smtClean="0"/>
                        <a:t>, ostatních </a:t>
                      </a:r>
                      <a:r>
                        <a:rPr lang="cs-CZ" sz="1600" dirty="0" err="1" smtClean="0"/>
                        <a:t>nutrientů</a:t>
                      </a:r>
                      <a:endParaRPr lang="cs-CZ" sz="1600" dirty="0"/>
                    </a:p>
                  </a:txBody>
                  <a:tcPr anchor="ctr"/>
                </a:tc>
              </a:tr>
            </a:tbl>
          </a:graphicData>
        </a:graphic>
      </p:graphicFrame>
      <p:sp>
        <p:nvSpPr>
          <p:cNvPr id="5" name="Zástupný symbol pro číslo snímku 4"/>
          <p:cNvSpPr>
            <a:spLocks noGrp="1"/>
          </p:cNvSpPr>
          <p:nvPr>
            <p:ph type="sldNum" sz="quarter" idx="12"/>
          </p:nvPr>
        </p:nvSpPr>
        <p:spPr/>
        <p:txBody>
          <a:bodyPr/>
          <a:lstStyle/>
          <a:p>
            <a:fld id="{5A41CC9E-3E92-4D96-9B31-D445813A7040}" type="slidenum">
              <a:rPr lang="cs-CZ" smtClean="0"/>
              <a:pPr/>
              <a:t>12</a:t>
            </a:fld>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fontScale="90000"/>
          </a:bodyPr>
          <a:lstStyle/>
          <a:p>
            <a:r>
              <a:rPr lang="cs-CZ" sz="3900" b="1" dirty="0" smtClean="0">
                <a:solidFill>
                  <a:schemeClr val="accent2">
                    <a:lumMod val="50000"/>
                  </a:schemeClr>
                </a:solidFill>
                <a:effectLst>
                  <a:outerShdw blurRad="38100" dist="38100" dir="2700000" algn="tl">
                    <a:srgbClr val="000000">
                      <a:alpha val="43137"/>
                    </a:srgbClr>
                  </a:outerShdw>
                </a:effectLst>
              </a:rPr>
              <a:t>Faktory ovlivňující výživu seniorů</a:t>
            </a:r>
            <a:r>
              <a:rPr lang="cs-CZ" sz="4000" b="1" dirty="0" smtClean="0">
                <a:solidFill>
                  <a:schemeClr val="accent2">
                    <a:lumMod val="50000"/>
                  </a:schemeClr>
                </a:solidFill>
                <a:effectLst>
                  <a:outerShdw blurRad="38100" dist="38100" dir="2700000" algn="tl">
                    <a:srgbClr val="000000">
                      <a:alpha val="43137"/>
                    </a:srgbClr>
                  </a:outerShdw>
                </a:effectLst>
              </a:rPr>
              <a:t> </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4911741"/>
          </a:xfrm>
        </p:spPr>
        <p:txBody>
          <a:bodyPr>
            <a:noAutofit/>
          </a:bodyPr>
          <a:lstStyle/>
          <a:p>
            <a:pPr marL="1005840" lvl="2" indent="-457200">
              <a:spcBef>
                <a:spcPts val="0"/>
              </a:spcBef>
              <a:buClr>
                <a:srgbClr val="FFC000"/>
              </a:buClr>
              <a:buSzPct val="70000"/>
              <a:buFont typeface="Wingdings" pitchFamily="2" charset="2"/>
              <a:buChar char="§"/>
            </a:pPr>
            <a:endParaRPr lang="cs-CZ" sz="1800" dirty="0" smtClean="0">
              <a:solidFill>
                <a:schemeClr val="bg2">
                  <a:lumMod val="10000"/>
                </a:schemeClr>
              </a:solidFill>
            </a:endParaRPr>
          </a:p>
          <a:p>
            <a:pPr marL="731520" lvl="1" indent="-457200">
              <a:spcBef>
                <a:spcPts val="0"/>
              </a:spcBef>
              <a:buClr>
                <a:srgbClr val="FFC000"/>
              </a:buClr>
              <a:buSzPct val="70000"/>
              <a:buFont typeface="Wingdings" pitchFamily="2" charset="2"/>
              <a:buChar char="§"/>
            </a:pPr>
            <a:endParaRPr lang="cs-CZ" sz="2100" dirty="0" smtClean="0">
              <a:solidFill>
                <a:schemeClr val="bg2">
                  <a:lumMod val="10000"/>
                </a:schemeClr>
              </a:solidFill>
            </a:endParaRPr>
          </a:p>
          <a:p>
            <a:pPr marL="457200" indent="-457200">
              <a:spcBef>
                <a:spcPts val="0"/>
              </a:spcBef>
              <a:buSzPct val="70000"/>
              <a:buNone/>
            </a:pPr>
            <a:r>
              <a:rPr lang="cs-CZ" sz="2400" dirty="0" smtClean="0">
                <a:solidFill>
                  <a:schemeClr val="bg2">
                    <a:lumMod val="10000"/>
                  </a:schemeClr>
                </a:solidFill>
              </a:rPr>
              <a:t>	</a:t>
            </a:r>
          </a:p>
        </p:txBody>
      </p:sp>
      <p:graphicFrame>
        <p:nvGraphicFramePr>
          <p:cNvPr id="4" name="Tabulka 3"/>
          <p:cNvGraphicFramePr>
            <a:graphicFrameLocks noGrp="1"/>
          </p:cNvGraphicFramePr>
          <p:nvPr/>
        </p:nvGraphicFramePr>
        <p:xfrm>
          <a:off x="285720" y="1857364"/>
          <a:ext cx="8644030" cy="1962836"/>
        </p:xfrm>
        <a:graphic>
          <a:graphicData uri="http://schemas.openxmlformats.org/drawingml/2006/table">
            <a:tbl>
              <a:tblPr firstRow="1" bandRow="1">
                <a:tableStyleId>{5C22544A-7EE6-4342-B048-85BDC9FD1C3A}</a:tableStyleId>
              </a:tblPr>
              <a:tblGrid>
                <a:gridCol w="4322015"/>
                <a:gridCol w="4322015"/>
              </a:tblGrid>
              <a:tr h="476632">
                <a:tc>
                  <a:txBody>
                    <a:bodyPr/>
                    <a:lstStyle/>
                    <a:p>
                      <a:r>
                        <a:rPr lang="cs-CZ" dirty="0" smtClean="0"/>
                        <a:t>Psychosociální faktory faktory</a:t>
                      </a:r>
                      <a:endParaRPr lang="cs-CZ" dirty="0"/>
                    </a:p>
                  </a:txBody>
                  <a:tcPr anchor="ctr"/>
                </a:tc>
                <a:tc>
                  <a:txBody>
                    <a:bodyPr/>
                    <a:lstStyle/>
                    <a:p>
                      <a:r>
                        <a:rPr lang="cs-CZ" dirty="0" smtClean="0"/>
                        <a:t>Možné důsledky na stav výživy</a:t>
                      </a:r>
                      <a:endParaRPr lang="cs-CZ" dirty="0"/>
                    </a:p>
                  </a:txBody>
                  <a:tcPr anchor="ctr"/>
                </a:tc>
              </a:tr>
              <a:tr h="948710">
                <a:tc>
                  <a:txBody>
                    <a:bodyPr/>
                    <a:lstStyle/>
                    <a:p>
                      <a:r>
                        <a:rPr lang="cs-CZ" dirty="0" smtClean="0">
                          <a:sym typeface="Wingdings 3"/>
                        </a:rPr>
                        <a:t>Sociální izolace,</a:t>
                      </a:r>
                    </a:p>
                    <a:p>
                      <a:r>
                        <a:rPr lang="cs-CZ" dirty="0" smtClean="0">
                          <a:sym typeface="Wingdings 3"/>
                        </a:rPr>
                        <a:t>osamělost,</a:t>
                      </a:r>
                    </a:p>
                    <a:p>
                      <a:r>
                        <a:rPr lang="cs-CZ" dirty="0" smtClean="0">
                          <a:sym typeface="Wingdings 3"/>
                        </a:rPr>
                        <a:t>chybějící podpora rodiny</a:t>
                      </a:r>
                      <a:endParaRPr lang="cs-CZ" dirty="0"/>
                    </a:p>
                  </a:txBody>
                  <a:tcPr anchor="ctr"/>
                </a:tc>
                <a:tc>
                  <a:txBody>
                    <a:bodyPr/>
                    <a:lstStyle/>
                    <a:p>
                      <a:r>
                        <a:rPr lang="cs-CZ" dirty="0" smtClean="0"/>
                        <a:t>Lhostejnost,</a:t>
                      </a:r>
                      <a:r>
                        <a:rPr lang="cs-CZ" baseline="0" dirty="0" smtClean="0"/>
                        <a:t> nezájem o jídlo, </a:t>
                      </a:r>
                      <a:br>
                        <a:rPr lang="cs-CZ" baseline="0" dirty="0" smtClean="0"/>
                      </a:br>
                      <a:r>
                        <a:rPr lang="cs-CZ" baseline="0" dirty="0" smtClean="0"/>
                        <a:t>pokles příjmu stravy</a:t>
                      </a:r>
                      <a:endParaRPr lang="cs-CZ" dirty="0"/>
                    </a:p>
                  </a:txBody>
                  <a:tcPr anchor="ctr"/>
                </a:tc>
              </a:tr>
              <a:tr h="537494">
                <a:tc>
                  <a:txBody>
                    <a:bodyPr/>
                    <a:lstStyle/>
                    <a:p>
                      <a:r>
                        <a:rPr lang="cs-CZ" dirty="0" smtClean="0">
                          <a:sym typeface="Wingdings 3"/>
                        </a:rPr>
                        <a:t>Omezené finanční prostředky</a:t>
                      </a:r>
                      <a:endParaRPr lang="cs-CZ" dirty="0"/>
                    </a:p>
                  </a:txBody>
                  <a:tcPr anchor="ctr"/>
                </a:tc>
                <a:tc>
                  <a:txBody>
                    <a:bodyPr/>
                    <a:lstStyle/>
                    <a:p>
                      <a:r>
                        <a:rPr lang="cs-CZ" dirty="0" smtClean="0"/>
                        <a:t>Kvalitativní</a:t>
                      </a:r>
                      <a:r>
                        <a:rPr lang="cs-CZ" baseline="0" dirty="0" smtClean="0"/>
                        <a:t> i kvantitativní zhoršení výživy</a:t>
                      </a:r>
                      <a:endParaRPr lang="cs-CZ" dirty="0"/>
                    </a:p>
                  </a:txBody>
                  <a:tcPr anchor="ctr"/>
                </a:tc>
              </a:tr>
            </a:tbl>
          </a:graphicData>
        </a:graphic>
      </p:graphicFrame>
      <p:sp>
        <p:nvSpPr>
          <p:cNvPr id="5" name="Zástupný symbol pro číslo snímku 4"/>
          <p:cNvSpPr>
            <a:spLocks noGrp="1"/>
          </p:cNvSpPr>
          <p:nvPr>
            <p:ph type="sldNum" sz="quarter" idx="12"/>
          </p:nvPr>
        </p:nvSpPr>
        <p:spPr/>
        <p:txBody>
          <a:bodyPr/>
          <a:lstStyle/>
          <a:p>
            <a:fld id="{5A41CC9E-3E92-4D96-9B31-D445813A7040}" type="slidenum">
              <a:rPr lang="cs-CZ" smtClean="0"/>
              <a:pPr/>
              <a:t>13</a:t>
            </a:fld>
            <a:endParaRPr lang="cs-CZ"/>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900" b="1" dirty="0" smtClean="0">
                <a:solidFill>
                  <a:schemeClr val="accent2">
                    <a:lumMod val="50000"/>
                  </a:schemeClr>
                </a:solidFill>
                <a:effectLst>
                  <a:outerShdw blurRad="38100" dist="38100" dir="2700000" algn="tl">
                    <a:srgbClr val="000000">
                      <a:alpha val="43137"/>
                    </a:srgbClr>
                  </a:outerShdw>
                </a:effectLst>
              </a:rPr>
              <a:t>Interakce léky/výživa</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14</a:t>
            </a:fld>
            <a:endParaRPr lang="cs-CZ"/>
          </a:p>
        </p:txBody>
      </p:sp>
      <p:sp>
        <p:nvSpPr>
          <p:cNvPr id="3" name="Zástupný symbol pro obsah 2"/>
          <p:cNvSpPr>
            <a:spLocks noGrp="1"/>
          </p:cNvSpPr>
          <p:nvPr>
            <p:ph sz="quarter" idx="1"/>
          </p:nvPr>
        </p:nvSpPr>
        <p:spPr>
          <a:xfrm>
            <a:off x="457200" y="1428736"/>
            <a:ext cx="8229600" cy="4728224"/>
          </a:xfrm>
        </p:spPr>
        <p:txBody>
          <a:bodyPr>
            <a:noAutofit/>
          </a:bodyPr>
          <a:lstStyle/>
          <a:p>
            <a:pPr marL="457200" indent="-457200">
              <a:spcBef>
                <a:spcPts val="0"/>
              </a:spcBef>
              <a:buClr>
                <a:srgbClr val="FFC000"/>
              </a:buClr>
              <a:buSzPct val="100000"/>
              <a:buFont typeface="Wingdings" pitchFamily="2" charset="2"/>
              <a:buChar char="§"/>
            </a:pPr>
            <a:r>
              <a:rPr lang="cs-CZ" sz="2000" dirty="0" smtClean="0">
                <a:solidFill>
                  <a:schemeClr val="bg2">
                    <a:lumMod val="10000"/>
                  </a:schemeClr>
                </a:solidFill>
              </a:rPr>
              <a:t>S přibývajícím věkem se zvyšuje výskyt chronických onemocnění jako DM, KVO, hypertenze, onemocnění plic, artrózy</a:t>
            </a:r>
          </a:p>
          <a:p>
            <a:pPr marL="457200" indent="-457200">
              <a:spcBef>
                <a:spcPts val="0"/>
              </a:spcBef>
              <a:buClr>
                <a:srgbClr val="FFC000"/>
              </a:buClr>
              <a:buSzPct val="100000"/>
              <a:buFont typeface="Wingdings" pitchFamily="2" charset="2"/>
              <a:buChar char="§"/>
            </a:pPr>
            <a:endParaRPr lang="cs-CZ" sz="8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smtClean="0">
                <a:solidFill>
                  <a:schemeClr val="bg2">
                    <a:lumMod val="10000"/>
                  </a:schemeClr>
                </a:solidFill>
              </a:rPr>
              <a:t>Senioři jsou zpravidla konzumenty více druhů léků</a:t>
            </a: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err="1" smtClean="0">
                <a:solidFill>
                  <a:schemeClr val="bg2">
                    <a:lumMod val="10000"/>
                  </a:schemeClr>
                </a:solidFill>
              </a:rPr>
              <a:t>Warfarin</a:t>
            </a:r>
            <a:r>
              <a:rPr lang="cs-CZ" sz="2000" dirty="0" smtClean="0">
                <a:solidFill>
                  <a:schemeClr val="bg2">
                    <a:lumMod val="10000"/>
                  </a:schemeClr>
                </a:solidFill>
              </a:rPr>
              <a:t> – vitamin K/vláknina</a:t>
            </a: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err="1" smtClean="0">
                <a:solidFill>
                  <a:schemeClr val="bg2">
                    <a:lumMod val="10000"/>
                  </a:schemeClr>
                </a:solidFill>
              </a:rPr>
              <a:t>Acetylosalicylová</a:t>
            </a:r>
            <a:r>
              <a:rPr lang="cs-CZ" sz="2000" dirty="0" smtClean="0">
                <a:solidFill>
                  <a:schemeClr val="bg2">
                    <a:lumMod val="10000"/>
                  </a:schemeClr>
                </a:solidFill>
              </a:rPr>
              <a:t> kyselina - </a:t>
            </a:r>
            <a:r>
              <a:rPr lang="cs-CZ" sz="2000" dirty="0" smtClean="0">
                <a:solidFill>
                  <a:schemeClr val="bg2">
                    <a:lumMod val="10000"/>
                  </a:schemeClr>
                </a:solidFill>
                <a:sym typeface="Wingdings 3"/>
              </a:rPr>
              <a:t> sérovou hladinu </a:t>
            </a:r>
            <a:r>
              <a:rPr lang="cs-CZ" sz="2000" dirty="0" err="1" smtClean="0">
                <a:solidFill>
                  <a:schemeClr val="bg2">
                    <a:lumMod val="10000"/>
                  </a:schemeClr>
                </a:solidFill>
                <a:sym typeface="Wingdings 3"/>
              </a:rPr>
              <a:t>folátů</a:t>
            </a: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smtClean="0">
                <a:solidFill>
                  <a:schemeClr val="bg2">
                    <a:lumMod val="10000"/>
                  </a:schemeClr>
                </a:solidFill>
              </a:rPr>
              <a:t>Změny kvality chuti – inhibitory ACE, </a:t>
            </a:r>
            <a:r>
              <a:rPr lang="cs-CZ" sz="2000" dirty="0" err="1" smtClean="0">
                <a:solidFill>
                  <a:schemeClr val="bg2">
                    <a:lumMod val="10000"/>
                  </a:schemeClr>
                </a:solidFill>
              </a:rPr>
              <a:t>Amiodaron</a:t>
            </a:r>
            <a:r>
              <a:rPr lang="cs-CZ" sz="2000" dirty="0" smtClean="0">
                <a:solidFill>
                  <a:schemeClr val="bg2">
                    <a:lumMod val="10000"/>
                  </a:schemeClr>
                </a:solidFill>
              </a:rPr>
              <a:t> – kovová pachuť</a:t>
            </a: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smtClean="0">
                <a:solidFill>
                  <a:schemeClr val="bg2">
                    <a:lumMod val="10000"/>
                  </a:schemeClr>
                </a:solidFill>
              </a:rPr>
              <a:t>Nechutenství – ATB, antiflogistika, </a:t>
            </a:r>
            <a:r>
              <a:rPr lang="cs-CZ" sz="2000" dirty="0" err="1" smtClean="0">
                <a:solidFill>
                  <a:schemeClr val="bg2">
                    <a:lumMod val="10000"/>
                  </a:schemeClr>
                </a:solidFill>
              </a:rPr>
              <a:t>digoxin</a:t>
            </a:r>
            <a:r>
              <a:rPr lang="cs-CZ" sz="2000" dirty="0" smtClean="0">
                <a:solidFill>
                  <a:schemeClr val="bg2">
                    <a:lumMod val="10000"/>
                  </a:schemeClr>
                </a:solidFill>
              </a:rPr>
              <a:t>, </a:t>
            </a:r>
            <a:r>
              <a:rPr lang="cs-CZ" sz="2000" dirty="0" err="1" smtClean="0">
                <a:solidFill>
                  <a:schemeClr val="bg2">
                    <a:lumMod val="10000"/>
                  </a:schemeClr>
                </a:solidFill>
              </a:rPr>
              <a:t>metformin</a:t>
            </a:r>
            <a:r>
              <a:rPr lang="cs-CZ" sz="2000" dirty="0" smtClean="0">
                <a:solidFill>
                  <a:schemeClr val="bg2">
                    <a:lumMod val="10000"/>
                  </a:schemeClr>
                </a:solidFill>
              </a:rPr>
              <a:t>, cytostatika, hrozí při každé rozsáhlejší farmakoterapii</a:t>
            </a: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err="1" smtClean="0">
                <a:solidFill>
                  <a:schemeClr val="bg2">
                    <a:lumMod val="10000"/>
                  </a:schemeClr>
                </a:solidFill>
              </a:rPr>
              <a:t>Grepová</a:t>
            </a:r>
            <a:r>
              <a:rPr lang="cs-CZ" sz="2000" dirty="0" smtClean="0">
                <a:solidFill>
                  <a:schemeClr val="bg2">
                    <a:lumMod val="10000"/>
                  </a:schemeClr>
                </a:solidFill>
              </a:rPr>
              <a:t> šťáva – inhibiční účinek</a:t>
            </a:r>
          </a:p>
          <a:p>
            <a:pPr marL="731520" lvl="1" indent="-457200">
              <a:spcBef>
                <a:spcPts val="0"/>
              </a:spcBef>
              <a:buClr>
                <a:srgbClr val="FFC000"/>
              </a:buClr>
              <a:buSzPct val="70000"/>
              <a:buFont typeface="Wingdings" pitchFamily="2" charset="2"/>
              <a:buChar char="§"/>
            </a:pPr>
            <a:endParaRPr lang="cs-CZ" sz="2100" dirty="0" smtClean="0">
              <a:solidFill>
                <a:schemeClr val="bg2">
                  <a:lumMod val="10000"/>
                </a:schemeClr>
              </a:solidFill>
            </a:endParaRPr>
          </a:p>
          <a:p>
            <a:pPr marL="457200" indent="-457200">
              <a:spcBef>
                <a:spcPts val="0"/>
              </a:spcBef>
              <a:buSzPct val="70000"/>
              <a:buNone/>
            </a:pPr>
            <a:r>
              <a:rPr lang="cs-CZ" sz="2400" dirty="0" smtClean="0">
                <a:solidFill>
                  <a:schemeClr val="bg2">
                    <a:lumMod val="10000"/>
                  </a:schemeClr>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Důsledky nedostatečné výživy</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fontScale="92500" lnSpcReduction="20000"/>
          </a:bodyPr>
          <a:lstStyle/>
          <a:p>
            <a:pPr>
              <a:buSzPct val="70000"/>
              <a:buNone/>
            </a:pPr>
            <a:r>
              <a:rPr lang="cs-CZ" sz="2000" dirty="0" smtClean="0">
                <a:solidFill>
                  <a:schemeClr val="bg2">
                    <a:lumMod val="10000"/>
                  </a:schemeClr>
                </a:solidFill>
                <a:effectLst>
                  <a:outerShdw blurRad="38100" dist="38100" dir="2700000" algn="tl">
                    <a:srgbClr val="000000">
                      <a:alpha val="43137"/>
                    </a:srgbClr>
                  </a:outerShdw>
                </a:effectLst>
              </a:rPr>
              <a:t> </a:t>
            </a:r>
          </a:p>
          <a:p>
            <a:pPr>
              <a:buClr>
                <a:srgbClr val="FFC000"/>
              </a:buClr>
              <a:buSzPct val="100000"/>
              <a:buFont typeface="Wingdings" pitchFamily="2" charset="2"/>
              <a:buChar char="§"/>
            </a:pPr>
            <a:r>
              <a:rPr lang="cs-CZ" sz="2400" dirty="0" err="1" smtClean="0"/>
              <a:t>sarkopenie</a:t>
            </a:r>
            <a:r>
              <a:rPr lang="cs-CZ" sz="2400" dirty="0" smtClean="0"/>
              <a:t> - úbytek svalové hmoty</a:t>
            </a:r>
          </a:p>
          <a:p>
            <a:pPr>
              <a:buClr>
                <a:srgbClr val="FFC000"/>
              </a:buClr>
              <a:buSzPct val="100000"/>
              <a:buFont typeface="Wingdings" pitchFamily="2" charset="2"/>
              <a:buChar char="§"/>
            </a:pPr>
            <a:r>
              <a:rPr lang="cs-CZ" sz="2400" dirty="0" smtClean="0"/>
              <a:t>potlačení imunitních funkcí</a:t>
            </a:r>
          </a:p>
          <a:p>
            <a:pPr>
              <a:buClr>
                <a:srgbClr val="FFC000"/>
              </a:buClr>
              <a:buSzPct val="100000"/>
              <a:buFont typeface="Wingdings" pitchFamily="2" charset="2"/>
              <a:buChar char="§"/>
            </a:pPr>
            <a:r>
              <a:rPr lang="cs-CZ" sz="2400" dirty="0" smtClean="0"/>
              <a:t>oslabení reparačních procesů při obnově poškozených tkání</a:t>
            </a:r>
          </a:p>
          <a:p>
            <a:pPr>
              <a:buClr>
                <a:srgbClr val="FFC000"/>
              </a:buClr>
              <a:buSzPct val="100000"/>
              <a:buNone/>
            </a:pPr>
            <a:r>
              <a:rPr lang="cs-CZ" sz="2400" dirty="0" smtClean="0">
                <a:sym typeface="Wingdings 3"/>
              </a:rPr>
              <a:t> </a:t>
            </a:r>
            <a:r>
              <a:rPr lang="cs-CZ" sz="2400" dirty="0" smtClean="0"/>
              <a:t>snížená svalová síla</a:t>
            </a:r>
          </a:p>
          <a:p>
            <a:pPr>
              <a:buClr>
                <a:srgbClr val="FFC000"/>
              </a:buClr>
              <a:buSzPct val="100000"/>
              <a:buNone/>
            </a:pPr>
            <a:r>
              <a:rPr lang="cs-CZ" sz="2400" dirty="0" smtClean="0">
                <a:sym typeface="Wingdings 3"/>
              </a:rPr>
              <a:t> </a:t>
            </a:r>
            <a:r>
              <a:rPr lang="cs-CZ" sz="2400" dirty="0" smtClean="0"/>
              <a:t>oslabení dechového svalstva (sklon k </a:t>
            </a:r>
            <a:r>
              <a:rPr lang="cs-CZ" sz="2400" dirty="0" err="1" smtClean="0"/>
              <a:t>bronchopulmonálním</a:t>
            </a:r>
            <a:r>
              <a:rPr lang="cs-CZ" sz="2400" dirty="0" smtClean="0"/>
              <a:t> infekcím) </a:t>
            </a:r>
          </a:p>
          <a:p>
            <a:pPr>
              <a:buClr>
                <a:srgbClr val="FFC000"/>
              </a:buClr>
              <a:buSzPct val="100000"/>
              <a:buNone/>
            </a:pPr>
            <a:r>
              <a:rPr lang="cs-CZ" sz="2400" dirty="0" smtClean="0">
                <a:sym typeface="Wingdings 3"/>
              </a:rPr>
              <a:t> </a:t>
            </a:r>
            <a:r>
              <a:rPr lang="cs-CZ" sz="2400" dirty="0" smtClean="0"/>
              <a:t>častější výskyt infekcí </a:t>
            </a:r>
          </a:p>
          <a:p>
            <a:pPr>
              <a:buClr>
                <a:srgbClr val="FFC000"/>
              </a:buClr>
              <a:buSzPct val="100000"/>
              <a:buNone/>
            </a:pPr>
            <a:r>
              <a:rPr lang="cs-CZ" sz="2400" dirty="0" smtClean="0">
                <a:sym typeface="Wingdings 3"/>
              </a:rPr>
              <a:t> </a:t>
            </a:r>
            <a:r>
              <a:rPr lang="cs-CZ" sz="2400" dirty="0" smtClean="0"/>
              <a:t>vyšší riziko vzniku proleženin i jejich zhoršené hojení </a:t>
            </a:r>
          </a:p>
          <a:p>
            <a:pPr>
              <a:buClr>
                <a:srgbClr val="FFC000"/>
              </a:buClr>
              <a:buSzPct val="100000"/>
              <a:buNone/>
            </a:pPr>
            <a:endParaRPr lang="cs-CZ" sz="600" dirty="0" smtClean="0"/>
          </a:p>
          <a:p>
            <a:pPr>
              <a:buClr>
                <a:srgbClr val="FFC000"/>
              </a:buClr>
              <a:buSzPct val="100000"/>
              <a:buFont typeface="Wingdings" pitchFamily="2" charset="2"/>
              <a:buChar char="§"/>
            </a:pPr>
            <a:r>
              <a:rPr lang="cs-CZ" sz="2400" dirty="0" smtClean="0"/>
              <a:t>pokles krevních bílkovin (</a:t>
            </a:r>
            <a:r>
              <a:rPr lang="cs-CZ" sz="2400" dirty="0" smtClean="0">
                <a:sym typeface="Wingdings 3"/>
              </a:rPr>
              <a:t></a:t>
            </a:r>
            <a:r>
              <a:rPr lang="cs-CZ" sz="2400" dirty="0" smtClean="0"/>
              <a:t> účinnost léků, které se v krvi na bílkoviny váží)</a:t>
            </a:r>
          </a:p>
          <a:p>
            <a:pPr>
              <a:buClr>
                <a:srgbClr val="FFC000"/>
              </a:buClr>
              <a:buSzPct val="100000"/>
              <a:buFont typeface="Wingdings" pitchFamily="2" charset="2"/>
              <a:buChar char="§"/>
            </a:pPr>
            <a:endParaRPr lang="cs-CZ" sz="500" dirty="0" smtClean="0"/>
          </a:p>
          <a:p>
            <a:pPr>
              <a:buClr>
                <a:srgbClr val="FFC000"/>
              </a:buClr>
              <a:buSzPct val="100000"/>
              <a:buFont typeface="Wingdings" pitchFamily="2" charset="2"/>
              <a:buChar char="§"/>
            </a:pPr>
            <a:r>
              <a:rPr lang="cs-CZ" sz="2400" dirty="0" smtClean="0"/>
              <a:t>zhoršení funkčního stavu, pokles aktivity a snížená soběstačnost </a:t>
            </a:r>
            <a:r>
              <a:rPr lang="cs-CZ" sz="2400" dirty="0" smtClean="0">
                <a:sym typeface="Wingdings 3"/>
              </a:rPr>
              <a:t></a:t>
            </a:r>
            <a:r>
              <a:rPr lang="cs-CZ" sz="2400" dirty="0" smtClean="0"/>
              <a:t> zhoršení kvality života </a:t>
            </a:r>
            <a:r>
              <a:rPr lang="cs-CZ" sz="2400" dirty="0" smtClean="0">
                <a:sym typeface="Wingdings 3"/>
              </a:rPr>
              <a:t></a:t>
            </a:r>
            <a:r>
              <a:rPr lang="cs-CZ" sz="2400" dirty="0" smtClean="0"/>
              <a:t> zvýšení mortality a morbidity.</a:t>
            </a:r>
            <a:endParaRPr lang="cs-CZ" sz="1000" dirty="0" smtClean="0">
              <a:solidFill>
                <a:schemeClr val="bg2">
                  <a:lumMod val="10000"/>
                </a:schemeClr>
              </a:solidFill>
            </a:endParaRPr>
          </a:p>
        </p:txBody>
      </p:sp>
      <p:sp>
        <p:nvSpPr>
          <p:cNvPr id="10" name="Zástupný symbol pro číslo snímku 9"/>
          <p:cNvSpPr>
            <a:spLocks noGrp="1"/>
          </p:cNvSpPr>
          <p:nvPr>
            <p:ph type="sldNum" sz="quarter" idx="12"/>
          </p:nvPr>
        </p:nvSpPr>
        <p:spPr/>
        <p:txBody>
          <a:bodyPr/>
          <a:lstStyle/>
          <a:p>
            <a:fld id="{5A41CC9E-3E92-4D96-9B31-D445813A7040}" type="slidenum">
              <a:rPr lang="cs-CZ" smtClean="0"/>
              <a:pPr/>
              <a:t>15</a:t>
            </a:fld>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Výživa seniorů </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a:bodyPr>
          <a:lstStyle/>
          <a:p>
            <a:pPr>
              <a:buSzPct val="70000"/>
              <a:buNone/>
            </a:pPr>
            <a:r>
              <a:rPr lang="cs-CZ" sz="2000" dirty="0" smtClean="0">
                <a:solidFill>
                  <a:schemeClr val="bg2">
                    <a:lumMod val="10000"/>
                  </a:schemeClr>
                </a:solidFill>
                <a:effectLst>
                  <a:outerShdw blurRad="38100" dist="38100" dir="2700000" algn="tl">
                    <a:srgbClr val="000000">
                      <a:alpha val="43137"/>
                    </a:srgbClr>
                  </a:outerShdw>
                </a:effectLst>
              </a:rPr>
              <a:t> </a:t>
            </a: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Projekt Standardizace nutriční péče v domovech pro seniory</a:t>
            </a:r>
          </a:p>
          <a:p>
            <a:pPr lvl="1">
              <a:buClr>
                <a:srgbClr val="FFC000"/>
              </a:buClr>
              <a:buSzPct val="100000"/>
              <a:buFont typeface="Wingdings" pitchFamily="2" charset="2"/>
              <a:buChar char="§"/>
            </a:pPr>
            <a:r>
              <a:rPr lang="cs-CZ" sz="2000" dirty="0" smtClean="0"/>
              <a:t>Standardy vycházejí z Mezinárodních akreditačních standardů (JCI) a Národních akreditačních standardů (SAK ČR), a jsou v souladu s platnou legislativou.</a:t>
            </a:r>
          </a:p>
          <a:p>
            <a:pPr lvl="1">
              <a:buClr>
                <a:srgbClr val="FFC000"/>
              </a:buClr>
              <a:buSzPct val="100000"/>
              <a:buFont typeface="Wingdings" pitchFamily="2" charset="2"/>
              <a:buChar char="§"/>
            </a:pPr>
            <a:r>
              <a:rPr lang="cs-CZ" sz="2000" dirty="0" smtClean="0"/>
              <a:t>Systematické posuzování výživového stavu každého klienta zařízení a včasnou identifikaci klientů v nutričním riziku.</a:t>
            </a:r>
          </a:p>
          <a:p>
            <a:pPr lvl="1">
              <a:buClr>
                <a:srgbClr val="FFC000"/>
              </a:buClr>
              <a:buSzPct val="100000"/>
              <a:buFont typeface="Wingdings" pitchFamily="2" charset="2"/>
              <a:buChar char="§"/>
            </a:pPr>
            <a:r>
              <a:rPr lang="cs-CZ" sz="2000" dirty="0" smtClean="0"/>
              <a:t>Odpovídající úpravu stravy podle konkrétní potřeby a schopností daného klienta a včasné zajištění adekvátní nutriční podpory pro ty klienty, kteří byli identifikováni jako nutričně rizikoví.</a:t>
            </a:r>
          </a:p>
          <a:p>
            <a:pPr lvl="1">
              <a:buClr>
                <a:srgbClr val="FFC000"/>
              </a:buClr>
              <a:buSzPct val="100000"/>
              <a:buFont typeface="Wingdings" pitchFamily="2" charset="2"/>
              <a:buChar char="§"/>
            </a:pPr>
            <a:r>
              <a:rPr lang="cs-CZ" sz="2000" dirty="0" smtClean="0"/>
              <a:t>Sledování a dokumentování efektu nutriční léčby. </a:t>
            </a:r>
            <a:endParaRPr lang="cs-CZ" sz="2100" dirty="0" smtClean="0">
              <a:solidFill>
                <a:schemeClr val="bg2">
                  <a:lumMod val="10000"/>
                </a:schemeClr>
              </a:solidFill>
              <a:effectLst>
                <a:outerShdw blurRad="38100" dist="38100" dir="2700000" algn="tl">
                  <a:srgbClr val="000000">
                    <a:alpha val="43137"/>
                  </a:srgbClr>
                </a:outerShdw>
              </a:effectLst>
            </a:endParaRPr>
          </a:p>
          <a:p>
            <a:pPr lvl="1">
              <a:buClr>
                <a:srgbClr val="FFC000"/>
              </a:buClr>
              <a:buSzPct val="100000"/>
              <a:buFont typeface="Wingdings" pitchFamily="2" charset="2"/>
              <a:buChar char="§"/>
            </a:pPr>
            <a:endParaRPr lang="cs-CZ" sz="2100" dirty="0" smtClean="0">
              <a:solidFill>
                <a:schemeClr val="bg2">
                  <a:lumMod val="10000"/>
                </a:schemeClr>
              </a:solidFill>
              <a:effectLst>
                <a:outerShdw blurRad="38100" dist="38100" dir="2700000" algn="tl">
                  <a:srgbClr val="000000">
                    <a:alpha val="43137"/>
                  </a:srgbClr>
                </a:outerShdw>
              </a:effectLst>
            </a:endParaRPr>
          </a:p>
          <a:p>
            <a:pPr>
              <a:buSzPct val="70000"/>
              <a:buBlip>
                <a:blip r:embed="rId3"/>
              </a:buBlip>
            </a:pPr>
            <a:endParaRPr lang="cs-CZ" sz="1000" dirty="0" smtClean="0">
              <a:solidFill>
                <a:schemeClr val="bg2">
                  <a:lumMod val="10000"/>
                </a:schemeClr>
              </a:solidFill>
            </a:endParaRPr>
          </a:p>
        </p:txBody>
      </p:sp>
      <p:sp>
        <p:nvSpPr>
          <p:cNvPr id="10" name="Zástupný symbol pro číslo snímku 9"/>
          <p:cNvSpPr>
            <a:spLocks noGrp="1"/>
          </p:cNvSpPr>
          <p:nvPr>
            <p:ph type="sldNum" sz="quarter" idx="12"/>
          </p:nvPr>
        </p:nvSpPr>
        <p:spPr/>
        <p:txBody>
          <a:bodyPr/>
          <a:lstStyle/>
          <a:p>
            <a:fld id="{5A41CC9E-3E92-4D96-9B31-D445813A7040}" type="slidenum">
              <a:rPr lang="cs-CZ" smtClean="0"/>
              <a:pPr/>
              <a:t>16</a:t>
            </a:fld>
            <a:endParaRPr lang="cs-CZ"/>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Hodnocení stavu výživy seniorů</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Autofit/>
          </a:bodyPr>
          <a:lstStyle/>
          <a:p>
            <a:pPr>
              <a:buSzPct val="70000"/>
              <a:buBlip>
                <a:blip r:embed="rId3"/>
              </a:buBli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Nutriční anamnéza</a:t>
            </a:r>
          </a:p>
          <a:p>
            <a:pPr lvl="1">
              <a:buClr>
                <a:srgbClr val="3A7214"/>
              </a:buClr>
              <a:buSzPct val="70000"/>
              <a:buFont typeface="Wingdings 2" pitchFamily="18" charset="2"/>
              <a:buChar char="P"/>
            </a:pPr>
            <a:r>
              <a:rPr lang="cs-CZ" sz="1600" dirty="0" smtClean="0">
                <a:solidFill>
                  <a:schemeClr val="bg2">
                    <a:lumMod val="10000"/>
                  </a:schemeClr>
                </a:solidFill>
              </a:rPr>
              <a:t>odhad příjmu stravy – metoda sledování stravy, záznamy o zkonzumované stravě</a:t>
            </a:r>
          </a:p>
          <a:p>
            <a:pPr lvl="1">
              <a:buClr>
                <a:srgbClr val="3A7214"/>
              </a:buClr>
              <a:buSzPct val="70000"/>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Fyzikální a antropometrická vyšetření</a:t>
            </a:r>
          </a:p>
          <a:p>
            <a:pPr lvl="1">
              <a:buClr>
                <a:srgbClr val="3A7214"/>
              </a:buClr>
              <a:buSzPct val="70000"/>
              <a:buFont typeface="Wingdings 2" pitchFamily="18" charset="2"/>
              <a:buChar char="P"/>
            </a:pPr>
            <a:r>
              <a:rPr lang="cs-CZ" sz="1600" dirty="0" smtClean="0">
                <a:solidFill>
                  <a:schemeClr val="bg2">
                    <a:lumMod val="10000"/>
                  </a:schemeClr>
                </a:solidFill>
              </a:rPr>
              <a:t>výška, hmotnost (obvyklá/aktuální), vývoj hmotnosti,  úbytek,  BMI</a:t>
            </a:r>
          </a:p>
          <a:p>
            <a:pPr lvl="1">
              <a:buClr>
                <a:srgbClr val="3A7214"/>
              </a:buClr>
              <a:buSzPct val="70000"/>
              <a:buFont typeface="Wingdings 2" pitchFamily="18" charset="2"/>
              <a:buChar char="P"/>
            </a:pPr>
            <a:r>
              <a:rPr lang="cs-CZ" sz="1600" dirty="0" smtClean="0">
                <a:solidFill>
                  <a:schemeClr val="bg2">
                    <a:lumMod val="10000"/>
                  </a:schemeClr>
                </a:solidFill>
              </a:rPr>
              <a:t>střední obvod paže, střední obvod svalstva paže,kožní řasy, BIA</a:t>
            </a:r>
          </a:p>
          <a:p>
            <a:pPr lvl="1">
              <a:buClr>
                <a:srgbClr val="3A7214"/>
              </a:buClr>
              <a:buSzPct val="70000"/>
              <a:buFont typeface="Wingdings 2" pitchFamily="18" charset="2"/>
              <a:buChar char="P"/>
            </a:pPr>
            <a:r>
              <a:rPr lang="cs-CZ" sz="1600" dirty="0" smtClean="0">
                <a:solidFill>
                  <a:schemeClr val="bg2">
                    <a:lumMod val="10000"/>
                  </a:schemeClr>
                </a:solidFill>
              </a:rPr>
              <a:t>dynamometrie</a:t>
            </a:r>
          </a:p>
          <a:p>
            <a:pPr lvl="1">
              <a:buClr>
                <a:srgbClr val="3A7214"/>
              </a:buClr>
              <a:buSzPct val="70000"/>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Laboratorní vyšetření</a:t>
            </a:r>
          </a:p>
          <a:p>
            <a:pPr lvl="1">
              <a:buClr>
                <a:srgbClr val="3A7214"/>
              </a:buClr>
              <a:buSzPct val="70000"/>
              <a:buFont typeface="Wingdings 2" pitchFamily="18" charset="2"/>
              <a:buChar char="P"/>
            </a:pPr>
            <a:r>
              <a:rPr lang="cs-CZ" sz="1600" dirty="0" smtClean="0">
                <a:solidFill>
                  <a:schemeClr val="bg2">
                    <a:lumMod val="10000"/>
                  </a:schemeClr>
                </a:solidFill>
              </a:rPr>
              <a:t>albumin, </a:t>
            </a:r>
            <a:r>
              <a:rPr lang="cs-CZ" sz="1600" dirty="0" err="1" smtClean="0">
                <a:solidFill>
                  <a:schemeClr val="bg2">
                    <a:lumMod val="10000"/>
                  </a:schemeClr>
                </a:solidFill>
              </a:rPr>
              <a:t>prealbumin</a:t>
            </a:r>
            <a:r>
              <a:rPr lang="cs-CZ" sz="1600" dirty="0" smtClean="0">
                <a:solidFill>
                  <a:schemeClr val="bg2">
                    <a:lumMod val="10000"/>
                  </a:schemeClr>
                </a:solidFill>
              </a:rPr>
              <a:t>, transferin</a:t>
            </a:r>
          </a:p>
          <a:p>
            <a:pPr lvl="1">
              <a:buClr>
                <a:srgbClr val="3A7214"/>
              </a:buClr>
              <a:buSzPct val="70000"/>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Standardizované dotazníky</a:t>
            </a:r>
          </a:p>
          <a:p>
            <a:pPr lvl="1">
              <a:buClr>
                <a:srgbClr val="3A7214"/>
              </a:buClr>
              <a:buSzPct val="70000"/>
              <a:buFont typeface="Wingdings 2" pitchFamily="18" charset="2"/>
              <a:buChar char="P"/>
            </a:pPr>
            <a:r>
              <a:rPr lang="cs-CZ" sz="1600" dirty="0" smtClean="0">
                <a:solidFill>
                  <a:schemeClr val="bg2">
                    <a:lumMod val="10000"/>
                  </a:schemeClr>
                </a:solidFill>
              </a:rPr>
              <a:t>MNA – Mini </a:t>
            </a:r>
            <a:r>
              <a:rPr lang="cs-CZ" sz="1600" dirty="0" err="1" smtClean="0">
                <a:solidFill>
                  <a:schemeClr val="bg2">
                    <a:lumMod val="10000"/>
                  </a:schemeClr>
                </a:solidFill>
              </a:rPr>
              <a:t>Nutritional</a:t>
            </a:r>
            <a:r>
              <a:rPr lang="cs-CZ" sz="1600" dirty="0" smtClean="0">
                <a:solidFill>
                  <a:schemeClr val="bg2">
                    <a:lumMod val="10000"/>
                  </a:schemeClr>
                </a:solidFill>
              </a:rPr>
              <a:t> </a:t>
            </a:r>
            <a:r>
              <a:rPr lang="cs-CZ" sz="1600" dirty="0" err="1" smtClean="0">
                <a:solidFill>
                  <a:schemeClr val="bg2">
                    <a:lumMod val="10000"/>
                  </a:schemeClr>
                </a:solidFill>
              </a:rPr>
              <a:t>Assessment</a:t>
            </a:r>
            <a:r>
              <a:rPr lang="cs-CZ" sz="1600" dirty="0" smtClean="0">
                <a:solidFill>
                  <a:schemeClr val="bg2">
                    <a:lumMod val="10000"/>
                  </a:schemeClr>
                </a:solidFill>
              </a:rPr>
              <a:t>  </a:t>
            </a:r>
          </a:p>
          <a:p>
            <a:pPr lvl="1">
              <a:buClr>
                <a:srgbClr val="3A7214"/>
              </a:buClr>
              <a:buSzPct val="70000"/>
              <a:buFont typeface="Wingdings 2" pitchFamily="18" charset="2"/>
              <a:buChar char="P"/>
            </a:pPr>
            <a:r>
              <a:rPr lang="cs-CZ" sz="1600" dirty="0" smtClean="0">
                <a:solidFill>
                  <a:schemeClr val="bg2">
                    <a:lumMod val="10000"/>
                  </a:schemeClr>
                </a:solidFill>
              </a:rPr>
              <a:t>NRS – Nutriční rizikový </a:t>
            </a:r>
            <a:r>
              <a:rPr lang="cs-CZ" sz="1600" dirty="0" err="1" smtClean="0">
                <a:solidFill>
                  <a:schemeClr val="bg2">
                    <a:lumMod val="10000"/>
                  </a:schemeClr>
                </a:solidFill>
              </a:rPr>
              <a:t>screenin</a:t>
            </a:r>
            <a:endParaRPr lang="cs-CZ" sz="1600" dirty="0" smtClean="0">
              <a:solidFill>
                <a:schemeClr val="bg2">
                  <a:lumMod val="10000"/>
                </a:schemeClr>
              </a:solidFill>
            </a:endParaRPr>
          </a:p>
        </p:txBody>
      </p:sp>
      <p:pic>
        <p:nvPicPr>
          <p:cNvPr id="4098" name="Picture 2" descr="http://t3.gstatic.com/images?q=tbn:ANd9GcSXRYHFkXWMDjilGSVqxOeJ0kUc63VCF0kcbrBVDENDfeoUJdaq"/>
          <p:cNvPicPr>
            <a:picLocks noChangeAspect="1" noChangeArrowheads="1"/>
          </p:cNvPicPr>
          <p:nvPr/>
        </p:nvPicPr>
        <p:blipFill>
          <a:blip r:embed="rId4" cstate="print"/>
          <a:srcRect/>
          <a:stretch>
            <a:fillRect/>
          </a:stretch>
        </p:blipFill>
        <p:spPr bwMode="auto">
          <a:xfrm>
            <a:off x="7000892" y="4429132"/>
            <a:ext cx="1905000" cy="16097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17</a:t>
            </a:fld>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428604"/>
            <a:ext cx="8786874" cy="642942"/>
          </a:xfrm>
        </p:spPr>
        <p:txBody>
          <a:bodyPr>
            <a:noAutofit/>
          </a:bodyPr>
          <a:lstStyle/>
          <a:p>
            <a:pPr algn="l"/>
            <a:r>
              <a:rPr lang="cs-CZ" sz="2600" b="1" dirty="0" smtClean="0">
                <a:solidFill>
                  <a:schemeClr val="accent2">
                    <a:lumMod val="50000"/>
                  </a:schemeClr>
                </a:solidFill>
                <a:effectLst>
                  <a:outerShdw blurRad="38100" dist="38100" dir="2700000" algn="tl">
                    <a:srgbClr val="000000">
                      <a:alpha val="43137"/>
                    </a:srgbClr>
                  </a:outerShdw>
                </a:effectLst>
              </a:rPr>
              <a:t>Hodnocení malnutrice podle klinické závažnosti</a:t>
            </a:r>
            <a:endParaRPr lang="cs-CZ" sz="2600"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Zástupný symbol pro obsah 4"/>
          <p:cNvGraphicFramePr>
            <a:graphicFrameLocks noGrp="1"/>
          </p:cNvGraphicFramePr>
          <p:nvPr>
            <p:ph idx="1"/>
          </p:nvPr>
        </p:nvGraphicFramePr>
        <p:xfrm>
          <a:off x="142844" y="1357298"/>
          <a:ext cx="8858312" cy="3429025"/>
        </p:xfrm>
        <a:graphic>
          <a:graphicData uri="http://schemas.openxmlformats.org/drawingml/2006/table">
            <a:tbl>
              <a:tblPr firstRow="1" bandRow="1">
                <a:tableStyleId>{5C22544A-7EE6-4342-B048-85BDC9FD1C3A}</a:tableStyleId>
              </a:tblPr>
              <a:tblGrid>
                <a:gridCol w="2622060"/>
                <a:gridCol w="1488196"/>
                <a:gridCol w="4748056"/>
              </a:tblGrid>
              <a:tr h="654632">
                <a:tc>
                  <a:txBody>
                    <a:bodyPr/>
                    <a:lstStyle/>
                    <a:p>
                      <a:pPr algn="ctr"/>
                      <a:r>
                        <a:rPr lang="cs-CZ" dirty="0" smtClean="0">
                          <a:solidFill>
                            <a:schemeClr val="accent2">
                              <a:lumMod val="50000"/>
                            </a:schemeClr>
                          </a:solidFill>
                        </a:rPr>
                        <a:t>Závažnost malnutrice</a:t>
                      </a:r>
                      <a:endParaRPr lang="cs-CZ" dirty="0">
                        <a:solidFill>
                          <a:schemeClr val="accent2">
                            <a:lumMod val="50000"/>
                          </a:schemeClr>
                        </a:solidFill>
                      </a:endParaRPr>
                    </a:p>
                  </a:txBody>
                  <a:tcPr anchor="ctr"/>
                </a:tc>
                <a:tc>
                  <a:txBody>
                    <a:bodyPr/>
                    <a:lstStyle/>
                    <a:p>
                      <a:pPr algn="ctr"/>
                      <a:r>
                        <a:rPr lang="cs-CZ" dirty="0" smtClean="0">
                          <a:solidFill>
                            <a:schemeClr val="accent2">
                              <a:lumMod val="50000"/>
                            </a:schemeClr>
                          </a:solidFill>
                        </a:rPr>
                        <a:t>BMI  (kg/m2)</a:t>
                      </a:r>
                      <a:endParaRPr lang="cs-CZ" dirty="0">
                        <a:solidFill>
                          <a:schemeClr val="accent2">
                            <a:lumMod val="50000"/>
                          </a:schemeClr>
                        </a:solidFill>
                      </a:endParaRPr>
                    </a:p>
                  </a:txBody>
                  <a:tcPr anchor="ctr"/>
                </a:tc>
                <a:tc>
                  <a:txBody>
                    <a:bodyPr/>
                    <a:lstStyle/>
                    <a:p>
                      <a:pPr algn="ctr"/>
                      <a:r>
                        <a:rPr lang="cs-CZ" dirty="0" smtClean="0">
                          <a:solidFill>
                            <a:schemeClr val="accent2">
                              <a:lumMod val="50000"/>
                            </a:schemeClr>
                          </a:solidFill>
                        </a:rPr>
                        <a:t>Charakteristika</a:t>
                      </a:r>
                      <a:endParaRPr lang="cs-CZ" dirty="0">
                        <a:solidFill>
                          <a:schemeClr val="accent2">
                            <a:lumMod val="50000"/>
                          </a:schemeClr>
                        </a:solidFill>
                      </a:endParaRPr>
                    </a:p>
                  </a:txBody>
                  <a:tcPr anchor="ctr"/>
                </a:tc>
              </a:tr>
              <a:tr h="841670">
                <a:tc>
                  <a:txBody>
                    <a:bodyPr/>
                    <a:lstStyle/>
                    <a:p>
                      <a:r>
                        <a:rPr lang="cs-CZ" sz="1600" dirty="0" smtClean="0">
                          <a:solidFill>
                            <a:schemeClr val="bg2">
                              <a:lumMod val="10000"/>
                            </a:schemeClr>
                          </a:solidFill>
                        </a:rPr>
                        <a:t>Lehká, klinicky nevýznamná</a:t>
                      </a:r>
                      <a:endParaRPr lang="cs-CZ" sz="1600" dirty="0">
                        <a:solidFill>
                          <a:schemeClr val="bg2">
                            <a:lumMod val="10000"/>
                          </a:schemeClr>
                        </a:solidFill>
                      </a:endParaRPr>
                    </a:p>
                  </a:txBody>
                  <a:tcPr anchor="ctr"/>
                </a:tc>
                <a:tc>
                  <a:txBody>
                    <a:bodyPr/>
                    <a:lstStyle/>
                    <a:p>
                      <a:pPr algn="ctr"/>
                      <a:r>
                        <a:rPr lang="cs-CZ" sz="1600" dirty="0" smtClean="0">
                          <a:solidFill>
                            <a:schemeClr val="bg2">
                              <a:lumMod val="10000"/>
                            </a:schemeClr>
                          </a:solidFill>
                        </a:rPr>
                        <a:t> </a:t>
                      </a:r>
                      <a:r>
                        <a:rPr lang="en-US" sz="1600" dirty="0" smtClean="0">
                          <a:solidFill>
                            <a:schemeClr val="bg2">
                              <a:lumMod val="10000"/>
                            </a:schemeClr>
                          </a:solidFill>
                        </a:rPr>
                        <a:t>&gt;</a:t>
                      </a:r>
                      <a:r>
                        <a:rPr lang="cs-CZ" sz="1600" dirty="0" smtClean="0">
                          <a:solidFill>
                            <a:schemeClr val="bg2">
                              <a:lumMod val="10000"/>
                            </a:schemeClr>
                          </a:solidFill>
                        </a:rPr>
                        <a:t>18-20*</a:t>
                      </a:r>
                      <a:endParaRPr lang="cs-CZ" sz="1600" dirty="0">
                        <a:solidFill>
                          <a:schemeClr val="bg2">
                            <a:lumMod val="10000"/>
                          </a:schemeClr>
                        </a:solidFill>
                      </a:endParaRPr>
                    </a:p>
                  </a:txBody>
                  <a:tcPr anchor="ctr"/>
                </a:tc>
                <a:tc>
                  <a:txBody>
                    <a:bodyPr/>
                    <a:lstStyle/>
                    <a:p>
                      <a:r>
                        <a:rPr lang="cs-CZ" sz="1600" dirty="0" smtClean="0">
                          <a:solidFill>
                            <a:schemeClr val="bg2">
                              <a:lumMod val="10000"/>
                            </a:schemeClr>
                          </a:solidFill>
                        </a:rPr>
                        <a:t>pokles hmotnosti méně než 10 % původní za 6 měsíců, </a:t>
                      </a:r>
                    </a:p>
                    <a:p>
                      <a:r>
                        <a:rPr lang="cs-CZ" sz="1600" dirty="0" smtClean="0">
                          <a:solidFill>
                            <a:schemeClr val="bg2">
                              <a:lumMod val="10000"/>
                            </a:schemeClr>
                          </a:solidFill>
                        </a:rPr>
                        <a:t>bez somatických a funkčních poruch</a:t>
                      </a:r>
                      <a:endParaRPr lang="cs-CZ" sz="1600" dirty="0">
                        <a:solidFill>
                          <a:schemeClr val="bg2">
                            <a:lumMod val="10000"/>
                          </a:schemeClr>
                        </a:solidFill>
                      </a:endParaRPr>
                    </a:p>
                  </a:txBody>
                  <a:tcPr anchor="ctr"/>
                </a:tc>
              </a:tr>
              <a:tr h="841670">
                <a:tc>
                  <a:txBody>
                    <a:bodyPr/>
                    <a:lstStyle/>
                    <a:p>
                      <a:r>
                        <a:rPr lang="cs-CZ" sz="1600" dirty="0" smtClean="0">
                          <a:solidFill>
                            <a:schemeClr val="bg2">
                              <a:lumMod val="10000"/>
                            </a:schemeClr>
                          </a:solidFill>
                        </a:rPr>
                        <a:t>Středně závažná</a:t>
                      </a:r>
                      <a:endParaRPr lang="cs-CZ" sz="1600" dirty="0">
                        <a:solidFill>
                          <a:schemeClr val="bg2">
                            <a:lumMod val="10000"/>
                          </a:schemeClr>
                        </a:solidFill>
                      </a:endParaRPr>
                    </a:p>
                  </a:txBody>
                  <a:tcPr anchor="ctr"/>
                </a:tc>
                <a:tc>
                  <a:txBody>
                    <a:bodyPr/>
                    <a:lstStyle/>
                    <a:p>
                      <a:pPr algn="ctr"/>
                      <a:r>
                        <a:rPr lang="cs-CZ" sz="1600" dirty="0" smtClean="0">
                          <a:solidFill>
                            <a:schemeClr val="bg2">
                              <a:lumMod val="10000"/>
                            </a:schemeClr>
                          </a:solidFill>
                        </a:rPr>
                        <a:t>16-17,9</a:t>
                      </a:r>
                      <a:endParaRPr lang="cs-CZ" sz="1600" dirty="0">
                        <a:solidFill>
                          <a:schemeClr val="bg2">
                            <a:lumMod val="10000"/>
                          </a:schemeClr>
                        </a:solidFill>
                      </a:endParaRPr>
                    </a:p>
                  </a:txBody>
                  <a:tcPr anchor="ctr"/>
                </a:tc>
                <a:tc>
                  <a:txBody>
                    <a:bodyPr/>
                    <a:lstStyle/>
                    <a:p>
                      <a:r>
                        <a:rPr lang="cs-CZ" sz="1600" dirty="0" smtClean="0">
                          <a:solidFill>
                            <a:schemeClr val="bg2">
                              <a:lumMod val="10000"/>
                            </a:schemeClr>
                          </a:solidFill>
                        </a:rPr>
                        <a:t>pokles hmotnosti 10 a více %, úbytek podkožního tuku,</a:t>
                      </a:r>
                    </a:p>
                    <a:p>
                      <a:r>
                        <a:rPr lang="cs-CZ" sz="1600" dirty="0" smtClean="0">
                          <a:solidFill>
                            <a:schemeClr val="bg2">
                              <a:lumMod val="10000"/>
                            </a:schemeClr>
                          </a:solidFill>
                        </a:rPr>
                        <a:t>nejsou funkční poruchy</a:t>
                      </a:r>
                      <a:endParaRPr lang="cs-CZ" sz="1600" dirty="0">
                        <a:solidFill>
                          <a:schemeClr val="bg2">
                            <a:lumMod val="10000"/>
                          </a:schemeClr>
                        </a:solidFill>
                      </a:endParaRPr>
                    </a:p>
                  </a:txBody>
                  <a:tcPr anchor="ctr"/>
                </a:tc>
              </a:tr>
              <a:tr h="1091053">
                <a:tc>
                  <a:txBody>
                    <a:bodyPr/>
                    <a:lstStyle/>
                    <a:p>
                      <a:r>
                        <a:rPr lang="cs-CZ" sz="1600" dirty="0" smtClean="0">
                          <a:solidFill>
                            <a:schemeClr val="bg2">
                              <a:lumMod val="10000"/>
                            </a:schemeClr>
                          </a:solidFill>
                        </a:rPr>
                        <a:t>Těžká</a:t>
                      </a:r>
                      <a:endParaRPr lang="cs-CZ" sz="1600" dirty="0">
                        <a:solidFill>
                          <a:schemeClr val="bg2">
                            <a:lumMod val="10000"/>
                          </a:schemeClr>
                        </a:solidFill>
                      </a:endParaRPr>
                    </a:p>
                  </a:txBody>
                  <a:tcPr anchor="ctr"/>
                </a:tc>
                <a:tc>
                  <a:txBody>
                    <a:bodyPr/>
                    <a:lstStyle/>
                    <a:p>
                      <a:pPr algn="ctr"/>
                      <a:r>
                        <a:rPr lang="en-US" sz="1600" dirty="0" smtClean="0">
                          <a:solidFill>
                            <a:schemeClr val="bg2">
                              <a:lumMod val="10000"/>
                            </a:schemeClr>
                          </a:solidFill>
                        </a:rPr>
                        <a:t>&lt;</a:t>
                      </a:r>
                      <a:r>
                        <a:rPr lang="cs-CZ" sz="1600" dirty="0" smtClean="0">
                          <a:solidFill>
                            <a:schemeClr val="bg2">
                              <a:lumMod val="10000"/>
                            </a:schemeClr>
                          </a:solidFill>
                        </a:rPr>
                        <a:t>16</a:t>
                      </a:r>
                      <a:endParaRPr lang="cs-CZ" sz="1600" dirty="0">
                        <a:solidFill>
                          <a:schemeClr val="bg2">
                            <a:lumMod val="10000"/>
                          </a:schemeClr>
                        </a:solidFill>
                      </a:endParaRPr>
                    </a:p>
                  </a:txBody>
                  <a:tcPr anchor="ctr"/>
                </a:tc>
                <a:tc>
                  <a:txBody>
                    <a:bodyPr/>
                    <a:lstStyle/>
                    <a:p>
                      <a:r>
                        <a:rPr lang="cs-CZ" sz="1600" dirty="0" smtClean="0">
                          <a:solidFill>
                            <a:schemeClr val="bg2">
                              <a:lumMod val="10000"/>
                            </a:schemeClr>
                          </a:solidFill>
                        </a:rPr>
                        <a:t>pokles hmotnosti o 15 %, deplece podkožního tuku,</a:t>
                      </a:r>
                    </a:p>
                    <a:p>
                      <a:r>
                        <a:rPr lang="cs-CZ" sz="1600" dirty="0" smtClean="0">
                          <a:solidFill>
                            <a:schemeClr val="bg2">
                              <a:lumMod val="10000"/>
                            </a:schemeClr>
                          </a:solidFill>
                        </a:rPr>
                        <a:t>svalová atrofie, otoky, špatné hojení ran, nízká vitální kapacita atd.</a:t>
                      </a:r>
                      <a:endParaRPr lang="cs-CZ" sz="1600" dirty="0">
                        <a:solidFill>
                          <a:schemeClr val="bg2">
                            <a:lumMod val="10000"/>
                          </a:schemeClr>
                        </a:solidFill>
                      </a:endParaRPr>
                    </a:p>
                  </a:txBody>
                  <a:tcPr anchor="ctr"/>
                </a:tc>
              </a:tr>
            </a:tbl>
          </a:graphicData>
        </a:graphic>
      </p:graphicFrame>
      <p:sp>
        <p:nvSpPr>
          <p:cNvPr id="6" name="Obdélník 5"/>
          <p:cNvSpPr/>
          <p:nvPr/>
        </p:nvSpPr>
        <p:spPr>
          <a:xfrm>
            <a:off x="142844" y="4929198"/>
            <a:ext cx="8858312" cy="584775"/>
          </a:xfrm>
          <a:prstGeom prst="rect">
            <a:avLst/>
          </a:prstGeom>
        </p:spPr>
        <p:txBody>
          <a:bodyPr wrap="square">
            <a:spAutoFit/>
          </a:bodyPr>
          <a:lstStyle/>
          <a:p>
            <a:r>
              <a:rPr lang="cs-CZ" sz="1600" dirty="0" smtClean="0"/>
              <a:t>* U starších osob je doporučená normální hodnota BMI 20-24, tedy o něco vyšší než ve středním věku, podle některých autorů až 27. Podle studie SENECA byla mortalita seniorů s BMI 24 a vyšším nejnižší.</a:t>
            </a:r>
            <a:endParaRPr lang="cs-CZ" sz="1600" dirty="0"/>
          </a:p>
        </p:txBody>
      </p:sp>
      <p:sp>
        <p:nvSpPr>
          <p:cNvPr id="7" name="TextovéPole 6"/>
          <p:cNvSpPr txBox="1"/>
          <p:nvPr/>
        </p:nvSpPr>
        <p:spPr>
          <a:xfrm>
            <a:off x="428596" y="6072206"/>
            <a:ext cx="6643734" cy="276999"/>
          </a:xfrm>
          <a:prstGeom prst="rect">
            <a:avLst/>
          </a:prstGeom>
          <a:noFill/>
        </p:spPr>
        <p:txBody>
          <a:bodyPr wrap="square" rtlCol="0">
            <a:spAutoFit/>
          </a:bodyPr>
          <a:lstStyle/>
          <a:p>
            <a:pPr>
              <a:buFont typeface="Arial" pitchFamily="34" charset="0"/>
              <a:buChar char="•"/>
            </a:pPr>
            <a:r>
              <a:rPr lang="cs-CZ" sz="1200" dirty="0" smtClean="0">
                <a:solidFill>
                  <a:schemeClr val="accent4">
                    <a:lumMod val="75000"/>
                  </a:schemeClr>
                </a:solidFill>
              </a:rPr>
              <a:t> Topinková, E., Geriatrie pro praxi.</a:t>
            </a:r>
            <a:endParaRPr lang="cs-CZ" sz="1200" dirty="0">
              <a:solidFill>
                <a:schemeClr val="accent4">
                  <a:lumMod val="75000"/>
                </a:schemeClr>
              </a:solidFill>
            </a:endParaRPr>
          </a:p>
        </p:txBody>
      </p:sp>
      <p:sp>
        <p:nvSpPr>
          <p:cNvPr id="8" name="Zástupný symbol pro číslo snímku 7"/>
          <p:cNvSpPr>
            <a:spLocks noGrp="1"/>
          </p:cNvSpPr>
          <p:nvPr>
            <p:ph type="sldNum" sz="quarter" idx="12"/>
          </p:nvPr>
        </p:nvSpPr>
        <p:spPr/>
        <p:txBody>
          <a:bodyPr/>
          <a:lstStyle/>
          <a:p>
            <a:fld id="{5A41CC9E-3E92-4D96-9B31-D445813A7040}" type="slidenum">
              <a:rPr lang="cs-CZ" smtClean="0"/>
              <a:pPr/>
              <a:t>18</a:t>
            </a:fld>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Autofit/>
          </a:bodyPr>
          <a:lstStyle/>
          <a:p>
            <a:pPr algn="l"/>
            <a:r>
              <a:rPr lang="cs-CZ" sz="3400" b="1" dirty="0" smtClean="0">
                <a:solidFill>
                  <a:schemeClr val="accent2">
                    <a:lumMod val="50000"/>
                  </a:schemeClr>
                </a:solidFill>
                <a:effectLst>
                  <a:outerShdw blurRad="38100" dist="38100" dir="2700000" algn="tl">
                    <a:srgbClr val="000000">
                      <a:alpha val="43137"/>
                    </a:srgbClr>
                  </a:outerShdw>
                </a:effectLst>
              </a:rPr>
              <a:t>Stravování seniorů – obecné zásady</a:t>
            </a:r>
            <a:endParaRPr lang="cs-CZ" sz="34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357298"/>
            <a:ext cx="8229600" cy="4857784"/>
          </a:xfrm>
        </p:spPr>
        <p:txBody>
          <a:bodyPr>
            <a:normAutofit fontScale="92500" lnSpcReduction="10000"/>
          </a:bodyPr>
          <a:lstStyle/>
          <a:p>
            <a:pPr>
              <a:buSzPct val="70000"/>
              <a:buBlip>
                <a:blip r:embed="rId3"/>
              </a:buBlip>
            </a:pPr>
            <a:r>
              <a:rPr lang="cs-CZ" sz="2400" dirty="0" smtClean="0">
                <a:solidFill>
                  <a:schemeClr val="bg2">
                    <a:lumMod val="10000"/>
                  </a:schemeClr>
                </a:solidFill>
                <a:effectLst>
                  <a:outerShdw blurRad="38100" dist="38100" dir="2700000" algn="tl">
                    <a:srgbClr val="000000">
                      <a:alpha val="43137"/>
                    </a:srgbClr>
                  </a:outerShdw>
                </a:effectLst>
              </a:rPr>
              <a:t>Pravidelnost</a:t>
            </a:r>
          </a:p>
          <a:p>
            <a:pPr lvl="1">
              <a:buClr>
                <a:srgbClr val="3A7214"/>
              </a:buClr>
              <a:buSzPct val="70000"/>
              <a:buFont typeface="Wingdings 2" pitchFamily="18" charset="2"/>
              <a:buChar char=""/>
            </a:pPr>
            <a:r>
              <a:rPr lang="cs-CZ" sz="2000" dirty="0" smtClean="0">
                <a:solidFill>
                  <a:schemeClr val="bg2">
                    <a:lumMod val="10000"/>
                  </a:schemeClr>
                </a:solidFill>
              </a:rPr>
              <a:t>rozložit stravu do více menších denních dávek 5-6x denně</a:t>
            </a:r>
          </a:p>
          <a:p>
            <a:pPr lvl="1">
              <a:buClr>
                <a:srgbClr val="3A7214"/>
              </a:buClr>
              <a:buSzPct val="70000"/>
              <a:buFont typeface="Wingdings 2" pitchFamily="18" charset="2"/>
              <a:buChar char=""/>
            </a:pPr>
            <a:endParaRPr lang="cs-CZ" sz="500" dirty="0" smtClean="0">
              <a:solidFill>
                <a:schemeClr val="bg2">
                  <a:lumMod val="10000"/>
                </a:schemeClr>
              </a:solidFill>
            </a:endParaRPr>
          </a:p>
          <a:p>
            <a:pPr>
              <a:buSzPct val="70000"/>
              <a:buBlip>
                <a:blip r:embed="rId3"/>
              </a:buBlip>
            </a:pPr>
            <a:r>
              <a:rPr lang="cs-CZ" sz="2400" dirty="0" smtClean="0">
                <a:solidFill>
                  <a:schemeClr val="bg2">
                    <a:lumMod val="10000"/>
                  </a:schemeClr>
                </a:solidFill>
                <a:effectLst>
                  <a:outerShdw blurRad="38100" dist="38100" dir="2700000" algn="tl">
                    <a:srgbClr val="000000">
                      <a:alpha val="43137"/>
                    </a:srgbClr>
                  </a:outerShdw>
                </a:effectLst>
              </a:rPr>
              <a:t>Pestrost</a:t>
            </a:r>
          </a:p>
          <a:p>
            <a:pPr lvl="1">
              <a:buClr>
                <a:srgbClr val="3A7214"/>
              </a:buClr>
              <a:buSzPct val="70000"/>
              <a:buFont typeface="Wingdings 2" pitchFamily="18" charset="2"/>
              <a:buChar char="P"/>
            </a:pPr>
            <a:r>
              <a:rPr lang="cs-CZ" sz="2000" dirty="0" smtClean="0">
                <a:solidFill>
                  <a:schemeClr val="bg2">
                    <a:lumMod val="10000"/>
                  </a:schemeClr>
                </a:solidFill>
              </a:rPr>
              <a:t>u velmi starého člověka je prioritou prevence podvýživy</a:t>
            </a:r>
          </a:p>
          <a:p>
            <a:pPr lvl="1">
              <a:buClr>
                <a:srgbClr val="3A7214"/>
              </a:buClr>
              <a:buSzPct val="70000"/>
              <a:buFont typeface="Wingdings 2" pitchFamily="18" charset="2"/>
              <a:buChar char="P"/>
            </a:pPr>
            <a:r>
              <a:rPr lang="cs-CZ" sz="2000" dirty="0" smtClean="0">
                <a:solidFill>
                  <a:schemeClr val="bg2">
                    <a:lumMod val="10000"/>
                  </a:schemeClr>
                </a:solidFill>
              </a:rPr>
              <a:t>pokud to není nezbytně nutné ze zdravotních důvodů, zvážit význam dietního omezení a zbytečně neredukovat výběr potravin a pokrmů</a:t>
            </a:r>
          </a:p>
          <a:p>
            <a:pPr lvl="1">
              <a:buClr>
                <a:srgbClr val="3A7214"/>
              </a:buClr>
              <a:buSzPct val="70000"/>
              <a:buFont typeface="Wingdings 2" pitchFamily="18" charset="2"/>
              <a:buChar char="P"/>
            </a:pPr>
            <a:endParaRPr lang="cs-CZ" sz="500" dirty="0" smtClean="0">
              <a:solidFill>
                <a:schemeClr val="bg2">
                  <a:lumMod val="10000"/>
                </a:schemeClr>
              </a:solidFill>
            </a:endParaRPr>
          </a:p>
          <a:p>
            <a:pPr>
              <a:buSzPct val="70000"/>
              <a:buBlip>
                <a:blip r:embed="rId3"/>
              </a:buBlip>
            </a:pPr>
            <a:r>
              <a:rPr lang="cs-CZ" sz="2400" dirty="0" smtClean="0">
                <a:solidFill>
                  <a:schemeClr val="bg2">
                    <a:lumMod val="10000"/>
                  </a:schemeClr>
                </a:solidFill>
                <a:effectLst>
                  <a:outerShdw blurRad="38100" dist="38100" dir="2700000" algn="tl">
                    <a:srgbClr val="000000">
                      <a:alpha val="43137"/>
                    </a:srgbClr>
                  </a:outerShdw>
                </a:effectLst>
              </a:rPr>
              <a:t>Vhodná technologická úprava stravy, úprava konzistence</a:t>
            </a:r>
          </a:p>
          <a:p>
            <a:pPr>
              <a:buSzPct val="70000"/>
              <a:buBlip>
                <a:blip r:embed="rId3"/>
              </a:buBlip>
            </a:pPr>
            <a:endParaRPr lang="cs-CZ" sz="500" dirty="0" smtClean="0">
              <a:solidFill>
                <a:schemeClr val="bg2">
                  <a:lumMod val="10000"/>
                </a:schemeClr>
              </a:solidFill>
              <a:effectLst>
                <a:outerShdw blurRad="38100" dist="38100" dir="2700000" algn="tl">
                  <a:srgbClr val="000000">
                    <a:alpha val="43137"/>
                  </a:srgbClr>
                </a:outerShdw>
              </a:effectLst>
            </a:endParaRPr>
          </a:p>
          <a:p>
            <a:pPr>
              <a:buSzPct val="70000"/>
              <a:buBlip>
                <a:blip r:embed="rId3"/>
              </a:buBlip>
            </a:pPr>
            <a:r>
              <a:rPr lang="cs-CZ" sz="2400" dirty="0" smtClean="0">
                <a:solidFill>
                  <a:schemeClr val="bg2">
                    <a:lumMod val="10000"/>
                  </a:schemeClr>
                </a:solidFill>
                <a:effectLst>
                  <a:outerShdw blurRad="38100" dist="38100" dir="2700000" algn="tl">
                    <a:srgbClr val="000000">
                      <a:alpha val="43137"/>
                    </a:srgbClr>
                  </a:outerShdw>
                </a:effectLst>
              </a:rPr>
              <a:t>Podpora chuti k jídlu</a:t>
            </a:r>
          </a:p>
          <a:p>
            <a:pPr lvl="1">
              <a:buClr>
                <a:srgbClr val="3A7214"/>
              </a:buClr>
              <a:buSzPct val="70000"/>
              <a:buFont typeface="Wingdings 2" pitchFamily="18" charset="2"/>
              <a:buChar char="P"/>
            </a:pPr>
            <a:r>
              <a:rPr lang="cs-CZ" sz="2000" dirty="0" smtClean="0">
                <a:solidFill>
                  <a:schemeClr val="bg2">
                    <a:lumMod val="10000"/>
                  </a:schemeClr>
                </a:solidFill>
              </a:rPr>
              <a:t>kultura stolování</a:t>
            </a:r>
          </a:p>
          <a:p>
            <a:pPr lvl="1">
              <a:buClr>
                <a:srgbClr val="3A7214"/>
              </a:buClr>
              <a:buSzPct val="70000"/>
              <a:buFont typeface="Wingdings 2" pitchFamily="18" charset="2"/>
              <a:buChar char="P"/>
            </a:pPr>
            <a:r>
              <a:rPr lang="cs-CZ" sz="2000" dirty="0" smtClean="0">
                <a:solidFill>
                  <a:schemeClr val="bg2">
                    <a:lumMod val="10000"/>
                  </a:schemeClr>
                </a:solidFill>
              </a:rPr>
              <a:t>strava lákavá na pohled</a:t>
            </a:r>
          </a:p>
          <a:p>
            <a:pPr lvl="1">
              <a:buClr>
                <a:srgbClr val="3A7214"/>
              </a:buClr>
              <a:buSzPct val="70000"/>
              <a:buFont typeface="Wingdings 2" pitchFamily="18" charset="2"/>
              <a:buChar char="P"/>
            </a:pPr>
            <a:r>
              <a:rPr lang="cs-CZ" sz="2000" dirty="0" smtClean="0">
                <a:solidFill>
                  <a:schemeClr val="bg2">
                    <a:lumMod val="10000"/>
                  </a:schemeClr>
                </a:solidFill>
              </a:rPr>
              <a:t>výraznější koření</a:t>
            </a:r>
          </a:p>
          <a:p>
            <a:pPr lvl="1">
              <a:buClr>
                <a:srgbClr val="3A7214"/>
              </a:buClr>
              <a:buSzPct val="70000"/>
              <a:buFont typeface="Wingdings 2" pitchFamily="18" charset="2"/>
              <a:buChar char="P"/>
            </a:pPr>
            <a:r>
              <a:rPr lang="cs-CZ" sz="2000" dirty="0" smtClean="0">
                <a:solidFill>
                  <a:schemeClr val="bg2">
                    <a:lumMod val="10000"/>
                  </a:schemeClr>
                </a:solidFill>
              </a:rPr>
              <a:t>oblíbené pokrmy</a:t>
            </a:r>
          </a:p>
          <a:p>
            <a:pPr lvl="1">
              <a:buClr>
                <a:srgbClr val="3A7214"/>
              </a:buClr>
              <a:buSzPct val="70000"/>
              <a:buFont typeface="Wingdings 2" pitchFamily="18" charset="2"/>
              <a:buChar char="P"/>
            </a:pPr>
            <a:r>
              <a:rPr lang="cs-CZ" sz="2000" dirty="0" smtClean="0">
                <a:solidFill>
                  <a:schemeClr val="bg2">
                    <a:lumMod val="10000"/>
                  </a:schemeClr>
                </a:solidFill>
              </a:rPr>
              <a:t>pokrmy do ruky</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19</a:t>
            </a:fld>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Výživa seniorů - úvod</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a:bodyPr>
          <a:lstStyle/>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Rozdělení dle WHO</a:t>
            </a:r>
          </a:p>
          <a:p>
            <a:pPr lvl="1">
              <a:buClr>
                <a:srgbClr val="3A7214"/>
              </a:buClr>
              <a:buSzPct val="70000"/>
              <a:buFont typeface="Wingdings 2" pitchFamily="18" charset="2"/>
              <a:buChar char=""/>
            </a:pPr>
            <a:r>
              <a:rPr lang="cs-CZ" sz="2000" dirty="0" smtClean="0">
                <a:solidFill>
                  <a:schemeClr val="bg2">
                    <a:lumMod val="10000"/>
                  </a:schemeClr>
                </a:solidFill>
              </a:rPr>
              <a:t>60-74 let rané stáří</a:t>
            </a:r>
          </a:p>
          <a:p>
            <a:pPr lvl="1">
              <a:buClr>
                <a:srgbClr val="3A7214"/>
              </a:buClr>
              <a:buSzPct val="70000"/>
              <a:buFont typeface="Wingdings 2" pitchFamily="18" charset="2"/>
              <a:buChar char=""/>
            </a:pPr>
            <a:r>
              <a:rPr lang="cs-CZ" sz="2000" dirty="0" smtClean="0">
                <a:solidFill>
                  <a:schemeClr val="bg2">
                    <a:lumMod val="10000"/>
                  </a:schemeClr>
                </a:solidFill>
              </a:rPr>
              <a:t>75-89 vlastní stáří</a:t>
            </a:r>
          </a:p>
          <a:p>
            <a:pPr lvl="1">
              <a:buClr>
                <a:srgbClr val="3A7214"/>
              </a:buClr>
              <a:buSzPct val="70000"/>
              <a:buFont typeface="Wingdings 2" pitchFamily="18" charset="2"/>
              <a:buChar char=""/>
            </a:pPr>
            <a:r>
              <a:rPr lang="en-US" sz="2000" dirty="0" smtClean="0">
                <a:solidFill>
                  <a:schemeClr val="bg2">
                    <a:lumMod val="10000"/>
                  </a:schemeClr>
                </a:solidFill>
              </a:rPr>
              <a:t>&gt;</a:t>
            </a:r>
            <a:r>
              <a:rPr lang="cs-CZ" sz="2000" dirty="0" smtClean="0">
                <a:solidFill>
                  <a:schemeClr val="bg2">
                    <a:lumMod val="10000"/>
                  </a:schemeClr>
                </a:solidFill>
              </a:rPr>
              <a:t>90 let dlouhověkost</a:t>
            </a:r>
          </a:p>
          <a:p>
            <a:pPr lvl="1">
              <a:buClr>
                <a:srgbClr val="3A7214"/>
              </a:buClr>
              <a:buSzPct val="70000"/>
              <a:buFont typeface="Wingdings 2" pitchFamily="18" charset="2"/>
              <a:buChar char=""/>
            </a:pPr>
            <a:endParaRPr lang="cs-CZ" sz="14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„Jsem starý, už toho tolik nepotřebuji“                   </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Ve vyšším věku má adekvátní výživa </a:t>
            </a:r>
            <a:r>
              <a:rPr lang="cs-CZ" sz="2000" b="1" dirty="0" smtClean="0">
                <a:solidFill>
                  <a:schemeClr val="bg2">
                    <a:lumMod val="10000"/>
                  </a:schemeClr>
                </a:solidFill>
              </a:rPr>
              <a:t>zásadní význam</a:t>
            </a:r>
            <a:r>
              <a:rPr lang="cs-CZ" sz="2000" dirty="0" smtClean="0">
                <a:solidFill>
                  <a:schemeClr val="bg2">
                    <a:lumMod val="10000"/>
                  </a:schemeClr>
                </a:solidFill>
              </a:rPr>
              <a:t> pro udržení dobrého zdraví a pro podporu kvalitního života!</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U seniorů - častější výskyt poruch výživy,  především malnutrice, která ohrožuje pacienta závažnými zdravotními komplikacemi, zvýšenou nemocností i úmrtností.</a:t>
            </a:r>
            <a:endParaRPr lang="cs-CZ" sz="2400" dirty="0" smtClean="0">
              <a:solidFill>
                <a:schemeClr val="bg2">
                  <a:lumMod val="10000"/>
                </a:schemeClr>
              </a:solidFill>
            </a:endParaRPr>
          </a:p>
        </p:txBody>
      </p:sp>
      <p:cxnSp>
        <p:nvCxnSpPr>
          <p:cNvPr id="9" name="Přímá spojovací čára 8"/>
          <p:cNvCxnSpPr/>
          <p:nvPr/>
        </p:nvCxnSpPr>
        <p:spPr>
          <a:xfrm>
            <a:off x="785786" y="3571876"/>
            <a:ext cx="4143404" cy="1588"/>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Šipka doprava 11"/>
          <p:cNvSpPr/>
          <p:nvPr/>
        </p:nvSpPr>
        <p:spPr>
          <a:xfrm>
            <a:off x="5429256" y="3357562"/>
            <a:ext cx="714380" cy="357190"/>
          </a:xfrm>
          <a:prstGeom prst="rightArrow">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p:nvPr/>
        </p:nvPicPr>
        <p:blipFill>
          <a:blip r:embed="rId4" cstate="print"/>
          <a:srcRect l="2440" t="7142" r="4877"/>
          <a:stretch>
            <a:fillRect/>
          </a:stretch>
        </p:blipFill>
        <p:spPr bwMode="auto">
          <a:xfrm>
            <a:off x="6715140" y="214290"/>
            <a:ext cx="2214578" cy="1785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ovéPole 7"/>
          <p:cNvSpPr txBox="1"/>
          <p:nvPr/>
        </p:nvSpPr>
        <p:spPr>
          <a:xfrm>
            <a:off x="6429388" y="3286124"/>
            <a:ext cx="2214578" cy="400110"/>
          </a:xfrm>
          <a:prstGeom prst="rect">
            <a:avLst/>
          </a:prstGeom>
          <a:noFill/>
        </p:spPr>
        <p:txBody>
          <a:bodyPr wrap="square" rtlCol="0">
            <a:spAutoFit/>
          </a:bodyPr>
          <a:lstStyle/>
          <a:p>
            <a:r>
              <a:rPr lang="cs-CZ" sz="2000" dirty="0" smtClean="0">
                <a:solidFill>
                  <a:schemeClr val="bg2">
                    <a:lumMod val="10000"/>
                  </a:schemeClr>
                </a:solidFill>
              </a:rPr>
              <a:t>mylná představa</a:t>
            </a:r>
            <a:endParaRPr lang="cs-CZ" sz="2000" dirty="0">
              <a:solidFill>
                <a:schemeClr val="bg2">
                  <a:lumMod val="10000"/>
                </a:schemeClr>
              </a:solidFill>
            </a:endParaRPr>
          </a:p>
        </p:txBody>
      </p:sp>
      <p:sp>
        <p:nvSpPr>
          <p:cNvPr id="10" name="Zástupný symbol pro číslo snímku 9"/>
          <p:cNvSpPr>
            <a:spLocks noGrp="1"/>
          </p:cNvSpPr>
          <p:nvPr>
            <p:ph type="sldNum" sz="quarter" idx="12"/>
          </p:nvPr>
        </p:nvSpPr>
        <p:spPr/>
        <p:txBody>
          <a:bodyPr/>
          <a:lstStyle/>
          <a:p>
            <a:fld id="{5A41CC9E-3E92-4D96-9B31-D445813A7040}" type="slidenum">
              <a:rPr lang="cs-CZ" smtClean="0"/>
              <a:pPr/>
              <a:t>2</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strips(downRight)">
                                      <p:cBhvr>
                                        <p:cTn id="7" dur="1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1000"/>
                                        <p:tgtEl>
                                          <p:spTgt spid="9"/>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Right)">
                                      <p:cBhvr>
                                        <p:cTn id="16" dur="1000"/>
                                        <p:tgtEl>
                                          <p:spTgt spid="12"/>
                                        </p:tgtEl>
                                      </p:cBhvr>
                                    </p:animEffect>
                                  </p:childTnLst>
                                </p:cTn>
                              </p:par>
                            </p:childTnLst>
                          </p:cTn>
                        </p:par>
                        <p:par>
                          <p:cTn id="17" fill="hold">
                            <p:stCondLst>
                              <p:cond delay="2000"/>
                            </p:stCondLst>
                            <p:childTnLst>
                              <p:par>
                                <p:cTn id="18" presetID="18" presetClass="entr" presetSubtype="6"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strips(downRight)">
                                      <p:cBhvr>
                                        <p:cTn id="20" dur="1000"/>
                                        <p:tgtEl>
                                          <p:spTgt spid="8">
                                            <p:txEl>
                                              <p:pRg st="0" end="0"/>
                                            </p:txEl>
                                          </p:spTgt>
                                        </p:tgtEl>
                                      </p:cBhvr>
                                    </p:animEffect>
                                  </p:childTnLst>
                                </p:cTn>
                              </p:par>
                            </p:childTnLst>
                          </p:cTn>
                        </p:par>
                        <p:par>
                          <p:cTn id="21" fill="hold">
                            <p:stCondLst>
                              <p:cond delay="3000"/>
                            </p:stCondLst>
                            <p:childTnLst>
                              <p:par>
                                <p:cTn id="22" presetID="18" presetClass="entr" presetSubtype="6"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strips(downRight)">
                                      <p:cBhvr>
                                        <p:cTn id="24" dur="1000"/>
                                        <p:tgtEl>
                                          <p:spTgt spid="3">
                                            <p:txEl>
                                              <p:pRg st="8" end="8"/>
                                            </p:txEl>
                                          </p:spTgt>
                                        </p:tgtEl>
                                      </p:cBhvr>
                                    </p:animEffect>
                                  </p:childTnLst>
                                </p:cTn>
                              </p:par>
                            </p:childTnLst>
                          </p:cTn>
                        </p:par>
                        <p:par>
                          <p:cTn id="25" fill="hold">
                            <p:stCondLst>
                              <p:cond delay="4000"/>
                            </p:stCondLst>
                            <p:childTnLst>
                              <p:par>
                                <p:cTn id="26" presetID="18" presetClass="entr" presetSubtype="6" fill="hold" nodeType="after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strips(downRight)">
                                      <p:cBhvr>
                                        <p:cTn id="2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428604"/>
            <a:ext cx="8572560" cy="642942"/>
          </a:xfrm>
        </p:spPr>
        <p:txBody>
          <a:bodyPr>
            <a:noAutofit/>
          </a:bodyPr>
          <a:lstStyle/>
          <a:p>
            <a:pPr algn="l"/>
            <a:r>
              <a:rPr lang="cs-CZ" sz="3300" b="1" dirty="0" smtClean="0">
                <a:solidFill>
                  <a:schemeClr val="accent2">
                    <a:lumMod val="50000"/>
                  </a:schemeClr>
                </a:solidFill>
                <a:effectLst>
                  <a:outerShdw blurRad="38100" dist="38100" dir="2700000" algn="tl">
                    <a:srgbClr val="000000">
                      <a:alpha val="43137"/>
                    </a:srgbClr>
                  </a:outerShdw>
                </a:effectLst>
              </a:rPr>
              <a:t>Strategie ke zvýšení příjmu stravy</a:t>
            </a:r>
            <a:endParaRPr lang="cs-CZ" sz="33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142984"/>
            <a:ext cx="8229600" cy="5072098"/>
          </a:xfrm>
        </p:spPr>
        <p:txBody>
          <a:bodyPr>
            <a:noAutofit/>
          </a:bodyPr>
          <a:lstStyle/>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Liberalizovaná dieta bez zbytečných zákazů a omezení</a:t>
            </a:r>
            <a:endParaRPr lang="cs-CZ" sz="2000" dirty="0" smtClean="0">
              <a:solidFill>
                <a:schemeClr val="bg2">
                  <a:lumMod val="10000"/>
                </a:schemeClr>
              </a:solidFill>
            </a:endParaRP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Výběrová strava</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Stravování společně s ostatními, kolektivní stravování</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Strava doručovaná domů</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Zajištění asistence</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Svačinky, </a:t>
            </a:r>
            <a:r>
              <a:rPr lang="cs-CZ" sz="2000" dirty="0" err="1" smtClean="0">
                <a:solidFill>
                  <a:schemeClr val="bg2">
                    <a:lumMod val="10000"/>
                  </a:schemeClr>
                </a:solidFill>
                <a:effectLst>
                  <a:outerShdw blurRad="38100" dist="38100" dir="2700000" algn="tl">
                    <a:srgbClr val="000000">
                      <a:alpha val="43137"/>
                    </a:srgbClr>
                  </a:outerShdw>
                </a:effectLst>
              </a:rPr>
              <a:t>snacky</a:t>
            </a:r>
            <a:endParaRPr lang="cs-CZ" sz="2000" dirty="0" smtClean="0">
              <a:solidFill>
                <a:schemeClr val="bg2">
                  <a:lumMod val="10000"/>
                </a:schemeClr>
              </a:solidFill>
              <a:effectLst>
                <a:outerShdw blurRad="38100" dist="38100" dir="2700000" algn="tl">
                  <a:srgbClr val="000000">
                    <a:alpha val="43137"/>
                  </a:srgbClr>
                </a:outerShdw>
              </a:effectLst>
            </a:endParaRP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Příjemné prostředí s minimálním rozptylováním, rušením</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Pochvala, povzbuzení</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Stimulace apetitu (</a:t>
            </a:r>
            <a:r>
              <a:rPr lang="cs-CZ" sz="2000" dirty="0" err="1" smtClean="0">
                <a:solidFill>
                  <a:schemeClr val="bg2">
                    <a:lumMod val="10000"/>
                  </a:schemeClr>
                </a:solidFill>
                <a:effectLst>
                  <a:outerShdw blurRad="38100" dist="38100" dir="2700000" algn="tl">
                    <a:srgbClr val="000000">
                      <a:alpha val="43137"/>
                    </a:srgbClr>
                  </a:outerShdw>
                </a:effectLst>
              </a:rPr>
              <a:t>megestrol</a:t>
            </a:r>
            <a:r>
              <a:rPr lang="cs-CZ" sz="2000" dirty="0" smtClean="0">
                <a:solidFill>
                  <a:schemeClr val="bg2">
                    <a:lumMod val="10000"/>
                  </a:schemeClr>
                </a:solidFill>
                <a:effectLst>
                  <a:outerShdw blurRad="38100" dist="38100" dir="2700000" algn="tl">
                    <a:srgbClr val="000000">
                      <a:alpha val="43137"/>
                    </a:srgbClr>
                  </a:outerShdw>
                </a:effectLst>
              </a:rPr>
              <a:t>)</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Obohacení pokrmů </a:t>
            </a:r>
            <a:r>
              <a:rPr lang="cs-CZ" sz="2000" dirty="0" err="1" smtClean="0">
                <a:solidFill>
                  <a:schemeClr val="bg2">
                    <a:lumMod val="10000"/>
                  </a:schemeClr>
                </a:solidFill>
                <a:effectLst>
                  <a:outerShdw blurRad="38100" dist="38100" dir="2700000" algn="tl">
                    <a:srgbClr val="000000">
                      <a:alpha val="43137"/>
                    </a:srgbClr>
                  </a:outerShdw>
                </a:effectLst>
              </a:rPr>
              <a:t>nutrienty</a:t>
            </a:r>
            <a:r>
              <a:rPr lang="cs-CZ" sz="2000" dirty="0" smtClean="0">
                <a:solidFill>
                  <a:schemeClr val="bg2">
                    <a:lumMod val="10000"/>
                  </a:schemeClr>
                </a:solidFill>
                <a:effectLst>
                  <a:outerShdw blurRad="38100" dist="38100" dir="2700000" algn="tl">
                    <a:srgbClr val="000000">
                      <a:alpha val="43137"/>
                    </a:srgbClr>
                  </a:outerShdw>
                </a:effectLst>
              </a:rPr>
              <a:t>, </a:t>
            </a:r>
            <a:r>
              <a:rPr lang="cs-CZ" sz="2000" dirty="0" err="1" smtClean="0">
                <a:solidFill>
                  <a:schemeClr val="bg2">
                    <a:lumMod val="10000"/>
                  </a:schemeClr>
                </a:solidFill>
                <a:effectLst>
                  <a:outerShdw blurRad="38100" dist="38100" dir="2700000" algn="tl">
                    <a:srgbClr val="000000">
                      <a:alpha val="43137"/>
                    </a:srgbClr>
                  </a:outerShdw>
                </a:effectLst>
              </a:rPr>
              <a:t>sipping</a:t>
            </a:r>
            <a:r>
              <a:rPr lang="cs-CZ" sz="2000" dirty="0" smtClean="0">
                <a:solidFill>
                  <a:schemeClr val="bg2">
                    <a:lumMod val="10000"/>
                  </a:schemeClr>
                </a:solidFill>
                <a:effectLst>
                  <a:outerShdw blurRad="38100" dist="38100" dir="2700000" algn="tl">
                    <a:srgbClr val="000000">
                      <a:alpha val="43137"/>
                    </a:srgbClr>
                  </a:outerShdw>
                </a:effectLst>
              </a:rPr>
              <a:t> </a:t>
            </a:r>
            <a:r>
              <a:rPr lang="cs-CZ" sz="2000" dirty="0" err="1" smtClean="0">
                <a:solidFill>
                  <a:schemeClr val="bg2">
                    <a:lumMod val="10000"/>
                  </a:schemeClr>
                </a:solidFill>
                <a:effectLst>
                  <a:outerShdw blurRad="38100" dist="38100" dir="2700000" algn="tl">
                    <a:srgbClr val="000000">
                      <a:alpha val="43137"/>
                    </a:srgbClr>
                  </a:outerShdw>
                </a:effectLst>
              </a:rPr>
              <a:t>ev</a:t>
            </a:r>
            <a:r>
              <a:rPr lang="cs-CZ" sz="2000" dirty="0" smtClean="0">
                <a:solidFill>
                  <a:schemeClr val="bg2">
                    <a:lumMod val="10000"/>
                  </a:schemeClr>
                </a:solidFill>
                <a:effectLst>
                  <a:outerShdw blurRad="38100" dist="38100" dir="2700000" algn="tl">
                    <a:srgbClr val="000000">
                      <a:alpha val="43137"/>
                    </a:srgbClr>
                  </a:outerShdw>
                </a:effectLst>
              </a:rPr>
              <a:t>. </a:t>
            </a:r>
            <a:r>
              <a:rPr lang="cs-CZ" sz="2000" dirty="0" err="1" smtClean="0">
                <a:solidFill>
                  <a:schemeClr val="bg2">
                    <a:lumMod val="10000"/>
                  </a:schemeClr>
                </a:solidFill>
                <a:effectLst>
                  <a:outerShdw blurRad="38100" dist="38100" dir="2700000" algn="tl">
                    <a:srgbClr val="000000">
                      <a:alpha val="43137"/>
                    </a:srgbClr>
                  </a:outerShdw>
                </a:effectLst>
              </a:rPr>
              <a:t>suplementa</a:t>
            </a:r>
            <a:endParaRPr lang="cs-CZ" sz="2000" dirty="0" smtClean="0">
              <a:solidFill>
                <a:schemeClr val="bg2">
                  <a:lumMod val="10000"/>
                </a:schemeClr>
              </a:solidFill>
              <a:effectLst>
                <a:outerShdw blurRad="38100" dist="38100" dir="2700000" algn="tl">
                  <a:srgbClr val="000000">
                    <a:alpha val="43137"/>
                  </a:srgbClr>
                </a:outerShdw>
              </a:effectLst>
            </a:endParaRP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Důsledně sledovat množství zkonzumované stravy</a:t>
            </a:r>
            <a:endParaRPr lang="cs-CZ" sz="20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20</a:t>
            </a:fld>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8600"/>
            <a:ext cx="8229600" cy="771508"/>
          </a:xfrm>
        </p:spPr>
        <p:txBody>
          <a:bodyPr>
            <a:normAutofit/>
          </a:bodyPr>
          <a:lstStyle/>
          <a:p>
            <a:r>
              <a:rPr lang="cs-CZ" sz="3600" b="1" dirty="0" smtClean="0">
                <a:solidFill>
                  <a:schemeClr val="accent2">
                    <a:lumMod val="50000"/>
                  </a:schemeClr>
                </a:solidFill>
                <a:effectLst>
                  <a:outerShdw blurRad="38100" dist="38100" dir="2700000" algn="tl">
                    <a:srgbClr val="000000">
                      <a:alpha val="43137"/>
                    </a:srgbClr>
                  </a:outerShdw>
                </a:effectLst>
              </a:rPr>
              <a:t>Senioři a potravinová pyramida</a:t>
            </a:r>
            <a:endParaRPr lang="cs-CZ" sz="3600" dirty="0"/>
          </a:p>
        </p:txBody>
      </p:sp>
      <p:pic>
        <p:nvPicPr>
          <p:cNvPr id="66562" name="Picture 2"/>
          <p:cNvPicPr>
            <a:picLocks noChangeAspect="1" noChangeArrowheads="1"/>
          </p:cNvPicPr>
          <p:nvPr/>
        </p:nvPicPr>
        <p:blipFill>
          <a:blip r:embed="rId2" cstate="print"/>
          <a:srcRect l="29018" t="21223" r="30803" b="34999"/>
          <a:stretch>
            <a:fillRect/>
          </a:stretch>
        </p:blipFill>
        <p:spPr bwMode="auto">
          <a:xfrm>
            <a:off x="857224" y="1214422"/>
            <a:ext cx="7387074" cy="5030486"/>
          </a:xfrm>
          <a:prstGeom prst="rect">
            <a:avLst/>
          </a:prstGeom>
          <a:noFill/>
          <a:ln w="9525">
            <a:noFill/>
            <a:miter lim="800000"/>
            <a:headEnd/>
            <a:tailEnd/>
          </a:ln>
          <a:effectLst/>
        </p:spPr>
      </p:pic>
      <p:sp>
        <p:nvSpPr>
          <p:cNvPr id="6" name="TextovéPole 5"/>
          <p:cNvSpPr txBox="1"/>
          <p:nvPr/>
        </p:nvSpPr>
        <p:spPr>
          <a:xfrm>
            <a:off x="5857884" y="6429396"/>
            <a:ext cx="2812758" cy="276999"/>
          </a:xfrm>
          <a:prstGeom prst="rect">
            <a:avLst/>
          </a:prstGeom>
          <a:noFill/>
        </p:spPr>
        <p:txBody>
          <a:bodyPr wrap="none" rtlCol="0">
            <a:spAutoFit/>
          </a:bodyPr>
          <a:lstStyle/>
          <a:p>
            <a:r>
              <a:rPr lang="cs-CZ" sz="1200" dirty="0" smtClean="0">
                <a:hlinkClick r:id="rId3"/>
              </a:rPr>
              <a:t>http://www.</a:t>
            </a:r>
            <a:r>
              <a:rPr lang="cs-CZ" sz="1200" dirty="0" err="1" smtClean="0">
                <a:hlinkClick r:id="rId3"/>
              </a:rPr>
              <a:t>zubrno.cz</a:t>
            </a:r>
            <a:r>
              <a:rPr lang="cs-CZ" sz="1200" dirty="0" smtClean="0">
                <a:hlinkClick r:id="rId3"/>
              </a:rPr>
              <a:t>/studie/</a:t>
            </a:r>
            <a:r>
              <a:rPr lang="cs-CZ" sz="1200" dirty="0" err="1" smtClean="0">
                <a:hlinkClick r:id="rId3"/>
              </a:rPr>
              <a:t>pdf</a:t>
            </a:r>
            <a:r>
              <a:rPr lang="cs-CZ" sz="1200" dirty="0" smtClean="0">
                <a:hlinkClick r:id="rId3"/>
              </a:rPr>
              <a:t>/kap05.pdf</a:t>
            </a:r>
            <a:endParaRPr lang="cs-CZ" sz="1200" dirty="0"/>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21</a:t>
            </a:fld>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8600"/>
            <a:ext cx="8229600" cy="771508"/>
          </a:xfrm>
        </p:spPr>
        <p:txBody>
          <a:bodyPr>
            <a:normAutofit/>
          </a:bodyPr>
          <a:lstStyle/>
          <a:p>
            <a:endParaRPr lang="cs-CZ" sz="3600" dirty="0"/>
          </a:p>
        </p:txBody>
      </p:sp>
      <p:sp>
        <p:nvSpPr>
          <p:cNvPr id="6" name="TextovéPole 5"/>
          <p:cNvSpPr txBox="1"/>
          <p:nvPr/>
        </p:nvSpPr>
        <p:spPr>
          <a:xfrm>
            <a:off x="4572000" y="6429396"/>
            <a:ext cx="4294317" cy="276999"/>
          </a:xfrm>
          <a:prstGeom prst="rect">
            <a:avLst/>
          </a:prstGeom>
          <a:noFill/>
        </p:spPr>
        <p:txBody>
          <a:bodyPr wrap="none" rtlCol="0">
            <a:spAutoFit/>
          </a:bodyPr>
          <a:lstStyle/>
          <a:p>
            <a:r>
              <a:rPr lang="cs-CZ" sz="1200" dirty="0" smtClean="0"/>
              <a:t>http://www.</a:t>
            </a:r>
            <a:r>
              <a:rPr lang="cs-CZ" sz="1200" dirty="0" err="1" smtClean="0"/>
              <a:t>elderlynursing.com</a:t>
            </a:r>
            <a:r>
              <a:rPr lang="cs-CZ" sz="1200" dirty="0" smtClean="0"/>
              <a:t>/</a:t>
            </a:r>
            <a:r>
              <a:rPr lang="cs-CZ" sz="1200" dirty="0" err="1" smtClean="0"/>
              <a:t>images</a:t>
            </a:r>
            <a:r>
              <a:rPr lang="cs-CZ" sz="1200" dirty="0" smtClean="0"/>
              <a:t>/pyramid.</a:t>
            </a:r>
            <a:r>
              <a:rPr lang="cs-CZ" sz="1200" dirty="0" err="1" smtClean="0"/>
              <a:t>jpg</a:t>
            </a:r>
            <a:r>
              <a:rPr lang="cs-CZ" sz="1200" dirty="0" smtClean="0"/>
              <a:t>&amp;</a:t>
            </a:r>
            <a:r>
              <a:rPr lang="cs-CZ" sz="1200" dirty="0" err="1" smtClean="0"/>
              <a:t>imgrefurl</a:t>
            </a:r>
            <a:endParaRPr lang="cs-CZ" sz="1200" dirty="0"/>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22</a:t>
            </a:fld>
            <a:endParaRPr lang="cs-CZ" dirty="0"/>
          </a:p>
        </p:txBody>
      </p:sp>
      <p:pic>
        <p:nvPicPr>
          <p:cNvPr id="1026" name="Picture 2" descr="http://www.elderlynursing.com/images/pyramid.jpg"/>
          <p:cNvPicPr>
            <a:picLocks noChangeAspect="1" noChangeArrowheads="1"/>
          </p:cNvPicPr>
          <p:nvPr/>
        </p:nvPicPr>
        <p:blipFill>
          <a:blip r:embed="rId2" cstate="print"/>
          <a:srcRect t="16741"/>
          <a:stretch>
            <a:fillRect/>
          </a:stretch>
        </p:blipFill>
        <p:spPr bwMode="auto">
          <a:xfrm>
            <a:off x="1357290" y="1071546"/>
            <a:ext cx="6096000" cy="5329254"/>
          </a:xfrm>
          <a:prstGeom prst="rect">
            <a:avLst/>
          </a:prstGeom>
          <a:noFill/>
        </p:spPr>
      </p:pic>
      <p:pic>
        <p:nvPicPr>
          <p:cNvPr id="8" name="Picture 2" descr="http://www.elderlynursing.com/images/pyramid.jpg"/>
          <p:cNvPicPr>
            <a:picLocks noChangeAspect="1" noChangeArrowheads="1"/>
          </p:cNvPicPr>
          <p:nvPr/>
        </p:nvPicPr>
        <p:blipFill>
          <a:blip r:embed="rId2" cstate="print"/>
          <a:srcRect b="89286"/>
          <a:stretch>
            <a:fillRect/>
          </a:stretch>
        </p:blipFill>
        <p:spPr bwMode="auto">
          <a:xfrm>
            <a:off x="1357290" y="285728"/>
            <a:ext cx="6096000" cy="68578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Autofit/>
          </a:bodyPr>
          <a:lstStyle/>
          <a:p>
            <a:pPr algn="l"/>
            <a:r>
              <a:rPr lang="cs-CZ" sz="2800" b="1" dirty="0" smtClean="0">
                <a:solidFill>
                  <a:schemeClr val="accent2">
                    <a:lumMod val="50000"/>
                  </a:schemeClr>
                </a:solidFill>
                <a:effectLst>
                  <a:outerShdw blurRad="38100" dist="38100" dir="2700000" algn="tl">
                    <a:srgbClr val="000000">
                      <a:alpha val="43137"/>
                    </a:srgbClr>
                  </a:outerShdw>
                </a:effectLst>
              </a:rPr>
              <a:t>Příklad nesprávného stravování</a:t>
            </a:r>
            <a:endParaRPr lang="cs-CZ" sz="28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142984"/>
            <a:ext cx="8229600" cy="5214974"/>
          </a:xfrm>
        </p:spPr>
        <p:txBody>
          <a:bodyPr>
            <a:normAutofit/>
          </a:bodyPr>
          <a:lstStyle/>
          <a:p>
            <a:pPr>
              <a:buSzPct val="70000"/>
              <a:buBlip>
                <a:blip r:embed="rId3"/>
              </a:buBlip>
            </a:pPr>
            <a:r>
              <a:rPr lang="cs-CZ" sz="2000" dirty="0" smtClean="0">
                <a:solidFill>
                  <a:schemeClr val="bg2">
                    <a:lumMod val="10000"/>
                  </a:schemeClr>
                </a:solidFill>
              </a:rPr>
              <a:t> </a:t>
            </a:r>
            <a:r>
              <a:rPr lang="cs-CZ" sz="1800" dirty="0" smtClean="0">
                <a:solidFill>
                  <a:schemeClr val="bg2">
                    <a:lumMod val="10000"/>
                  </a:schemeClr>
                </a:solidFill>
              </a:rPr>
              <a:t>Muž, 62 let, výška 175cm, hmotnost 82 kg</a:t>
            </a:r>
          </a:p>
          <a:p>
            <a:pPr>
              <a:buSzPct val="70000"/>
              <a:buBlip>
                <a:blip r:embed="rId3"/>
              </a:buBlip>
            </a:pPr>
            <a:r>
              <a:rPr lang="cs-CZ" sz="1800" dirty="0" smtClean="0">
                <a:solidFill>
                  <a:schemeClr val="bg2">
                    <a:lumMod val="10000"/>
                  </a:schemeClr>
                </a:solidFill>
              </a:rPr>
              <a:t>10 let po cholecystektomii, bez obtíží.</a:t>
            </a:r>
          </a:p>
          <a:p>
            <a:pPr>
              <a:buSzPct val="70000"/>
              <a:buBlip>
                <a:blip r:embed="rId3"/>
              </a:buBlip>
            </a:pPr>
            <a:r>
              <a:rPr lang="cs-CZ" sz="1800" dirty="0" smtClean="0">
                <a:solidFill>
                  <a:schemeClr val="bg2">
                    <a:lumMod val="10000"/>
                  </a:schemeClr>
                </a:solidFill>
              </a:rPr>
              <a:t>Před dvěma roky ovdověl, vaří si sám, většinu roku tráví na chatě. Občas se stravuje v místní restauraci.</a:t>
            </a:r>
          </a:p>
          <a:p>
            <a:pPr>
              <a:buSzPct val="70000"/>
              <a:buNone/>
            </a:pPr>
            <a:r>
              <a:rPr lang="cs-CZ" sz="1800" dirty="0" smtClean="0">
                <a:solidFill>
                  <a:schemeClr val="bg2">
                    <a:lumMod val="10000"/>
                  </a:schemeClr>
                </a:solidFill>
              </a:rPr>
              <a:t>Typický jídelníček:</a:t>
            </a:r>
          </a:p>
          <a:p>
            <a:pPr>
              <a:buSzPct val="70000"/>
              <a:buBlip>
                <a:blip r:embed="rId3"/>
              </a:buBlip>
            </a:pPr>
            <a:r>
              <a:rPr lang="cs-CZ" sz="1800" dirty="0" smtClean="0">
                <a:solidFill>
                  <a:schemeClr val="bg2">
                    <a:lumMod val="10000"/>
                  </a:schemeClr>
                </a:solidFill>
              </a:rPr>
              <a:t>Snídaně: 2 ks rohlíku, 10 g másla, 50 g paštika, 20 g cukr – čaj</a:t>
            </a:r>
            <a:br>
              <a:rPr lang="cs-CZ" sz="1800" dirty="0" smtClean="0">
                <a:solidFill>
                  <a:schemeClr val="bg2">
                    <a:lumMod val="10000"/>
                  </a:schemeClr>
                </a:solidFill>
              </a:rPr>
            </a:br>
            <a:r>
              <a:rPr lang="cs-CZ" sz="1800" dirty="0" smtClean="0">
                <a:solidFill>
                  <a:schemeClr val="bg2">
                    <a:lumMod val="10000"/>
                  </a:schemeClr>
                </a:solidFill>
              </a:rPr>
              <a:t>11,5 g B, 70 g S, 24 g T, 542 </a:t>
            </a:r>
            <a:r>
              <a:rPr lang="cs-CZ" sz="1800" dirty="0" err="1" smtClean="0">
                <a:solidFill>
                  <a:schemeClr val="bg2">
                    <a:lumMod val="10000"/>
                  </a:schemeClr>
                </a:solidFill>
              </a:rPr>
              <a:t>kcal</a:t>
            </a:r>
            <a:endParaRPr lang="cs-CZ" sz="1800" dirty="0" smtClean="0">
              <a:solidFill>
                <a:schemeClr val="bg2">
                  <a:lumMod val="10000"/>
                </a:schemeClr>
              </a:solidFill>
            </a:endParaRPr>
          </a:p>
          <a:p>
            <a:pPr>
              <a:buSzPct val="70000"/>
              <a:buBlip>
                <a:blip r:embed="rId3"/>
              </a:buBlip>
            </a:pPr>
            <a:r>
              <a:rPr lang="cs-CZ" sz="1800" dirty="0" smtClean="0">
                <a:solidFill>
                  <a:schemeClr val="bg2">
                    <a:lumMod val="10000"/>
                  </a:schemeClr>
                </a:solidFill>
              </a:rPr>
              <a:t>Oběd: polévka čínská instantní, 150 g vepřové koleno, 100 g chléb, 20 g křen, 500 ml pivo</a:t>
            </a:r>
            <a:br>
              <a:rPr lang="cs-CZ" sz="1800" dirty="0" smtClean="0">
                <a:solidFill>
                  <a:schemeClr val="bg2">
                    <a:lumMod val="10000"/>
                  </a:schemeClr>
                </a:solidFill>
              </a:rPr>
            </a:br>
            <a:r>
              <a:rPr lang="cs-CZ" sz="1800" dirty="0" smtClean="0">
                <a:solidFill>
                  <a:schemeClr val="bg2">
                    <a:lumMod val="10000"/>
                  </a:schemeClr>
                </a:solidFill>
              </a:rPr>
              <a:t>37 g B, 103 g S, 56 g T, 1184 </a:t>
            </a:r>
            <a:r>
              <a:rPr lang="cs-CZ" sz="1800" dirty="0" err="1" smtClean="0">
                <a:solidFill>
                  <a:schemeClr val="bg2">
                    <a:lumMod val="10000"/>
                  </a:schemeClr>
                </a:solidFill>
              </a:rPr>
              <a:t>kcal</a:t>
            </a:r>
            <a:endParaRPr lang="cs-CZ" sz="1800" dirty="0" smtClean="0">
              <a:solidFill>
                <a:schemeClr val="bg2">
                  <a:lumMod val="10000"/>
                </a:schemeClr>
              </a:solidFill>
            </a:endParaRPr>
          </a:p>
          <a:p>
            <a:pPr>
              <a:buSzPct val="70000"/>
              <a:buBlip>
                <a:blip r:embed="rId3"/>
              </a:buBlip>
            </a:pPr>
            <a:r>
              <a:rPr lang="cs-CZ" sz="1800" dirty="0" smtClean="0">
                <a:solidFill>
                  <a:schemeClr val="bg2">
                    <a:lumMod val="10000"/>
                  </a:schemeClr>
                </a:solidFill>
              </a:rPr>
              <a:t>Svačina: kobliha, čaj</a:t>
            </a:r>
            <a:br>
              <a:rPr lang="cs-CZ" sz="1800" dirty="0" smtClean="0">
                <a:solidFill>
                  <a:schemeClr val="bg2">
                    <a:lumMod val="10000"/>
                  </a:schemeClr>
                </a:solidFill>
              </a:rPr>
            </a:br>
            <a:r>
              <a:rPr lang="cs-CZ" sz="1800" dirty="0" smtClean="0">
                <a:solidFill>
                  <a:schemeClr val="bg2">
                    <a:lumMod val="10000"/>
                  </a:schemeClr>
                </a:solidFill>
              </a:rPr>
              <a:t>3 g B, 25 g S, 8 g T, 177 </a:t>
            </a:r>
            <a:r>
              <a:rPr lang="cs-CZ" sz="1800" dirty="0" err="1" smtClean="0">
                <a:solidFill>
                  <a:schemeClr val="bg2">
                    <a:lumMod val="10000"/>
                  </a:schemeClr>
                </a:solidFill>
              </a:rPr>
              <a:t>kcal</a:t>
            </a:r>
            <a:endParaRPr lang="cs-CZ" sz="1800" dirty="0" smtClean="0">
              <a:solidFill>
                <a:schemeClr val="bg2">
                  <a:lumMod val="10000"/>
                </a:schemeClr>
              </a:solidFill>
            </a:endParaRPr>
          </a:p>
          <a:p>
            <a:pPr>
              <a:buSzPct val="70000"/>
              <a:buBlip>
                <a:blip r:embed="rId3"/>
              </a:buBlip>
            </a:pPr>
            <a:r>
              <a:rPr lang="cs-CZ" sz="1800" dirty="0" smtClean="0">
                <a:solidFill>
                  <a:schemeClr val="bg2">
                    <a:lumMod val="10000"/>
                  </a:schemeClr>
                </a:solidFill>
              </a:rPr>
              <a:t>Večeře: 100 g párky, 2 rohlíky, 20 g hořčice, 500 ml pivo 10</a:t>
            </a:r>
            <a:r>
              <a:rPr lang="cs-CZ" sz="1800" dirty="0" smtClean="0">
                <a:solidFill>
                  <a:schemeClr val="bg2">
                    <a:lumMod val="10000"/>
                  </a:schemeClr>
                </a:solidFill>
                <a:latin typeface="Times New Roman"/>
                <a:cs typeface="Times New Roman"/>
              </a:rPr>
              <a:t>°</a:t>
            </a:r>
            <a:br>
              <a:rPr lang="cs-CZ" sz="1800" dirty="0" smtClean="0">
                <a:solidFill>
                  <a:schemeClr val="bg2">
                    <a:lumMod val="10000"/>
                  </a:schemeClr>
                </a:solidFill>
                <a:latin typeface="Times New Roman"/>
                <a:cs typeface="Times New Roman"/>
              </a:rPr>
            </a:br>
            <a:r>
              <a:rPr lang="cs-CZ" sz="1800" dirty="0" smtClean="0">
                <a:solidFill>
                  <a:schemeClr val="bg2">
                    <a:lumMod val="10000"/>
                  </a:schemeClr>
                </a:solidFill>
                <a:cs typeface="Times New Roman"/>
              </a:rPr>
              <a:t>23 g B, 63 g S, 19 g T</a:t>
            </a:r>
            <a:r>
              <a:rPr lang="cs-CZ" sz="1800" dirty="0" smtClean="0">
                <a:solidFill>
                  <a:schemeClr val="bg2">
                    <a:lumMod val="10000"/>
                  </a:schemeClr>
                </a:solidFill>
              </a:rPr>
              <a:t> , 639 </a:t>
            </a:r>
            <a:r>
              <a:rPr lang="cs-CZ" sz="1800" dirty="0" err="1" smtClean="0">
                <a:solidFill>
                  <a:schemeClr val="bg2">
                    <a:lumMod val="10000"/>
                  </a:schemeClr>
                </a:solidFill>
              </a:rPr>
              <a:t>kcal</a:t>
            </a:r>
            <a:endParaRPr lang="cs-CZ" sz="1800" dirty="0" smtClean="0">
              <a:solidFill>
                <a:schemeClr val="bg2">
                  <a:lumMod val="10000"/>
                </a:schemeClr>
              </a:solidFill>
            </a:endParaRPr>
          </a:p>
          <a:p>
            <a:pPr>
              <a:buSzPct val="70000"/>
              <a:buBlip>
                <a:blip r:embed="rId3"/>
              </a:buBlip>
            </a:pPr>
            <a:r>
              <a:rPr lang="cs-CZ" sz="2000" dirty="0" smtClean="0">
                <a:solidFill>
                  <a:schemeClr val="accent6">
                    <a:lumMod val="50000"/>
                  </a:schemeClr>
                </a:solidFill>
              </a:rPr>
              <a:t>Celkem za celý den: 74 g B 13%, 261 g S 43%, 107 g T 41 %,</a:t>
            </a:r>
            <a:br>
              <a:rPr lang="cs-CZ" sz="2000" dirty="0" smtClean="0">
                <a:solidFill>
                  <a:schemeClr val="accent6">
                    <a:lumMod val="50000"/>
                  </a:schemeClr>
                </a:solidFill>
              </a:rPr>
            </a:br>
            <a:r>
              <a:rPr lang="cs-CZ" sz="2000" dirty="0" smtClean="0">
                <a:solidFill>
                  <a:schemeClr val="accent6">
                    <a:lumMod val="50000"/>
                  </a:schemeClr>
                </a:solidFill>
              </a:rPr>
              <a:t> 2542 </a:t>
            </a:r>
            <a:r>
              <a:rPr lang="cs-CZ" sz="2000" dirty="0" err="1" smtClean="0">
                <a:solidFill>
                  <a:schemeClr val="accent6">
                    <a:lumMod val="50000"/>
                  </a:schemeClr>
                </a:solidFill>
              </a:rPr>
              <a:t>kcal</a:t>
            </a:r>
            <a:r>
              <a:rPr lang="cs-CZ" sz="2000" dirty="0" smtClean="0">
                <a:solidFill>
                  <a:schemeClr val="accent6">
                    <a:lumMod val="50000"/>
                  </a:schemeClr>
                </a:solidFill>
              </a:rPr>
              <a:t>/10676kJ </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23</a:t>
            </a:fld>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Potřeba energie</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329642" cy="5072098"/>
          </a:xfrm>
        </p:spPr>
        <p:txBody>
          <a:bodyPr>
            <a:normAutofit fontScale="77500" lnSpcReduction="20000"/>
          </a:bodyPr>
          <a:lstStyle/>
          <a:p>
            <a:pPr>
              <a:buSzPct val="70000"/>
              <a:buBlip>
                <a:blip r:embed="rId3"/>
              </a:buBlip>
            </a:pPr>
            <a:endParaRPr lang="cs-CZ" sz="24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s věkem se snižuje</a:t>
            </a:r>
          </a:p>
          <a:p>
            <a:pPr lvl="1">
              <a:buClr>
                <a:srgbClr val="3A7214"/>
              </a:buClr>
              <a:buSzPct val="70000"/>
              <a:buFont typeface="Wingdings 2" pitchFamily="18" charset="2"/>
              <a:buChar char="P"/>
            </a:pPr>
            <a:r>
              <a:rPr lang="cs-CZ" sz="2000" dirty="0" smtClean="0">
                <a:solidFill>
                  <a:schemeClr val="bg2">
                    <a:lumMod val="10000"/>
                  </a:schemeClr>
                </a:solidFill>
              </a:rPr>
              <a:t>pokles  bazálního metabolizmu</a:t>
            </a:r>
          </a:p>
          <a:p>
            <a:pPr lvl="1">
              <a:buClr>
                <a:srgbClr val="3A7214"/>
              </a:buClr>
              <a:buSzPct val="70000"/>
              <a:buFont typeface="Wingdings 2" pitchFamily="18" charset="2"/>
              <a:buChar char="P"/>
            </a:pPr>
            <a:r>
              <a:rPr lang="cs-CZ" sz="2000" dirty="0" smtClean="0">
                <a:solidFill>
                  <a:schemeClr val="bg2">
                    <a:lumMod val="10000"/>
                  </a:schemeClr>
                </a:solidFill>
              </a:rPr>
              <a:t>pokles aktivní tělesné hmoty, nárůst tuku</a:t>
            </a:r>
          </a:p>
          <a:p>
            <a:pPr lvl="1">
              <a:buClr>
                <a:srgbClr val="3A7214"/>
              </a:buClr>
              <a:buSzPct val="70000"/>
              <a:buFont typeface="Wingdings 2" pitchFamily="18" charset="2"/>
              <a:buChar char="P"/>
            </a:pPr>
            <a:r>
              <a:rPr lang="cs-CZ" sz="2000" dirty="0" smtClean="0">
                <a:solidFill>
                  <a:schemeClr val="bg2">
                    <a:lumMod val="10000"/>
                  </a:schemeClr>
                </a:solidFill>
              </a:rPr>
              <a:t>pokles energetického výdeje z fyzické aktivity</a:t>
            </a:r>
          </a:p>
          <a:p>
            <a:pPr lvl="1">
              <a:buSzPct val="70000"/>
              <a:buBlip>
                <a:blip r:embed="rId3"/>
              </a:buBlip>
            </a:pPr>
            <a:endParaRPr lang="cs-CZ" sz="2000" dirty="0" smtClean="0">
              <a:solidFill>
                <a:schemeClr val="bg2">
                  <a:lumMod val="10000"/>
                </a:schemeClr>
              </a:solidFill>
            </a:endParaRPr>
          </a:p>
          <a:p>
            <a:pPr>
              <a:buSzPct val="70000"/>
              <a:buBlip>
                <a:blip r:embed="rId3"/>
              </a:buBlip>
            </a:pPr>
            <a:r>
              <a:rPr lang="cs-CZ" sz="2400" b="1" dirty="0" smtClean="0">
                <a:solidFill>
                  <a:schemeClr val="bg2">
                    <a:lumMod val="10000"/>
                  </a:schemeClr>
                </a:solidFill>
              </a:rPr>
              <a:t>25-30 </a:t>
            </a:r>
            <a:r>
              <a:rPr lang="cs-CZ" sz="2400" b="1" dirty="0" err="1" smtClean="0">
                <a:solidFill>
                  <a:schemeClr val="bg2">
                    <a:lumMod val="10000"/>
                  </a:schemeClr>
                </a:solidFill>
              </a:rPr>
              <a:t>kcal</a:t>
            </a:r>
            <a:r>
              <a:rPr lang="cs-CZ" sz="2400" b="1" dirty="0" smtClean="0">
                <a:solidFill>
                  <a:schemeClr val="bg2">
                    <a:lumMod val="10000"/>
                  </a:schemeClr>
                </a:solidFill>
              </a:rPr>
              <a:t>/kg a den</a:t>
            </a:r>
          </a:p>
          <a:p>
            <a:pPr lvl="1">
              <a:buClr>
                <a:srgbClr val="3A7214"/>
              </a:buClr>
              <a:buSzPct val="70000"/>
              <a:buFont typeface="Wingdings 2" pitchFamily="18" charset="2"/>
              <a:buChar char="P"/>
            </a:pPr>
            <a:r>
              <a:rPr lang="cs-CZ" sz="2000" dirty="0" smtClean="0">
                <a:solidFill>
                  <a:schemeClr val="bg2">
                    <a:lumMod val="10000"/>
                  </a:schemeClr>
                </a:solidFill>
              </a:rPr>
              <a:t>doporučená výše energetického příjmu osob </a:t>
            </a:r>
            <a:r>
              <a:rPr lang="en-US" sz="2000" dirty="0" smtClean="0">
                <a:solidFill>
                  <a:schemeClr val="bg2">
                    <a:lumMod val="10000"/>
                  </a:schemeClr>
                </a:solidFill>
              </a:rPr>
              <a:t>&gt;60</a:t>
            </a:r>
            <a:r>
              <a:rPr lang="cs-CZ" sz="2000" dirty="0" smtClean="0">
                <a:solidFill>
                  <a:schemeClr val="bg2">
                    <a:lumMod val="10000"/>
                  </a:schemeClr>
                </a:solidFill>
              </a:rPr>
              <a:t> let se pohybuje v rozmezí </a:t>
            </a:r>
            <a:br>
              <a:rPr lang="cs-CZ" sz="2000" dirty="0" smtClean="0">
                <a:solidFill>
                  <a:schemeClr val="bg2">
                    <a:lumMod val="10000"/>
                  </a:schemeClr>
                </a:solidFill>
              </a:rPr>
            </a:br>
            <a:r>
              <a:rPr lang="cs-CZ" sz="2000" dirty="0" smtClean="0">
                <a:solidFill>
                  <a:schemeClr val="bg2">
                    <a:lumMod val="10000"/>
                  </a:schemeClr>
                </a:solidFill>
              </a:rPr>
              <a:t>8000</a:t>
            </a:r>
            <a:r>
              <a:rPr lang="en-US" sz="2000" dirty="0" smtClean="0">
                <a:solidFill>
                  <a:schemeClr val="bg2">
                    <a:lumMod val="10000"/>
                  </a:schemeClr>
                </a:solidFill>
              </a:rPr>
              <a:t> </a:t>
            </a:r>
            <a:r>
              <a:rPr lang="cs-CZ" sz="2000" dirty="0" smtClean="0">
                <a:solidFill>
                  <a:schemeClr val="bg2">
                    <a:lumMod val="10000"/>
                  </a:schemeClr>
                </a:solidFill>
              </a:rPr>
              <a:t>-</a:t>
            </a:r>
            <a:r>
              <a:rPr lang="en-US" sz="2000" dirty="0" smtClean="0">
                <a:solidFill>
                  <a:schemeClr val="bg2">
                    <a:lumMod val="10000"/>
                  </a:schemeClr>
                </a:solidFill>
              </a:rPr>
              <a:t> </a:t>
            </a:r>
            <a:r>
              <a:rPr lang="cs-CZ" sz="2000" dirty="0" smtClean="0">
                <a:solidFill>
                  <a:schemeClr val="bg2">
                    <a:lumMod val="10000"/>
                  </a:schemeClr>
                </a:solidFill>
              </a:rPr>
              <a:t>8400 </a:t>
            </a:r>
            <a:r>
              <a:rPr lang="cs-CZ" sz="2000" dirty="0" err="1" smtClean="0">
                <a:solidFill>
                  <a:schemeClr val="bg2">
                    <a:lumMod val="10000"/>
                  </a:schemeClr>
                </a:solidFill>
              </a:rPr>
              <a:t>kJ</a:t>
            </a:r>
            <a:endParaRPr lang="cs-CZ" sz="2000" dirty="0" smtClean="0">
              <a:solidFill>
                <a:schemeClr val="bg2">
                  <a:lumMod val="10000"/>
                </a:schemeClr>
              </a:solidFill>
            </a:endParaRP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Potřeba přizpůsobit pohybovému režimu a aktuálnímu zdravotnímu stavu</a:t>
            </a:r>
          </a:p>
          <a:p>
            <a:pPr>
              <a:buSzPct val="70000"/>
              <a:buBlip>
                <a:blip r:embed="rId3"/>
              </a:buBlip>
            </a:pPr>
            <a:endParaRPr lang="cs-CZ" sz="600" dirty="0" smtClean="0">
              <a:solidFill>
                <a:schemeClr val="bg2">
                  <a:lumMod val="10000"/>
                </a:schemeClr>
              </a:solidFill>
            </a:endParaRPr>
          </a:p>
          <a:p>
            <a:pPr>
              <a:buSzPct val="70000"/>
              <a:buBlip>
                <a:blip r:embed="rId3"/>
              </a:buBlip>
            </a:pPr>
            <a:r>
              <a:rPr lang="cs-CZ" sz="2400" dirty="0" smtClean="0"/>
              <a:t>Energeticky bohatší stravu potřebují senioři </a:t>
            </a:r>
          </a:p>
          <a:p>
            <a:pPr lvl="1">
              <a:buSzPct val="70000"/>
              <a:buBlip>
                <a:blip r:embed="rId3"/>
              </a:buBlip>
            </a:pPr>
            <a:r>
              <a:rPr lang="cs-CZ" sz="2100" dirty="0" smtClean="0"/>
              <a:t>v době rekonvalescence, </a:t>
            </a:r>
          </a:p>
          <a:p>
            <a:pPr lvl="1">
              <a:buSzPct val="70000"/>
              <a:buBlip>
                <a:blip r:embed="rId3"/>
              </a:buBlip>
            </a:pPr>
            <a:r>
              <a:rPr lang="cs-CZ" sz="2100" dirty="0" smtClean="0"/>
              <a:t>u některých srdečních chorob, </a:t>
            </a:r>
          </a:p>
          <a:p>
            <a:pPr lvl="1">
              <a:buSzPct val="70000"/>
              <a:buBlip>
                <a:blip r:embed="rId3"/>
              </a:buBlip>
            </a:pPr>
            <a:r>
              <a:rPr lang="cs-CZ" sz="2100" dirty="0" smtClean="0"/>
              <a:t>při dechové nedostatečnosti, </a:t>
            </a:r>
          </a:p>
          <a:p>
            <a:pPr lvl="1">
              <a:buSzPct val="70000"/>
              <a:buBlip>
                <a:blip r:embed="rId3"/>
              </a:buBlip>
            </a:pPr>
            <a:r>
              <a:rPr lang="cs-CZ" sz="2100" dirty="0" smtClean="0"/>
              <a:t>ve stresu, </a:t>
            </a:r>
          </a:p>
          <a:p>
            <a:pPr lvl="1">
              <a:buSzPct val="70000"/>
              <a:buBlip>
                <a:blip r:embed="rId3"/>
              </a:buBlip>
            </a:pPr>
            <a:r>
              <a:rPr lang="cs-CZ" sz="2100" dirty="0" smtClean="0"/>
              <a:t>při náročné léčbě, jakou je například ozařování nebo chemoterapie.</a:t>
            </a:r>
            <a:endParaRPr lang="cs-CZ" sz="2100" dirty="0" smtClean="0">
              <a:solidFill>
                <a:schemeClr val="bg2">
                  <a:lumMod val="10000"/>
                </a:schemeClr>
              </a:solidFill>
            </a:endParaRPr>
          </a:p>
          <a:p>
            <a:pPr>
              <a:buSzPct val="70000"/>
              <a:buBlip>
                <a:blip r:embed="rId3"/>
              </a:buBlip>
            </a:pPr>
            <a:endParaRPr lang="cs-CZ" sz="24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24</a:t>
            </a:fld>
            <a:endParaRPr lang="cs-CZ"/>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Autofit/>
          </a:bodyPr>
          <a:lstStyle/>
          <a:p>
            <a:pPr algn="l"/>
            <a:r>
              <a:rPr lang="cs-CZ" b="1" dirty="0" smtClean="0">
                <a:solidFill>
                  <a:schemeClr val="accent2">
                    <a:lumMod val="50000"/>
                  </a:schemeClr>
                </a:solidFill>
                <a:effectLst>
                  <a:outerShdw blurRad="38100" dist="38100" dir="2700000" algn="tl">
                    <a:srgbClr val="000000">
                      <a:alpha val="43137"/>
                    </a:srgbClr>
                  </a:outerShdw>
                </a:effectLst>
              </a:rPr>
              <a:t>Rizikové </a:t>
            </a:r>
            <a:r>
              <a:rPr lang="cs-CZ" b="1" dirty="0" err="1" smtClean="0">
                <a:solidFill>
                  <a:schemeClr val="accent2">
                    <a:lumMod val="50000"/>
                  </a:schemeClr>
                </a:solidFill>
                <a:effectLst>
                  <a:outerShdw blurRad="38100" dist="38100" dir="2700000" algn="tl">
                    <a:srgbClr val="000000">
                      <a:alpha val="43137"/>
                    </a:srgbClr>
                  </a:outerShdw>
                </a:effectLst>
              </a:rPr>
              <a:t>nutrienty</a:t>
            </a:r>
            <a:r>
              <a:rPr lang="cs-CZ" b="1" dirty="0" smtClean="0">
                <a:solidFill>
                  <a:schemeClr val="accent2">
                    <a:lumMod val="50000"/>
                  </a:schemeClr>
                </a:solidFill>
                <a:effectLst>
                  <a:outerShdw blurRad="38100" dist="38100" dir="2700000" algn="tl">
                    <a:srgbClr val="000000">
                      <a:alpha val="43137"/>
                    </a:srgbClr>
                  </a:outerShdw>
                </a:effectLst>
              </a:rPr>
              <a:t> ve výživě seniorů</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rmAutofit/>
          </a:bodyPr>
          <a:lstStyle/>
          <a:p>
            <a:pPr>
              <a:lnSpc>
                <a:spcPct val="150000"/>
              </a:lnSpc>
              <a:buSzPct val="70000"/>
              <a:buBlip>
                <a:blip r:embed="rId3"/>
              </a:buBlip>
            </a:pPr>
            <a:endParaRPr lang="cs-CZ" sz="2400" dirty="0" smtClean="0">
              <a:solidFill>
                <a:schemeClr val="accent6">
                  <a:lumMod val="50000"/>
                </a:schemeClr>
              </a:solidFill>
            </a:endParaRPr>
          </a:p>
          <a:p>
            <a:pPr>
              <a:lnSpc>
                <a:spcPct val="150000"/>
              </a:lnSpc>
              <a:buSzPct val="70000"/>
              <a:buBlip>
                <a:blip r:embed="rId3"/>
              </a:buBlip>
            </a:pPr>
            <a:r>
              <a:rPr lang="cs-CZ" sz="2800" dirty="0" smtClean="0">
                <a:solidFill>
                  <a:schemeClr val="bg2">
                    <a:lumMod val="10000"/>
                  </a:schemeClr>
                </a:solidFill>
              </a:rPr>
              <a:t>Bílkoviny</a:t>
            </a:r>
          </a:p>
          <a:p>
            <a:pPr>
              <a:lnSpc>
                <a:spcPct val="150000"/>
              </a:lnSpc>
              <a:buSzPct val="70000"/>
              <a:buBlip>
                <a:blip r:embed="rId3"/>
              </a:buBlip>
            </a:pPr>
            <a:r>
              <a:rPr lang="cs-CZ" sz="2800" dirty="0" err="1" smtClean="0">
                <a:solidFill>
                  <a:schemeClr val="bg2">
                    <a:lumMod val="10000"/>
                  </a:schemeClr>
                </a:solidFill>
              </a:rPr>
              <a:t>Vícenenasycené</a:t>
            </a:r>
            <a:r>
              <a:rPr lang="cs-CZ" sz="2800" dirty="0" smtClean="0">
                <a:solidFill>
                  <a:schemeClr val="bg2">
                    <a:lumMod val="10000"/>
                  </a:schemeClr>
                </a:solidFill>
              </a:rPr>
              <a:t> mastné kyseliny</a:t>
            </a:r>
          </a:p>
          <a:p>
            <a:pPr>
              <a:lnSpc>
                <a:spcPct val="150000"/>
              </a:lnSpc>
              <a:buSzPct val="70000"/>
              <a:buBlip>
                <a:blip r:embed="rId3"/>
              </a:buBlip>
            </a:pPr>
            <a:r>
              <a:rPr lang="cs-CZ" sz="2800" dirty="0" smtClean="0">
                <a:solidFill>
                  <a:schemeClr val="bg2">
                    <a:lumMod val="10000"/>
                  </a:schemeClr>
                </a:solidFill>
              </a:rPr>
              <a:t>Vitaminy - D, C, B12, kyselina listová</a:t>
            </a:r>
          </a:p>
          <a:p>
            <a:pPr>
              <a:lnSpc>
                <a:spcPct val="150000"/>
              </a:lnSpc>
              <a:buSzPct val="70000"/>
              <a:buBlip>
                <a:blip r:embed="rId3"/>
              </a:buBlip>
            </a:pPr>
            <a:r>
              <a:rPr lang="cs-CZ" sz="2800" dirty="0" smtClean="0">
                <a:solidFill>
                  <a:schemeClr val="bg2">
                    <a:lumMod val="10000"/>
                  </a:schemeClr>
                </a:solidFill>
              </a:rPr>
              <a:t>Minerální látky - vápník, železo</a:t>
            </a:r>
            <a:r>
              <a:rPr lang="en-US" sz="2800" dirty="0" smtClean="0">
                <a:solidFill>
                  <a:schemeClr val="bg2">
                    <a:lumMod val="10000"/>
                  </a:schemeClr>
                </a:solidFill>
              </a:rPr>
              <a:t>, </a:t>
            </a:r>
            <a:r>
              <a:rPr lang="cs-CZ" sz="2800" dirty="0" smtClean="0">
                <a:solidFill>
                  <a:schemeClr val="bg2">
                    <a:lumMod val="10000"/>
                  </a:schemeClr>
                </a:solidFill>
              </a:rPr>
              <a:t>zinek</a:t>
            </a:r>
          </a:p>
          <a:p>
            <a:pPr>
              <a:lnSpc>
                <a:spcPct val="150000"/>
              </a:lnSpc>
              <a:buSzPct val="70000"/>
              <a:buBlip>
                <a:blip r:embed="rId3"/>
              </a:buBlip>
            </a:pPr>
            <a:r>
              <a:rPr lang="cs-CZ" sz="2800" dirty="0" smtClean="0">
                <a:solidFill>
                  <a:schemeClr val="bg2">
                    <a:lumMod val="10000"/>
                  </a:schemeClr>
                </a:solidFill>
              </a:rPr>
              <a:t>Vláknina</a:t>
            </a:r>
          </a:p>
          <a:p>
            <a:pPr>
              <a:buSzPct val="70000"/>
              <a:buBlip>
                <a:blip r:embed="rId3"/>
              </a:buBlip>
            </a:pPr>
            <a:endParaRPr lang="cs-CZ" sz="20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25</a:t>
            </a:fld>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Bílkoviny</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4911741"/>
          </a:xfrm>
        </p:spPr>
        <p:txBody>
          <a:bodyPr>
            <a:normAutofit fontScale="92500"/>
          </a:bodyPr>
          <a:lstStyle/>
          <a:p>
            <a:pPr>
              <a:buSzPct val="70000"/>
              <a:buBlip>
                <a:blip r:embed="rId3"/>
              </a:buBlip>
            </a:pPr>
            <a:r>
              <a:rPr lang="cs-CZ" sz="2300" dirty="0" smtClean="0">
                <a:solidFill>
                  <a:schemeClr val="bg2">
                    <a:lumMod val="10000"/>
                  </a:schemeClr>
                </a:solidFill>
              </a:rPr>
              <a:t>Zvýšené nároky na příjem bílkovin v </a:t>
            </a:r>
            <a:r>
              <a:rPr lang="cs-CZ" sz="2300" dirty="0" err="1" smtClean="0">
                <a:solidFill>
                  <a:schemeClr val="bg2">
                    <a:lumMod val="10000"/>
                  </a:schemeClr>
                </a:solidFill>
              </a:rPr>
              <a:t>seniu</a:t>
            </a:r>
            <a:endParaRPr lang="cs-CZ" sz="2300" dirty="0" smtClean="0">
              <a:solidFill>
                <a:schemeClr val="bg2">
                  <a:lumMod val="10000"/>
                </a:schemeClr>
              </a:solidFill>
            </a:endParaRPr>
          </a:p>
          <a:p>
            <a:pPr lvl="1">
              <a:buClr>
                <a:srgbClr val="3A7214"/>
              </a:buClr>
              <a:buSzPct val="70000"/>
              <a:buFont typeface="Wingdings 2" pitchFamily="18" charset="2"/>
              <a:buChar char="P"/>
            </a:pPr>
            <a:r>
              <a:rPr lang="cs-CZ" sz="2000" dirty="0" smtClean="0">
                <a:solidFill>
                  <a:schemeClr val="bg2">
                    <a:lumMod val="10000"/>
                  </a:schemeClr>
                </a:solidFill>
              </a:rPr>
              <a:t>zvýšená nemocnost</a:t>
            </a:r>
          </a:p>
          <a:p>
            <a:pPr lvl="1">
              <a:buClr>
                <a:srgbClr val="3A7214"/>
              </a:buClr>
              <a:buSzPct val="70000"/>
              <a:buFont typeface="Wingdings 2" pitchFamily="18" charset="2"/>
              <a:buChar char="P"/>
            </a:pPr>
            <a:r>
              <a:rPr lang="cs-CZ" sz="2000" dirty="0" smtClean="0">
                <a:solidFill>
                  <a:schemeClr val="bg2">
                    <a:lumMod val="10000"/>
                  </a:schemeClr>
                </a:solidFill>
              </a:rPr>
              <a:t>zhoršené trávení bílkovin, zhoršené vstřebávání AMK</a:t>
            </a:r>
          </a:p>
          <a:p>
            <a:pPr lvl="1">
              <a:buSzPct val="70000"/>
              <a:buBlip>
                <a:blip r:embed="rId3"/>
              </a:buBlip>
            </a:pPr>
            <a:endParaRPr lang="cs-CZ" sz="1000" dirty="0" smtClean="0">
              <a:solidFill>
                <a:schemeClr val="bg2">
                  <a:lumMod val="10000"/>
                </a:schemeClr>
              </a:solidFill>
            </a:endParaRPr>
          </a:p>
          <a:p>
            <a:pPr>
              <a:buSzPct val="70000"/>
              <a:buBlip>
                <a:blip r:embed="rId3"/>
              </a:buBlip>
            </a:pPr>
            <a:r>
              <a:rPr lang="cs-CZ" sz="2300" dirty="0" smtClean="0">
                <a:solidFill>
                  <a:schemeClr val="bg2">
                    <a:lumMod val="10000"/>
                  </a:schemeClr>
                </a:solidFill>
              </a:rPr>
              <a:t>Častější výskyt laktózové intolerance, nechuť k masu</a:t>
            </a:r>
          </a:p>
          <a:p>
            <a:pPr>
              <a:buSzPct val="70000"/>
              <a:buBlip>
                <a:blip r:embed="rId3"/>
              </a:buBlip>
            </a:pPr>
            <a:r>
              <a:rPr lang="cs-CZ" sz="2300" dirty="0" smtClean="0">
                <a:solidFill>
                  <a:schemeClr val="bg2">
                    <a:lumMod val="10000"/>
                  </a:schemeClr>
                </a:solidFill>
              </a:rPr>
              <a:t>Nedostatek způsobuje zhoršené hojení, poruchy imunity, úbytek svalové hmoty, tvorbu otoků</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Doporučený příjem </a:t>
            </a:r>
            <a:r>
              <a:rPr lang="cs-CZ" sz="2400" b="1" dirty="0" smtClean="0">
                <a:solidFill>
                  <a:schemeClr val="bg2">
                    <a:lumMod val="10000"/>
                  </a:schemeClr>
                </a:solidFill>
              </a:rPr>
              <a:t>se pohybuje kolem 1,0 g/kg/den</a:t>
            </a:r>
          </a:p>
          <a:p>
            <a:pPr>
              <a:buSzPct val="70000"/>
              <a:buBlip>
                <a:blip r:embed="rId3"/>
              </a:buBlip>
            </a:pPr>
            <a:endParaRPr lang="cs-CZ" sz="1100" b="1" dirty="0" smtClean="0">
              <a:solidFill>
                <a:schemeClr val="bg2">
                  <a:lumMod val="10000"/>
                </a:schemeClr>
              </a:solidFill>
            </a:endParaRPr>
          </a:p>
          <a:p>
            <a:pPr>
              <a:buSzPct val="70000"/>
              <a:buBlip>
                <a:blip r:embed="rId3"/>
              </a:buBlip>
            </a:pPr>
            <a:r>
              <a:rPr lang="cs-CZ" sz="2300" dirty="0" smtClean="0">
                <a:solidFill>
                  <a:schemeClr val="bg2">
                    <a:lumMod val="10000"/>
                  </a:schemeClr>
                </a:solidFill>
              </a:rPr>
              <a:t>Nutno dbát nejen na dostatečné množství bílkovin, ale i na jejich kvalitu</a:t>
            </a:r>
          </a:p>
          <a:p>
            <a:pPr>
              <a:buSzPct val="70000"/>
              <a:buBlip>
                <a:blip r:embed="rId3"/>
              </a:buBlip>
            </a:pPr>
            <a:endParaRPr lang="cs-CZ" sz="1000" dirty="0" smtClean="0">
              <a:solidFill>
                <a:schemeClr val="bg2">
                  <a:lumMod val="10000"/>
                </a:schemeClr>
              </a:solidFill>
            </a:endParaRP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300" dirty="0" smtClean="0">
                <a:solidFill>
                  <a:schemeClr val="bg2">
                    <a:lumMod val="10000"/>
                  </a:schemeClr>
                </a:solidFill>
              </a:rPr>
              <a:t>Zdroje kvalitních bílkovin: maso, mléko, mléčné výrobky, vejce</a:t>
            </a:r>
          </a:p>
          <a:p>
            <a:pPr>
              <a:buSzPct val="70000"/>
              <a:buBlip>
                <a:blip r:embed="rId3"/>
              </a:buBlip>
            </a:pPr>
            <a:endParaRPr lang="cs-CZ" sz="20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26</a:t>
            </a:fld>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r>
              <a:rPr lang="cs-CZ" sz="3600" b="1" dirty="0" smtClean="0">
                <a:solidFill>
                  <a:schemeClr val="accent2">
                    <a:lumMod val="50000"/>
                  </a:schemeClr>
                </a:solidFill>
                <a:effectLst>
                  <a:outerShdw blurRad="38100" dist="38100" dir="2700000" algn="tl">
                    <a:srgbClr val="000000">
                      <a:alpha val="43137"/>
                    </a:srgbClr>
                  </a:outerShdw>
                </a:effectLst>
              </a:rPr>
              <a:t>Obsah bílkovin v potravinách</a:t>
            </a:r>
            <a:endParaRPr lang="cs-CZ" sz="3600"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Zástupný symbol pro obsah 3"/>
          <p:cNvGraphicFramePr>
            <a:graphicFrameLocks noGrp="1"/>
          </p:cNvGraphicFramePr>
          <p:nvPr>
            <p:ph idx="1"/>
          </p:nvPr>
        </p:nvGraphicFramePr>
        <p:xfrm>
          <a:off x="428596" y="1500174"/>
          <a:ext cx="8229600" cy="4222119"/>
        </p:xfrm>
        <a:graphic>
          <a:graphicData uri="http://schemas.openxmlformats.org/drawingml/2006/table">
            <a:tbl>
              <a:tblPr firstRow="1" bandRow="1">
                <a:tableStyleId>{5C22544A-7EE6-4342-B048-85BDC9FD1C3A}</a:tableStyleId>
              </a:tblPr>
              <a:tblGrid>
                <a:gridCol w="4114800"/>
                <a:gridCol w="4114800"/>
              </a:tblGrid>
              <a:tr h="383829">
                <a:tc>
                  <a:txBody>
                    <a:bodyPr/>
                    <a:lstStyle/>
                    <a:p>
                      <a:r>
                        <a:rPr lang="cs-CZ" b="1" dirty="0" smtClean="0">
                          <a:solidFill>
                            <a:schemeClr val="accent2">
                              <a:lumMod val="50000"/>
                            </a:schemeClr>
                          </a:solidFill>
                        </a:rPr>
                        <a:t>Potravina</a:t>
                      </a:r>
                      <a:endParaRPr lang="cs-CZ" b="1" dirty="0">
                        <a:solidFill>
                          <a:schemeClr val="accent2">
                            <a:lumMod val="50000"/>
                          </a:schemeClr>
                        </a:solidFill>
                      </a:endParaRPr>
                    </a:p>
                  </a:txBody>
                  <a:tcPr anchor="ctr"/>
                </a:tc>
                <a:tc>
                  <a:txBody>
                    <a:bodyPr/>
                    <a:lstStyle/>
                    <a:p>
                      <a:pPr algn="ctr"/>
                      <a:r>
                        <a:rPr lang="cs-CZ" b="1" dirty="0" smtClean="0">
                          <a:solidFill>
                            <a:schemeClr val="accent2">
                              <a:lumMod val="50000"/>
                            </a:schemeClr>
                          </a:solidFill>
                        </a:rPr>
                        <a:t>Obsah bílkovin ve 100 g potraviny *</a:t>
                      </a:r>
                      <a:endParaRPr lang="cs-CZ" b="1" dirty="0">
                        <a:solidFill>
                          <a:schemeClr val="accent2">
                            <a:lumMod val="50000"/>
                          </a:schemeClr>
                        </a:solidFill>
                      </a:endParaRPr>
                    </a:p>
                  </a:txBody>
                  <a:tcPr anchor="ctr"/>
                </a:tc>
              </a:tr>
              <a:tr h="383829">
                <a:tc>
                  <a:txBody>
                    <a:bodyPr/>
                    <a:lstStyle/>
                    <a:p>
                      <a:r>
                        <a:rPr lang="cs-CZ" dirty="0" smtClean="0">
                          <a:solidFill>
                            <a:schemeClr val="bg2">
                              <a:lumMod val="10000"/>
                            </a:schemeClr>
                          </a:solidFill>
                        </a:rPr>
                        <a:t>Sýr eidam 30 %</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28,0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Mléko polotučné</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3,2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Jogurt Selský</a:t>
                      </a:r>
                      <a:r>
                        <a:rPr lang="cs-CZ" baseline="0" dirty="0" smtClean="0">
                          <a:solidFill>
                            <a:schemeClr val="bg2">
                              <a:lumMod val="10000"/>
                            </a:schemeClr>
                          </a:solidFill>
                        </a:rPr>
                        <a:t> bílý</a:t>
                      </a:r>
                    </a:p>
                  </a:txBody>
                  <a:tcPr/>
                </a:tc>
                <a:tc>
                  <a:txBody>
                    <a:bodyPr/>
                    <a:lstStyle/>
                    <a:p>
                      <a:pPr algn="ctr"/>
                      <a:r>
                        <a:rPr lang="cs-CZ" dirty="0" smtClean="0">
                          <a:solidFill>
                            <a:schemeClr val="bg2">
                              <a:lumMod val="10000"/>
                            </a:schemeClr>
                          </a:solidFill>
                        </a:rPr>
                        <a:t>3,4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Tvaroh polotučný 18%</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13,0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Kuřecí prsa</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18,9 g</a:t>
                      </a:r>
                      <a:endParaRPr lang="cs-CZ" dirty="0">
                        <a:solidFill>
                          <a:schemeClr val="bg2">
                            <a:lumMod val="10000"/>
                          </a:schemeClr>
                        </a:solidFill>
                      </a:endParaRPr>
                    </a:p>
                  </a:txBody>
                  <a:tcPr/>
                </a:tc>
              </a:tr>
              <a:tr h="383829">
                <a:tc>
                  <a:txBody>
                    <a:bodyPr/>
                    <a:lstStyle/>
                    <a:p>
                      <a:r>
                        <a:rPr lang="cs-CZ" dirty="0" err="1" smtClean="0">
                          <a:solidFill>
                            <a:schemeClr val="bg2">
                              <a:lumMod val="10000"/>
                            </a:schemeClr>
                          </a:solidFill>
                        </a:rPr>
                        <a:t>Pangasius</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16,0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Vepřová kýta</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14,7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Hovězí zadní</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15,0 g</a:t>
                      </a:r>
                      <a:endParaRPr lang="cs-CZ" dirty="0">
                        <a:solidFill>
                          <a:schemeClr val="bg2">
                            <a:lumMod val="10000"/>
                          </a:schemeClr>
                        </a:solidFill>
                      </a:endParaRPr>
                    </a:p>
                  </a:txBody>
                  <a:tcPr/>
                </a:tc>
              </a:tr>
              <a:tr h="383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bg2">
                              <a:lumMod val="10000"/>
                            </a:schemeClr>
                          </a:solidFill>
                        </a:rPr>
                        <a:t>Vejce</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13,2 g (2 ks)</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Čočka</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25,0 g</a:t>
                      </a:r>
                      <a:endParaRPr lang="cs-CZ" dirty="0">
                        <a:solidFill>
                          <a:schemeClr val="bg2">
                            <a:lumMod val="10000"/>
                          </a:schemeClr>
                        </a:solidFill>
                      </a:endParaRPr>
                    </a:p>
                  </a:txBody>
                  <a:tcPr/>
                </a:tc>
              </a:tr>
            </a:tbl>
          </a:graphicData>
        </a:graphic>
      </p:graphicFrame>
      <p:sp>
        <p:nvSpPr>
          <p:cNvPr id="5" name="TextovéPole 4"/>
          <p:cNvSpPr txBox="1"/>
          <p:nvPr/>
        </p:nvSpPr>
        <p:spPr>
          <a:xfrm>
            <a:off x="428596" y="6072206"/>
            <a:ext cx="1392241" cy="276999"/>
          </a:xfrm>
          <a:prstGeom prst="rect">
            <a:avLst/>
          </a:prstGeom>
          <a:noFill/>
        </p:spPr>
        <p:txBody>
          <a:bodyPr wrap="none" rtlCol="0">
            <a:spAutoFit/>
          </a:bodyPr>
          <a:lstStyle/>
          <a:p>
            <a:r>
              <a:rPr lang="cs-CZ" sz="1200" dirty="0" smtClean="0"/>
              <a:t>Zdroj: www.flora.</a:t>
            </a:r>
            <a:r>
              <a:rPr lang="cs-CZ" sz="1200" dirty="0" err="1" smtClean="0"/>
              <a:t>cz</a:t>
            </a:r>
            <a:endParaRPr lang="cs-CZ" sz="1200" dirty="0"/>
          </a:p>
        </p:txBody>
      </p:sp>
      <p:sp>
        <p:nvSpPr>
          <p:cNvPr id="6" name="Zástupný symbol pro číslo snímku 5"/>
          <p:cNvSpPr>
            <a:spLocks noGrp="1"/>
          </p:cNvSpPr>
          <p:nvPr>
            <p:ph type="sldNum" sz="quarter" idx="12"/>
          </p:nvPr>
        </p:nvSpPr>
        <p:spPr>
          <a:xfrm>
            <a:off x="571472" y="6357958"/>
            <a:ext cx="2143140" cy="365760"/>
          </a:xfrm>
        </p:spPr>
        <p:txBody>
          <a:bodyPr/>
          <a:lstStyle/>
          <a:p>
            <a:fld id="{5A41CC9E-3E92-4D96-9B31-D445813A7040}" type="slidenum">
              <a:rPr lang="cs-CZ" smtClean="0"/>
              <a:pPr/>
              <a:t>27</a:t>
            </a:fld>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Bílkoviny v jídelníčku - příklad</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a:bodyPr>
          <a:lstStyle/>
          <a:p>
            <a:pPr>
              <a:buSzPct val="70000"/>
              <a:buBlip>
                <a:blip r:embed="rId2"/>
              </a:buBlip>
            </a:pPr>
            <a:r>
              <a:rPr lang="cs-CZ" sz="2400" dirty="0" smtClean="0">
                <a:solidFill>
                  <a:srgbClr val="0070C0"/>
                </a:solidFill>
              </a:rPr>
              <a:t>2-3 porce ze skupiny mléko a mléčné výrobky</a:t>
            </a:r>
          </a:p>
          <a:p>
            <a:pPr>
              <a:buSzPct val="70000"/>
              <a:buBlip>
                <a:blip r:embed="rId2"/>
              </a:buBlip>
            </a:pPr>
            <a:r>
              <a:rPr lang="cs-CZ" sz="2400" dirty="0" smtClean="0">
                <a:solidFill>
                  <a:schemeClr val="accent2">
                    <a:lumMod val="60000"/>
                    <a:lumOff val="40000"/>
                  </a:schemeClr>
                </a:solidFill>
              </a:rPr>
              <a:t>1-2 porce ze skupiny maso, ryby, vejce, luštěniny</a:t>
            </a:r>
          </a:p>
          <a:p>
            <a:pPr>
              <a:buSzPct val="70000"/>
              <a:buBlip>
                <a:blip r:embed="rId2"/>
              </a:buBlip>
            </a:pPr>
            <a:endParaRPr lang="cs-CZ" sz="2400" b="1" dirty="0" smtClean="0">
              <a:solidFill>
                <a:schemeClr val="accent6">
                  <a:lumMod val="50000"/>
                </a:schemeClr>
              </a:solidFill>
            </a:endParaRPr>
          </a:p>
          <a:p>
            <a:pPr>
              <a:buSzPct val="70000"/>
              <a:buBlip>
                <a:blip r:embed="rId2"/>
              </a:buBlip>
            </a:pPr>
            <a:r>
              <a:rPr lang="cs-CZ" sz="2400" dirty="0" smtClean="0">
                <a:solidFill>
                  <a:schemeClr val="bg2">
                    <a:lumMod val="10000"/>
                  </a:schemeClr>
                </a:solidFill>
              </a:rPr>
              <a:t>Snídaně: </a:t>
            </a:r>
            <a:r>
              <a:rPr lang="cs-CZ" sz="2400" dirty="0" smtClean="0">
                <a:solidFill>
                  <a:srgbClr val="0070C0"/>
                </a:solidFill>
              </a:rPr>
              <a:t>tvarohová pomazánka</a:t>
            </a:r>
            <a:r>
              <a:rPr lang="cs-CZ" sz="2400" dirty="0" smtClean="0">
                <a:solidFill>
                  <a:schemeClr val="bg2">
                    <a:lumMod val="10000"/>
                  </a:schemeClr>
                </a:solidFill>
              </a:rPr>
              <a:t> s ředkvičkami, chléb</a:t>
            </a:r>
          </a:p>
          <a:p>
            <a:pPr>
              <a:buSzPct val="70000"/>
              <a:buBlip>
                <a:blip r:embed="rId2"/>
              </a:buBlip>
            </a:pPr>
            <a:r>
              <a:rPr lang="cs-CZ" sz="2400" dirty="0" smtClean="0">
                <a:solidFill>
                  <a:schemeClr val="bg2">
                    <a:lumMod val="10000"/>
                  </a:schemeClr>
                </a:solidFill>
              </a:rPr>
              <a:t>Přesnídávka: banán</a:t>
            </a:r>
          </a:p>
          <a:p>
            <a:pPr>
              <a:buSzPct val="70000"/>
              <a:buBlip>
                <a:blip r:embed="rId2"/>
              </a:buBlip>
            </a:pPr>
            <a:r>
              <a:rPr lang="cs-CZ" sz="2400" dirty="0" smtClean="0">
                <a:solidFill>
                  <a:schemeClr val="bg2">
                    <a:lumMod val="10000"/>
                  </a:schemeClr>
                </a:solidFill>
              </a:rPr>
              <a:t>Oběd: polévka květáková, </a:t>
            </a:r>
            <a:r>
              <a:rPr lang="cs-CZ" sz="2400" dirty="0" smtClean="0">
                <a:solidFill>
                  <a:schemeClr val="accent2">
                    <a:lumMod val="60000"/>
                    <a:lumOff val="40000"/>
                  </a:schemeClr>
                </a:solidFill>
              </a:rPr>
              <a:t>kuřecí prsa</a:t>
            </a:r>
            <a:r>
              <a:rPr lang="cs-CZ" sz="2400" dirty="0" smtClean="0">
                <a:solidFill>
                  <a:schemeClr val="bg2">
                    <a:lumMod val="10000"/>
                  </a:schemeClr>
                </a:solidFill>
              </a:rPr>
              <a:t> na rozmarýnu, rýže (těstovinová rýže), kompot</a:t>
            </a:r>
          </a:p>
          <a:p>
            <a:pPr>
              <a:buSzPct val="70000"/>
              <a:buBlip>
                <a:blip r:embed="rId2"/>
              </a:buBlip>
            </a:pPr>
            <a:r>
              <a:rPr lang="cs-CZ" sz="2400" dirty="0" smtClean="0">
                <a:solidFill>
                  <a:schemeClr val="bg2">
                    <a:lumMod val="10000"/>
                  </a:schemeClr>
                </a:solidFill>
              </a:rPr>
              <a:t>Svačina: grahamový rohlík, rostlinný margarín, </a:t>
            </a:r>
            <a:r>
              <a:rPr lang="cs-CZ" sz="2400" dirty="0" smtClean="0">
                <a:solidFill>
                  <a:schemeClr val="accent2">
                    <a:lumMod val="60000"/>
                    <a:lumOff val="40000"/>
                  </a:schemeClr>
                </a:solidFill>
              </a:rPr>
              <a:t>šunka</a:t>
            </a:r>
            <a:r>
              <a:rPr lang="cs-CZ" sz="2400" dirty="0" smtClean="0">
                <a:solidFill>
                  <a:schemeClr val="bg2">
                    <a:lumMod val="10000"/>
                  </a:schemeClr>
                </a:solidFill>
              </a:rPr>
              <a:t>, </a:t>
            </a:r>
            <a:r>
              <a:rPr lang="cs-CZ" sz="2400" dirty="0" err="1" smtClean="0">
                <a:solidFill>
                  <a:schemeClr val="bg2">
                    <a:lumMod val="10000"/>
                  </a:schemeClr>
                </a:solidFill>
              </a:rPr>
              <a:t>cherry</a:t>
            </a:r>
            <a:r>
              <a:rPr lang="cs-CZ" sz="2400" dirty="0" smtClean="0">
                <a:solidFill>
                  <a:schemeClr val="bg2">
                    <a:lumMod val="10000"/>
                  </a:schemeClr>
                </a:solidFill>
              </a:rPr>
              <a:t> rajčátka</a:t>
            </a:r>
          </a:p>
          <a:p>
            <a:pPr>
              <a:buSzPct val="70000"/>
              <a:buBlip>
                <a:blip r:embed="rId2"/>
              </a:buBlip>
            </a:pPr>
            <a:r>
              <a:rPr lang="cs-CZ" sz="2400" dirty="0" smtClean="0">
                <a:solidFill>
                  <a:schemeClr val="bg2">
                    <a:lumMod val="10000"/>
                  </a:schemeClr>
                </a:solidFill>
              </a:rPr>
              <a:t>Večeře: brambory s máslem a cibulkou, </a:t>
            </a:r>
            <a:r>
              <a:rPr lang="cs-CZ" sz="2400" dirty="0" smtClean="0">
                <a:solidFill>
                  <a:srgbClr val="0070C0"/>
                </a:solidFill>
              </a:rPr>
              <a:t>kefírové mléko</a:t>
            </a:r>
          </a:p>
          <a:p>
            <a:pPr>
              <a:buSzPct val="70000"/>
              <a:buBlip>
                <a:blip r:embed="rId2"/>
              </a:buBlip>
            </a:pPr>
            <a:endParaRPr lang="cs-CZ" sz="20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28</a:t>
            </a:fld>
            <a:endParaRPr lang="cs-C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err="1" smtClean="0">
                <a:solidFill>
                  <a:schemeClr val="accent2">
                    <a:lumMod val="50000"/>
                  </a:schemeClr>
                </a:solidFill>
                <a:effectLst>
                  <a:outerShdw blurRad="38100" dist="38100" dir="2700000" algn="tl">
                    <a:srgbClr val="000000">
                      <a:alpha val="43137"/>
                    </a:srgbClr>
                  </a:outerShdw>
                </a:effectLst>
              </a:rPr>
              <a:t>Vícenenasycené</a:t>
            </a:r>
            <a:r>
              <a:rPr lang="cs-CZ" sz="3600" b="1" dirty="0" smtClean="0">
                <a:solidFill>
                  <a:schemeClr val="accent2">
                    <a:lumMod val="50000"/>
                  </a:schemeClr>
                </a:solidFill>
                <a:effectLst>
                  <a:outerShdw blurRad="38100" dist="38100" dir="2700000" algn="tl">
                    <a:srgbClr val="000000">
                      <a:alpha val="43137"/>
                    </a:srgbClr>
                  </a:outerShdw>
                </a:effectLst>
              </a:rPr>
              <a:t> mastné kyseliny</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72098"/>
          </a:xfrm>
        </p:spPr>
        <p:txBody>
          <a:bodyPr>
            <a:normAutofit fontScale="70000" lnSpcReduction="20000"/>
          </a:bodyPr>
          <a:lstStyle/>
          <a:p>
            <a:pPr>
              <a:buSzPct val="70000"/>
              <a:buBlip>
                <a:blip r:embed="rId2"/>
              </a:buBlip>
            </a:pPr>
            <a:r>
              <a:rPr lang="cs-CZ" sz="2900" dirty="0" smtClean="0">
                <a:solidFill>
                  <a:schemeClr val="bg2">
                    <a:lumMod val="10000"/>
                  </a:schemeClr>
                </a:solidFill>
              </a:rPr>
              <a:t>PUFA řady omega-3 </a:t>
            </a:r>
            <a:r>
              <a:rPr lang="cs-CZ" sz="2900" dirty="0" smtClean="0">
                <a:solidFill>
                  <a:schemeClr val="bg2">
                    <a:lumMod val="10000"/>
                  </a:schemeClr>
                </a:solidFill>
                <a:sym typeface="Wingdings 3"/>
              </a:rPr>
              <a:t></a:t>
            </a:r>
            <a:r>
              <a:rPr lang="el-GR" sz="2900" dirty="0" smtClean="0">
                <a:solidFill>
                  <a:schemeClr val="bg2">
                    <a:lumMod val="10000"/>
                  </a:schemeClr>
                </a:solidFill>
                <a:sym typeface="Wingdings 3"/>
              </a:rPr>
              <a:t>α</a:t>
            </a:r>
            <a:r>
              <a:rPr lang="cs-CZ" sz="2900" dirty="0" smtClean="0">
                <a:solidFill>
                  <a:schemeClr val="bg2">
                    <a:lumMod val="10000"/>
                  </a:schemeClr>
                </a:solidFill>
                <a:sym typeface="Wingdings 3"/>
              </a:rPr>
              <a:t>LA, </a:t>
            </a:r>
            <a:r>
              <a:rPr lang="cs-CZ" sz="2900" dirty="0" smtClean="0">
                <a:solidFill>
                  <a:schemeClr val="bg2">
                    <a:lumMod val="10000"/>
                  </a:schemeClr>
                </a:solidFill>
              </a:rPr>
              <a:t>DHA, EPA</a:t>
            </a:r>
          </a:p>
          <a:p>
            <a:pPr>
              <a:buSzPct val="70000"/>
              <a:buBlip>
                <a:blip r:embed="rId2"/>
              </a:buBlip>
            </a:pPr>
            <a:endParaRPr lang="cs-CZ" sz="1800" dirty="0" smtClean="0">
              <a:solidFill>
                <a:schemeClr val="bg2">
                  <a:lumMod val="10000"/>
                </a:schemeClr>
              </a:solidFill>
            </a:endParaRPr>
          </a:p>
          <a:p>
            <a:pPr>
              <a:buSzPct val="70000"/>
              <a:buBlip>
                <a:blip r:embed="rId2"/>
              </a:buBlip>
            </a:pPr>
            <a:r>
              <a:rPr lang="cs-CZ" sz="2900" dirty="0" smtClean="0">
                <a:solidFill>
                  <a:schemeClr val="bg2">
                    <a:lumMod val="10000"/>
                  </a:schemeClr>
                </a:solidFill>
              </a:rPr>
              <a:t>snížení rizika vzniku demence a onemocnění srdce a cév</a:t>
            </a:r>
          </a:p>
          <a:p>
            <a:pPr lvl="1">
              <a:buClr>
                <a:srgbClr val="3A7214"/>
              </a:buClr>
              <a:buSzPct val="70000"/>
              <a:buFont typeface="Wingdings 2" pitchFamily="18" charset="2"/>
              <a:buChar char="P"/>
            </a:pPr>
            <a:r>
              <a:rPr lang="cs-CZ" dirty="0" smtClean="0">
                <a:solidFill>
                  <a:schemeClr val="bg2">
                    <a:lumMod val="10000"/>
                  </a:schemeClr>
                </a:solidFill>
              </a:rPr>
              <a:t>zlepšení pružnosti cév</a:t>
            </a:r>
          </a:p>
          <a:p>
            <a:pPr lvl="1">
              <a:buClr>
                <a:srgbClr val="3A7214"/>
              </a:buClr>
              <a:buSzPct val="70000"/>
              <a:buFont typeface="Wingdings 2" pitchFamily="18" charset="2"/>
              <a:buChar char="P"/>
            </a:pPr>
            <a:r>
              <a:rPr lang="cs-CZ" dirty="0" smtClean="0">
                <a:solidFill>
                  <a:schemeClr val="bg2">
                    <a:lumMod val="10000"/>
                  </a:schemeClr>
                </a:solidFill>
              </a:rPr>
              <a:t>snížení TAG, </a:t>
            </a:r>
            <a:r>
              <a:rPr lang="cs-CZ" dirty="0" smtClean="0">
                <a:solidFill>
                  <a:schemeClr val="bg2">
                    <a:lumMod val="10000"/>
                  </a:schemeClr>
                </a:solidFill>
                <a:sym typeface="Wingdings 3"/>
              </a:rPr>
              <a:t> HDL</a:t>
            </a:r>
            <a:endParaRPr lang="cs-CZ" dirty="0" smtClean="0">
              <a:solidFill>
                <a:schemeClr val="bg2">
                  <a:lumMod val="10000"/>
                </a:schemeClr>
              </a:solidFill>
            </a:endParaRPr>
          </a:p>
          <a:p>
            <a:pPr lvl="1">
              <a:buClr>
                <a:srgbClr val="3A7214"/>
              </a:buClr>
              <a:buSzPct val="70000"/>
              <a:buFont typeface="Wingdings 2" pitchFamily="18" charset="2"/>
              <a:buChar char="P"/>
            </a:pPr>
            <a:r>
              <a:rPr lang="cs-CZ" dirty="0" smtClean="0">
                <a:solidFill>
                  <a:schemeClr val="bg2">
                    <a:lumMod val="10000"/>
                  </a:schemeClr>
                </a:solidFill>
              </a:rPr>
              <a:t>snížení hodnoty krevního tlaku</a:t>
            </a:r>
          </a:p>
          <a:p>
            <a:pPr lvl="1">
              <a:buClr>
                <a:srgbClr val="3A7214"/>
              </a:buClr>
              <a:buSzPct val="70000"/>
              <a:buFont typeface="Wingdings 2" pitchFamily="18" charset="2"/>
              <a:buChar char="P"/>
            </a:pPr>
            <a:endParaRPr lang="cs-CZ" sz="1800" dirty="0" smtClean="0">
              <a:solidFill>
                <a:schemeClr val="bg2">
                  <a:lumMod val="10000"/>
                </a:schemeClr>
              </a:solidFill>
            </a:endParaRPr>
          </a:p>
          <a:p>
            <a:pPr>
              <a:buClr>
                <a:srgbClr val="3A7214"/>
              </a:buClr>
              <a:buSzPct val="70000"/>
              <a:buBlip>
                <a:blip r:embed="rId2"/>
              </a:buBlip>
            </a:pPr>
            <a:r>
              <a:rPr lang="cs-CZ" sz="2900" dirty="0" smtClean="0">
                <a:solidFill>
                  <a:schemeClr val="bg2">
                    <a:lumMod val="10000"/>
                  </a:schemeClr>
                </a:solidFill>
              </a:rPr>
              <a:t>pozitivní vliv na projevy deprese, zlepšení subjektivního pocitu fyzické i psychické pohody</a:t>
            </a:r>
          </a:p>
          <a:p>
            <a:pPr>
              <a:buSzPct val="70000"/>
              <a:buBlip>
                <a:blip r:embed="rId2"/>
              </a:buBlip>
            </a:pPr>
            <a:endParaRPr lang="cs-CZ" sz="1800" dirty="0" smtClean="0">
              <a:solidFill>
                <a:schemeClr val="bg2">
                  <a:lumMod val="10000"/>
                </a:schemeClr>
              </a:solidFill>
            </a:endParaRPr>
          </a:p>
          <a:p>
            <a:pPr>
              <a:buSzPct val="70000"/>
              <a:buBlip>
                <a:blip r:embed="rId2"/>
              </a:buBlip>
            </a:pPr>
            <a:r>
              <a:rPr lang="cs-CZ" sz="2900" dirty="0" smtClean="0">
                <a:solidFill>
                  <a:schemeClr val="bg2">
                    <a:lumMod val="10000"/>
                  </a:schemeClr>
                </a:solidFill>
              </a:rPr>
              <a:t>tlumení zánětlivých reakcí</a:t>
            </a:r>
          </a:p>
          <a:p>
            <a:pPr>
              <a:buSzPct val="70000"/>
              <a:buBlip>
                <a:blip r:embed="rId2"/>
              </a:buBlip>
            </a:pPr>
            <a:endParaRPr lang="cs-CZ" sz="1800" dirty="0" smtClean="0">
              <a:solidFill>
                <a:schemeClr val="bg2">
                  <a:lumMod val="10000"/>
                </a:schemeClr>
              </a:solidFill>
            </a:endParaRPr>
          </a:p>
          <a:p>
            <a:pPr>
              <a:buSzPct val="70000"/>
              <a:buBlip>
                <a:blip r:embed="rId2"/>
              </a:buBlip>
            </a:pPr>
            <a:r>
              <a:rPr lang="cs-CZ" sz="2900" dirty="0" smtClean="0">
                <a:solidFill>
                  <a:schemeClr val="bg2">
                    <a:lumMod val="10000"/>
                  </a:schemeClr>
                </a:solidFill>
              </a:rPr>
              <a:t>příznivé ovlivnění imunity</a:t>
            </a:r>
          </a:p>
          <a:p>
            <a:pPr>
              <a:buSzPct val="70000"/>
              <a:buBlip>
                <a:blip r:embed="rId2"/>
              </a:buBlip>
            </a:pPr>
            <a:endParaRPr lang="cs-CZ" sz="1800" dirty="0" smtClean="0">
              <a:solidFill>
                <a:schemeClr val="bg2">
                  <a:lumMod val="10000"/>
                </a:schemeClr>
              </a:solidFill>
            </a:endParaRPr>
          </a:p>
          <a:p>
            <a:pPr>
              <a:buSzPct val="70000"/>
              <a:buBlip>
                <a:blip r:embed="rId2"/>
              </a:buBlip>
            </a:pPr>
            <a:r>
              <a:rPr lang="cs-CZ" sz="2900" dirty="0" smtClean="0">
                <a:solidFill>
                  <a:schemeClr val="bg2">
                    <a:lumMod val="10000"/>
                  </a:schemeClr>
                </a:solidFill>
              </a:rPr>
              <a:t>zdroje v potravinách</a:t>
            </a:r>
          </a:p>
          <a:p>
            <a:pPr lvl="1">
              <a:buClr>
                <a:srgbClr val="3A7214"/>
              </a:buClr>
              <a:buSzPct val="70000"/>
              <a:buFont typeface="Wingdings 2" pitchFamily="18" charset="2"/>
              <a:buChar char="P"/>
            </a:pPr>
            <a:r>
              <a:rPr lang="cs-CZ" dirty="0" smtClean="0">
                <a:solidFill>
                  <a:schemeClr val="bg2">
                    <a:lumMod val="10000"/>
                  </a:schemeClr>
                </a:solidFill>
                <a:ea typeface="Lucida Sans Unicode"/>
                <a:cs typeface="Tahoma"/>
              </a:rPr>
              <a:t>rybí olej, tučné ryby, rostlinné oleje (řepkový, slunečnicový, sezamový, lněný, bavlníkový, světlicový, pupalkový, hroznový ), rostlinné margaríny, vlašské ořechy, sójové boby, dýňové semínko, sezam, lněné semeno …</a:t>
            </a:r>
            <a:endParaRPr lang="cs-CZ" sz="17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29</a:t>
            </a:fld>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Výživa seniorů - úvod</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lnSpcReduction="10000"/>
          </a:bodyPr>
          <a:lstStyle/>
          <a:p>
            <a:pPr>
              <a:buSzPct val="70000"/>
              <a:buNone/>
            </a:pPr>
            <a:r>
              <a:rPr lang="cs-CZ" sz="2000" dirty="0" smtClean="0">
                <a:solidFill>
                  <a:schemeClr val="bg2">
                    <a:lumMod val="10000"/>
                  </a:schemeClr>
                </a:solidFill>
                <a:effectLst>
                  <a:outerShdw blurRad="38100" dist="38100" dir="2700000" algn="tl">
                    <a:srgbClr val="000000">
                      <a:alpha val="43137"/>
                    </a:srgbClr>
                  </a:outerShdw>
                </a:effectLst>
              </a:rPr>
              <a:t> </a:t>
            </a: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V České republice osoby starší nad 65 let </a:t>
            </a:r>
            <a:br>
              <a:rPr lang="cs-CZ" sz="2400" dirty="0" smtClean="0">
                <a:solidFill>
                  <a:schemeClr val="bg2">
                    <a:lumMod val="10000"/>
                  </a:schemeClr>
                </a:solidFill>
                <a:effectLst>
                  <a:outerShdw blurRad="38100" dist="38100" dir="2700000" algn="tl">
                    <a:srgbClr val="000000">
                      <a:alpha val="43137"/>
                    </a:srgbClr>
                  </a:outerShdw>
                </a:effectLst>
              </a:rPr>
            </a:br>
            <a:r>
              <a:rPr lang="cs-CZ" sz="2400" dirty="0" smtClean="0">
                <a:solidFill>
                  <a:schemeClr val="bg2">
                    <a:lumMod val="10000"/>
                  </a:schemeClr>
                </a:solidFill>
                <a:effectLst>
                  <a:outerShdw blurRad="38100" dist="38100" dir="2700000" algn="tl">
                    <a:srgbClr val="000000">
                      <a:alpha val="43137"/>
                    </a:srgbClr>
                  </a:outerShdw>
                </a:effectLst>
              </a:rPr>
              <a:t>tvoří přibližně 18 % populace.</a:t>
            </a:r>
          </a:p>
          <a:p>
            <a:pPr>
              <a:buClr>
                <a:srgbClr val="FFC000"/>
              </a:buClr>
              <a:buSzPct val="100000"/>
              <a:buFont typeface="Wingdings" pitchFamily="2" charset="2"/>
              <a:buChar char="§"/>
            </a:pPr>
            <a:endParaRPr lang="cs-CZ" sz="2400" dirty="0" smtClean="0">
              <a:solidFill>
                <a:schemeClr val="bg2">
                  <a:lumMod val="10000"/>
                </a:schemeClr>
              </a:solidFill>
              <a:effectLst>
                <a:outerShdw blurRad="38100" dist="38100" dir="2700000" algn="tl">
                  <a:srgbClr val="000000">
                    <a:alpha val="43137"/>
                  </a:srgbClr>
                </a:outerShdw>
              </a:effectLst>
            </a:endParaRP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Podíl samostatně žijících žen je 27 %, mužů 7%. </a:t>
            </a:r>
          </a:p>
          <a:p>
            <a:pPr>
              <a:buClr>
                <a:srgbClr val="FFC000"/>
              </a:buClr>
              <a:buSzPct val="100000"/>
              <a:buFont typeface="Wingdings" pitchFamily="2" charset="2"/>
              <a:buChar char="§"/>
            </a:pPr>
            <a:endParaRPr lang="cs-CZ" sz="2400" dirty="0" smtClean="0">
              <a:solidFill>
                <a:schemeClr val="bg2">
                  <a:lumMod val="10000"/>
                </a:schemeClr>
              </a:solidFill>
              <a:effectLst>
                <a:outerShdw blurRad="38100" dist="38100" dir="2700000" algn="tl">
                  <a:srgbClr val="000000">
                    <a:alpha val="43137"/>
                  </a:srgbClr>
                </a:outerShdw>
              </a:effectLst>
            </a:endParaRP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V domovech důchodců a penzionech žije zhruba 50 tisíc seniorů, přičemž cca 80 000 žadatelů zůstává každoročně neuspokojeno. </a:t>
            </a:r>
          </a:p>
          <a:p>
            <a:pPr>
              <a:buClr>
                <a:srgbClr val="FFC000"/>
              </a:buClr>
              <a:buSzPct val="100000"/>
              <a:buFont typeface="Wingdings" pitchFamily="2" charset="2"/>
              <a:buChar char="§"/>
            </a:pPr>
            <a:endParaRPr lang="cs-CZ" sz="2400" dirty="0" smtClean="0">
              <a:solidFill>
                <a:schemeClr val="bg2">
                  <a:lumMod val="10000"/>
                </a:schemeClr>
              </a:solidFill>
              <a:effectLst>
                <a:outerShdw blurRad="38100" dist="38100" dir="2700000" algn="tl">
                  <a:srgbClr val="000000">
                    <a:alpha val="43137"/>
                  </a:srgbClr>
                </a:outerShdw>
              </a:effectLst>
            </a:endParaRP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Péče o seniory závislé na pomoci druhých je v 80% zajišťována rodinou.</a:t>
            </a:r>
          </a:p>
          <a:p>
            <a:pPr>
              <a:buSzPct val="70000"/>
              <a:buBlip>
                <a:blip r:embed="rId3"/>
              </a:buBlip>
            </a:pPr>
            <a:endParaRPr lang="cs-CZ" sz="1000" dirty="0" smtClean="0">
              <a:solidFill>
                <a:schemeClr val="bg2">
                  <a:lumMod val="10000"/>
                </a:schemeClr>
              </a:solidFill>
            </a:endParaRPr>
          </a:p>
        </p:txBody>
      </p:sp>
      <p:sp>
        <p:nvSpPr>
          <p:cNvPr id="10" name="Zástupný symbol pro číslo snímku 9"/>
          <p:cNvSpPr>
            <a:spLocks noGrp="1"/>
          </p:cNvSpPr>
          <p:nvPr>
            <p:ph type="sldNum" sz="quarter" idx="12"/>
          </p:nvPr>
        </p:nvSpPr>
        <p:spPr/>
        <p:txBody>
          <a:bodyPr/>
          <a:lstStyle/>
          <a:p>
            <a:fld id="{5A41CC9E-3E92-4D96-9B31-D445813A7040}" type="slidenum">
              <a:rPr lang="cs-CZ" smtClean="0"/>
              <a:pPr/>
              <a:t>3</a:t>
            </a:fld>
            <a:endParaRPr lang="cs-CZ"/>
          </a:p>
        </p:txBody>
      </p:sp>
      <p:pic>
        <p:nvPicPr>
          <p:cNvPr id="72706" name="Picture 2" descr="http://images.clipartpanda.com/senior-clipart-ER_senior_woman_clip_art.jpg"/>
          <p:cNvPicPr>
            <a:picLocks noChangeAspect="1" noChangeArrowheads="1"/>
          </p:cNvPicPr>
          <p:nvPr/>
        </p:nvPicPr>
        <p:blipFill>
          <a:blip r:embed="rId4" cstate="print"/>
          <a:srcRect/>
          <a:stretch>
            <a:fillRect/>
          </a:stretch>
        </p:blipFill>
        <p:spPr bwMode="auto">
          <a:xfrm>
            <a:off x="6732240" y="188640"/>
            <a:ext cx="2162175" cy="2114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Vitamin A </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rmAutofit/>
          </a:bodyPr>
          <a:lstStyle/>
          <a:p>
            <a:pPr>
              <a:lnSpc>
                <a:spcPct val="150000"/>
              </a:lnSpc>
              <a:buSzPct val="70000"/>
              <a:buBlip>
                <a:blip r:embed="rId2"/>
              </a:buBlip>
            </a:pPr>
            <a:endParaRPr lang="cs-CZ" sz="2000" dirty="0" smtClean="0">
              <a:solidFill>
                <a:schemeClr val="bg2">
                  <a:lumMod val="10000"/>
                </a:schemeClr>
              </a:solidFill>
            </a:endParaRPr>
          </a:p>
          <a:p>
            <a:pPr>
              <a:lnSpc>
                <a:spcPct val="150000"/>
              </a:lnSpc>
              <a:buSzPct val="70000"/>
              <a:buBlip>
                <a:blip r:embed="rId2"/>
              </a:buBlip>
            </a:pPr>
            <a:r>
              <a:rPr lang="cs-CZ" sz="2000" dirty="0" smtClean="0">
                <a:solidFill>
                  <a:schemeClr val="bg2">
                    <a:lumMod val="10000"/>
                  </a:schemeClr>
                </a:solidFill>
              </a:rPr>
              <a:t>Potřeba vitaminu A se s věkem nemění</a:t>
            </a:r>
          </a:p>
          <a:p>
            <a:pPr>
              <a:lnSpc>
                <a:spcPct val="150000"/>
              </a:lnSpc>
              <a:buSzPct val="70000"/>
              <a:buBlip>
                <a:blip r:embed="rId2"/>
              </a:buBlip>
            </a:pPr>
            <a:r>
              <a:rPr lang="cs-CZ" sz="2000" dirty="0" smtClean="0">
                <a:solidFill>
                  <a:schemeClr val="bg2">
                    <a:lumMod val="10000"/>
                  </a:schemeClr>
                </a:solidFill>
              </a:rPr>
              <a:t>Může se zvyšovat retence vitaminu v těle</a:t>
            </a:r>
          </a:p>
          <a:p>
            <a:pPr marL="742950" lvl="2" indent="-342900">
              <a:lnSpc>
                <a:spcPct val="150000"/>
              </a:lnSpc>
              <a:buClr>
                <a:srgbClr val="3A7214"/>
              </a:buClr>
              <a:buSzPct val="70000"/>
              <a:buFont typeface="Wingdings 2" pitchFamily="18" charset="2"/>
              <a:buChar char="P"/>
            </a:pPr>
            <a:r>
              <a:rPr lang="cs-CZ" sz="1800" dirty="0" smtClean="0">
                <a:solidFill>
                  <a:schemeClr val="bg2">
                    <a:lumMod val="10000"/>
                  </a:schemeClr>
                </a:solidFill>
              </a:rPr>
              <a:t>pravděpodobně díky poklesu odstraňování z periferie</a:t>
            </a:r>
          </a:p>
          <a:p>
            <a:pPr marL="742950" lvl="2" indent="-342900">
              <a:lnSpc>
                <a:spcPct val="150000"/>
              </a:lnSpc>
              <a:buClr>
                <a:srgbClr val="3A7214"/>
              </a:buClr>
              <a:buSzPct val="70000"/>
              <a:buFont typeface="Wingdings 2" pitchFamily="18" charset="2"/>
              <a:buChar char="P"/>
            </a:pPr>
            <a:r>
              <a:rPr lang="cs-CZ" sz="1800" dirty="0" smtClean="0">
                <a:solidFill>
                  <a:schemeClr val="bg2">
                    <a:lumMod val="10000"/>
                  </a:schemeClr>
                </a:solidFill>
              </a:rPr>
              <a:t>u osob konzumujících nadbytek vitaminu A ze suplement a fortifikovaných potravin</a:t>
            </a:r>
          </a:p>
          <a:p>
            <a:pPr marL="468630" lvl="1" indent="-342900">
              <a:lnSpc>
                <a:spcPct val="150000"/>
              </a:lnSpc>
              <a:buClr>
                <a:srgbClr val="3A7214"/>
              </a:buClr>
              <a:buSzPct val="70000"/>
              <a:buBlip>
                <a:blip r:embed="rId2"/>
              </a:buBlip>
            </a:pPr>
            <a:r>
              <a:rPr lang="cs-CZ" sz="2000" dirty="0" smtClean="0">
                <a:solidFill>
                  <a:schemeClr val="bg2">
                    <a:lumMod val="10000"/>
                  </a:schemeClr>
                </a:solidFill>
              </a:rPr>
              <a:t>Zvýšené hodnoty vitaminu A jsou spojovány se zvýšeným rizikem </a:t>
            </a:r>
            <a:r>
              <a:rPr lang="cs-CZ" sz="2000" dirty="0" err="1" smtClean="0">
                <a:solidFill>
                  <a:schemeClr val="bg2">
                    <a:lumMod val="10000"/>
                  </a:schemeClr>
                </a:solidFill>
              </a:rPr>
              <a:t>osteoporotických</a:t>
            </a:r>
            <a:r>
              <a:rPr lang="cs-CZ" sz="2000" dirty="0" smtClean="0">
                <a:solidFill>
                  <a:schemeClr val="bg2">
                    <a:lumMod val="10000"/>
                  </a:schemeClr>
                </a:solidFill>
              </a:rPr>
              <a:t> zlomenin u žen i mužů</a:t>
            </a:r>
          </a:p>
        </p:txBody>
      </p:sp>
      <p:pic>
        <p:nvPicPr>
          <p:cNvPr id="27650" name="Picture 2" descr="http://t2.gstatic.com/images?q=tbn:ANd9GcTmZxxZ2MmJuoLRuOT4NglRRunNrjmNQ1N41RRKVnklg_uG5EHN6w"/>
          <p:cNvPicPr>
            <a:picLocks noChangeAspect="1" noChangeArrowheads="1"/>
          </p:cNvPicPr>
          <p:nvPr/>
        </p:nvPicPr>
        <p:blipFill>
          <a:blip r:embed="rId3" cstate="print"/>
          <a:srcRect/>
          <a:stretch>
            <a:fillRect/>
          </a:stretch>
        </p:blipFill>
        <p:spPr bwMode="auto">
          <a:xfrm>
            <a:off x="7143768" y="4786322"/>
            <a:ext cx="1625214" cy="15001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30</a:t>
            </a:fld>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Vitamin D </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rmAutofit lnSpcReduction="10000"/>
          </a:bodyPr>
          <a:lstStyle/>
          <a:p>
            <a:pPr>
              <a:buSzPct val="70000"/>
              <a:buBlip>
                <a:blip r:embed="rId3"/>
              </a:buBlip>
            </a:pPr>
            <a:r>
              <a:rPr lang="cs-CZ" sz="2000" dirty="0" smtClean="0">
                <a:solidFill>
                  <a:schemeClr val="bg2">
                    <a:lumMod val="10000"/>
                  </a:schemeClr>
                </a:solidFill>
              </a:rPr>
              <a:t>Reguluje metabolizmus Ca a P</a:t>
            </a:r>
          </a:p>
          <a:p>
            <a:pPr>
              <a:buSzPct val="70000"/>
              <a:buBlip>
                <a:blip r:embed="rId3"/>
              </a:buBlip>
            </a:pPr>
            <a:r>
              <a:rPr lang="cs-CZ" sz="2000" dirty="0" smtClean="0">
                <a:solidFill>
                  <a:schemeClr val="bg2">
                    <a:lumMod val="10000"/>
                  </a:schemeClr>
                </a:solidFill>
              </a:rPr>
              <a:t>Vysoce rizikový </a:t>
            </a:r>
            <a:r>
              <a:rPr lang="cs-CZ" sz="2000" dirty="0" err="1" smtClean="0">
                <a:solidFill>
                  <a:schemeClr val="bg2">
                    <a:lumMod val="10000"/>
                  </a:schemeClr>
                </a:solidFill>
              </a:rPr>
              <a:t>nutrient</a:t>
            </a:r>
            <a:r>
              <a:rPr lang="cs-CZ" sz="2000" dirty="0" smtClean="0">
                <a:solidFill>
                  <a:schemeClr val="bg2">
                    <a:lumMod val="10000"/>
                  </a:schemeClr>
                </a:solidFill>
              </a:rPr>
              <a:t> u seniorů </a:t>
            </a:r>
            <a:r>
              <a:rPr lang="cs-CZ" sz="2000" dirty="0" smtClean="0">
                <a:solidFill>
                  <a:schemeClr val="bg2">
                    <a:lumMod val="10000"/>
                  </a:schemeClr>
                </a:solidFill>
                <a:sym typeface="Wingdings 3"/>
              </a:rPr>
              <a:t> </a:t>
            </a:r>
            <a:r>
              <a:rPr lang="cs-CZ" sz="2000" dirty="0" smtClean="0">
                <a:solidFill>
                  <a:schemeClr val="bg2">
                    <a:lumMod val="10000"/>
                  </a:schemeClr>
                </a:solidFill>
              </a:rPr>
              <a:t>zvýšená potřeba vitaminu D</a:t>
            </a:r>
          </a:p>
          <a:p>
            <a:pPr marL="742950" lvl="2" indent="-342900">
              <a:buClr>
                <a:srgbClr val="3A7214"/>
              </a:buClr>
              <a:buSzPct val="70000"/>
              <a:buFont typeface="Wingdings 2" pitchFamily="18" charset="2"/>
              <a:buChar char="P"/>
            </a:pPr>
            <a:r>
              <a:rPr lang="cs-CZ" sz="1700" dirty="0" smtClean="0">
                <a:solidFill>
                  <a:schemeClr val="bg2">
                    <a:lumMod val="10000"/>
                  </a:schemeClr>
                </a:solidFill>
              </a:rPr>
              <a:t>významný pokles endogenní syntézy v kůži (</a:t>
            </a:r>
            <a:r>
              <a:rPr lang="cs-CZ" sz="1700" dirty="0" smtClean="0">
                <a:solidFill>
                  <a:schemeClr val="bg2">
                    <a:lumMod val="10000"/>
                  </a:schemeClr>
                </a:solidFill>
                <a:sym typeface="Wingdings 3"/>
              </a:rPr>
              <a:t> receptorů,  senzitivity)</a:t>
            </a:r>
            <a:endParaRPr lang="cs-CZ" sz="1700" dirty="0" smtClean="0">
              <a:solidFill>
                <a:schemeClr val="bg2">
                  <a:lumMod val="10000"/>
                </a:schemeClr>
              </a:solidFill>
            </a:endParaRPr>
          </a:p>
          <a:p>
            <a:pPr marL="742950" lvl="2" indent="-342900">
              <a:buClr>
                <a:srgbClr val="3A7214"/>
              </a:buClr>
              <a:buSzPct val="70000"/>
              <a:buFont typeface="Wingdings 2" pitchFamily="18" charset="2"/>
              <a:buChar char="P"/>
            </a:pPr>
            <a:r>
              <a:rPr lang="cs-CZ" sz="1700" dirty="0" smtClean="0">
                <a:solidFill>
                  <a:schemeClr val="bg2">
                    <a:lumMod val="10000"/>
                  </a:schemeClr>
                </a:solidFill>
              </a:rPr>
              <a:t>omezený pohyb venku na slunci </a:t>
            </a:r>
            <a:r>
              <a:rPr lang="cs-CZ" sz="1700" dirty="0" smtClean="0">
                <a:solidFill>
                  <a:schemeClr val="bg2">
                    <a:lumMod val="10000"/>
                  </a:schemeClr>
                </a:solidFill>
                <a:sym typeface="Wingdings 3"/>
              </a:rPr>
              <a:t> snížená expozice UV záření</a:t>
            </a:r>
            <a:endParaRPr lang="cs-CZ" sz="1700" dirty="0" smtClean="0">
              <a:solidFill>
                <a:schemeClr val="bg2">
                  <a:lumMod val="10000"/>
                </a:schemeClr>
              </a:solidFill>
            </a:endParaRPr>
          </a:p>
          <a:p>
            <a:pPr marL="742950" lvl="2" indent="-342900">
              <a:buClr>
                <a:srgbClr val="3A7214"/>
              </a:buClr>
              <a:buSzPct val="70000"/>
              <a:buFont typeface="Wingdings 2" pitchFamily="18" charset="2"/>
              <a:buChar char="P"/>
            </a:pPr>
            <a:r>
              <a:rPr lang="cs-CZ" sz="1700" dirty="0" smtClean="0">
                <a:solidFill>
                  <a:schemeClr val="bg2">
                    <a:lumMod val="10000"/>
                  </a:schemeClr>
                </a:solidFill>
              </a:rPr>
              <a:t>snížená přeměna cholekalciferolu na účinné metabolity může být při těžkých onemocněních jater a renální insuficienci</a:t>
            </a:r>
          </a:p>
          <a:p>
            <a:pPr marL="742950" lvl="2" indent="-342900">
              <a:buClr>
                <a:srgbClr val="3A7214"/>
              </a:buClr>
              <a:buSzPct val="70000"/>
              <a:buFont typeface="Wingdings 2" pitchFamily="18" charset="2"/>
              <a:buChar char="P"/>
            </a:pPr>
            <a:r>
              <a:rPr lang="cs-CZ" sz="1700" dirty="0" smtClean="0">
                <a:solidFill>
                  <a:schemeClr val="bg2">
                    <a:lumMod val="10000"/>
                  </a:schemeClr>
                </a:solidFill>
              </a:rPr>
              <a:t>snižování kostní hmoty</a:t>
            </a:r>
          </a:p>
          <a:p>
            <a:pPr marL="742950" lvl="2" indent="-342900">
              <a:buClr>
                <a:srgbClr val="3A7214"/>
              </a:buClr>
              <a:buSzPct val="70000"/>
              <a:buFont typeface="Wingdings 2" pitchFamily="18" charset="2"/>
              <a:buChar char="P"/>
            </a:pPr>
            <a:endParaRPr lang="cs-CZ" sz="8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Při nedostatku se objevuje:</a:t>
            </a:r>
          </a:p>
          <a:p>
            <a:pPr lvl="1">
              <a:buClr>
                <a:srgbClr val="3A7214"/>
              </a:buClr>
              <a:buSzPct val="70000"/>
              <a:buFont typeface="Wingdings" pitchFamily="2" charset="2"/>
              <a:buChar char="ü"/>
            </a:pPr>
            <a:r>
              <a:rPr lang="cs-CZ" sz="1700" dirty="0" smtClean="0">
                <a:solidFill>
                  <a:schemeClr val="bg2">
                    <a:lumMod val="10000"/>
                  </a:schemeClr>
                </a:solidFill>
              </a:rPr>
              <a:t>svalová slabost a funkční poškození</a:t>
            </a:r>
          </a:p>
          <a:p>
            <a:pPr lvl="1">
              <a:buClr>
                <a:srgbClr val="3A7214"/>
              </a:buClr>
              <a:buSzPct val="70000"/>
              <a:buFont typeface="Wingdings" pitchFamily="2" charset="2"/>
              <a:buChar char="ü"/>
            </a:pPr>
            <a:r>
              <a:rPr lang="cs-CZ" sz="1700" dirty="0" smtClean="0">
                <a:solidFill>
                  <a:schemeClr val="bg2">
                    <a:lumMod val="10000"/>
                  </a:schemeClr>
                </a:solidFill>
              </a:rPr>
              <a:t>zvýšené riziko pádů a zlomenin</a:t>
            </a:r>
          </a:p>
          <a:p>
            <a:pPr lvl="1">
              <a:buSzPct val="70000"/>
              <a:buBlip>
                <a:blip r:embed="rId3"/>
              </a:buBlip>
            </a:pPr>
            <a:endParaRPr lang="cs-CZ" sz="8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Doporučený příjem ≥ 65 let 10 </a:t>
            </a:r>
            <a:r>
              <a:rPr lang="el-GR" sz="2000" dirty="0" smtClean="0">
                <a:solidFill>
                  <a:schemeClr val="bg2">
                    <a:lumMod val="10000"/>
                  </a:schemeClr>
                </a:solidFill>
              </a:rPr>
              <a:t>μ</a:t>
            </a:r>
            <a:r>
              <a:rPr lang="cs-CZ" sz="2000" dirty="0" smtClean="0">
                <a:solidFill>
                  <a:schemeClr val="bg2">
                    <a:lumMod val="10000"/>
                  </a:schemeClr>
                </a:solidFill>
              </a:rPr>
              <a:t>g/den</a:t>
            </a:r>
          </a:p>
          <a:p>
            <a:pPr>
              <a:buSzPct val="70000"/>
              <a:buBlip>
                <a:blip r:embed="rId3"/>
              </a:buBlip>
            </a:pPr>
            <a:r>
              <a:rPr lang="cs-CZ" sz="2000" dirty="0" smtClean="0">
                <a:solidFill>
                  <a:schemeClr val="bg2">
                    <a:lumMod val="10000"/>
                  </a:schemeClr>
                </a:solidFill>
              </a:rPr>
              <a:t>Zdroje vitaminu D</a:t>
            </a:r>
          </a:p>
          <a:p>
            <a:pPr lvl="1">
              <a:buClr>
                <a:srgbClr val="3A7214"/>
              </a:buClr>
              <a:buSzPct val="70000"/>
              <a:buFont typeface="Wingdings 2" pitchFamily="18" charset="2"/>
              <a:buChar char="P"/>
            </a:pPr>
            <a:r>
              <a:rPr lang="cs-CZ" sz="1700" dirty="0" smtClean="0">
                <a:solidFill>
                  <a:schemeClr val="bg2">
                    <a:lumMod val="10000"/>
                  </a:schemeClr>
                </a:solidFill>
              </a:rPr>
              <a:t>sluneční záření</a:t>
            </a:r>
          </a:p>
          <a:p>
            <a:pPr lvl="1">
              <a:buClr>
                <a:srgbClr val="3A7214"/>
              </a:buClr>
              <a:buSzPct val="70000"/>
              <a:buFont typeface="Wingdings 2" pitchFamily="18" charset="2"/>
              <a:buChar char="P"/>
            </a:pPr>
            <a:r>
              <a:rPr lang="cs-CZ" sz="1700" dirty="0" smtClean="0">
                <a:solidFill>
                  <a:schemeClr val="bg2">
                    <a:lumMod val="10000"/>
                  </a:schemeClr>
                </a:solidFill>
              </a:rPr>
              <a:t>rybí tuk, tučné ryby,  játra, vaječný žloutek, margariny (obohacené vitaminem D), další fortifikované potraviny</a:t>
            </a:r>
          </a:p>
        </p:txBody>
      </p:sp>
      <p:pic>
        <p:nvPicPr>
          <p:cNvPr id="27652" name="Picture 4" descr="http://militantlibertarian.org/wp-content/uploads/2010/07/VitaminD.jpg"/>
          <p:cNvPicPr>
            <a:picLocks noChangeAspect="1" noChangeArrowheads="1"/>
          </p:cNvPicPr>
          <p:nvPr/>
        </p:nvPicPr>
        <p:blipFill>
          <a:blip r:embed="rId4" cstate="print"/>
          <a:srcRect/>
          <a:stretch>
            <a:fillRect/>
          </a:stretch>
        </p:blipFill>
        <p:spPr bwMode="auto">
          <a:xfrm>
            <a:off x="7643834" y="214290"/>
            <a:ext cx="1285884" cy="12858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31</a:t>
            </a:fld>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proteinpower.com/drmike/wp-content/uploads/2009/05/nrc2196-f1-blog.jpg"/>
          <p:cNvPicPr>
            <a:picLocks noChangeAspect="1" noChangeArrowheads="1"/>
          </p:cNvPicPr>
          <p:nvPr/>
        </p:nvPicPr>
        <p:blipFill>
          <a:blip r:embed="rId2" cstate="print"/>
          <a:srcRect b="4446"/>
          <a:stretch>
            <a:fillRect/>
          </a:stretch>
        </p:blipFill>
        <p:spPr bwMode="auto">
          <a:xfrm>
            <a:off x="1428728" y="1285860"/>
            <a:ext cx="6215106" cy="49410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Nadpis 2"/>
          <p:cNvSpPr>
            <a:spLocks noGrp="1"/>
          </p:cNvSpPr>
          <p:nvPr>
            <p:ph type="title"/>
          </p:nvPr>
        </p:nvSpPr>
        <p:spPr>
          <a:xfrm>
            <a:off x="428596" y="228600"/>
            <a:ext cx="8258204" cy="842946"/>
          </a:xfrm>
        </p:spPr>
        <p:txBody>
          <a:bodyPr>
            <a:normAutofit/>
          </a:bodyPr>
          <a:lstStyle/>
          <a:p>
            <a:r>
              <a:rPr lang="cs-CZ" sz="3600" b="1" dirty="0" smtClean="0">
                <a:solidFill>
                  <a:schemeClr val="accent2">
                    <a:lumMod val="50000"/>
                  </a:schemeClr>
                </a:solidFill>
                <a:effectLst>
                  <a:outerShdw blurRad="38100" dist="38100" dir="2700000" algn="tl">
                    <a:srgbClr val="000000">
                      <a:alpha val="43137"/>
                    </a:srgbClr>
                  </a:outerShdw>
                </a:effectLst>
              </a:rPr>
              <a:t>Vitamin D </a:t>
            </a:r>
            <a:endParaRPr lang="cs-CZ" sz="3600" dirty="0"/>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32</a:t>
            </a:fld>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Vitamin C</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357298"/>
            <a:ext cx="8229600" cy="4857784"/>
          </a:xfrm>
        </p:spPr>
        <p:txBody>
          <a:bodyPr>
            <a:normAutofit/>
          </a:bodyPr>
          <a:lstStyle/>
          <a:p>
            <a:pPr>
              <a:buSzPct val="70000"/>
              <a:buBlip>
                <a:blip r:embed="rId3"/>
              </a:buBlip>
            </a:pPr>
            <a:r>
              <a:rPr lang="cs-CZ" sz="2400" dirty="0" smtClean="0">
                <a:solidFill>
                  <a:schemeClr val="bg2">
                    <a:lumMod val="10000"/>
                  </a:schemeClr>
                </a:solidFill>
              </a:rPr>
              <a:t>u seniorů je častý nízký příjem syrové zeleniny a ovoce</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vyšší potřeba díky zvýšené nemocnosti</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doporučená denní dávka ≥ 65 let 100 mg</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důsledek nedostatku</a:t>
            </a:r>
          </a:p>
          <a:p>
            <a:pPr lvl="1">
              <a:buClr>
                <a:srgbClr val="3A7214"/>
              </a:buClr>
              <a:buSzPct val="70000"/>
              <a:buFont typeface="Wingdings 2" pitchFamily="18" charset="2"/>
              <a:buChar char="P"/>
            </a:pPr>
            <a:r>
              <a:rPr lang="cs-CZ" sz="2000" dirty="0" smtClean="0">
                <a:solidFill>
                  <a:schemeClr val="bg2">
                    <a:lumMod val="10000"/>
                  </a:schemeClr>
                </a:solidFill>
              </a:rPr>
              <a:t>zhoršená obranyschopnost organizmu, zvýšená náchylnost k infekcím</a:t>
            </a:r>
          </a:p>
          <a:p>
            <a:pPr lvl="1">
              <a:buClr>
                <a:srgbClr val="3A7214"/>
              </a:buClr>
              <a:buSzPct val="70000"/>
              <a:buFont typeface="Wingdings 2" pitchFamily="18" charset="2"/>
              <a:buChar char="P"/>
            </a:pPr>
            <a:r>
              <a:rPr lang="cs-CZ" sz="2000" dirty="0" smtClean="0">
                <a:solidFill>
                  <a:schemeClr val="bg2">
                    <a:lumMod val="10000"/>
                  </a:schemeClr>
                </a:solidFill>
              </a:rPr>
              <a:t>zpomalené hojení ran, bolest v kostech, kloubech a svalech </a:t>
            </a:r>
          </a:p>
          <a:p>
            <a:pPr lvl="1">
              <a:buClr>
                <a:srgbClr val="3A7214"/>
              </a:buClr>
              <a:buSzPct val="70000"/>
              <a:buFont typeface="Wingdings 2" pitchFamily="18" charset="2"/>
              <a:buChar char="P"/>
            </a:pPr>
            <a:r>
              <a:rPr lang="cs-CZ" sz="2000" dirty="0" smtClean="0">
                <a:solidFill>
                  <a:schemeClr val="bg2">
                    <a:lumMod val="10000"/>
                  </a:schemeClr>
                </a:solidFill>
              </a:rPr>
              <a:t>únava, slabost</a:t>
            </a:r>
          </a:p>
          <a:p>
            <a:pPr lvl="1">
              <a:buClr>
                <a:srgbClr val="3A7214"/>
              </a:buClr>
              <a:buSzPct val="70000"/>
              <a:buFont typeface="Wingdings 2" pitchFamily="18" charset="2"/>
              <a:buChar char="P"/>
            </a:pPr>
            <a:r>
              <a:rPr lang="cs-CZ" sz="2000" dirty="0" smtClean="0">
                <a:solidFill>
                  <a:schemeClr val="bg2">
                    <a:lumMod val="10000"/>
                  </a:schemeClr>
                </a:solidFill>
              </a:rPr>
              <a:t>krvácivé projevy</a:t>
            </a:r>
          </a:p>
          <a:p>
            <a:pPr lvl="1">
              <a:buClr>
                <a:srgbClr val="3A7214"/>
              </a:buClr>
              <a:buSzPct val="70000"/>
              <a:buFont typeface="Wingdings 2" pitchFamily="18" charset="2"/>
              <a:buChar char="P"/>
            </a:pPr>
            <a:r>
              <a:rPr lang="cs-CZ" sz="2000" dirty="0" smtClean="0">
                <a:solidFill>
                  <a:schemeClr val="bg2">
                    <a:lumMod val="10000"/>
                  </a:schemeClr>
                </a:solidFill>
              </a:rPr>
              <a:t>anorexie</a:t>
            </a:r>
          </a:p>
        </p:txBody>
      </p:sp>
      <p:pic>
        <p:nvPicPr>
          <p:cNvPr id="26628" name="Picture 4" descr="http://hlifemedia.com/wp-content/uploads/2010/01/HReport-Jan-1-Post.jpg"/>
          <p:cNvPicPr>
            <a:picLocks noChangeAspect="1" noChangeArrowheads="1"/>
          </p:cNvPicPr>
          <p:nvPr/>
        </p:nvPicPr>
        <p:blipFill>
          <a:blip r:embed="rId4" cstate="print"/>
          <a:srcRect/>
          <a:stretch>
            <a:fillRect/>
          </a:stretch>
        </p:blipFill>
        <p:spPr bwMode="auto">
          <a:xfrm>
            <a:off x="7215206" y="214290"/>
            <a:ext cx="1718894" cy="10413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33</a:t>
            </a:fld>
            <a:endParaRPr 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Vitamin B12</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rmAutofit fontScale="92500" lnSpcReduction="10000"/>
          </a:bodyPr>
          <a:lstStyle/>
          <a:p>
            <a:pPr>
              <a:buSzPct val="60000"/>
              <a:buBlip>
                <a:blip r:embed="rId3"/>
              </a:buBlip>
            </a:pPr>
            <a:r>
              <a:rPr lang="cs-CZ" sz="2400" dirty="0" smtClean="0">
                <a:solidFill>
                  <a:schemeClr val="bg2">
                    <a:lumMod val="10000"/>
                  </a:schemeClr>
                </a:solidFill>
              </a:rPr>
              <a:t>Zhoršená absorpce </a:t>
            </a:r>
          </a:p>
          <a:p>
            <a:pPr lvl="2">
              <a:buClr>
                <a:srgbClr val="3A7214"/>
              </a:buClr>
              <a:buSzPct val="60000"/>
              <a:buFont typeface="Wingdings" pitchFamily="2" charset="2"/>
              <a:buChar char="ü"/>
            </a:pPr>
            <a:r>
              <a:rPr lang="cs-CZ" dirty="0" smtClean="0">
                <a:solidFill>
                  <a:schemeClr val="bg2">
                    <a:lumMod val="10000"/>
                  </a:schemeClr>
                </a:solidFill>
              </a:rPr>
              <a:t>vliv léků </a:t>
            </a:r>
          </a:p>
          <a:p>
            <a:pPr lvl="2">
              <a:buClr>
                <a:srgbClr val="3A7214"/>
              </a:buClr>
              <a:buSzPct val="60000"/>
              <a:buFont typeface="Wingdings" pitchFamily="2" charset="2"/>
              <a:buChar char="ü"/>
            </a:pPr>
            <a:r>
              <a:rPr lang="cs-CZ" dirty="0" smtClean="0">
                <a:solidFill>
                  <a:schemeClr val="bg2">
                    <a:lumMod val="10000"/>
                  </a:schemeClr>
                </a:solidFill>
              </a:rPr>
              <a:t>atrofická gastritida</a:t>
            </a:r>
          </a:p>
          <a:p>
            <a:pPr lvl="2">
              <a:buClr>
                <a:srgbClr val="3A7214"/>
              </a:buClr>
              <a:buSzPct val="60000"/>
              <a:buFont typeface="Wingdings" pitchFamily="2" charset="2"/>
              <a:buChar char="ü"/>
            </a:pPr>
            <a:r>
              <a:rPr lang="cs-CZ" dirty="0" smtClean="0">
                <a:solidFill>
                  <a:schemeClr val="bg2">
                    <a:lumMod val="10000"/>
                  </a:schemeClr>
                </a:solidFill>
              </a:rPr>
              <a:t>klesá tvorba vnitřního faktoru </a:t>
            </a:r>
          </a:p>
          <a:p>
            <a:pPr>
              <a:buSzPct val="60000"/>
              <a:buBlip>
                <a:blip r:embed="rId3"/>
              </a:buBlip>
            </a:pPr>
            <a:endParaRPr lang="cs-CZ" sz="1000" dirty="0" smtClean="0">
              <a:solidFill>
                <a:schemeClr val="bg2">
                  <a:lumMod val="10000"/>
                </a:schemeClr>
              </a:solidFill>
            </a:endParaRPr>
          </a:p>
          <a:p>
            <a:pPr>
              <a:buSzPct val="60000"/>
              <a:buBlip>
                <a:blip r:embed="rId3"/>
              </a:buBlip>
            </a:pPr>
            <a:r>
              <a:rPr lang="cs-CZ" sz="2400" dirty="0" smtClean="0">
                <a:solidFill>
                  <a:schemeClr val="bg2">
                    <a:lumMod val="10000"/>
                  </a:schemeClr>
                </a:solidFill>
              </a:rPr>
              <a:t>Funkce a zdravotní význam</a:t>
            </a:r>
          </a:p>
          <a:p>
            <a:pPr lvl="2">
              <a:buClr>
                <a:srgbClr val="3A7214"/>
              </a:buClr>
              <a:buSzPct val="60000"/>
              <a:buFont typeface="Wingdings" pitchFamily="2" charset="2"/>
              <a:buChar char="ü"/>
            </a:pPr>
            <a:r>
              <a:rPr lang="cs-CZ" sz="2000" dirty="0" smtClean="0">
                <a:solidFill>
                  <a:schemeClr val="bg2">
                    <a:lumMod val="10000"/>
                  </a:schemeClr>
                </a:solidFill>
              </a:rPr>
              <a:t>vliv na vývoj mozkových funkcí, ovlivnění kognitivních funkcí</a:t>
            </a:r>
          </a:p>
          <a:p>
            <a:pPr lvl="2">
              <a:buClr>
                <a:srgbClr val="3A7214"/>
              </a:buClr>
              <a:buSzPct val="60000"/>
              <a:buFont typeface="Wingdings" pitchFamily="2" charset="2"/>
              <a:buChar char="ü"/>
            </a:pPr>
            <a:r>
              <a:rPr lang="cs-CZ" sz="2000" dirty="0" smtClean="0">
                <a:solidFill>
                  <a:schemeClr val="bg2">
                    <a:lumMod val="10000"/>
                  </a:schemeClr>
                </a:solidFill>
              </a:rPr>
              <a:t>snížení rizika vzniku Alzheimery choroby a demence</a:t>
            </a:r>
          </a:p>
          <a:p>
            <a:pPr lvl="2">
              <a:buClr>
                <a:srgbClr val="3A7214"/>
              </a:buClr>
              <a:buSzPct val="60000"/>
              <a:buFont typeface="Wingdings" pitchFamily="2" charset="2"/>
              <a:buChar char="ü"/>
            </a:pPr>
            <a:r>
              <a:rPr lang="cs-CZ" sz="2000" dirty="0" smtClean="0">
                <a:solidFill>
                  <a:schemeClr val="bg2">
                    <a:lumMod val="10000"/>
                  </a:schemeClr>
                </a:solidFill>
              </a:rPr>
              <a:t>tvorba červených krvinek (megaloblastická anémie)</a:t>
            </a:r>
          </a:p>
          <a:p>
            <a:pPr lvl="2">
              <a:buClr>
                <a:srgbClr val="3A7214"/>
              </a:buClr>
              <a:buSzPct val="60000"/>
              <a:buFont typeface="Wingdings" pitchFamily="2" charset="2"/>
              <a:buChar char="ü"/>
            </a:pPr>
            <a:r>
              <a:rPr lang="cs-CZ" sz="2000" dirty="0" smtClean="0">
                <a:solidFill>
                  <a:schemeClr val="bg2">
                    <a:lumMod val="10000"/>
                  </a:schemeClr>
                </a:solidFill>
              </a:rPr>
              <a:t>snížení hladiny </a:t>
            </a:r>
            <a:r>
              <a:rPr lang="cs-CZ" sz="2000" dirty="0" err="1" smtClean="0">
                <a:solidFill>
                  <a:schemeClr val="bg2">
                    <a:lumMod val="10000"/>
                  </a:schemeClr>
                </a:solidFill>
              </a:rPr>
              <a:t>homocysteinu</a:t>
            </a:r>
            <a:r>
              <a:rPr lang="cs-CZ" sz="2000" dirty="0" smtClean="0">
                <a:solidFill>
                  <a:schemeClr val="bg2">
                    <a:lumMod val="10000"/>
                  </a:schemeClr>
                </a:solidFill>
              </a:rPr>
              <a:t> </a:t>
            </a:r>
            <a:r>
              <a:rPr lang="cs-CZ" sz="2000" dirty="0" smtClean="0">
                <a:solidFill>
                  <a:schemeClr val="bg2">
                    <a:lumMod val="10000"/>
                  </a:schemeClr>
                </a:solidFill>
                <a:sym typeface="Wingdings 3"/>
              </a:rPr>
              <a:t> </a:t>
            </a:r>
            <a:r>
              <a:rPr lang="cs-CZ" sz="2000" dirty="0" smtClean="0">
                <a:solidFill>
                  <a:schemeClr val="bg2">
                    <a:lumMod val="10000"/>
                  </a:schemeClr>
                </a:solidFill>
              </a:rPr>
              <a:t>rizikový faktor KVO</a:t>
            </a:r>
          </a:p>
          <a:p>
            <a:pPr>
              <a:buSzPct val="60000"/>
              <a:buBlip>
                <a:blip r:embed="rId3"/>
              </a:buBlip>
            </a:pPr>
            <a:endParaRPr lang="cs-CZ" sz="1000" dirty="0" smtClean="0">
              <a:solidFill>
                <a:schemeClr val="bg2">
                  <a:lumMod val="10000"/>
                </a:schemeClr>
              </a:solidFill>
            </a:endParaRPr>
          </a:p>
          <a:p>
            <a:pPr>
              <a:buSzPct val="60000"/>
              <a:buBlip>
                <a:blip r:embed="rId3"/>
              </a:buBlip>
            </a:pPr>
            <a:r>
              <a:rPr lang="cs-CZ" sz="2400" dirty="0" smtClean="0">
                <a:solidFill>
                  <a:schemeClr val="bg2">
                    <a:lumMod val="10000"/>
                  </a:schemeClr>
                </a:solidFill>
              </a:rPr>
              <a:t>Doporučená denní dávka ≥ 65 let 3</a:t>
            </a:r>
            <a:r>
              <a:rPr lang="el-GR" sz="2400" dirty="0" smtClean="0">
                <a:solidFill>
                  <a:schemeClr val="bg2">
                    <a:lumMod val="10000"/>
                  </a:schemeClr>
                </a:solidFill>
              </a:rPr>
              <a:t>μ</a:t>
            </a:r>
            <a:r>
              <a:rPr lang="cs-CZ" sz="2400" dirty="0" smtClean="0">
                <a:solidFill>
                  <a:schemeClr val="bg2">
                    <a:lumMod val="10000"/>
                  </a:schemeClr>
                </a:solidFill>
              </a:rPr>
              <a:t>g</a:t>
            </a:r>
          </a:p>
          <a:p>
            <a:pPr>
              <a:buSzPct val="60000"/>
              <a:buBlip>
                <a:blip r:embed="rId3"/>
              </a:buBlip>
            </a:pPr>
            <a:r>
              <a:rPr lang="cs-CZ" sz="2400" dirty="0" smtClean="0">
                <a:solidFill>
                  <a:schemeClr val="bg2">
                    <a:lumMod val="10000"/>
                  </a:schemeClr>
                </a:solidFill>
              </a:rPr>
              <a:t>Zdroje v potravinách</a:t>
            </a:r>
          </a:p>
          <a:p>
            <a:pPr lvl="2">
              <a:buClr>
                <a:srgbClr val="3A7214"/>
              </a:buClr>
              <a:buSzPct val="60000"/>
              <a:buFont typeface="Wingdings" pitchFamily="2" charset="2"/>
              <a:buChar char="ü"/>
            </a:pPr>
            <a:r>
              <a:rPr lang="cs-CZ" sz="2000" dirty="0" smtClean="0">
                <a:solidFill>
                  <a:schemeClr val="bg2">
                    <a:lumMod val="10000"/>
                  </a:schemeClr>
                </a:solidFill>
              </a:rPr>
              <a:t>živočišné produkty – játra, maso, ryby, mléko, mléčné výrobky, vejce</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34</a:t>
            </a:fld>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Kyselina listová</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72098"/>
          </a:xfrm>
        </p:spPr>
        <p:txBody>
          <a:bodyPr>
            <a:normAutofit/>
          </a:bodyPr>
          <a:lstStyle/>
          <a:p>
            <a:pPr>
              <a:buSzPct val="70000"/>
              <a:buBlip>
                <a:blip r:embed="rId3"/>
              </a:buBlip>
            </a:pPr>
            <a:endParaRPr lang="cs-CZ" sz="1000" dirty="0" smtClean="0"/>
          </a:p>
          <a:p>
            <a:pPr>
              <a:buSzPct val="70000"/>
              <a:buBlip>
                <a:blip r:embed="rId3"/>
              </a:buBlip>
            </a:pPr>
            <a:r>
              <a:rPr lang="cs-CZ" sz="2400" dirty="0" smtClean="0">
                <a:solidFill>
                  <a:schemeClr val="bg2">
                    <a:lumMod val="10000"/>
                  </a:schemeClr>
                </a:solidFill>
              </a:rPr>
              <a:t>Projevy nedostatku:</a:t>
            </a:r>
          </a:p>
          <a:p>
            <a:pPr lvl="1">
              <a:buClr>
                <a:srgbClr val="3A7214"/>
              </a:buClr>
              <a:buFont typeface="Wingdings 2" pitchFamily="18" charset="2"/>
              <a:buChar char="P"/>
            </a:pPr>
            <a:r>
              <a:rPr lang="cs-CZ" sz="2000" dirty="0" smtClean="0">
                <a:solidFill>
                  <a:schemeClr val="bg2">
                    <a:lumMod val="10000"/>
                  </a:schemeClr>
                </a:solidFill>
              </a:rPr>
              <a:t>poruchy krvetvorby, poruchy sliznice GIT, záněty v dutině ústní, slabost únavnost, </a:t>
            </a:r>
            <a:r>
              <a:rPr lang="cs-CZ" sz="2000" dirty="0" err="1" smtClean="0">
                <a:solidFill>
                  <a:schemeClr val="bg2">
                    <a:lumMod val="10000"/>
                  </a:schemeClr>
                </a:solidFill>
              </a:rPr>
              <a:t>hyperhomocysteinémie</a:t>
            </a:r>
            <a:r>
              <a:rPr lang="cs-CZ" sz="2000" dirty="0" smtClean="0">
                <a:solidFill>
                  <a:schemeClr val="bg2">
                    <a:lumMod val="10000"/>
                  </a:schemeClr>
                </a:solidFill>
              </a:rPr>
              <a:t>, zvýšení rizika kardiálních a ischemických komplikací, poruchy kognitivních funkcí</a:t>
            </a:r>
          </a:p>
          <a:p>
            <a:pPr lvl="1"/>
            <a:endParaRPr lang="cs-CZ" sz="2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Doporučená denní dávka ≥ 65 let 400 </a:t>
            </a:r>
            <a:r>
              <a:rPr lang="el-GR" sz="2400" dirty="0" smtClean="0">
                <a:solidFill>
                  <a:schemeClr val="bg2">
                    <a:lumMod val="10000"/>
                  </a:schemeClr>
                </a:solidFill>
              </a:rPr>
              <a:t>μ</a:t>
            </a:r>
            <a:r>
              <a:rPr lang="cs-CZ" sz="2400" dirty="0" smtClean="0">
                <a:solidFill>
                  <a:schemeClr val="bg2">
                    <a:lumMod val="10000"/>
                  </a:schemeClr>
                </a:solidFill>
              </a:rPr>
              <a:t>g</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Zdroje v potravinách</a:t>
            </a:r>
          </a:p>
          <a:p>
            <a:pPr lvl="2">
              <a:buClr>
                <a:srgbClr val="3A7214"/>
              </a:buClr>
              <a:buSzPct val="70000"/>
              <a:buFont typeface="Wingdings" pitchFamily="2" charset="2"/>
              <a:buChar char="ü"/>
            </a:pPr>
            <a:r>
              <a:rPr lang="cs-CZ" sz="2000" dirty="0" smtClean="0">
                <a:solidFill>
                  <a:schemeClr val="bg2">
                    <a:lumMod val="10000"/>
                  </a:schemeClr>
                </a:solidFill>
              </a:rPr>
              <a:t>listová zelenina, rajčata, okurky, maso, játra, kvasnice, vejce, luštěniny, celozrnné obiloviny</a:t>
            </a:r>
          </a:p>
        </p:txBody>
      </p:sp>
      <p:pic>
        <p:nvPicPr>
          <p:cNvPr id="22532" name="Picture 4" descr="http://www.rodicum.cz/Files/articles/68afc4d3-42a0-4957-bb4d-ee6da3e6508a_big.jpg"/>
          <p:cNvPicPr>
            <a:picLocks noChangeAspect="1" noChangeArrowheads="1"/>
          </p:cNvPicPr>
          <p:nvPr/>
        </p:nvPicPr>
        <p:blipFill>
          <a:blip r:embed="rId4" cstate="print"/>
          <a:srcRect/>
          <a:stretch>
            <a:fillRect/>
          </a:stretch>
        </p:blipFill>
        <p:spPr bwMode="auto">
          <a:xfrm>
            <a:off x="7000892" y="4768461"/>
            <a:ext cx="1928826" cy="1446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35</a:t>
            </a:fld>
            <a:endParaRPr lang="cs-CZ"/>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Vápník</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14282" y="1285860"/>
            <a:ext cx="8715436" cy="4929222"/>
          </a:xfrm>
        </p:spPr>
        <p:txBody>
          <a:bodyPr>
            <a:normAutofit/>
          </a:bodyPr>
          <a:lstStyle/>
          <a:p>
            <a:pPr>
              <a:buSzPct val="70000"/>
              <a:buBlip>
                <a:blip r:embed="rId3"/>
              </a:buBlip>
            </a:pPr>
            <a:r>
              <a:rPr lang="cs-CZ" sz="2200" dirty="0" smtClean="0">
                <a:solidFill>
                  <a:schemeClr val="bg2">
                    <a:lumMod val="10000"/>
                  </a:schemeClr>
                </a:solidFill>
              </a:rPr>
              <a:t>Ve stáří dochází k snižování kostní hustoty, zvyšuje se riziko osteoporózy</a:t>
            </a:r>
          </a:p>
          <a:p>
            <a:pPr>
              <a:buSzPct val="70000"/>
              <a:buBlip>
                <a:blip r:embed="rId3"/>
              </a:buBlip>
            </a:pPr>
            <a:r>
              <a:rPr lang="cs-CZ" sz="2200" dirty="0" smtClean="0">
                <a:solidFill>
                  <a:schemeClr val="bg2">
                    <a:lumMod val="10000"/>
                  </a:schemeClr>
                </a:solidFill>
              </a:rPr>
              <a:t>Při nedostatku - zvýšená náchylnost ke křečím svalstva, arytmiím</a:t>
            </a:r>
          </a:p>
          <a:p>
            <a:pPr>
              <a:buSzPct val="70000"/>
              <a:buBlip>
                <a:blip r:embed="rId3"/>
              </a:buBlip>
            </a:pPr>
            <a:r>
              <a:rPr lang="cs-CZ" sz="2200" dirty="0" smtClean="0">
                <a:solidFill>
                  <a:schemeClr val="bg2">
                    <a:lumMod val="10000"/>
                  </a:schemeClr>
                </a:solidFill>
              </a:rPr>
              <a:t>Dostatečný příjem vápníku u lidí </a:t>
            </a:r>
            <a:r>
              <a:rPr lang="en-US" sz="2200" dirty="0" smtClean="0">
                <a:solidFill>
                  <a:schemeClr val="bg2">
                    <a:lumMod val="10000"/>
                  </a:schemeClr>
                </a:solidFill>
              </a:rPr>
              <a:t>&gt; 60 let </a:t>
            </a:r>
            <a:r>
              <a:rPr lang="en-US" sz="2200" b="1" dirty="0" smtClean="0">
                <a:solidFill>
                  <a:schemeClr val="bg2">
                    <a:lumMod val="10000"/>
                  </a:schemeClr>
                </a:solidFill>
              </a:rPr>
              <a:t>1000 mg/den</a:t>
            </a:r>
            <a:endParaRPr lang="cs-CZ" sz="2200" b="1" dirty="0" smtClean="0">
              <a:solidFill>
                <a:schemeClr val="bg2">
                  <a:lumMod val="10000"/>
                </a:schemeClr>
              </a:solidFill>
            </a:endParaRPr>
          </a:p>
          <a:p>
            <a:pPr>
              <a:buSzPct val="70000"/>
              <a:buBlip>
                <a:blip r:embed="rId3"/>
              </a:buBlip>
            </a:pPr>
            <a:endParaRPr lang="en-US" sz="1000" dirty="0" smtClean="0">
              <a:solidFill>
                <a:schemeClr val="bg2">
                  <a:lumMod val="10000"/>
                </a:schemeClr>
              </a:solidFill>
            </a:endParaRPr>
          </a:p>
          <a:p>
            <a:pPr>
              <a:buSzPct val="70000"/>
              <a:buBlip>
                <a:blip r:embed="rId3"/>
              </a:buBlip>
            </a:pPr>
            <a:r>
              <a:rPr lang="cs-CZ" sz="2200" dirty="0" smtClean="0">
                <a:solidFill>
                  <a:schemeClr val="bg2">
                    <a:lumMod val="10000"/>
                  </a:schemeClr>
                </a:solidFill>
              </a:rPr>
              <a:t>Zdroje vápníku v potravinách</a:t>
            </a:r>
            <a:endParaRPr lang="cs-CZ" sz="2200" dirty="0" smtClean="0">
              <a:solidFill>
                <a:schemeClr val="bg2">
                  <a:lumMod val="10000"/>
                </a:schemeClr>
              </a:solidFill>
              <a:sym typeface="Wingdings 3"/>
            </a:endParaRPr>
          </a:p>
          <a:p>
            <a:pPr lvl="1">
              <a:buClr>
                <a:srgbClr val="3A7214"/>
              </a:buClr>
              <a:buSzPct val="70000"/>
              <a:buFont typeface="Wingdings 2" pitchFamily="18" charset="2"/>
              <a:buChar char="P"/>
            </a:pPr>
            <a:r>
              <a:rPr lang="cs-CZ" sz="1900" dirty="0" smtClean="0">
                <a:solidFill>
                  <a:schemeClr val="bg2">
                    <a:lumMod val="10000"/>
                  </a:schemeClr>
                </a:solidFill>
              </a:rPr>
              <a:t> mléko a mléčné výrobky</a:t>
            </a:r>
          </a:p>
          <a:p>
            <a:pPr lvl="2">
              <a:buSzPct val="70000"/>
              <a:buBlip>
                <a:blip r:embed="rId3"/>
              </a:buBlip>
            </a:pPr>
            <a:r>
              <a:rPr lang="cs-CZ" sz="1600" dirty="0" smtClean="0">
                <a:solidFill>
                  <a:schemeClr val="bg2">
                    <a:lumMod val="10000"/>
                  </a:schemeClr>
                </a:solidFill>
              </a:rPr>
              <a:t>zakysané mléčné výrobky, sýry, tvaroh, sušené mléko, </a:t>
            </a:r>
            <a:r>
              <a:rPr lang="cs-CZ" sz="1600" strike="sngStrike" dirty="0" smtClean="0">
                <a:solidFill>
                  <a:schemeClr val="bg2">
                    <a:lumMod val="10000"/>
                  </a:schemeClr>
                </a:solidFill>
              </a:rPr>
              <a:t>tavené sýry</a:t>
            </a:r>
          </a:p>
          <a:p>
            <a:pPr lvl="1">
              <a:buClr>
                <a:srgbClr val="3A7214"/>
              </a:buClr>
              <a:buSzPct val="70000"/>
              <a:buFont typeface="Wingdings 2" pitchFamily="18" charset="2"/>
              <a:buChar char="P"/>
            </a:pPr>
            <a:r>
              <a:rPr lang="cs-CZ" sz="1900" dirty="0" smtClean="0">
                <a:solidFill>
                  <a:schemeClr val="bg2">
                    <a:lumMod val="10000"/>
                  </a:schemeClr>
                </a:solidFill>
              </a:rPr>
              <a:t>zelenina s nízkým obsahem šťavelanů</a:t>
            </a:r>
          </a:p>
          <a:p>
            <a:pPr lvl="2">
              <a:buSzPct val="70000"/>
              <a:buBlip>
                <a:blip r:embed="rId3"/>
              </a:buBlip>
            </a:pPr>
            <a:r>
              <a:rPr lang="cs-CZ" sz="1600" dirty="0" smtClean="0">
                <a:solidFill>
                  <a:schemeClr val="bg2">
                    <a:lumMod val="10000"/>
                  </a:schemeClr>
                </a:solidFill>
              </a:rPr>
              <a:t>hlávkový salát, čínské zelí, brokolice, </a:t>
            </a:r>
            <a:r>
              <a:rPr lang="en-US" sz="1600" dirty="0" err="1" smtClean="0">
                <a:solidFill>
                  <a:schemeClr val="bg2">
                    <a:lumMod val="10000"/>
                  </a:schemeClr>
                </a:solidFill>
              </a:rPr>
              <a:t>kedlub</a:t>
            </a:r>
            <a:r>
              <a:rPr lang="cs-CZ" sz="1600" dirty="0" smtClean="0">
                <a:solidFill>
                  <a:schemeClr val="bg2">
                    <a:lumMod val="10000"/>
                  </a:schemeClr>
                </a:solidFill>
              </a:rPr>
              <a:t>na, kapusta, petržel</a:t>
            </a:r>
          </a:p>
          <a:p>
            <a:pPr lvl="1">
              <a:buClr>
                <a:srgbClr val="3A7214"/>
              </a:buClr>
              <a:buSzPct val="70000"/>
              <a:buFont typeface="Wingdings 2" pitchFamily="18" charset="2"/>
              <a:buChar char="P"/>
            </a:pPr>
            <a:r>
              <a:rPr lang="cs-CZ" sz="1900" dirty="0" smtClean="0">
                <a:solidFill>
                  <a:schemeClr val="bg2">
                    <a:lumMod val="10000"/>
                  </a:schemeClr>
                </a:solidFill>
              </a:rPr>
              <a:t>sardinky </a:t>
            </a:r>
            <a:endParaRPr lang="en-US" sz="1900" dirty="0" smtClean="0">
              <a:solidFill>
                <a:schemeClr val="bg2">
                  <a:lumMod val="10000"/>
                </a:schemeClr>
              </a:solidFill>
            </a:endParaRPr>
          </a:p>
          <a:p>
            <a:pPr lvl="1">
              <a:buClr>
                <a:srgbClr val="3A7214"/>
              </a:buClr>
              <a:buSzPct val="70000"/>
              <a:buFont typeface="Wingdings 2" pitchFamily="18" charset="2"/>
              <a:buChar char="P"/>
            </a:pPr>
            <a:r>
              <a:rPr lang="cs-CZ" sz="1900" dirty="0" smtClean="0">
                <a:solidFill>
                  <a:schemeClr val="bg2">
                    <a:lumMod val="10000"/>
                  </a:schemeClr>
                </a:solidFill>
              </a:rPr>
              <a:t>skořápkové ovoce</a:t>
            </a:r>
          </a:p>
          <a:p>
            <a:pPr lvl="1">
              <a:buClr>
                <a:srgbClr val="3A7214"/>
              </a:buClr>
              <a:buSzPct val="70000"/>
              <a:buFont typeface="Wingdings 2" pitchFamily="18" charset="2"/>
              <a:buChar char="P"/>
            </a:pPr>
            <a:r>
              <a:rPr lang="cs-CZ" sz="1900" dirty="0" smtClean="0">
                <a:solidFill>
                  <a:schemeClr val="bg2">
                    <a:lumMod val="10000"/>
                  </a:schemeClr>
                </a:solidFill>
              </a:rPr>
              <a:t>tvrdá pitná voda</a:t>
            </a:r>
          </a:p>
        </p:txBody>
      </p:sp>
      <p:pic>
        <p:nvPicPr>
          <p:cNvPr id="6148" name="Picture 4" descr="http://www.sportuj.com/userfiles/image/vyziva/vapnik-mleko.jpg"/>
          <p:cNvPicPr>
            <a:picLocks noChangeAspect="1" noChangeArrowheads="1"/>
          </p:cNvPicPr>
          <p:nvPr/>
        </p:nvPicPr>
        <p:blipFill>
          <a:blip r:embed="rId4" cstate="print"/>
          <a:srcRect/>
          <a:stretch>
            <a:fillRect/>
          </a:stretch>
        </p:blipFill>
        <p:spPr bwMode="auto">
          <a:xfrm>
            <a:off x="7358082" y="4786322"/>
            <a:ext cx="1599640" cy="12858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36</a:t>
            </a:fld>
            <a:endParaRPr 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Vápník v jídelníčku</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357298"/>
            <a:ext cx="8229600" cy="4929222"/>
          </a:xfrm>
        </p:spPr>
        <p:txBody>
          <a:bodyPr>
            <a:normAutofit/>
          </a:bodyPr>
          <a:lstStyle/>
          <a:p>
            <a:pPr>
              <a:buSzPct val="70000"/>
              <a:buBlip>
                <a:blip r:embed="rId3"/>
              </a:buBlip>
            </a:pPr>
            <a:r>
              <a:rPr lang="cs-CZ" sz="2200" dirty="0" smtClean="0">
                <a:solidFill>
                  <a:schemeClr val="bg2">
                    <a:lumMod val="10000"/>
                  </a:schemeClr>
                </a:solidFill>
              </a:rPr>
              <a:t>Mléko polotučné 		200 ml/240 mg</a:t>
            </a:r>
          </a:p>
          <a:p>
            <a:pPr>
              <a:buSzPct val="70000"/>
              <a:buBlip>
                <a:blip r:embed="rId3"/>
              </a:buBlip>
            </a:pPr>
            <a:r>
              <a:rPr lang="cs-CZ" sz="2200" dirty="0" smtClean="0">
                <a:solidFill>
                  <a:schemeClr val="bg2">
                    <a:lumMod val="10000"/>
                  </a:schemeClr>
                </a:solidFill>
              </a:rPr>
              <a:t>Jogurt nízkotučný ovocný	150 g/210 mg</a:t>
            </a:r>
          </a:p>
          <a:p>
            <a:pPr>
              <a:buSzPct val="70000"/>
              <a:buBlip>
                <a:blip r:embed="rId3"/>
              </a:buBlip>
            </a:pPr>
            <a:r>
              <a:rPr lang="cs-CZ" sz="2200" dirty="0" smtClean="0">
                <a:solidFill>
                  <a:schemeClr val="bg2">
                    <a:lumMod val="10000"/>
                  </a:schemeClr>
                </a:solidFill>
              </a:rPr>
              <a:t>Eidam 30% 			40 g/318 mg</a:t>
            </a:r>
          </a:p>
          <a:p>
            <a:pPr>
              <a:buSzPct val="70000"/>
              <a:buBlip>
                <a:blip r:embed="rId3"/>
              </a:buBlip>
            </a:pPr>
            <a:r>
              <a:rPr lang="cs-CZ" sz="2200" dirty="0" smtClean="0">
                <a:solidFill>
                  <a:schemeClr val="bg2">
                    <a:lumMod val="10000"/>
                  </a:schemeClr>
                </a:solidFill>
              </a:rPr>
              <a:t>Tvaroh			100 g/100 mg</a:t>
            </a:r>
          </a:p>
          <a:p>
            <a:pPr>
              <a:buSzPct val="70000"/>
              <a:buBlip>
                <a:blip r:embed="rId3"/>
              </a:buBlip>
            </a:pPr>
            <a:r>
              <a:rPr lang="cs-CZ" sz="2200" dirty="0" smtClean="0">
                <a:solidFill>
                  <a:schemeClr val="bg2">
                    <a:lumMod val="10000"/>
                  </a:schemeClr>
                </a:solidFill>
              </a:rPr>
              <a:t>Pudink s mlékem 		120g/166 mg</a:t>
            </a:r>
          </a:p>
          <a:p>
            <a:pPr>
              <a:buSzPct val="70000"/>
              <a:buBlip>
                <a:blip r:embed="rId3"/>
              </a:buBlip>
            </a:pPr>
            <a:r>
              <a:rPr lang="cs-CZ" sz="2200" dirty="0" smtClean="0">
                <a:solidFill>
                  <a:schemeClr val="bg2">
                    <a:lumMod val="10000"/>
                  </a:schemeClr>
                </a:solidFill>
              </a:rPr>
              <a:t>Brokolice, vařená 		85g/34 mg</a:t>
            </a:r>
          </a:p>
          <a:p>
            <a:pPr>
              <a:buSzPct val="70000"/>
              <a:buBlip>
                <a:blip r:embed="rId3"/>
              </a:buBlip>
            </a:pPr>
            <a:r>
              <a:rPr lang="cs-CZ" sz="2200" dirty="0" smtClean="0">
                <a:solidFill>
                  <a:schemeClr val="bg2">
                    <a:lumMod val="10000"/>
                  </a:schemeClr>
                </a:solidFill>
              </a:rPr>
              <a:t>Kapusta, kadeřavá 		95g/143 mg</a:t>
            </a:r>
          </a:p>
          <a:p>
            <a:pPr>
              <a:buSzPct val="70000"/>
              <a:buBlip>
                <a:blip r:embed="rId3"/>
              </a:buBlip>
            </a:pPr>
            <a:r>
              <a:rPr lang="cs-CZ" sz="2200" dirty="0" smtClean="0">
                <a:solidFill>
                  <a:schemeClr val="bg2">
                    <a:lumMod val="10000"/>
                  </a:schemeClr>
                </a:solidFill>
              </a:rPr>
              <a:t>Vlašské ořechy 		40g/38 mg </a:t>
            </a:r>
          </a:p>
          <a:p>
            <a:pPr>
              <a:buSzPct val="70000"/>
              <a:buBlip>
                <a:blip r:embed="rId3"/>
              </a:buBlip>
            </a:pPr>
            <a:r>
              <a:rPr lang="cs-CZ" sz="2200" dirty="0" smtClean="0">
                <a:solidFill>
                  <a:schemeClr val="bg2">
                    <a:lumMod val="10000"/>
                  </a:schemeClr>
                </a:solidFill>
              </a:rPr>
              <a:t>Sardinky v oleji 		100g/500 mg</a:t>
            </a:r>
          </a:p>
          <a:p>
            <a:pPr>
              <a:buSzPct val="70000"/>
              <a:buBlip>
                <a:blip r:embed="rId3"/>
              </a:buBlip>
            </a:pPr>
            <a:r>
              <a:rPr lang="cs-CZ" sz="2200" dirty="0" smtClean="0">
                <a:solidFill>
                  <a:schemeClr val="bg2">
                    <a:lumMod val="10000"/>
                  </a:schemeClr>
                </a:solidFill>
              </a:rPr>
              <a:t>Těstoviny 			230g/85 mg</a:t>
            </a:r>
          </a:p>
          <a:p>
            <a:pPr>
              <a:buSzPct val="70000"/>
              <a:buBlip>
                <a:blip r:embed="rId3"/>
              </a:buBlip>
            </a:pPr>
            <a:r>
              <a:rPr lang="cs-CZ" sz="2200" dirty="0" smtClean="0">
                <a:solidFill>
                  <a:schemeClr val="bg2">
                    <a:lumMod val="10000"/>
                  </a:schemeClr>
                </a:solidFill>
              </a:rPr>
              <a:t>Rýže 			180g/32 mg</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37</a:t>
            </a:fld>
            <a:endParaRPr lang="cs-CZ"/>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Železo</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rmAutofit/>
          </a:bodyPr>
          <a:lstStyle/>
          <a:p>
            <a:pPr>
              <a:buSzPct val="70000"/>
              <a:buBlip>
                <a:blip r:embed="rId3"/>
              </a:buBlip>
            </a:pPr>
            <a:r>
              <a:rPr lang="cs-CZ" sz="2100" dirty="0" smtClean="0">
                <a:solidFill>
                  <a:schemeClr val="bg2">
                    <a:lumMod val="10000"/>
                  </a:schemeClr>
                </a:solidFill>
              </a:rPr>
              <a:t>často nedostatečný přívod potravou, drobné krevní ztráty, zhoršení absorpce při </a:t>
            </a:r>
            <a:r>
              <a:rPr lang="cs-CZ" sz="2100" dirty="0" err="1" smtClean="0">
                <a:solidFill>
                  <a:schemeClr val="bg2">
                    <a:lumMod val="10000"/>
                  </a:schemeClr>
                </a:solidFill>
              </a:rPr>
              <a:t>hypo</a:t>
            </a:r>
            <a:r>
              <a:rPr lang="cs-CZ" sz="2100" dirty="0" smtClean="0">
                <a:solidFill>
                  <a:schemeClr val="bg2">
                    <a:lumMod val="10000"/>
                  </a:schemeClr>
                </a:solidFill>
              </a:rPr>
              <a:t>- a achlorhydrii při atrofické gastritidě</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nedostatek železa  negativně ovlivňuje krvetvorbu, u starších nemocných se podílí na vzniku syndromu neklidných nohou </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doporučená denní dávka </a:t>
            </a:r>
            <a:r>
              <a:rPr lang="cs-CZ" sz="2000" dirty="0" smtClean="0">
                <a:solidFill>
                  <a:schemeClr val="bg2">
                    <a:lumMod val="10000"/>
                  </a:schemeClr>
                </a:solidFill>
              </a:rPr>
              <a:t>≥ 65 let</a:t>
            </a:r>
            <a:r>
              <a:rPr lang="cs-CZ" sz="2100" dirty="0" smtClean="0">
                <a:solidFill>
                  <a:schemeClr val="bg2">
                    <a:lumMod val="10000"/>
                  </a:schemeClr>
                </a:solidFill>
              </a:rPr>
              <a:t> 10 mg</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zdroje v potravě </a:t>
            </a:r>
          </a:p>
          <a:p>
            <a:pPr lvl="1">
              <a:buClr>
                <a:srgbClr val="3A7214"/>
              </a:buClr>
              <a:buSzPct val="70000"/>
              <a:buFont typeface="Wingdings 2" pitchFamily="18" charset="2"/>
              <a:buChar char="P"/>
            </a:pPr>
            <a:r>
              <a:rPr lang="cs-CZ" sz="1900" dirty="0" smtClean="0">
                <a:solidFill>
                  <a:schemeClr val="bg2">
                    <a:lumMod val="10000"/>
                  </a:schemeClr>
                </a:solidFill>
              </a:rPr>
              <a:t>maso, vnitřnosti – lepší využitelnost, vejce </a:t>
            </a:r>
          </a:p>
          <a:p>
            <a:pPr lvl="1">
              <a:buClr>
                <a:srgbClr val="3A7214"/>
              </a:buClr>
              <a:buSzPct val="70000"/>
              <a:buFont typeface="Wingdings 2" pitchFamily="18" charset="2"/>
              <a:buChar char="P"/>
            </a:pPr>
            <a:r>
              <a:rPr lang="cs-CZ" sz="1900" dirty="0" smtClean="0">
                <a:solidFill>
                  <a:schemeClr val="bg2">
                    <a:lumMod val="10000"/>
                  </a:schemeClr>
                </a:solidFill>
              </a:rPr>
              <a:t>rostlinné zdroje horší využitelnost – obilné klíčky, celozrnné potraviny, luštěniny, zelenina, ovoce</a:t>
            </a:r>
          </a:p>
          <a:p>
            <a:pPr lvl="1">
              <a:buClr>
                <a:srgbClr val="3A7214"/>
              </a:buClr>
              <a:buSzPct val="70000"/>
              <a:buFont typeface="Wingdings 2" pitchFamily="18" charset="2"/>
              <a:buChar char="P"/>
            </a:pPr>
            <a:r>
              <a:rPr lang="cs-CZ" sz="1900" dirty="0" smtClean="0">
                <a:solidFill>
                  <a:schemeClr val="bg2">
                    <a:lumMod val="10000"/>
                  </a:schemeClr>
                </a:solidFill>
              </a:rPr>
              <a:t>využitelnost zlepšuje přítomnost živočišných bílkovin, vitamin C</a:t>
            </a:r>
          </a:p>
          <a:p>
            <a:pPr lvl="1">
              <a:buClr>
                <a:srgbClr val="3A7214"/>
              </a:buClr>
              <a:buSzPct val="70000"/>
              <a:buFont typeface="Wingdings 2" pitchFamily="18" charset="2"/>
              <a:buChar char="P"/>
            </a:pPr>
            <a:r>
              <a:rPr lang="cs-CZ" sz="1900" dirty="0" smtClean="0">
                <a:solidFill>
                  <a:schemeClr val="bg2">
                    <a:lumMod val="10000"/>
                  </a:schemeClr>
                </a:solidFill>
              </a:rPr>
              <a:t>využitelnost zhoršuje hlavně kyselina šťavelová, </a:t>
            </a:r>
            <a:r>
              <a:rPr lang="cs-CZ" sz="1900" dirty="0" err="1" smtClean="0">
                <a:solidFill>
                  <a:schemeClr val="bg2">
                    <a:lumMod val="10000"/>
                  </a:schemeClr>
                </a:solidFill>
              </a:rPr>
              <a:t>fytová</a:t>
            </a:r>
            <a:r>
              <a:rPr lang="cs-CZ" sz="1900" dirty="0" smtClean="0">
                <a:solidFill>
                  <a:schemeClr val="bg2">
                    <a:lumMod val="10000"/>
                  </a:schemeClr>
                </a:solidFill>
              </a:rPr>
              <a:t>, </a:t>
            </a:r>
            <a:r>
              <a:rPr lang="cs-CZ" sz="1900" dirty="0" err="1" smtClean="0">
                <a:solidFill>
                  <a:schemeClr val="bg2">
                    <a:lumMod val="10000"/>
                  </a:schemeClr>
                </a:solidFill>
              </a:rPr>
              <a:t>polyfenoly</a:t>
            </a:r>
            <a:endParaRPr lang="cs-CZ" sz="1900" dirty="0" smtClean="0">
              <a:solidFill>
                <a:schemeClr val="bg2">
                  <a:lumMod val="10000"/>
                </a:schemeClr>
              </a:solidFill>
            </a:endParaRPr>
          </a:p>
        </p:txBody>
      </p:sp>
      <p:pic>
        <p:nvPicPr>
          <p:cNvPr id="16386" name="Picture 2" descr="http://www.medicues.com/wp-content/uploads/2009/01/redbloodcellbg.jpg"/>
          <p:cNvPicPr>
            <a:picLocks noChangeAspect="1" noChangeArrowheads="1"/>
          </p:cNvPicPr>
          <p:nvPr/>
        </p:nvPicPr>
        <p:blipFill>
          <a:blip r:embed="rId4" cstate="print"/>
          <a:srcRect/>
          <a:stretch>
            <a:fillRect/>
          </a:stretch>
        </p:blipFill>
        <p:spPr bwMode="auto">
          <a:xfrm>
            <a:off x="7715272" y="142852"/>
            <a:ext cx="1238259" cy="9286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38</a:t>
            </a:fld>
            <a:endParaRPr lang="cs-CZ"/>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Zinek</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rmAutofit/>
          </a:bodyPr>
          <a:lstStyle/>
          <a:p>
            <a:pPr>
              <a:lnSpc>
                <a:spcPct val="120000"/>
              </a:lnSpc>
              <a:spcBef>
                <a:spcPct val="0"/>
              </a:spcBef>
              <a:buSzPct val="70000"/>
              <a:buBlip>
                <a:blip r:embed="rId3"/>
              </a:buBlip>
            </a:pPr>
            <a:r>
              <a:rPr lang="cs-CZ" sz="2100" dirty="0" smtClean="0">
                <a:solidFill>
                  <a:schemeClr val="bg2">
                    <a:lumMod val="10000"/>
                  </a:schemeClr>
                </a:solidFill>
              </a:rPr>
              <a:t>absorpce s věkem klesá</a:t>
            </a:r>
          </a:p>
          <a:p>
            <a:pPr>
              <a:lnSpc>
                <a:spcPct val="120000"/>
              </a:lnSpc>
              <a:spcBef>
                <a:spcPct val="0"/>
              </a:spcBef>
              <a:buSzPct val="70000"/>
              <a:buBlip>
                <a:blip r:embed="rId3"/>
              </a:buBlip>
            </a:pPr>
            <a:r>
              <a:rPr lang="cs-CZ" sz="2100" dirty="0" smtClean="0">
                <a:solidFill>
                  <a:schemeClr val="bg2">
                    <a:lumMod val="10000"/>
                  </a:schemeClr>
                </a:solidFill>
              </a:rPr>
              <a:t>projevy nedostatku:</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nechutenství, průjem</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kožní změny: ekzém v obličeji,  v kožních záhybech, alopecie</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psychické změny, podrážděnost, deprese</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snížení imunity, špatné hojení ran</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šeroslepost</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glukózová intolerance</a:t>
            </a:r>
          </a:p>
          <a:p>
            <a:pPr lvl="1">
              <a:lnSpc>
                <a:spcPct val="120000"/>
              </a:lnSpc>
              <a:spcBef>
                <a:spcPct val="0"/>
              </a:spcBef>
              <a:buClr>
                <a:srgbClr val="3A7214"/>
              </a:buClr>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doporučená denní dávka je 10 mg pro muže a 7 mg pro ženy</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zdroje v potravinách </a:t>
            </a:r>
          </a:p>
          <a:p>
            <a:pPr lvl="1">
              <a:buSzPct val="70000"/>
              <a:buBlip>
                <a:blip r:embed="rId3"/>
              </a:buBlip>
            </a:pPr>
            <a:r>
              <a:rPr lang="cs-CZ" sz="1700" dirty="0" smtClean="0">
                <a:solidFill>
                  <a:schemeClr val="bg2">
                    <a:lumMod val="10000"/>
                  </a:schemeClr>
                </a:solidFill>
              </a:rPr>
              <a:t>červené maso, ryby, mléčné výrobky, vejce,  celozrnné výrobky, pšeničné klíčky, otruby, ořechy a semena, luštěniny</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39</a:t>
            </a:fld>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5A41CC9E-3E92-4D96-9B31-D445813A7040}" type="slidenum">
              <a:rPr lang="cs-CZ" smtClean="0"/>
              <a:pPr/>
              <a:t>4</a:t>
            </a:fld>
            <a:endParaRPr lang="cs-CZ"/>
          </a:p>
        </p:txBody>
      </p:sp>
      <p:sp>
        <p:nvSpPr>
          <p:cNvPr id="4" name="Zástupný symbol pro obsah 3"/>
          <p:cNvSpPr>
            <a:spLocks noGrp="1"/>
          </p:cNvSpPr>
          <p:nvPr>
            <p:ph sz="quarter" idx="1"/>
          </p:nvPr>
        </p:nvSpPr>
        <p:spPr/>
        <p:txBody>
          <a:bodyPr/>
          <a:lstStyle/>
          <a:p>
            <a:endParaRPr lang="cs-CZ"/>
          </a:p>
        </p:txBody>
      </p:sp>
      <p:pic>
        <p:nvPicPr>
          <p:cNvPr id="1026" name="Picture 2"/>
          <p:cNvPicPr>
            <a:picLocks noChangeAspect="1" noChangeArrowheads="1"/>
          </p:cNvPicPr>
          <p:nvPr/>
        </p:nvPicPr>
        <p:blipFill>
          <a:blip r:embed="rId2" cstate="print"/>
          <a:srcRect l="15216" t="13468" r="16439" b="3297"/>
          <a:stretch>
            <a:fillRect/>
          </a:stretch>
        </p:blipFill>
        <p:spPr bwMode="auto">
          <a:xfrm>
            <a:off x="0" y="260648"/>
            <a:ext cx="9144000" cy="633968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Vláknina</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14282" y="1214422"/>
            <a:ext cx="8643998" cy="5000660"/>
          </a:xfrm>
        </p:spPr>
        <p:txBody>
          <a:bodyPr>
            <a:normAutofit/>
          </a:bodyPr>
          <a:lstStyle/>
          <a:p>
            <a:pPr>
              <a:buSzPct val="70000"/>
              <a:buBlip>
                <a:blip r:embed="rId3"/>
              </a:buBlip>
            </a:pPr>
            <a:r>
              <a:rPr lang="cs-CZ" sz="2100" dirty="0" smtClean="0">
                <a:solidFill>
                  <a:schemeClr val="bg2">
                    <a:lumMod val="10000"/>
                  </a:schemeClr>
                </a:solidFill>
              </a:rPr>
              <a:t>Prevence zácpy, divertikulózy, DM 2.typu, KVO…</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Doporučený denní příjem 30 g</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Zdroje</a:t>
            </a:r>
            <a:r>
              <a:rPr lang="cs-CZ" sz="2000" dirty="0" smtClean="0">
                <a:solidFill>
                  <a:schemeClr val="bg2">
                    <a:lumMod val="10000"/>
                  </a:schemeClr>
                </a:solidFill>
              </a:rPr>
              <a:t> </a:t>
            </a:r>
            <a:endParaRPr lang="cs-CZ" sz="2000" dirty="0" smtClean="0">
              <a:solidFill>
                <a:schemeClr val="bg2">
                  <a:lumMod val="10000"/>
                </a:schemeClr>
              </a:solidFill>
              <a:sym typeface="Wingdings 3"/>
            </a:endParaRPr>
          </a:p>
          <a:p>
            <a:pPr lvl="1">
              <a:buClr>
                <a:srgbClr val="3A7214"/>
              </a:buClr>
              <a:buSzPct val="70000"/>
              <a:buFont typeface="Wingdings 2" pitchFamily="18" charset="2"/>
              <a:buChar char="P"/>
            </a:pPr>
            <a:r>
              <a:rPr lang="cs-CZ" sz="1700" dirty="0" smtClean="0">
                <a:solidFill>
                  <a:schemeClr val="bg2">
                    <a:lumMod val="10000"/>
                  </a:schemeClr>
                </a:solidFill>
              </a:rPr>
              <a:t>obiloviny a výrobky z obilovin </a:t>
            </a:r>
          </a:p>
          <a:p>
            <a:pPr lvl="1">
              <a:buClr>
                <a:srgbClr val="3A7214"/>
              </a:buClr>
              <a:buSzPct val="70000"/>
              <a:buFont typeface="Wingdings 2" pitchFamily="18" charset="2"/>
              <a:buChar char="P"/>
            </a:pPr>
            <a:r>
              <a:rPr lang="cs-CZ" sz="1700" dirty="0" smtClean="0">
                <a:solidFill>
                  <a:schemeClr val="bg2">
                    <a:lumMod val="10000"/>
                  </a:schemeClr>
                </a:solidFill>
              </a:rPr>
              <a:t>zelenina a ovoce </a:t>
            </a:r>
          </a:p>
          <a:p>
            <a:pPr lvl="1">
              <a:buClr>
                <a:srgbClr val="3A7214"/>
              </a:buClr>
              <a:buSzPct val="70000"/>
              <a:buFont typeface="Wingdings 2" pitchFamily="18" charset="2"/>
              <a:buChar char="P"/>
            </a:pPr>
            <a:r>
              <a:rPr lang="cs-CZ" sz="1700" dirty="0" smtClean="0">
                <a:solidFill>
                  <a:schemeClr val="bg2">
                    <a:lumMod val="10000"/>
                  </a:schemeClr>
                </a:solidFill>
              </a:rPr>
              <a:t>luštěniny </a:t>
            </a:r>
          </a:p>
          <a:p>
            <a:pPr lvl="1">
              <a:buClr>
                <a:srgbClr val="3A7214"/>
              </a:buClr>
              <a:buSzPct val="70000"/>
              <a:buFont typeface="Wingdings 2" pitchFamily="18" charset="2"/>
              <a:buChar char="P"/>
            </a:pPr>
            <a:r>
              <a:rPr lang="cs-CZ" sz="1700" dirty="0" smtClean="0">
                <a:solidFill>
                  <a:schemeClr val="bg2">
                    <a:lumMod val="10000"/>
                  </a:schemeClr>
                </a:solidFill>
              </a:rPr>
              <a:t>ořechy a semena</a:t>
            </a:r>
          </a:p>
          <a:p>
            <a:pPr lvl="1">
              <a:buClr>
                <a:srgbClr val="3A7214"/>
              </a:buClr>
              <a:buSzPct val="70000"/>
              <a:buFont typeface="Wingdings 2" pitchFamily="18" charset="2"/>
              <a:buChar char="P"/>
            </a:pPr>
            <a:r>
              <a:rPr lang="cs-CZ" sz="1700" dirty="0" smtClean="0">
                <a:solidFill>
                  <a:schemeClr val="bg2">
                    <a:lumMod val="10000"/>
                  </a:schemeClr>
                </a:solidFill>
              </a:rPr>
              <a:t>doplňky stravy</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U seniorů –  často potíže s konzumací potravin s vysokým obsahem vlákniny, nesnášenlivost </a:t>
            </a:r>
            <a:r>
              <a:rPr lang="cs-CZ" sz="2100" dirty="0" smtClean="0">
                <a:solidFill>
                  <a:schemeClr val="bg2">
                    <a:lumMod val="10000"/>
                  </a:schemeClr>
                </a:solidFill>
                <a:sym typeface="Wingdings 3"/>
              </a:rPr>
              <a:t> vyhýbání se těmto potravinám, vyřazování z jídelníčku</a:t>
            </a:r>
            <a:endParaRPr lang="cs-CZ" sz="2100" dirty="0" smtClean="0">
              <a:solidFill>
                <a:schemeClr val="bg2">
                  <a:lumMod val="10000"/>
                </a:schemeClr>
              </a:solidFill>
            </a:endParaRPr>
          </a:p>
          <a:p>
            <a:pPr>
              <a:buSzPct val="70000"/>
              <a:buBlip>
                <a:blip r:embed="rId3"/>
              </a:buBlip>
            </a:pPr>
            <a:endParaRPr lang="cs-CZ" sz="2000" dirty="0" smtClean="0">
              <a:solidFill>
                <a:schemeClr val="bg2">
                  <a:lumMod val="10000"/>
                </a:schemeClr>
              </a:solidFill>
            </a:endParaRPr>
          </a:p>
          <a:p>
            <a:pPr>
              <a:buSzPct val="70000"/>
              <a:buBlip>
                <a:blip r:embed="rId3"/>
              </a:buBlip>
            </a:pPr>
            <a:endParaRPr lang="cs-CZ" sz="2000" dirty="0" smtClean="0">
              <a:solidFill>
                <a:schemeClr val="accent6">
                  <a:lumMod val="50000"/>
                </a:schemeClr>
              </a:solidFill>
            </a:endParaRPr>
          </a:p>
        </p:txBody>
      </p:sp>
      <p:pic>
        <p:nvPicPr>
          <p:cNvPr id="12290" name="Picture 2" descr="http://www.komplexnizdravi.cz/res/data/003/000630_04_002992.jpg?seek=1277632730"/>
          <p:cNvPicPr>
            <a:picLocks noChangeAspect="1" noChangeArrowheads="1"/>
          </p:cNvPicPr>
          <p:nvPr/>
        </p:nvPicPr>
        <p:blipFill>
          <a:blip r:embed="rId4" cstate="print"/>
          <a:srcRect/>
          <a:stretch>
            <a:fillRect/>
          </a:stretch>
        </p:blipFill>
        <p:spPr bwMode="auto">
          <a:xfrm>
            <a:off x="7072330" y="142852"/>
            <a:ext cx="1905000" cy="16478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40</a:t>
            </a:fld>
            <a:endParaRPr 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Vláknina v jídelníčku seniorů</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14282" y="1214422"/>
            <a:ext cx="8643998" cy="5072098"/>
          </a:xfrm>
        </p:spPr>
        <p:txBody>
          <a:bodyPr>
            <a:normAutofit fontScale="92500" lnSpcReduction="20000"/>
          </a:bodyPr>
          <a:lstStyle/>
          <a:p>
            <a:pPr>
              <a:buSzPct val="70000"/>
              <a:buBlip>
                <a:blip r:embed="rId3"/>
              </a:buBlip>
            </a:pPr>
            <a:r>
              <a:rPr lang="cs-CZ" sz="2000" dirty="0" smtClean="0">
                <a:solidFill>
                  <a:schemeClr val="bg2">
                    <a:lumMod val="10000"/>
                  </a:schemeClr>
                </a:solidFill>
              </a:rPr>
              <a:t>Obiloviny</a:t>
            </a:r>
          </a:p>
          <a:p>
            <a:pPr lvl="1">
              <a:buClr>
                <a:srgbClr val="3A7214"/>
              </a:buClr>
              <a:buSzPct val="70000"/>
              <a:buFont typeface="Wingdings 2" pitchFamily="18" charset="2"/>
              <a:buChar char="P"/>
            </a:pPr>
            <a:r>
              <a:rPr lang="cs-CZ" sz="1600" dirty="0" smtClean="0">
                <a:solidFill>
                  <a:schemeClr val="bg2">
                    <a:lumMod val="10000"/>
                  </a:schemeClr>
                </a:solidFill>
              </a:rPr>
              <a:t>pečivo  - zařadit i pečivo s obsahem celozrnné mouky, žitné mouky, grahamové mouky</a:t>
            </a:r>
          </a:p>
          <a:p>
            <a:pPr lvl="1">
              <a:buClr>
                <a:srgbClr val="3A7214"/>
              </a:buClr>
              <a:buSzPct val="70000"/>
              <a:buFont typeface="Wingdings 2" pitchFamily="18" charset="2"/>
              <a:buChar char="P"/>
            </a:pPr>
            <a:r>
              <a:rPr lang="cs-CZ" sz="1600" dirty="0" smtClean="0">
                <a:solidFill>
                  <a:schemeClr val="bg2">
                    <a:lumMod val="10000"/>
                  </a:schemeClr>
                </a:solidFill>
              </a:rPr>
              <a:t>vložky do polévek – ovesné vločky, kroupy, krupky, krupice, pohanka, jáhly, kuskus</a:t>
            </a:r>
          </a:p>
          <a:p>
            <a:pPr lvl="1">
              <a:buClr>
                <a:srgbClr val="3A7214"/>
              </a:buClr>
              <a:buSzPct val="70000"/>
              <a:buFont typeface="Wingdings 2" pitchFamily="18" charset="2"/>
              <a:buChar char="P"/>
            </a:pPr>
            <a:r>
              <a:rPr lang="cs-CZ" sz="1600" dirty="0" smtClean="0">
                <a:solidFill>
                  <a:schemeClr val="bg2">
                    <a:lumMod val="10000"/>
                  </a:schemeClr>
                </a:solidFill>
              </a:rPr>
              <a:t>kaše, nákypy</a:t>
            </a:r>
          </a:p>
          <a:p>
            <a:pPr lvl="1">
              <a:buClr>
                <a:srgbClr val="3A7214"/>
              </a:buClr>
              <a:buSzPct val="70000"/>
              <a:buFont typeface="Wingdings 2" pitchFamily="18" charset="2"/>
              <a:buChar char="P"/>
            </a:pPr>
            <a:endParaRPr lang="cs-CZ" sz="12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Zelenina a ovoce</a:t>
            </a:r>
          </a:p>
          <a:p>
            <a:pPr lvl="1">
              <a:buClr>
                <a:srgbClr val="3A7214"/>
              </a:buClr>
              <a:buSzPct val="70000"/>
              <a:buFont typeface="Wingdings 2" pitchFamily="18" charset="2"/>
              <a:buChar char="P"/>
            </a:pPr>
            <a:r>
              <a:rPr lang="cs-CZ" sz="1600" dirty="0" smtClean="0">
                <a:solidFill>
                  <a:schemeClr val="bg2">
                    <a:lumMod val="10000"/>
                  </a:schemeClr>
                </a:solidFill>
              </a:rPr>
              <a:t>syrová zelenina – tvrdé druhy upravit strouháním, posypky pokrmů, oblohy, saláty (i v kombinaci s ovocem), součást pomazánek </a:t>
            </a:r>
          </a:p>
          <a:p>
            <a:pPr lvl="1">
              <a:buClr>
                <a:srgbClr val="3A7214"/>
              </a:buClr>
              <a:buSzPct val="70000"/>
              <a:buFont typeface="Wingdings 2" pitchFamily="18" charset="2"/>
              <a:buChar char="P"/>
            </a:pPr>
            <a:r>
              <a:rPr lang="cs-CZ" sz="1600" dirty="0" smtClean="0">
                <a:solidFill>
                  <a:schemeClr val="bg2">
                    <a:lumMod val="10000"/>
                  </a:schemeClr>
                </a:solidFill>
              </a:rPr>
              <a:t>vařená a dušená zelenina – polévky, nákypy, součást hlavních pokrmů, přídavek v příloze</a:t>
            </a:r>
          </a:p>
          <a:p>
            <a:pPr lvl="1">
              <a:buClr>
                <a:srgbClr val="3A7214"/>
              </a:buClr>
              <a:buSzPct val="70000"/>
              <a:buFont typeface="Wingdings 2" pitchFamily="18" charset="2"/>
              <a:buChar char="P"/>
            </a:pPr>
            <a:r>
              <a:rPr lang="cs-CZ" sz="1600" dirty="0" smtClean="0">
                <a:solidFill>
                  <a:schemeClr val="bg2">
                    <a:lumMod val="10000"/>
                  </a:schemeClr>
                </a:solidFill>
              </a:rPr>
              <a:t>syrové ovoce – měkké kusové ovoce, nastrouhané, mixované, saláty, součást pokrmů</a:t>
            </a:r>
          </a:p>
          <a:p>
            <a:pPr lvl="1">
              <a:buClr>
                <a:srgbClr val="3A7214"/>
              </a:buClr>
              <a:buSzPct val="70000"/>
              <a:buFont typeface="Wingdings 2" pitchFamily="18" charset="2"/>
              <a:buChar char="P"/>
            </a:pPr>
            <a:r>
              <a:rPr lang="cs-CZ" sz="1600" dirty="0" smtClean="0">
                <a:solidFill>
                  <a:schemeClr val="bg2">
                    <a:lumMod val="10000"/>
                  </a:schemeClr>
                </a:solidFill>
              </a:rPr>
              <a:t>tepelně upravené ovoce – kompoty, pyré, džusy s obsahem vlákniny, součást hlavních pokrmů slaných i sladkých</a:t>
            </a:r>
          </a:p>
          <a:p>
            <a:pPr>
              <a:buSzPct val="70000"/>
              <a:buBlip>
                <a:blip r:embed="rId3"/>
              </a:buBlip>
            </a:pPr>
            <a:endParaRPr lang="cs-CZ" sz="12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Luštěniny</a:t>
            </a:r>
          </a:p>
          <a:p>
            <a:pPr lvl="1">
              <a:buClr>
                <a:srgbClr val="3A7214"/>
              </a:buClr>
              <a:buSzPct val="70000"/>
              <a:buFont typeface="Wingdings 2" pitchFamily="18" charset="2"/>
              <a:buChar char="P"/>
            </a:pPr>
            <a:r>
              <a:rPr lang="cs-CZ" sz="1600" dirty="0" smtClean="0">
                <a:solidFill>
                  <a:schemeClr val="bg2">
                    <a:lumMod val="10000"/>
                  </a:schemeClr>
                </a:solidFill>
              </a:rPr>
              <a:t>úprava lisováním, mixováním, odstranění slupek</a:t>
            </a:r>
          </a:p>
          <a:p>
            <a:pPr lvl="1">
              <a:buClr>
                <a:srgbClr val="3A7214"/>
              </a:buClr>
              <a:buSzPct val="70000"/>
              <a:buFont typeface="Wingdings 2" pitchFamily="18" charset="2"/>
              <a:buChar char="P"/>
            </a:pPr>
            <a:r>
              <a:rPr lang="cs-CZ" sz="1600" dirty="0" smtClean="0">
                <a:solidFill>
                  <a:schemeClr val="bg2">
                    <a:lumMod val="10000"/>
                  </a:schemeClr>
                </a:solidFill>
              </a:rPr>
              <a:t>používání v menším množství do polévek, pokrmů, luštěninové mouky</a:t>
            </a:r>
          </a:p>
          <a:p>
            <a:pPr lvl="1">
              <a:buClr>
                <a:srgbClr val="3A7214"/>
              </a:buClr>
              <a:buSzPct val="70000"/>
              <a:buFont typeface="Wingdings 2" pitchFamily="18" charset="2"/>
              <a:buChar char="P"/>
            </a:pPr>
            <a:r>
              <a:rPr lang="cs-CZ" sz="1600" dirty="0" smtClean="0">
                <a:solidFill>
                  <a:schemeClr val="bg2">
                    <a:lumMod val="10000"/>
                  </a:schemeClr>
                </a:solidFill>
              </a:rPr>
              <a:t>luštěninové pomazánky,  pyré, kaše, polévkové krémy</a:t>
            </a:r>
          </a:p>
          <a:p>
            <a:pPr>
              <a:buSzPct val="70000"/>
              <a:buBlip>
                <a:blip r:embed="rId3"/>
              </a:buBlip>
            </a:pPr>
            <a:endParaRPr lang="cs-CZ" sz="1000" dirty="0" smtClean="0">
              <a:solidFill>
                <a:schemeClr val="bg2">
                  <a:lumMod val="10000"/>
                </a:schemeClr>
              </a:solidFill>
              <a:sym typeface="Wingdings 3"/>
            </a:endParaRPr>
          </a:p>
          <a:p>
            <a:pPr>
              <a:buSzPct val="70000"/>
              <a:buBlip>
                <a:blip r:embed="rId3"/>
              </a:buBlip>
            </a:pPr>
            <a:r>
              <a:rPr lang="cs-CZ" sz="2000" dirty="0" smtClean="0">
                <a:solidFill>
                  <a:schemeClr val="bg2">
                    <a:lumMod val="10000"/>
                  </a:schemeClr>
                </a:solidFill>
                <a:sym typeface="Wingdings 3"/>
              </a:rPr>
              <a:t>Ořechy a semena</a:t>
            </a:r>
          </a:p>
          <a:p>
            <a:pPr lvl="1">
              <a:buClr>
                <a:srgbClr val="3A7214"/>
              </a:buClr>
              <a:buSzPct val="70000"/>
              <a:buFont typeface="Wingdings 2" pitchFamily="18" charset="2"/>
              <a:buChar char="P"/>
            </a:pPr>
            <a:r>
              <a:rPr lang="cs-CZ" sz="1600" dirty="0" smtClean="0">
                <a:solidFill>
                  <a:schemeClr val="bg2">
                    <a:lumMod val="10000"/>
                  </a:schemeClr>
                </a:solidFill>
                <a:sym typeface="Wingdings 3"/>
              </a:rPr>
              <a:t>úprava mletím, drcením, nádivky</a:t>
            </a:r>
            <a:endParaRPr lang="cs-CZ" sz="16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41</a:t>
            </a:fld>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Potřeba tekutin</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28596" y="1214422"/>
            <a:ext cx="8229600" cy="5072098"/>
          </a:xfrm>
        </p:spPr>
        <p:txBody>
          <a:bodyPr>
            <a:normAutofit fontScale="92500" lnSpcReduction="20000"/>
          </a:bodyPr>
          <a:lstStyle/>
          <a:p>
            <a:pPr>
              <a:buSzPct val="70000"/>
              <a:buBlip>
                <a:blip r:embed="rId2"/>
              </a:buBlip>
            </a:pPr>
            <a:r>
              <a:rPr lang="cs-CZ" sz="2200" dirty="0" smtClean="0">
                <a:solidFill>
                  <a:schemeClr val="bg2">
                    <a:lumMod val="10000"/>
                  </a:schemeClr>
                </a:solidFill>
              </a:rPr>
              <a:t>Dehydratace je problémem více než 10 % seniorů</a:t>
            </a:r>
          </a:p>
          <a:p>
            <a:pPr>
              <a:buSzPct val="70000"/>
              <a:buBlip>
                <a:blip r:embed="rId2"/>
              </a:buBlip>
            </a:pPr>
            <a:endParaRPr lang="cs-CZ" sz="3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Snížení pocitu žízně</a:t>
            </a:r>
          </a:p>
          <a:p>
            <a:pPr>
              <a:buSzPct val="70000"/>
              <a:buNone/>
            </a:pPr>
            <a:endParaRPr lang="cs-CZ" sz="3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Optimální příjem: 1500 – 2000 ml </a:t>
            </a:r>
            <a:r>
              <a:rPr lang="cs-CZ" sz="2200" dirty="0" smtClean="0">
                <a:solidFill>
                  <a:schemeClr val="bg2">
                    <a:lumMod val="10000"/>
                  </a:schemeClr>
                </a:solidFill>
                <a:sym typeface="Wingdings 3"/>
              </a:rPr>
              <a:t></a:t>
            </a:r>
            <a:r>
              <a:rPr lang="cs-CZ" sz="2200" dirty="0" smtClean="0">
                <a:solidFill>
                  <a:schemeClr val="bg2">
                    <a:lumMod val="10000"/>
                  </a:schemeClr>
                </a:solidFill>
              </a:rPr>
              <a:t> cca 8 sklenic </a:t>
            </a:r>
          </a:p>
          <a:p>
            <a:pPr lvl="1">
              <a:buClr>
                <a:srgbClr val="3A7214"/>
              </a:buClr>
              <a:buSzPct val="70000"/>
              <a:buFont typeface="Wingdings 2" pitchFamily="18" charset="2"/>
              <a:buChar char="P"/>
            </a:pPr>
            <a:r>
              <a:rPr lang="cs-CZ" sz="2000" dirty="0" smtClean="0">
                <a:solidFill>
                  <a:schemeClr val="bg2">
                    <a:lumMod val="10000"/>
                  </a:schemeClr>
                </a:solidFill>
              </a:rPr>
              <a:t>kromě stavů, kdy dochází ke zvýšeným ztrátám tekutin </a:t>
            </a:r>
          </a:p>
          <a:p>
            <a:pPr lvl="1">
              <a:buClr>
                <a:srgbClr val="3A7214"/>
              </a:buClr>
              <a:buSzPct val="70000"/>
              <a:buFont typeface="Wingdings 2" pitchFamily="18" charset="2"/>
              <a:buChar char="P"/>
            </a:pPr>
            <a:r>
              <a:rPr lang="cs-CZ" sz="2000" dirty="0" smtClean="0">
                <a:solidFill>
                  <a:schemeClr val="bg2">
                    <a:lumMod val="10000"/>
                  </a:schemeClr>
                </a:solidFill>
                <a:sym typeface="Wingdings" pitchFamily="2" charset="2"/>
              </a:rPr>
              <a:t> </a:t>
            </a:r>
            <a:r>
              <a:rPr lang="cs-CZ" sz="2000" dirty="0" smtClean="0">
                <a:solidFill>
                  <a:schemeClr val="bg2">
                    <a:lumMod val="10000"/>
                  </a:schemeClr>
                </a:solidFill>
              </a:rPr>
              <a:t>onemocnění ledvin a srdce</a:t>
            </a:r>
          </a:p>
          <a:p>
            <a:pPr>
              <a:buSzPct val="70000"/>
              <a:buBlip>
                <a:blip r:embed="rId2"/>
              </a:buBlip>
            </a:pPr>
            <a:endParaRPr lang="cs-CZ" sz="11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Střídat různé druhy nápojů</a:t>
            </a:r>
          </a:p>
          <a:p>
            <a:pPr lvl="1">
              <a:buClr>
                <a:srgbClr val="3A7214"/>
              </a:buClr>
              <a:buSzPct val="70000"/>
              <a:buFont typeface="Wingdings 2" pitchFamily="18" charset="2"/>
              <a:buChar char="P"/>
            </a:pPr>
            <a:r>
              <a:rPr lang="cs-CZ" sz="1600" dirty="0" smtClean="0">
                <a:solidFill>
                  <a:schemeClr val="bg2">
                    <a:lumMod val="10000"/>
                  </a:schemeClr>
                </a:solidFill>
              </a:rPr>
              <a:t>voda, </a:t>
            </a:r>
            <a:r>
              <a:rPr lang="cs-CZ" sz="1600" dirty="0" err="1" smtClean="0">
                <a:solidFill>
                  <a:schemeClr val="bg2">
                    <a:lumMod val="10000"/>
                  </a:schemeClr>
                </a:solidFill>
              </a:rPr>
              <a:t>voda</a:t>
            </a:r>
            <a:r>
              <a:rPr lang="cs-CZ" sz="1600" dirty="0" smtClean="0">
                <a:solidFill>
                  <a:schemeClr val="bg2">
                    <a:lumMod val="10000"/>
                  </a:schemeClr>
                </a:solidFill>
              </a:rPr>
              <a:t> s citrónem, čaje, ovocné </a:t>
            </a:r>
            <a:r>
              <a:rPr lang="cs-CZ" sz="1600" dirty="0" err="1" smtClean="0">
                <a:solidFill>
                  <a:schemeClr val="bg2">
                    <a:lumMod val="10000"/>
                  </a:schemeClr>
                </a:solidFill>
              </a:rPr>
              <a:t>ev</a:t>
            </a:r>
            <a:r>
              <a:rPr lang="cs-CZ" sz="1600" dirty="0" smtClean="0">
                <a:solidFill>
                  <a:schemeClr val="bg2">
                    <a:lumMod val="10000"/>
                  </a:schemeClr>
                </a:solidFill>
              </a:rPr>
              <a:t>. zeleninové šťávy, ředěné džusy, minerální vody  </a:t>
            </a:r>
            <a:br>
              <a:rPr lang="cs-CZ" sz="1600" dirty="0" smtClean="0">
                <a:solidFill>
                  <a:schemeClr val="bg2">
                    <a:lumMod val="10000"/>
                  </a:schemeClr>
                </a:solidFill>
              </a:rPr>
            </a:br>
            <a:r>
              <a:rPr lang="cs-CZ" sz="1600" dirty="0" smtClean="0">
                <a:solidFill>
                  <a:schemeClr val="bg2">
                    <a:lumMod val="10000"/>
                  </a:schemeClr>
                </a:solidFill>
              </a:rPr>
              <a:t>a perlivé nápoje – omezený příjem</a:t>
            </a:r>
          </a:p>
          <a:p>
            <a:pPr lvl="1">
              <a:buClr>
                <a:srgbClr val="3A7214"/>
              </a:buClr>
              <a:buSzPct val="70000"/>
              <a:buFont typeface="Wingdings 2" pitchFamily="18" charset="2"/>
              <a:buChar char="P"/>
            </a:pPr>
            <a:r>
              <a:rPr lang="cs-CZ" sz="1600" dirty="0" smtClean="0">
                <a:solidFill>
                  <a:schemeClr val="bg2">
                    <a:lumMod val="10000"/>
                  </a:schemeClr>
                </a:solidFill>
              </a:rPr>
              <a:t>mléko,mléčné nápoje, bílá káva, </a:t>
            </a:r>
            <a:r>
              <a:rPr lang="cs-CZ" sz="1600" dirty="0" err="1" smtClean="0">
                <a:solidFill>
                  <a:schemeClr val="bg2">
                    <a:lumMod val="10000"/>
                  </a:schemeClr>
                </a:solidFill>
              </a:rPr>
              <a:t>vitakáva</a:t>
            </a:r>
            <a:r>
              <a:rPr lang="cs-CZ" sz="1600" dirty="0" smtClean="0">
                <a:solidFill>
                  <a:schemeClr val="bg2">
                    <a:lumMod val="10000"/>
                  </a:schemeClr>
                </a:solidFill>
              </a:rPr>
              <a:t>, švédský čaj, melta</a:t>
            </a:r>
          </a:p>
          <a:p>
            <a:pPr lvl="1">
              <a:buSzPct val="70000"/>
              <a:buBlip>
                <a:blip r:embed="rId2"/>
              </a:buBlip>
            </a:pPr>
            <a:endParaRPr lang="cs-CZ" sz="300" dirty="0" smtClean="0">
              <a:solidFill>
                <a:schemeClr val="bg2">
                  <a:lumMod val="10000"/>
                </a:schemeClr>
              </a:solidFill>
            </a:endParaRPr>
          </a:p>
          <a:p>
            <a:pPr>
              <a:buSzPct val="70000"/>
              <a:buBlip>
                <a:blip r:embed="rId2"/>
              </a:buBlip>
            </a:pPr>
            <a:endParaRPr lang="cs-CZ" sz="22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Tekutiny v polévkách</a:t>
            </a:r>
          </a:p>
          <a:p>
            <a:pPr>
              <a:buSzPct val="70000"/>
              <a:buBlip>
                <a:blip r:embed="rId2"/>
              </a:buBlip>
            </a:pPr>
            <a:endParaRPr lang="cs-CZ" sz="3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Sledování příjmu tekutin</a:t>
            </a:r>
          </a:p>
          <a:p>
            <a:pPr>
              <a:buSzPct val="70000"/>
              <a:buBlip>
                <a:blip r:embed="rId2"/>
              </a:buBlip>
            </a:pPr>
            <a:endParaRPr lang="cs-CZ" sz="3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Tekutiny ve sklence po ruce na viditelném místě</a:t>
            </a:r>
          </a:p>
          <a:p>
            <a:pPr>
              <a:buSzPct val="70000"/>
              <a:buBlip>
                <a:blip r:embed="rId2"/>
              </a:buBlip>
            </a:pPr>
            <a:endParaRPr lang="cs-CZ" sz="6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Při potížích s pitím může pomoci použití brčka</a:t>
            </a:r>
          </a:p>
          <a:p>
            <a:pPr>
              <a:buSzPct val="70000"/>
              <a:buBlip>
                <a:blip r:embed="rId2"/>
              </a:buBlip>
            </a:pPr>
            <a:endParaRPr lang="cs-CZ" sz="2200" dirty="0" smtClean="0">
              <a:solidFill>
                <a:schemeClr val="accent6">
                  <a:lumMod val="50000"/>
                </a:schemeClr>
              </a:solidFill>
            </a:endParaRPr>
          </a:p>
        </p:txBody>
      </p:sp>
      <p:pic>
        <p:nvPicPr>
          <p:cNvPr id="20482" name="Picture 2" descr="http://spoutingoff.files.wordpress.com/2008/09/water_faucet.jpg?w=138&amp;h=173"/>
          <p:cNvPicPr>
            <a:picLocks noChangeAspect="1" noChangeArrowheads="1"/>
          </p:cNvPicPr>
          <p:nvPr/>
        </p:nvPicPr>
        <p:blipFill>
          <a:blip r:embed="rId3" cstate="print"/>
          <a:srcRect/>
          <a:stretch>
            <a:fillRect/>
          </a:stretch>
        </p:blipFill>
        <p:spPr bwMode="auto">
          <a:xfrm>
            <a:off x="7358082" y="285728"/>
            <a:ext cx="1538601" cy="19288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42</a:t>
            </a:fld>
            <a:endParaRPr 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02" y="357166"/>
            <a:ext cx="8215402" cy="642942"/>
          </a:xfrm>
        </p:spPr>
        <p:txBody>
          <a:bodyPr>
            <a:noAutofit/>
          </a:bodyPr>
          <a:lstStyle/>
          <a:p>
            <a:pPr algn="l"/>
            <a:r>
              <a:rPr lang="cs-CZ" sz="3400" b="1" dirty="0" smtClean="0">
                <a:solidFill>
                  <a:schemeClr val="accent2">
                    <a:lumMod val="50000"/>
                  </a:schemeClr>
                </a:solidFill>
                <a:effectLst>
                  <a:outerShdw blurRad="38100" dist="38100" dir="2700000" algn="tl">
                    <a:srgbClr val="000000">
                      <a:alpha val="43137"/>
                    </a:srgbClr>
                  </a:outerShdw>
                </a:effectLst>
              </a:rPr>
              <a:t>Technologická úprava, konzistence</a:t>
            </a:r>
            <a:endParaRPr lang="cs-CZ" sz="34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rmAutofit/>
          </a:bodyPr>
          <a:lstStyle/>
          <a:p>
            <a:pPr>
              <a:buSzPct val="70000"/>
              <a:buBlip>
                <a:blip r:embed="rId3"/>
              </a:buBlip>
            </a:pPr>
            <a:r>
              <a:rPr lang="cs-CZ" sz="2400" dirty="0" smtClean="0">
                <a:solidFill>
                  <a:schemeClr val="bg2">
                    <a:lumMod val="10000"/>
                  </a:schemeClr>
                </a:solidFill>
              </a:rPr>
              <a:t>Úprava konzistence – běžné úpravy</a:t>
            </a:r>
          </a:p>
          <a:p>
            <a:pPr lvl="1">
              <a:buClr>
                <a:srgbClr val="3A7214"/>
              </a:buClr>
              <a:buSzPct val="70000"/>
              <a:buFont typeface="Wingdings 2" pitchFamily="18" charset="2"/>
              <a:buChar char="P"/>
            </a:pPr>
            <a:r>
              <a:rPr lang="cs-CZ" sz="2000" dirty="0" smtClean="0">
                <a:solidFill>
                  <a:schemeClr val="bg2">
                    <a:lumMod val="10000"/>
                  </a:schemeClr>
                </a:solidFill>
              </a:rPr>
              <a:t>uvaření doměkka</a:t>
            </a:r>
          </a:p>
          <a:p>
            <a:pPr lvl="1">
              <a:buClr>
                <a:srgbClr val="3A7214"/>
              </a:buClr>
              <a:buSzPct val="70000"/>
              <a:buFont typeface="Wingdings 2" pitchFamily="18" charset="2"/>
              <a:buChar char="P"/>
            </a:pPr>
            <a:r>
              <a:rPr lang="cs-CZ" sz="2000" dirty="0" smtClean="0">
                <a:solidFill>
                  <a:schemeClr val="bg2">
                    <a:lumMod val="10000"/>
                  </a:schemeClr>
                </a:solidFill>
              </a:rPr>
              <a:t>rozmačkání vidličkou</a:t>
            </a:r>
          </a:p>
          <a:p>
            <a:pPr lvl="1">
              <a:buClr>
                <a:srgbClr val="3A7214"/>
              </a:buClr>
              <a:buSzPct val="70000"/>
              <a:buFont typeface="Wingdings 2" pitchFamily="18" charset="2"/>
              <a:buChar char="P"/>
            </a:pPr>
            <a:r>
              <a:rPr lang="cs-CZ" sz="2000" dirty="0" smtClean="0">
                <a:solidFill>
                  <a:schemeClr val="bg2">
                    <a:lumMod val="10000"/>
                  </a:schemeClr>
                </a:solidFill>
              </a:rPr>
              <a:t>šťouchání</a:t>
            </a:r>
          </a:p>
          <a:p>
            <a:pPr lvl="1">
              <a:buClr>
                <a:srgbClr val="3A7214"/>
              </a:buClr>
              <a:buSzPct val="70000"/>
              <a:buFont typeface="Wingdings 2" pitchFamily="18" charset="2"/>
              <a:buChar char="P"/>
            </a:pPr>
            <a:r>
              <a:rPr lang="cs-CZ" sz="2000" dirty="0" smtClean="0">
                <a:solidFill>
                  <a:schemeClr val="bg2">
                    <a:lumMod val="10000"/>
                  </a:schemeClr>
                </a:solidFill>
              </a:rPr>
              <a:t>mletí</a:t>
            </a:r>
          </a:p>
          <a:p>
            <a:pPr lvl="1">
              <a:buClr>
                <a:srgbClr val="3A7214"/>
              </a:buClr>
              <a:buSzPct val="70000"/>
              <a:buFont typeface="Wingdings 2" pitchFamily="18" charset="2"/>
              <a:buChar char="P"/>
            </a:pPr>
            <a:r>
              <a:rPr lang="cs-CZ" sz="2000" dirty="0" smtClean="0">
                <a:solidFill>
                  <a:schemeClr val="bg2">
                    <a:lumMod val="10000"/>
                  </a:schemeClr>
                </a:solidFill>
              </a:rPr>
              <a:t>mixování</a:t>
            </a:r>
          </a:p>
          <a:p>
            <a:pPr lvl="1">
              <a:buClr>
                <a:srgbClr val="3A7214"/>
              </a:buClr>
              <a:buSzPct val="70000"/>
              <a:buFont typeface="Wingdings 2" pitchFamily="18" charset="2"/>
              <a:buChar char="P"/>
            </a:pPr>
            <a:r>
              <a:rPr lang="cs-CZ" sz="2000" dirty="0" smtClean="0">
                <a:solidFill>
                  <a:schemeClr val="bg2">
                    <a:lumMod val="10000"/>
                  </a:schemeClr>
                </a:solidFill>
              </a:rPr>
              <a:t>pasírování</a:t>
            </a:r>
          </a:p>
          <a:p>
            <a:pPr lvl="1">
              <a:buClr>
                <a:srgbClr val="3A7214"/>
              </a:buClr>
              <a:buSzPct val="70000"/>
              <a:buFont typeface="Wingdings 2" pitchFamily="18" charset="2"/>
              <a:buChar char="P"/>
            </a:pPr>
            <a:r>
              <a:rPr lang="cs-CZ" sz="2000" dirty="0" smtClean="0">
                <a:solidFill>
                  <a:schemeClr val="bg2">
                    <a:lumMod val="10000"/>
                  </a:schemeClr>
                </a:solidFill>
              </a:rPr>
              <a:t>vhodné formy – kaše, pudinky, nákypy</a:t>
            </a:r>
          </a:p>
          <a:p>
            <a:pPr lvl="1">
              <a:buClr>
                <a:srgbClr val="3A7214"/>
              </a:buClr>
              <a:buSzPct val="70000"/>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Potíže při polykání</a:t>
            </a:r>
          </a:p>
          <a:p>
            <a:pPr lvl="1">
              <a:buClr>
                <a:srgbClr val="3A7214"/>
              </a:buClr>
              <a:buSzPct val="70000"/>
              <a:buFont typeface="Wingdings 2" pitchFamily="18" charset="2"/>
              <a:buChar char=""/>
            </a:pPr>
            <a:r>
              <a:rPr lang="cs-CZ" sz="2000" dirty="0" smtClean="0">
                <a:solidFill>
                  <a:schemeClr val="bg2">
                    <a:lumMod val="10000"/>
                  </a:schemeClr>
                </a:solidFill>
              </a:rPr>
              <a:t>kašovitá úprava stravy, hladká konzistence</a:t>
            </a:r>
          </a:p>
          <a:p>
            <a:pPr lvl="1">
              <a:buClr>
                <a:srgbClr val="3A7214"/>
              </a:buClr>
              <a:buSzPct val="70000"/>
              <a:buFont typeface="Wingdings 2" pitchFamily="18" charset="2"/>
              <a:buChar char=""/>
            </a:pPr>
            <a:r>
              <a:rPr lang="cs-CZ" sz="2000" dirty="0" smtClean="0">
                <a:solidFill>
                  <a:schemeClr val="bg2">
                    <a:lumMod val="10000"/>
                  </a:schemeClr>
                </a:solidFill>
              </a:rPr>
              <a:t>přípravky měnící hustotu tekutin (Nutilis)</a:t>
            </a:r>
          </a:p>
          <a:p>
            <a:pPr lvl="1">
              <a:buClr>
                <a:srgbClr val="3A7214"/>
              </a:buClr>
              <a:buSzPct val="70000"/>
              <a:buFont typeface="Wingdings 2" pitchFamily="18" charset="2"/>
              <a:buChar char=""/>
            </a:pPr>
            <a:r>
              <a:rPr lang="cs-CZ" sz="2000" dirty="0" smtClean="0">
                <a:solidFill>
                  <a:schemeClr val="bg2">
                    <a:lumMod val="10000"/>
                  </a:schemeClr>
                </a:solidFill>
              </a:rPr>
              <a:t>ke změně konzistence pokrmu lze využít také želatinu</a:t>
            </a:r>
          </a:p>
          <a:p>
            <a:pPr lvl="1">
              <a:buClr>
                <a:srgbClr val="3A7214"/>
              </a:buClr>
              <a:buSzPct val="70000"/>
              <a:buFont typeface="Wingdings 2" pitchFamily="18" charset="2"/>
              <a:buChar char=""/>
            </a:pPr>
            <a:endParaRPr lang="cs-CZ" sz="20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43</a:t>
            </a:fld>
            <a:endParaRPr lang="cs-CZ"/>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28604"/>
            <a:ext cx="8784976" cy="642942"/>
          </a:xfrm>
        </p:spPr>
        <p:txBody>
          <a:bodyPr>
            <a:noAutofit/>
          </a:bodyPr>
          <a:lstStyle/>
          <a:p>
            <a:pPr algn="l"/>
            <a:r>
              <a:rPr lang="cs-CZ" sz="2800" b="1" dirty="0" smtClean="0">
                <a:solidFill>
                  <a:schemeClr val="accent2">
                    <a:lumMod val="50000"/>
                  </a:schemeClr>
                </a:solidFill>
                <a:effectLst>
                  <a:outerShdw blurRad="38100" dist="38100" dir="2700000" algn="tl">
                    <a:srgbClr val="000000">
                      <a:alpha val="43137"/>
                    </a:srgbClr>
                  </a:outerShdw>
                </a:effectLst>
              </a:rPr>
              <a:t>Doporučení při suchosti v ústech (xerostomie)</a:t>
            </a:r>
            <a:endParaRPr lang="cs-CZ" sz="28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rmAutofit lnSpcReduction="10000"/>
          </a:bodyPr>
          <a:lstStyle/>
          <a:p>
            <a:pPr>
              <a:buSzPct val="70000"/>
              <a:buBlip>
                <a:blip r:embed="rId3"/>
              </a:buBlip>
            </a:pPr>
            <a:r>
              <a:rPr lang="cs-CZ" sz="2000" dirty="0" smtClean="0">
                <a:solidFill>
                  <a:schemeClr val="bg2">
                    <a:lumMod val="10000"/>
                  </a:schemeClr>
                </a:solidFill>
              </a:rPr>
              <a:t>Nekonzumovat suchá, příliš slaná a kořeněná jídla - </a:t>
            </a:r>
            <a:r>
              <a:rPr lang="cs-CZ" sz="1800" dirty="0" smtClean="0">
                <a:solidFill>
                  <a:schemeClr val="bg2">
                    <a:lumMod val="10000"/>
                  </a:schemeClr>
                </a:solidFill>
              </a:rPr>
              <a:t>vysušují sliznici</a:t>
            </a:r>
          </a:p>
          <a:p>
            <a:pPr lvl="1">
              <a:buClr>
                <a:srgbClr val="3A7214"/>
              </a:buClr>
              <a:buSzPct val="70000"/>
              <a:buFont typeface="Wingdings 2" pitchFamily="18" charset="2"/>
              <a:buChar char="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Konzumovat pokrmy s masovými šťávami, omáčkami, dresinky </a:t>
            </a:r>
            <a:br>
              <a:rPr lang="cs-CZ" sz="2000" dirty="0" smtClean="0">
                <a:solidFill>
                  <a:schemeClr val="bg2">
                    <a:lumMod val="10000"/>
                  </a:schemeClr>
                </a:solidFill>
              </a:rPr>
            </a:br>
            <a:r>
              <a:rPr lang="cs-CZ" sz="2000" dirty="0" smtClean="0">
                <a:solidFill>
                  <a:schemeClr val="bg2">
                    <a:lumMod val="10000"/>
                  </a:schemeClr>
                </a:solidFill>
              </a:rPr>
              <a:t>k usnadnění polykání. </a:t>
            </a:r>
          </a:p>
          <a:p>
            <a:pPr>
              <a:buSzPct val="70000"/>
              <a:buBlip>
                <a:blip r:embed="rId3"/>
              </a:buBli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Měkké jídlo – kaše, pudinky, tvarohy, jogurty, kompoty, zmrzlina, banány apod. se lépe polykají, ale nezvyšují tvorbu slin</a:t>
            </a:r>
          </a:p>
          <a:p>
            <a:pPr>
              <a:buSzPct val="70000"/>
              <a:buBlip>
                <a:blip r:embed="rId3"/>
              </a:buBli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Tvorbu slin zvyšují kyselá jídla, ale nejsou vhodná u klientů s poškozením v dutině ústní</a:t>
            </a:r>
          </a:p>
          <a:p>
            <a:pPr>
              <a:buSzPct val="70000"/>
              <a:buBlip>
                <a:blip r:embed="rId3"/>
              </a:buBli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Dutinu ústní zvlhčovat častým popíjením malého množství vody</a:t>
            </a:r>
          </a:p>
          <a:p>
            <a:pPr>
              <a:buSzPct val="70000"/>
              <a:buBlip>
                <a:blip r:embed="rId3"/>
              </a:buBli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Ke zvýšení množství slin cucat tvrdé kyselé bonbóny nebo kostky ledu. Doporučení není vhodné při zvýšené citlivosti sliznice v dutině ústní.</a:t>
            </a:r>
          </a:p>
          <a:p>
            <a:pPr>
              <a:buSzPct val="70000"/>
              <a:buBlip>
                <a:blip r:embed="rId3"/>
              </a:buBlip>
            </a:pPr>
            <a:endParaRPr lang="cs-CZ" sz="500" dirty="0" smtClean="0">
              <a:solidFill>
                <a:schemeClr val="bg2">
                  <a:lumMod val="10000"/>
                </a:schemeClr>
              </a:solidFill>
            </a:endParaRPr>
          </a:p>
          <a:p>
            <a:pPr lvl="0">
              <a:buSzPct val="70000"/>
              <a:buBlip>
                <a:blip r:embed="rId3"/>
              </a:buBlip>
            </a:pPr>
            <a:r>
              <a:rPr lang="cs-CZ" sz="2000" dirty="0" smtClean="0">
                <a:solidFill>
                  <a:schemeClr val="bg2">
                    <a:lumMod val="10000"/>
                  </a:schemeClr>
                </a:solidFill>
              </a:rPr>
              <a:t> Žvýkat žvýkačky bez cukru – zvyšují vylučování slin a pomáhají udržovat dobrou hygienu dutiny ústní.</a:t>
            </a:r>
          </a:p>
          <a:p>
            <a:pPr>
              <a:buSzPct val="70000"/>
              <a:buBlip>
                <a:blip r:embed="rId3"/>
              </a:buBlip>
            </a:pPr>
            <a:endParaRPr lang="cs-CZ" sz="20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44</a:t>
            </a:fld>
            <a:endParaRPr lang="cs-CZ"/>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fontScale="55000" lnSpcReduction="20000"/>
          </a:bodyPr>
          <a:lstStyle/>
          <a:p>
            <a:r>
              <a:rPr lang="cs-CZ" sz="6000" b="1" dirty="0" smtClean="0">
                <a:solidFill>
                  <a:schemeClr val="accent2">
                    <a:lumMod val="50000"/>
                  </a:schemeClr>
                </a:solidFill>
                <a:effectLst>
                  <a:outerShdw blurRad="38100" dist="38100" dir="2700000" algn="tl">
                    <a:srgbClr val="000000">
                      <a:alpha val="43137"/>
                    </a:srgbClr>
                  </a:outerShdw>
                </a:effectLst>
              </a:rPr>
              <a:t>Příjemný zbytek dne </a:t>
            </a:r>
            <a:r>
              <a:rPr lang="cs-CZ" sz="6000" b="1" dirty="0" smtClean="0">
                <a:solidFill>
                  <a:schemeClr val="accent2">
                    <a:lumMod val="50000"/>
                  </a:schemeClr>
                </a:solidFill>
                <a:effectLst>
                  <a:outerShdw blurRad="38100" dist="38100" dir="2700000" algn="tl">
                    <a:srgbClr val="000000">
                      <a:alpha val="43137"/>
                    </a:srgbClr>
                  </a:outerShdw>
                </a:effectLst>
                <a:sym typeface="Wingdings" pitchFamily="2" charset="2"/>
              </a:rPr>
              <a:t></a:t>
            </a:r>
            <a:endParaRPr lang="cs-CZ" sz="6000" b="1" dirty="0">
              <a:solidFill>
                <a:schemeClr val="accent2">
                  <a:lumMod val="50000"/>
                </a:schemeClr>
              </a:solidFill>
              <a:effectLst>
                <a:outerShdw blurRad="38100" dist="38100" dir="2700000" algn="tl">
                  <a:srgbClr val="000000">
                    <a:alpha val="43137"/>
                  </a:srgbClr>
                </a:outerShdw>
              </a:effectLst>
            </a:endParaRPr>
          </a:p>
        </p:txBody>
      </p:sp>
      <p:sp>
        <p:nvSpPr>
          <p:cNvPr id="2" name="Nadpis 1"/>
          <p:cNvSpPr>
            <a:spLocks noGrp="1"/>
          </p:cNvSpPr>
          <p:nvPr>
            <p:ph type="ctrTitle"/>
          </p:nvPr>
        </p:nvSpPr>
        <p:spPr/>
        <p:txBody>
          <a:bodyPr>
            <a:normAutofit/>
          </a:bodyPr>
          <a:lstStyle/>
          <a:p>
            <a:pPr algn="l"/>
            <a:r>
              <a:rPr lang="cs-CZ" sz="4800" b="1" dirty="0" smtClean="0">
                <a:solidFill>
                  <a:schemeClr val="accent2">
                    <a:lumMod val="50000"/>
                  </a:schemeClr>
                </a:solidFill>
                <a:effectLst>
                  <a:outerShdw blurRad="38100" dist="38100" dir="2700000" algn="tl">
                    <a:srgbClr val="000000">
                      <a:alpha val="43137"/>
                    </a:srgbClr>
                  </a:outerShdw>
                </a:effectLst>
              </a:rPr>
              <a:t>Děkuji za pozornost.</a:t>
            </a:r>
            <a:endParaRPr lang="cs-CZ" sz="48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72615" t="17516" r="10897" b="57875"/>
          <a:stretch>
            <a:fillRect/>
          </a:stretch>
        </p:blipFill>
        <p:spPr bwMode="auto">
          <a:xfrm>
            <a:off x="4572000" y="1268760"/>
            <a:ext cx="4290524" cy="3600400"/>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l="47042" t="17516" r="50602" b="57875"/>
          <a:stretch>
            <a:fillRect/>
          </a:stretch>
        </p:blipFill>
        <p:spPr bwMode="auto">
          <a:xfrm>
            <a:off x="3995936" y="1268760"/>
            <a:ext cx="612932" cy="3600401"/>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9689" t="17344" r="76202" b="58047"/>
          <a:stretch>
            <a:fillRect/>
          </a:stretch>
        </p:blipFill>
        <p:spPr bwMode="auto">
          <a:xfrm>
            <a:off x="323528" y="1268760"/>
            <a:ext cx="3671391" cy="3600400"/>
          </a:xfrm>
          <a:prstGeom prst="rect">
            <a:avLst/>
          </a:prstGeom>
          <a:noFill/>
          <a:ln w="9525">
            <a:noFill/>
            <a:miter lim="800000"/>
            <a:headEnd/>
            <a:tailEnd/>
          </a:ln>
        </p:spPr>
      </p:pic>
      <p:sp>
        <p:nvSpPr>
          <p:cNvPr id="11" name="Nadpis 10"/>
          <p:cNvSpPr>
            <a:spLocks noGrp="1"/>
          </p:cNvSpPr>
          <p:nvPr>
            <p:ph type="title"/>
          </p:nvPr>
        </p:nvSpPr>
        <p:spPr/>
        <p:txBody>
          <a:bodyPr>
            <a:noAutofit/>
          </a:bodyPr>
          <a:lstStyle/>
          <a:p>
            <a:pPr algn="ctr"/>
            <a:r>
              <a:rPr lang="cs-CZ" sz="3500" b="1" dirty="0" smtClean="0">
                <a:solidFill>
                  <a:schemeClr val="accent2">
                    <a:lumMod val="50000"/>
                  </a:schemeClr>
                </a:solidFill>
                <a:effectLst>
                  <a:outerShdw blurRad="38100" dist="38100" dir="2700000" algn="tl">
                    <a:srgbClr val="000000">
                      <a:alpha val="43137"/>
                    </a:srgbClr>
                  </a:outerShdw>
                </a:effectLst>
              </a:rPr>
              <a:t>Věková struktura obyvatelstva ČR</a:t>
            </a:r>
            <a:endParaRPr lang="cs-CZ" sz="3500" b="1" dirty="0">
              <a:solidFill>
                <a:schemeClr val="accent2">
                  <a:lumMod val="50000"/>
                </a:schemeClr>
              </a:solidFill>
              <a:effectLst>
                <a:outerShdw blurRad="38100" dist="38100" dir="2700000" algn="tl">
                  <a:srgbClr val="000000">
                    <a:alpha val="43137"/>
                  </a:srgbClr>
                </a:outerShdw>
              </a:effectLst>
            </a:endParaRPr>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5</a:t>
            </a:fld>
            <a:endParaRPr lang="cs-CZ" dirty="0"/>
          </a:p>
        </p:txBody>
      </p:sp>
      <p:sp>
        <p:nvSpPr>
          <p:cNvPr id="7" name="Obdélník 6"/>
          <p:cNvSpPr/>
          <p:nvPr/>
        </p:nvSpPr>
        <p:spPr>
          <a:xfrm>
            <a:off x="467544" y="5517232"/>
            <a:ext cx="8136904" cy="523220"/>
          </a:xfrm>
          <a:prstGeom prst="rect">
            <a:avLst/>
          </a:prstGeom>
        </p:spPr>
        <p:txBody>
          <a:bodyPr wrap="square">
            <a:spAutoFit/>
          </a:bodyPr>
          <a:lstStyle/>
          <a:p>
            <a:r>
              <a:rPr lang="cs-CZ" sz="1400" dirty="0" smtClean="0">
                <a:solidFill>
                  <a:srgbClr val="0070C0"/>
                </a:solidFill>
              </a:rPr>
              <a:t>Zdroj: </a:t>
            </a:r>
            <a:r>
              <a:rPr lang="cs-CZ" sz="1400" u="sng" dirty="0" smtClean="0">
                <a:solidFill>
                  <a:srgbClr val="0070C0"/>
                </a:solidFill>
              </a:rPr>
              <a:t>https://www.czso.cz/documents/10180/33786359/32018115_0101.pdf/22674bba-d272-43c3-b228-6f6af29550cb?version=1.1</a:t>
            </a:r>
            <a:endParaRPr lang="cs-CZ" sz="1400" u="sng" dirty="0">
              <a:solidFill>
                <a:srgbClr val="0070C0"/>
              </a:solidFill>
            </a:endParaRPr>
          </a:p>
        </p:txBody>
      </p:sp>
      <p:cxnSp>
        <p:nvCxnSpPr>
          <p:cNvPr id="12" name="Přímá spojovací šipka 11"/>
          <p:cNvCxnSpPr/>
          <p:nvPr/>
        </p:nvCxnSpPr>
        <p:spPr>
          <a:xfrm>
            <a:off x="539552" y="4509120"/>
            <a:ext cx="8136904" cy="0"/>
          </a:xfrm>
          <a:prstGeom prst="straightConnector1">
            <a:avLst/>
          </a:prstGeom>
          <a:ln w="158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539552" y="3573016"/>
            <a:ext cx="8064896" cy="0"/>
          </a:xfrm>
          <a:prstGeom prst="straightConnector1">
            <a:avLst/>
          </a:prstGeom>
          <a:ln w="15875">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363272" cy="914400"/>
          </a:xfrm>
        </p:spPr>
        <p:txBody>
          <a:bodyPr>
            <a:normAutofit fontScale="90000"/>
          </a:bodyPr>
          <a:lstStyle/>
          <a:p>
            <a:r>
              <a:rPr lang="cs-CZ" b="1" dirty="0" smtClean="0">
                <a:solidFill>
                  <a:schemeClr val="accent2">
                    <a:lumMod val="50000"/>
                  </a:schemeClr>
                </a:solidFill>
                <a:effectLst>
                  <a:outerShdw blurRad="38100" dist="38100" dir="2700000" algn="tl">
                    <a:srgbClr val="000000">
                      <a:alpha val="43137"/>
                    </a:srgbClr>
                  </a:outerShdw>
                </a:effectLst>
              </a:rPr>
              <a:t>Zastoupení populace ve věku 65 a více let</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číslo snímku 2"/>
          <p:cNvSpPr>
            <a:spLocks noGrp="1"/>
          </p:cNvSpPr>
          <p:nvPr>
            <p:ph type="sldNum" sz="quarter" idx="12"/>
          </p:nvPr>
        </p:nvSpPr>
        <p:spPr/>
        <p:txBody>
          <a:bodyPr/>
          <a:lstStyle/>
          <a:p>
            <a:fld id="{5A41CC9E-3E92-4D96-9B31-D445813A7040}" type="slidenum">
              <a:rPr lang="cs-CZ" smtClean="0"/>
              <a:pPr/>
              <a:t>6</a:t>
            </a:fld>
            <a:endParaRPr lang="cs-CZ"/>
          </a:p>
        </p:txBody>
      </p:sp>
      <p:pic>
        <p:nvPicPr>
          <p:cNvPr id="68610" name="Picture 2" descr="https://www.czso.cz/documents/10180/28532303/583515688.png/ce7645f1-cfc2-4e48-ab80-205e747e6541?version=1.0&amp;t=1440061671511"/>
          <p:cNvPicPr>
            <a:picLocks noChangeAspect="1" noChangeArrowheads="1"/>
          </p:cNvPicPr>
          <p:nvPr/>
        </p:nvPicPr>
        <p:blipFill>
          <a:blip r:embed="rId2" cstate="print"/>
          <a:srcRect/>
          <a:stretch>
            <a:fillRect/>
          </a:stretch>
        </p:blipFill>
        <p:spPr bwMode="auto">
          <a:xfrm>
            <a:off x="-47694" y="1484784"/>
            <a:ext cx="9191694" cy="45365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Výživový stav u seniorů</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Autofit/>
          </a:bodyPr>
          <a:lstStyle/>
          <a:p>
            <a:pPr>
              <a:buSzPct val="70000"/>
              <a:buNone/>
            </a:pPr>
            <a:endParaRPr lang="cs-CZ" sz="2400" dirty="0" smtClean="0">
              <a:solidFill>
                <a:schemeClr val="bg2">
                  <a:lumMod val="10000"/>
                </a:schemeClr>
              </a:solidFill>
              <a:effectLst>
                <a:outerShdw blurRad="38100" dist="38100" dir="2700000" algn="tl">
                  <a:srgbClr val="000000">
                    <a:alpha val="43137"/>
                  </a:srgbClr>
                </a:outerShdw>
              </a:effectLst>
            </a:endParaRPr>
          </a:p>
          <a:p>
            <a:pPr>
              <a:buSzPct val="70000"/>
              <a:buNone/>
            </a:pPr>
            <a:r>
              <a:rPr lang="cs-CZ" sz="2400" dirty="0" smtClean="0">
                <a:solidFill>
                  <a:schemeClr val="bg2">
                    <a:lumMod val="10000"/>
                  </a:schemeClr>
                </a:solidFill>
                <a:effectLst>
                  <a:outerShdw blurRad="38100" dist="38100" dir="2700000" algn="tl">
                    <a:srgbClr val="000000">
                      <a:alpha val="43137"/>
                    </a:srgbClr>
                  </a:outerShdw>
                </a:effectLst>
              </a:rPr>
              <a:t>Dle věku </a:t>
            </a:r>
          </a:p>
          <a:p>
            <a:pPr>
              <a:buSzPct val="70000"/>
              <a:buBlip>
                <a:blip r:embed="rId3"/>
              </a:buBlip>
            </a:pPr>
            <a:r>
              <a:rPr lang="cs-CZ" sz="2200" dirty="0" smtClean="0">
                <a:solidFill>
                  <a:schemeClr val="bg2">
                    <a:lumMod val="10000"/>
                  </a:schemeClr>
                </a:solidFill>
                <a:effectLst>
                  <a:outerShdw blurRad="38100" dist="38100" dir="2700000" algn="tl">
                    <a:srgbClr val="000000">
                      <a:alpha val="43137"/>
                    </a:srgbClr>
                  </a:outerShdw>
                </a:effectLst>
              </a:rPr>
              <a:t>Skupina 60-70letých</a:t>
            </a:r>
          </a:p>
          <a:p>
            <a:pPr lvl="1">
              <a:buClr>
                <a:srgbClr val="3A7214"/>
              </a:buClr>
              <a:buSzPct val="70000"/>
              <a:buFont typeface="Wingdings 2" pitchFamily="18" charset="2"/>
              <a:buChar char="P"/>
            </a:pPr>
            <a:r>
              <a:rPr lang="cs-CZ" sz="1800" dirty="0" smtClean="0">
                <a:solidFill>
                  <a:schemeClr val="bg2">
                    <a:lumMod val="10000"/>
                  </a:schemeClr>
                </a:solidFill>
              </a:rPr>
              <a:t>relativně nízký výskyt výživových karencí</a:t>
            </a:r>
          </a:p>
          <a:p>
            <a:pPr lvl="1">
              <a:buClr>
                <a:srgbClr val="3A7214"/>
              </a:buClr>
              <a:buSzPct val="70000"/>
              <a:buFont typeface="Wingdings 2" pitchFamily="18" charset="2"/>
              <a:buChar char="P"/>
            </a:pPr>
            <a:r>
              <a:rPr lang="cs-CZ" sz="1800" dirty="0" smtClean="0">
                <a:solidFill>
                  <a:schemeClr val="bg2">
                    <a:lumMod val="10000"/>
                  </a:schemeClr>
                </a:solidFill>
              </a:rPr>
              <a:t>zvýšený výskyt nevhodných stravovacích návyků  - </a:t>
            </a:r>
            <a:r>
              <a:rPr lang="cs-CZ" sz="1800" dirty="0" smtClean="0">
                <a:solidFill>
                  <a:schemeClr val="bg2">
                    <a:lumMod val="10000"/>
                  </a:schemeClr>
                </a:solidFill>
                <a:sym typeface="Wingdings 3"/>
              </a:rPr>
              <a:t> energie,  tuků, </a:t>
            </a:r>
            <a:br>
              <a:rPr lang="cs-CZ" sz="1800" dirty="0" smtClean="0">
                <a:solidFill>
                  <a:schemeClr val="bg2">
                    <a:lumMod val="10000"/>
                  </a:schemeClr>
                </a:solidFill>
                <a:sym typeface="Wingdings 3"/>
              </a:rPr>
            </a:br>
            <a:r>
              <a:rPr lang="cs-CZ" sz="1800" dirty="0" smtClean="0">
                <a:solidFill>
                  <a:schemeClr val="bg2">
                    <a:lumMod val="10000"/>
                  </a:schemeClr>
                </a:solidFill>
                <a:sym typeface="Wingdings 3"/>
              </a:rPr>
              <a:t> jednoduchých sacharidů</a:t>
            </a:r>
          </a:p>
          <a:p>
            <a:pPr lvl="1">
              <a:buClr>
                <a:srgbClr val="3A7214"/>
              </a:buClr>
              <a:buSzPct val="70000"/>
              <a:buFont typeface="Wingdings 2" pitchFamily="18" charset="2"/>
              <a:buChar char="P"/>
            </a:pPr>
            <a:r>
              <a:rPr lang="cs-CZ" sz="1800" dirty="0" smtClean="0">
                <a:solidFill>
                  <a:schemeClr val="bg2">
                    <a:lumMod val="10000"/>
                  </a:schemeClr>
                </a:solidFill>
                <a:sym typeface="Wingdings 3"/>
              </a:rPr>
              <a:t>vysoká prevalence nadváhy a obezity</a:t>
            </a:r>
          </a:p>
          <a:p>
            <a:pPr lvl="1">
              <a:buSzPct val="70000"/>
              <a:buBlip>
                <a:blip r:embed="rId3"/>
              </a:buBlip>
            </a:pPr>
            <a:endParaRPr lang="cs-CZ" sz="600" dirty="0" smtClean="0">
              <a:solidFill>
                <a:schemeClr val="bg2">
                  <a:lumMod val="10000"/>
                </a:schemeClr>
              </a:solidFill>
              <a:sym typeface="Wingdings 3"/>
            </a:endParaRPr>
          </a:p>
          <a:p>
            <a:pPr>
              <a:buSzPct val="70000"/>
              <a:buBlip>
                <a:blip r:embed="rId3"/>
              </a:buBlip>
            </a:pPr>
            <a:r>
              <a:rPr lang="cs-CZ" sz="2200" dirty="0" smtClean="0">
                <a:solidFill>
                  <a:schemeClr val="bg2">
                    <a:lumMod val="10000"/>
                  </a:schemeClr>
                </a:solidFill>
                <a:effectLst>
                  <a:outerShdw blurRad="38100" dist="38100" dir="2700000" algn="tl">
                    <a:srgbClr val="000000">
                      <a:alpha val="43137"/>
                    </a:srgbClr>
                  </a:outerShdw>
                </a:effectLst>
              </a:rPr>
              <a:t>Skupina 71-80letých</a:t>
            </a:r>
          </a:p>
          <a:p>
            <a:pPr lvl="1">
              <a:buClr>
                <a:srgbClr val="3A7214"/>
              </a:buClr>
              <a:buSzPct val="70000"/>
              <a:buFont typeface="Wingdings 2" pitchFamily="18" charset="2"/>
              <a:buChar char="P"/>
            </a:pPr>
            <a:r>
              <a:rPr lang="cs-CZ" sz="1800" dirty="0" smtClean="0">
                <a:solidFill>
                  <a:schemeClr val="bg2">
                    <a:lumMod val="10000"/>
                  </a:schemeClr>
                </a:solidFill>
              </a:rPr>
              <a:t>posun k nutričním deficitům a </a:t>
            </a:r>
            <a:r>
              <a:rPr lang="cs-CZ" sz="1800" dirty="0" err="1" smtClean="0">
                <a:solidFill>
                  <a:schemeClr val="bg2">
                    <a:lumMod val="10000"/>
                  </a:schemeClr>
                </a:solidFill>
              </a:rPr>
              <a:t>proteino</a:t>
            </a:r>
            <a:r>
              <a:rPr lang="cs-CZ" sz="1800" dirty="0" smtClean="0">
                <a:solidFill>
                  <a:schemeClr val="bg2">
                    <a:lumMod val="10000"/>
                  </a:schemeClr>
                </a:solidFill>
              </a:rPr>
              <a:t>-energetické malnutrici</a:t>
            </a:r>
          </a:p>
          <a:p>
            <a:pPr lvl="1">
              <a:buSzPct val="70000"/>
              <a:buBlip>
                <a:blip r:embed="rId3"/>
              </a:buBlip>
            </a:pPr>
            <a:endParaRPr lang="cs-CZ" sz="600" dirty="0" smtClean="0">
              <a:solidFill>
                <a:schemeClr val="bg2">
                  <a:lumMod val="10000"/>
                </a:schemeClr>
              </a:solidFill>
            </a:endParaRPr>
          </a:p>
          <a:p>
            <a:pPr>
              <a:buSzPct val="70000"/>
              <a:buBlip>
                <a:blip r:embed="rId3"/>
              </a:buBlip>
            </a:pPr>
            <a:r>
              <a:rPr lang="cs-CZ" sz="2200" dirty="0" smtClean="0">
                <a:solidFill>
                  <a:schemeClr val="bg2">
                    <a:lumMod val="10000"/>
                  </a:schemeClr>
                </a:solidFill>
                <a:effectLst>
                  <a:outerShdw blurRad="38100" dist="38100" dir="2700000" algn="tl">
                    <a:srgbClr val="000000">
                      <a:alpha val="43137"/>
                    </a:srgbClr>
                  </a:outerShdw>
                </a:effectLst>
              </a:rPr>
              <a:t>Skupina </a:t>
            </a:r>
            <a:r>
              <a:rPr lang="en-US" sz="2200" dirty="0" smtClean="0">
                <a:solidFill>
                  <a:schemeClr val="bg2">
                    <a:lumMod val="10000"/>
                  </a:schemeClr>
                </a:solidFill>
                <a:effectLst>
                  <a:outerShdw blurRad="38100" dist="38100" dir="2700000" algn="tl">
                    <a:srgbClr val="000000">
                      <a:alpha val="43137"/>
                    </a:srgbClr>
                  </a:outerShdw>
                </a:effectLst>
              </a:rPr>
              <a:t>&gt;</a:t>
            </a:r>
            <a:r>
              <a:rPr lang="cs-CZ" sz="2200" dirty="0" smtClean="0">
                <a:solidFill>
                  <a:schemeClr val="bg2">
                    <a:lumMod val="10000"/>
                  </a:schemeClr>
                </a:solidFill>
                <a:effectLst>
                  <a:outerShdw blurRad="38100" dist="38100" dir="2700000" algn="tl">
                    <a:srgbClr val="000000">
                      <a:alpha val="43137"/>
                    </a:srgbClr>
                  </a:outerShdw>
                </a:effectLst>
              </a:rPr>
              <a:t>80 let</a:t>
            </a:r>
          </a:p>
          <a:p>
            <a:pPr lvl="1">
              <a:buClr>
                <a:srgbClr val="3A7214"/>
              </a:buClr>
              <a:buSzPct val="70000"/>
              <a:buFont typeface="Wingdings 2" pitchFamily="18" charset="2"/>
              <a:buChar char="P"/>
            </a:pPr>
            <a:r>
              <a:rPr lang="cs-CZ" sz="1800" dirty="0" smtClean="0">
                <a:solidFill>
                  <a:schemeClr val="bg2">
                    <a:lumMod val="10000"/>
                  </a:schemeClr>
                </a:solidFill>
              </a:rPr>
              <a:t>nejméně příznivá výživová situace</a:t>
            </a:r>
          </a:p>
          <a:p>
            <a:pPr lvl="1">
              <a:buSzPct val="70000"/>
              <a:buBlip>
                <a:blip r:embed="rId3"/>
              </a:buBlip>
            </a:pPr>
            <a:endParaRPr lang="cs-CZ" sz="1600" dirty="0" smtClean="0"/>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7</a:t>
            </a:fld>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Poruchy výživy u seniorů</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67544" y="1196752"/>
            <a:ext cx="8229600" cy="5184576"/>
          </a:xfrm>
        </p:spPr>
        <p:txBody>
          <a:bodyPr>
            <a:noAutofit/>
          </a:bodyPr>
          <a:lstStyle/>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Nejpříznivější situace – </a:t>
            </a:r>
            <a:r>
              <a:rPr lang="cs-CZ" sz="2000" dirty="0" smtClean="0">
                <a:solidFill>
                  <a:schemeClr val="bg2">
                    <a:lumMod val="10000"/>
                  </a:schemeClr>
                </a:solidFill>
              </a:rPr>
              <a:t>u soběstačných manželských párů žijících ve vlastní domácnosti a také u seniorů ve </a:t>
            </a:r>
            <a:r>
              <a:rPr lang="cs-CZ" sz="2000" dirty="0" err="1" smtClean="0">
                <a:solidFill>
                  <a:schemeClr val="bg2">
                    <a:lumMod val="10000"/>
                  </a:schemeClr>
                </a:solidFill>
              </a:rPr>
              <a:t>vícegeneračních</a:t>
            </a:r>
            <a:r>
              <a:rPr lang="cs-CZ" sz="2000" dirty="0" smtClean="0">
                <a:solidFill>
                  <a:schemeClr val="bg2">
                    <a:lumMod val="10000"/>
                  </a:schemeClr>
                </a:solidFill>
              </a:rPr>
              <a:t> rodinách</a:t>
            </a:r>
          </a:p>
          <a:p>
            <a:pPr lvl="1">
              <a:buClr>
                <a:srgbClr val="3A7214"/>
              </a:buClr>
              <a:buSzPct val="70000"/>
              <a:buFont typeface="Wingdings 2" pitchFamily="18" charset="2"/>
              <a:buChar char="P"/>
            </a:pPr>
            <a:r>
              <a:rPr lang="cs-CZ" sz="1800" dirty="0" smtClean="0">
                <a:solidFill>
                  <a:schemeClr val="bg2">
                    <a:lumMod val="10000"/>
                  </a:schemeClr>
                </a:solidFill>
                <a:effectLst>
                  <a:outerShdw blurRad="38100" dist="38100" dir="2700000" algn="tl">
                    <a:srgbClr val="000000">
                      <a:alpha val="43137"/>
                    </a:srgbClr>
                  </a:outerShdw>
                </a:effectLst>
              </a:rPr>
              <a:t>„ </a:t>
            </a:r>
            <a:r>
              <a:rPr lang="cs-CZ" sz="1800" dirty="0" err="1" smtClean="0">
                <a:solidFill>
                  <a:schemeClr val="bg2">
                    <a:lumMod val="10000"/>
                  </a:schemeClr>
                </a:solidFill>
                <a:effectLst>
                  <a:outerShdw blurRad="38100" dist="38100" dir="2700000" algn="tl">
                    <a:srgbClr val="000000">
                      <a:alpha val="43137"/>
                    </a:srgbClr>
                  </a:outerShdw>
                </a:effectLst>
              </a:rPr>
              <a:t>best</a:t>
            </a:r>
            <a:r>
              <a:rPr lang="cs-CZ" sz="1800" dirty="0" smtClean="0">
                <a:solidFill>
                  <a:schemeClr val="bg2">
                    <a:lumMod val="10000"/>
                  </a:schemeClr>
                </a:solidFill>
                <a:effectLst>
                  <a:outerShdw blurRad="38100" dist="38100" dir="2700000" algn="tl">
                    <a:srgbClr val="000000">
                      <a:alpha val="43137"/>
                    </a:srgbClr>
                  </a:outerShdw>
                </a:effectLst>
              </a:rPr>
              <a:t>-</a:t>
            </a:r>
            <a:r>
              <a:rPr lang="cs-CZ" sz="1800" dirty="0" err="1" smtClean="0">
                <a:solidFill>
                  <a:schemeClr val="bg2">
                    <a:lumMod val="10000"/>
                  </a:schemeClr>
                </a:solidFill>
                <a:effectLst>
                  <a:outerShdw blurRad="38100" dist="38100" dir="2700000" algn="tl">
                    <a:srgbClr val="000000">
                      <a:alpha val="43137"/>
                    </a:srgbClr>
                  </a:outerShdw>
                </a:effectLst>
              </a:rPr>
              <a:t>agers</a:t>
            </a:r>
            <a:r>
              <a:rPr lang="cs-CZ" sz="1800" dirty="0" smtClean="0">
                <a:solidFill>
                  <a:schemeClr val="bg2">
                    <a:lumMod val="10000"/>
                  </a:schemeClr>
                </a:solidFill>
                <a:effectLst>
                  <a:outerShdw blurRad="38100" dist="38100" dir="2700000" algn="tl">
                    <a:srgbClr val="000000">
                      <a:alpha val="43137"/>
                    </a:srgbClr>
                  </a:outerShdw>
                </a:effectLst>
              </a:rPr>
              <a:t>“, „</a:t>
            </a:r>
            <a:r>
              <a:rPr lang="cs-CZ" sz="1800" dirty="0" err="1" smtClean="0">
                <a:solidFill>
                  <a:schemeClr val="bg2">
                    <a:lumMod val="10000"/>
                  </a:schemeClr>
                </a:solidFill>
                <a:effectLst>
                  <a:outerShdw blurRad="38100" dist="38100" dir="2700000" algn="tl">
                    <a:srgbClr val="000000">
                      <a:alpha val="43137"/>
                    </a:srgbClr>
                  </a:outerShdw>
                </a:effectLst>
              </a:rPr>
              <a:t>silver</a:t>
            </a:r>
            <a:r>
              <a:rPr lang="cs-CZ" sz="1800" dirty="0" smtClean="0">
                <a:solidFill>
                  <a:schemeClr val="bg2">
                    <a:lumMod val="10000"/>
                  </a:schemeClr>
                </a:solidFill>
                <a:effectLst>
                  <a:outerShdw blurRad="38100" dist="38100" dir="2700000" algn="tl">
                    <a:srgbClr val="000000">
                      <a:alpha val="43137"/>
                    </a:srgbClr>
                  </a:outerShdw>
                </a:effectLst>
              </a:rPr>
              <a:t> </a:t>
            </a:r>
            <a:r>
              <a:rPr lang="cs-CZ" sz="1800" dirty="0" err="1" smtClean="0">
                <a:solidFill>
                  <a:schemeClr val="bg2">
                    <a:lumMod val="10000"/>
                  </a:schemeClr>
                </a:solidFill>
                <a:effectLst>
                  <a:outerShdw blurRad="38100" dist="38100" dir="2700000" algn="tl">
                    <a:srgbClr val="000000">
                      <a:alpha val="43137"/>
                    </a:srgbClr>
                  </a:outerShdw>
                </a:effectLst>
              </a:rPr>
              <a:t>generation</a:t>
            </a:r>
            <a:r>
              <a:rPr lang="cs-CZ" sz="1800" dirty="0" smtClean="0">
                <a:solidFill>
                  <a:schemeClr val="bg2">
                    <a:lumMod val="10000"/>
                  </a:schemeClr>
                </a:solidFill>
                <a:effectLst>
                  <a:outerShdw blurRad="38100" dist="38100" dir="2700000" algn="tl">
                    <a:srgbClr val="000000">
                      <a:alpha val="43137"/>
                    </a:srgbClr>
                  </a:outerShdw>
                </a:effectLst>
              </a:rPr>
              <a:t>“</a:t>
            </a:r>
          </a:p>
          <a:p>
            <a:pPr lvl="1">
              <a:buSzPct val="70000"/>
              <a:buBlip>
                <a:blip r:embed="rId3"/>
              </a:buBlip>
            </a:pPr>
            <a:endParaRPr lang="cs-CZ" sz="1000" dirty="0" smtClean="0">
              <a:solidFill>
                <a:schemeClr val="bg2">
                  <a:lumMod val="10000"/>
                </a:schemeClr>
              </a:solidFill>
              <a:effectLst>
                <a:outerShdw blurRad="38100" dist="38100" dir="2700000" algn="tl">
                  <a:srgbClr val="000000">
                    <a:alpha val="43137"/>
                  </a:srgbClr>
                </a:outerShdw>
              </a:effectLst>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Uspokojivá situace – </a:t>
            </a:r>
            <a:r>
              <a:rPr lang="cs-CZ" sz="2000" dirty="0" smtClean="0">
                <a:solidFill>
                  <a:schemeClr val="bg2">
                    <a:lumMod val="10000"/>
                  </a:schemeClr>
                </a:solidFill>
              </a:rPr>
              <a:t>v sociálních zařízeních poskytujících zároveň pečovatelské služby - u manželských párů, a v kvalifikovaně vedených ústavech s odbornou péčí věnovanou stravování</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Nejhorší výživová situace -  </a:t>
            </a:r>
            <a:r>
              <a:rPr lang="cs-CZ" sz="2000" dirty="0" smtClean="0">
                <a:solidFill>
                  <a:schemeClr val="bg2">
                    <a:lumMod val="10000"/>
                  </a:schemeClr>
                </a:solidFill>
              </a:rPr>
              <a:t>v části domovů pro seniory a v lůžkových objektech pro dlouhodobě nemocné, u osaměle žijících, sociálně izolovaných</a:t>
            </a:r>
          </a:p>
          <a:p>
            <a:pPr>
              <a:buSzPct val="70000"/>
              <a:buBlip>
                <a:blip r:embed="rId3"/>
              </a:buBlip>
            </a:pPr>
            <a:endParaRPr lang="cs-CZ" sz="1000" dirty="0" smtClean="0">
              <a:solidFill>
                <a:schemeClr val="bg2">
                  <a:lumMod val="10000"/>
                </a:schemeClr>
              </a:solidFill>
              <a:effectLst>
                <a:outerShdw blurRad="38100" dist="38100" dir="2700000" algn="tl">
                  <a:srgbClr val="000000">
                    <a:alpha val="43137"/>
                  </a:srgbClr>
                </a:outerShdw>
              </a:effectLst>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Nedostatečná, neadekvátní výživa</a:t>
            </a:r>
          </a:p>
          <a:p>
            <a:pPr lvl="1">
              <a:buClr>
                <a:srgbClr val="3A7214"/>
              </a:buClr>
              <a:buSzPct val="70000"/>
              <a:buFont typeface="Wingdings 2" pitchFamily="18" charset="2"/>
              <a:buChar char="P"/>
            </a:pPr>
            <a:r>
              <a:rPr lang="cs-CZ" sz="1600" dirty="0" smtClean="0">
                <a:solidFill>
                  <a:schemeClr val="bg2">
                    <a:lumMod val="10000"/>
                  </a:schemeClr>
                </a:solidFill>
              </a:rPr>
              <a:t>6-8 % seniorů žijících v domácím prostředí má klinické a laboratorní známky malnutrice</a:t>
            </a:r>
          </a:p>
          <a:p>
            <a:pPr lvl="1">
              <a:buClr>
                <a:srgbClr val="3A7214"/>
              </a:buClr>
              <a:buSzPct val="70000"/>
              <a:buFont typeface="Wingdings 2" pitchFamily="18" charset="2"/>
              <a:buChar char="P"/>
            </a:pPr>
            <a:r>
              <a:rPr lang="cs-CZ" sz="1600" dirty="0" smtClean="0">
                <a:solidFill>
                  <a:schemeClr val="bg2">
                    <a:lumMod val="10000"/>
                  </a:schemeClr>
                </a:solidFill>
              </a:rPr>
              <a:t>výskyt malnutrice u hospitalizovaných seniorů a seniorů dlouhodobě žijících v ústavní péči dle epidemiologických studií dosahuje 25-60%</a:t>
            </a:r>
            <a:endParaRPr lang="cs-CZ" sz="1600" dirty="0" smtClean="0"/>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8</a:t>
            </a:fld>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fontScale="90000"/>
          </a:bodyPr>
          <a:lstStyle/>
          <a:p>
            <a:pPr algn="l"/>
            <a:r>
              <a:rPr lang="cs-CZ" sz="3900" b="1" dirty="0" smtClean="0">
                <a:solidFill>
                  <a:schemeClr val="accent2">
                    <a:lumMod val="50000"/>
                  </a:schemeClr>
                </a:solidFill>
                <a:effectLst>
                  <a:outerShdw blurRad="38100" dist="38100" dir="2700000" algn="tl">
                    <a:srgbClr val="000000">
                      <a:alpha val="43137"/>
                    </a:srgbClr>
                  </a:outerShdw>
                </a:effectLst>
              </a:rPr>
              <a:t>Faktory ovlivňující výživu seniorů</a:t>
            </a:r>
            <a:r>
              <a:rPr lang="cs-CZ" b="1" dirty="0" smtClean="0">
                <a:solidFill>
                  <a:schemeClr val="accent2">
                    <a:lumMod val="50000"/>
                  </a:schemeClr>
                </a:solidFill>
                <a:effectLst>
                  <a:outerShdw blurRad="38100" dist="38100" dir="2700000" algn="tl">
                    <a:srgbClr val="000000">
                      <a:alpha val="43137"/>
                    </a:srgbClr>
                  </a:outerShdw>
                </a:effectLst>
              </a:rPr>
              <a:t> </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4911741"/>
          </a:xfrm>
        </p:spPr>
        <p:txBody>
          <a:bodyPr>
            <a:noAutofit/>
          </a:bodyPr>
          <a:lstStyle/>
          <a:p>
            <a:pPr>
              <a:lnSpc>
                <a:spcPct val="150000"/>
              </a:lnSpc>
              <a:buSzPct val="70000"/>
              <a:buBlip>
                <a:blip r:embed="rId3"/>
              </a:buBlip>
            </a:pPr>
            <a:r>
              <a:rPr lang="cs-CZ" sz="2000" dirty="0" smtClean="0">
                <a:solidFill>
                  <a:schemeClr val="bg2">
                    <a:lumMod val="10000"/>
                  </a:schemeClr>
                </a:solidFill>
              </a:rPr>
              <a:t>Příjem stravy a její využití ovlivňují ve vyšším věku různé, mnohdy na první pohled nesouvisející faktory</a:t>
            </a:r>
          </a:p>
          <a:p>
            <a:pPr>
              <a:lnSpc>
                <a:spcPct val="150000"/>
              </a:lnSpc>
              <a:buSzPct val="70000"/>
              <a:buBlip>
                <a:blip r:embed="rId3"/>
              </a:buBlip>
            </a:pPr>
            <a:endParaRPr lang="cs-CZ" sz="2400" dirty="0" smtClean="0">
              <a:solidFill>
                <a:schemeClr val="bg2">
                  <a:lumMod val="10000"/>
                </a:schemeClr>
              </a:solidFill>
            </a:endParaRPr>
          </a:p>
          <a:p>
            <a:pPr marL="457200" indent="-457200">
              <a:spcBef>
                <a:spcPts val="0"/>
              </a:spcBef>
              <a:buSzPct val="70000"/>
              <a:buFont typeface="+mj-lt"/>
              <a:buAutoNum type="arabicPeriod"/>
            </a:pPr>
            <a:r>
              <a:rPr lang="cs-CZ" sz="2400" dirty="0" smtClean="0">
                <a:solidFill>
                  <a:schemeClr val="bg2">
                    <a:lumMod val="10000"/>
                  </a:schemeClr>
                </a:solidFill>
              </a:rPr>
              <a:t>Fyziologické faktory</a:t>
            </a:r>
          </a:p>
          <a:p>
            <a:pPr marL="457200" indent="-457200">
              <a:spcBef>
                <a:spcPts val="0"/>
              </a:spcBef>
              <a:buSzPct val="70000"/>
              <a:buFont typeface="+mj-lt"/>
              <a:buAutoNum type="arabicPeriod"/>
            </a:pPr>
            <a:endParaRPr lang="cs-CZ" sz="2400" dirty="0" smtClean="0">
              <a:solidFill>
                <a:schemeClr val="bg2">
                  <a:lumMod val="10000"/>
                </a:schemeClr>
              </a:solidFill>
            </a:endParaRPr>
          </a:p>
          <a:p>
            <a:pPr marL="457200" indent="-457200">
              <a:spcBef>
                <a:spcPts val="0"/>
              </a:spcBef>
              <a:buSzPct val="70000"/>
              <a:buFont typeface="+mj-lt"/>
              <a:buAutoNum type="arabicPeriod"/>
            </a:pPr>
            <a:endParaRPr lang="cs-CZ" sz="2400" dirty="0" smtClean="0">
              <a:solidFill>
                <a:schemeClr val="bg2">
                  <a:lumMod val="10000"/>
                </a:schemeClr>
              </a:solidFill>
            </a:endParaRPr>
          </a:p>
          <a:p>
            <a:pPr marL="457200" indent="-457200">
              <a:spcBef>
                <a:spcPts val="0"/>
              </a:spcBef>
              <a:buSzPct val="70000"/>
              <a:buFont typeface="+mj-lt"/>
              <a:buAutoNum type="arabicPeriod"/>
            </a:pPr>
            <a:r>
              <a:rPr lang="cs-CZ" sz="2400" dirty="0" smtClean="0">
                <a:solidFill>
                  <a:schemeClr val="bg2">
                    <a:lumMod val="10000"/>
                  </a:schemeClr>
                </a:solidFill>
              </a:rPr>
              <a:t>Psychosociální faktory</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9</a:t>
            </a:fld>
            <a:endParaRPr lang="cs-CZ"/>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1777</TotalTime>
  <Words>3106</Words>
  <Application>Microsoft Office PowerPoint</Application>
  <PresentationFormat>Předvádění na obrazovce (4:3)</PresentationFormat>
  <Paragraphs>701</Paragraphs>
  <Slides>45</Slides>
  <Notes>33</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45</vt:i4>
      </vt:variant>
    </vt:vector>
  </HeadingPairs>
  <TitlesOfParts>
    <vt:vector size="57" baseType="lpstr">
      <vt:lpstr>Arial</vt:lpstr>
      <vt:lpstr>Bookman Old Style</vt:lpstr>
      <vt:lpstr>Calibri</vt:lpstr>
      <vt:lpstr>Gill Sans MT</vt:lpstr>
      <vt:lpstr>Lucida Sans Unicode</vt:lpstr>
      <vt:lpstr>Monotype Sorts</vt:lpstr>
      <vt:lpstr>Tahoma</vt:lpstr>
      <vt:lpstr>Times New Roman</vt:lpstr>
      <vt:lpstr>Wingdings</vt:lpstr>
      <vt:lpstr>Wingdings 2</vt:lpstr>
      <vt:lpstr>Wingdings 3</vt:lpstr>
      <vt:lpstr>Původ</vt:lpstr>
      <vt:lpstr>VÝŽIVA SENIORŮ  V RÁMCI KOMUNITNÍ VÝŽIVY</vt:lpstr>
      <vt:lpstr>Výživa seniorů - úvod</vt:lpstr>
      <vt:lpstr>Výživa seniorů - úvod</vt:lpstr>
      <vt:lpstr>Prezentace aplikace PowerPoint</vt:lpstr>
      <vt:lpstr>Věková struktura obyvatelstva ČR</vt:lpstr>
      <vt:lpstr>Zastoupení populace ve věku 65 a více let</vt:lpstr>
      <vt:lpstr>Výživový stav u seniorů</vt:lpstr>
      <vt:lpstr>Poruchy výživy u seniorů</vt:lpstr>
      <vt:lpstr>Faktory ovlivňující výživu seniorů </vt:lpstr>
      <vt:lpstr>Faktory ovlivňující výživu seniorů </vt:lpstr>
      <vt:lpstr>Faktory ovlivňující výživu seniorů </vt:lpstr>
      <vt:lpstr>Fyziologické a metabolické faktory, které mohou měnit potřeby nutrientů u seniorů</vt:lpstr>
      <vt:lpstr>Faktory ovlivňující výživu seniorů </vt:lpstr>
      <vt:lpstr>Interakce léky/výživa</vt:lpstr>
      <vt:lpstr>Důsledky nedostatečné výživy</vt:lpstr>
      <vt:lpstr>Výživa seniorů </vt:lpstr>
      <vt:lpstr>Hodnocení stavu výživy seniorů</vt:lpstr>
      <vt:lpstr>Hodnocení malnutrice podle klinické závažnosti</vt:lpstr>
      <vt:lpstr>Stravování seniorů – obecné zásady</vt:lpstr>
      <vt:lpstr>Strategie ke zvýšení příjmu stravy</vt:lpstr>
      <vt:lpstr>Senioři a potravinová pyramida</vt:lpstr>
      <vt:lpstr>Prezentace aplikace PowerPoint</vt:lpstr>
      <vt:lpstr>Příklad nesprávného stravování</vt:lpstr>
      <vt:lpstr>Potřeba energie</vt:lpstr>
      <vt:lpstr>Rizikové nutrienty ve výživě seniorů</vt:lpstr>
      <vt:lpstr>Bílkoviny</vt:lpstr>
      <vt:lpstr>Obsah bílkovin v potravinách</vt:lpstr>
      <vt:lpstr>Bílkoviny v jídelníčku - příklad</vt:lpstr>
      <vt:lpstr>Vícenenasycené mastné kyseliny</vt:lpstr>
      <vt:lpstr>Vitamin A </vt:lpstr>
      <vt:lpstr>Vitamin D </vt:lpstr>
      <vt:lpstr>Vitamin D </vt:lpstr>
      <vt:lpstr>Vitamin C</vt:lpstr>
      <vt:lpstr>Vitamin B12</vt:lpstr>
      <vt:lpstr>Kyselina listová</vt:lpstr>
      <vt:lpstr>Vápník</vt:lpstr>
      <vt:lpstr>Vápník v jídelníčku</vt:lpstr>
      <vt:lpstr>Železo</vt:lpstr>
      <vt:lpstr>Zinek</vt:lpstr>
      <vt:lpstr>Vláknina</vt:lpstr>
      <vt:lpstr>Vláknina v jídelníčku seniorů</vt:lpstr>
      <vt:lpstr>Potřeba tekutin</vt:lpstr>
      <vt:lpstr>Technologická úprava, konzistence</vt:lpstr>
      <vt:lpstr>Doporučení při suchosti v ústech (xerostomie)</vt:lpstr>
      <vt:lpstr>Děkuji za pozornost.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SENIORŮ  V RÁMCI KOMUNITNÍ VÝŽIVY</dc:title>
  <dc:creator>.</dc:creator>
  <cp:lastModifiedBy>Veronika Březková</cp:lastModifiedBy>
  <cp:revision>108</cp:revision>
  <dcterms:created xsi:type="dcterms:W3CDTF">2011-04-25T20:54:53Z</dcterms:created>
  <dcterms:modified xsi:type="dcterms:W3CDTF">2016-05-09T08:10:47Z</dcterms:modified>
</cp:coreProperties>
</file>