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6" r:id="rId7"/>
    <p:sldId id="265" r:id="rId8"/>
    <p:sldId id="267" r:id="rId9"/>
    <p:sldId id="268" r:id="rId10"/>
    <p:sldId id="270" r:id="rId11"/>
    <p:sldId id="283" r:id="rId12"/>
    <p:sldId id="284" r:id="rId13"/>
    <p:sldId id="286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71" r:id="rId22"/>
    <p:sldId id="272" r:id="rId23"/>
    <p:sldId id="273" r:id="rId24"/>
    <p:sldId id="274" r:id="rId25"/>
    <p:sldId id="297" r:id="rId26"/>
    <p:sldId id="298" r:id="rId27"/>
    <p:sldId id="299" r:id="rId28"/>
    <p:sldId id="288" r:id="rId29"/>
    <p:sldId id="289" r:id="rId30"/>
    <p:sldId id="290" r:id="rId31"/>
    <p:sldId id="291" r:id="rId32"/>
    <p:sldId id="292" r:id="rId33"/>
    <p:sldId id="293" r:id="rId34"/>
    <p:sldId id="295" r:id="rId35"/>
    <p:sldId id="294" r:id="rId36"/>
    <p:sldId id="287" r:id="rId37"/>
    <p:sldId id="28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685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72084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97839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65882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16832"/>
            <a:ext cx="759633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227483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85934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1844824"/>
            <a:ext cx="87129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2060848"/>
            <a:ext cx="68945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Referenční </a:t>
            </a:r>
            <a:r>
              <a:rPr lang="cs-CZ" sz="2000" b="1" dirty="0" smtClean="0"/>
              <a:t>rozmezí:</a:t>
            </a:r>
            <a:r>
              <a:rPr lang="cs-CZ" sz="2000" dirty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>
                <a:solidFill>
                  <a:srgbClr val="C00000"/>
                </a:solidFill>
              </a:rPr>
              <a:t>0,22 </a:t>
            </a:r>
            <a:r>
              <a:rPr lang="cs-CZ" sz="2000" b="1" dirty="0">
                <a:solidFill>
                  <a:srgbClr val="C00000"/>
                </a:solidFill>
              </a:rPr>
              <a:t>- 1,00 µkat/l </a:t>
            </a:r>
            <a:r>
              <a:rPr lang="cs-CZ" sz="2000" dirty="0"/>
              <a:t>(platí pro metodu </a:t>
            </a:r>
            <a:r>
              <a:rPr lang="cs-CZ" sz="2000" dirty="0" err="1"/>
              <a:t>Roche</a:t>
            </a:r>
            <a:r>
              <a:rPr lang="cs-CZ" sz="2000" dirty="0"/>
              <a:t>)</a:t>
            </a:r>
          </a:p>
          <a:p>
            <a:r>
              <a:rPr lang="cs-CZ" sz="2000" dirty="0"/>
              <a:t>		</a:t>
            </a:r>
            <a:r>
              <a:rPr lang="cs-CZ" sz="2000" dirty="0" smtClean="0"/>
              <a:t>      do </a:t>
            </a:r>
            <a:r>
              <a:rPr lang="cs-CZ" sz="2000" dirty="0"/>
              <a:t>3,3 µkat/l (turbidimetrie)</a:t>
            </a:r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detekce a vyloučení akutní pankreatitidy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chronická pankreatitida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836712"/>
            <a:ext cx="9324528" cy="609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908720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IMUNOCHEMICKY  - CK-MB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dirty="0"/>
              <a:t>(hmotnostní koncentrace) </a:t>
            </a:r>
          </a:p>
          <a:p>
            <a:r>
              <a:rPr lang="cs-CZ" sz="2000" dirty="0" smtClean="0"/>
              <a:t>je </a:t>
            </a:r>
            <a:r>
              <a:rPr lang="cs-CZ" sz="2000" dirty="0" err="1" smtClean="0"/>
              <a:t>kardiospecifická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/>
              <a:t>vyšší analytická citlivost </a:t>
            </a:r>
            <a:r>
              <a:rPr lang="cs-CZ" sz="2000" dirty="0" smtClean="0"/>
              <a:t>stanovení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IMUNOINHIBIČNĚ  - aktivita CK-MB (</a:t>
            </a:r>
            <a:r>
              <a:rPr lang="cs-CZ" sz="2000" dirty="0" smtClean="0">
                <a:solidFill>
                  <a:srgbClr val="C00000"/>
                </a:solidFill>
              </a:rPr>
              <a:t>neprovádí </a:t>
            </a:r>
            <a:r>
              <a:rPr lang="cs-CZ" sz="2000" dirty="0">
                <a:solidFill>
                  <a:srgbClr val="C00000"/>
                </a:solidFill>
              </a:rPr>
              <a:t>se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založeno na inhibici M-podjednotek protilátkou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Cholinesterázy</a:t>
            </a:r>
            <a:r>
              <a:rPr lang="cs-CZ" sz="3200" b="1" dirty="0" smtClean="0"/>
              <a:t> </a:t>
            </a:r>
            <a:r>
              <a:rPr lang="cs-CZ" sz="3200" b="1" dirty="0"/>
              <a:t>(CHE)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estery </a:t>
            </a:r>
            <a:r>
              <a:rPr lang="cs-CZ" sz="2200" dirty="0"/>
              <a:t>CHOLINU + H</a:t>
            </a:r>
            <a:r>
              <a:rPr lang="cs-CZ" sz="2200" baseline="-25000" dirty="0"/>
              <a:t>2</a:t>
            </a:r>
            <a:r>
              <a:rPr lang="cs-CZ" sz="2200" dirty="0"/>
              <a:t>O → CHOLIN + příslušná kyselina </a:t>
            </a:r>
            <a:r>
              <a:rPr lang="cs-CZ" sz="2200" dirty="0" smtClean="0"/>
              <a:t>    </a:t>
            </a:r>
            <a:r>
              <a:rPr lang="cs-CZ" sz="2200" i="1" dirty="0" smtClean="0"/>
              <a:t>(CHE)</a:t>
            </a:r>
          </a:p>
          <a:p>
            <a:pPr marL="0" indent="0">
              <a:buNone/>
            </a:pPr>
            <a:r>
              <a:rPr lang="cs-CZ" sz="1800" i="1" dirty="0"/>
              <a:t> </a:t>
            </a:r>
            <a:r>
              <a:rPr lang="cs-CZ" sz="1800" i="1" dirty="0" smtClean="0"/>
              <a:t>                                           hydrolýza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Acetylcholinesterázy</a:t>
            </a:r>
            <a:r>
              <a:rPr lang="cs-CZ" sz="2200" dirty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acetylcholin </a:t>
            </a:r>
            <a:r>
              <a:rPr lang="cs-CZ" sz="2200" dirty="0"/>
              <a:t>+ H</a:t>
            </a:r>
            <a:r>
              <a:rPr lang="cs-CZ" sz="2200" baseline="-25000" dirty="0"/>
              <a:t>2</a:t>
            </a:r>
            <a:r>
              <a:rPr lang="cs-CZ" sz="2200" dirty="0"/>
              <a:t>O → CHOLIN + CH3COOH </a:t>
            </a:r>
            <a:r>
              <a:rPr lang="cs-CZ" sz="2200" dirty="0" smtClean="0"/>
              <a:t>               </a:t>
            </a:r>
            <a:r>
              <a:rPr lang="cs-CZ" sz="2200" i="1" dirty="0"/>
              <a:t>(CHE</a:t>
            </a:r>
            <a:r>
              <a:rPr lang="cs-CZ" sz="2200" i="1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</a:t>
            </a:r>
            <a:r>
              <a:rPr lang="cs-CZ" sz="2200" dirty="0"/>
              <a:t>obsaženy v erytrocytech, mozku, </a:t>
            </a:r>
            <a:r>
              <a:rPr lang="cs-CZ" sz="2200" dirty="0" smtClean="0"/>
              <a:t>plících; </a:t>
            </a:r>
            <a:r>
              <a:rPr lang="cs-CZ" sz="2200" dirty="0"/>
              <a:t>štěpí </a:t>
            </a:r>
            <a:r>
              <a:rPr lang="cs-CZ" sz="2200" dirty="0" smtClean="0"/>
              <a:t>acetylcholin </a:t>
            </a:r>
            <a:r>
              <a:rPr lang="cs-CZ" sz="2200" dirty="0"/>
              <a:t>(nervová zakončení) </a:t>
            </a:r>
            <a:endParaRPr lang="cs-CZ" sz="2200" dirty="0" smtClean="0"/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Pseudocholinesterázy</a:t>
            </a:r>
            <a:r>
              <a:rPr lang="cs-CZ" sz="2200" dirty="0"/>
              <a:t> (</a:t>
            </a:r>
            <a:r>
              <a:rPr lang="cs-CZ" sz="2200" dirty="0" err="1"/>
              <a:t>butyrylcholinesterázy</a:t>
            </a:r>
            <a:r>
              <a:rPr lang="cs-CZ" sz="2200" dirty="0"/>
              <a:t>) pocházejí z </a:t>
            </a:r>
            <a:r>
              <a:rPr lang="cs-CZ" sz="2200" dirty="0" err="1"/>
              <a:t>ribosomů</a:t>
            </a:r>
            <a:r>
              <a:rPr lang="cs-CZ" sz="2200" dirty="0"/>
              <a:t> jaterních buněk → krev → </a:t>
            </a:r>
            <a:r>
              <a:rPr lang="cs-CZ" sz="2200" dirty="0" smtClean="0"/>
              <a:t>sérum, </a:t>
            </a:r>
            <a:r>
              <a:rPr lang="cs-CZ" sz="2200" dirty="0"/>
              <a:t>plazma </a:t>
            </a:r>
            <a:r>
              <a:rPr lang="cs-CZ" sz="2200" dirty="0" smtClean="0"/>
              <a:t> - stanovuje se na biochemii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54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Referenční rozmezí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(40-110r)    89-215 </a:t>
            </a:r>
            <a:r>
              <a:rPr lang="cs-CZ" sz="2000" b="1" dirty="0">
                <a:solidFill>
                  <a:srgbClr val="C00000"/>
                </a:solidFill>
              </a:rPr>
              <a:t>µkat/l</a:t>
            </a: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400" b="1" dirty="0" smtClean="0"/>
              <a:t>Klinický </a:t>
            </a:r>
            <a:r>
              <a:rPr lang="cs-CZ" sz="2400" b="1" dirty="0"/>
              <a:t>význam: </a:t>
            </a:r>
            <a:endParaRPr lang="cs-CZ" sz="2400" b="1" dirty="0" smtClean="0"/>
          </a:p>
          <a:p>
            <a:r>
              <a:rPr lang="cs-CZ" sz="2200" dirty="0" smtClean="0"/>
              <a:t>otravy </a:t>
            </a:r>
            <a:r>
              <a:rPr lang="cs-CZ" sz="2200" dirty="0"/>
              <a:t>organofosfáty a karbamáty (</a:t>
            </a:r>
            <a:r>
              <a:rPr lang="cs-CZ" sz="2200" dirty="0" err="1"/>
              <a:t>nekompetetivní</a:t>
            </a:r>
            <a:r>
              <a:rPr lang="cs-CZ" sz="2200" dirty="0"/>
              <a:t> inhibitory </a:t>
            </a:r>
            <a:r>
              <a:rPr lang="cs-CZ" sz="2200" dirty="0" err="1"/>
              <a:t>cholinestráz</a:t>
            </a:r>
            <a:r>
              <a:rPr lang="cs-CZ" sz="2200" dirty="0"/>
              <a:t>) </a:t>
            </a:r>
            <a:endParaRPr lang="cs-CZ" sz="2200" dirty="0" smtClean="0"/>
          </a:p>
          <a:p>
            <a:r>
              <a:rPr lang="cs-CZ" sz="2200" dirty="0" smtClean="0"/>
              <a:t>poruchy </a:t>
            </a:r>
            <a:r>
              <a:rPr lang="cs-CZ" sz="2200" dirty="0"/>
              <a:t>proteosyntézy - těžké </a:t>
            </a:r>
            <a:r>
              <a:rPr lang="cs-CZ" sz="2200" dirty="0" err="1"/>
              <a:t>hepatopatie</a:t>
            </a:r>
            <a:r>
              <a:rPr lang="cs-CZ" sz="2200" dirty="0"/>
              <a:t> - hladovění organismu </a:t>
            </a:r>
          </a:p>
          <a:p>
            <a:r>
              <a:rPr lang="cs-CZ" sz="2200" dirty="0" smtClean="0"/>
              <a:t>vrozené </a:t>
            </a:r>
            <a:r>
              <a:rPr lang="cs-CZ" sz="2200" dirty="0"/>
              <a:t>chybění, atypické varianty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i="1" dirty="0">
                <a:solidFill>
                  <a:srgbClr val="C00000"/>
                </a:solidFill>
              </a:rPr>
              <a:t>Patologické je především snížení </a:t>
            </a:r>
            <a:r>
              <a:rPr lang="cs-CZ" sz="2200" i="1" dirty="0" smtClean="0">
                <a:solidFill>
                  <a:srgbClr val="C00000"/>
                </a:solidFill>
              </a:rPr>
              <a:t>aktivity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112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Materiál : sérum, plasma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Chybí referenční metoda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butyrylthiocholin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→ </a:t>
            </a:r>
            <a:r>
              <a:rPr lang="cs-CZ" sz="2400" b="1" dirty="0" err="1">
                <a:solidFill>
                  <a:srgbClr val="C00000"/>
                </a:solidFill>
              </a:rPr>
              <a:t>thiocholin</a:t>
            </a:r>
            <a:r>
              <a:rPr lang="cs-CZ" sz="2400" b="1" dirty="0">
                <a:solidFill>
                  <a:srgbClr val="C00000"/>
                </a:solidFill>
              </a:rPr>
              <a:t> + butyrát </a:t>
            </a:r>
            <a:r>
              <a:rPr lang="cs-CZ" sz="2400" b="1" dirty="0" smtClean="0">
                <a:solidFill>
                  <a:srgbClr val="C00000"/>
                </a:solidFill>
              </a:rPr>
              <a:t>  (CHE)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DTNB →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5-merkapto-2-nitrobenzoová kyselina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                                                    žluté </a:t>
            </a:r>
            <a:r>
              <a:rPr lang="cs-CZ" sz="2400" b="1" i="1" dirty="0">
                <a:solidFill>
                  <a:srgbClr val="C00000"/>
                </a:solidFill>
              </a:rPr>
              <a:t>zbarvení 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endParaRPr lang="cs-CZ" sz="2400" b="1" i="1" dirty="0"/>
          </a:p>
          <a:p>
            <a:pPr marL="0" indent="0">
              <a:buNone/>
            </a:pPr>
            <a:r>
              <a:rPr lang="cs-CZ" sz="1800" i="1" dirty="0" smtClean="0"/>
              <a:t>DTNB </a:t>
            </a:r>
            <a:r>
              <a:rPr lang="cs-CZ" sz="1800" i="1" dirty="0"/>
              <a:t>= kyselina </a:t>
            </a:r>
            <a:r>
              <a:rPr lang="cs-CZ" sz="1800" i="1" dirty="0" smtClean="0"/>
              <a:t>5,5´dithio-bis-nitrobenzoová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645141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-Tumorové </a:t>
            </a:r>
            <a:r>
              <a:rPr lang="cs-CZ" sz="3200" b="1" dirty="0" err="1" smtClean="0"/>
              <a:t>markery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5496" y="141277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NSE </a:t>
            </a:r>
            <a:r>
              <a:rPr lang="cs-CZ" sz="2400" b="1" dirty="0"/>
              <a:t>(</a:t>
            </a:r>
            <a:r>
              <a:rPr lang="cs-CZ" sz="2400" b="1" dirty="0" err="1"/>
              <a:t>neuronspecifická</a:t>
            </a:r>
            <a:r>
              <a:rPr lang="cs-CZ" sz="2400" b="1" dirty="0"/>
              <a:t> enoláza) </a:t>
            </a:r>
          </a:p>
          <a:p>
            <a:r>
              <a:rPr lang="cs-CZ" sz="2400" b="1" dirty="0" smtClean="0"/>
              <a:t>     cytoplazmatický</a:t>
            </a:r>
            <a:r>
              <a:rPr lang="cs-CZ" sz="2400" b="1" dirty="0"/>
              <a:t>, glykolytický izoenzym enolázy </a:t>
            </a:r>
            <a:r>
              <a:rPr lang="cs-CZ" sz="2400" b="1" dirty="0" smtClean="0"/>
              <a:t>- katalyzuje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přeměnu </a:t>
            </a:r>
            <a:r>
              <a:rPr lang="cs-CZ" sz="2400" b="1" dirty="0"/>
              <a:t>2-fosfoglycerátu na </a:t>
            </a:r>
            <a:r>
              <a:rPr lang="cs-CZ" sz="2400" b="1" dirty="0" err="1" smtClean="0"/>
              <a:t>fosfoenolpyruvát</a:t>
            </a:r>
            <a:r>
              <a:rPr lang="cs-CZ" sz="2400" b="1" dirty="0" smtClean="0"/>
              <a:t>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malobuněčný karcinom plic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TK (</a:t>
            </a:r>
            <a:r>
              <a:rPr lang="cs-CZ" sz="2400" b="1" dirty="0" err="1"/>
              <a:t>thymidinkináza</a:t>
            </a:r>
            <a:r>
              <a:rPr lang="cs-CZ" sz="2400" b="1" dirty="0"/>
              <a:t>) </a:t>
            </a:r>
          </a:p>
          <a:p>
            <a:r>
              <a:rPr lang="pl-PL" sz="2400" b="1" dirty="0" smtClean="0"/>
              <a:t>     enzym </a:t>
            </a:r>
            <a:r>
              <a:rPr lang="pl-PL" sz="2400" b="1" dirty="0"/>
              <a:t>podílející se na syntéze DNA </a:t>
            </a:r>
            <a:r>
              <a:rPr lang="cs-CZ" sz="2400" b="1" dirty="0" smtClean="0"/>
              <a:t>ukazatel </a:t>
            </a:r>
            <a:r>
              <a:rPr lang="cs-CZ" sz="2400" b="1" dirty="0"/>
              <a:t>buněčné </a:t>
            </a:r>
            <a:r>
              <a:rPr lang="cs-CZ" sz="2400" b="1" dirty="0" smtClean="0"/>
              <a:t>proliferace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i="1" dirty="0" smtClean="0"/>
              <a:t>hematologické malignity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0345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1428</Words>
  <Application>Microsoft Office PowerPoint</Application>
  <PresentationFormat>Předvádění na obrazovce (4:3)</PresentationFormat>
  <Paragraphs>435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systému Office</vt:lpstr>
      <vt:lpstr>Analytické stanovení enzymů</vt:lpstr>
      <vt:lpstr>Množství enzymu v biologickém materiálu lze vyjádřit dvojím způsobem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Cholinesterázy (CHE)</vt:lpstr>
      <vt:lpstr>CHE</vt:lpstr>
      <vt:lpstr>Stanovení CHE</vt:lpstr>
      <vt:lpstr>Enzymy -Tumorové markery</vt:lpstr>
      <vt:lpstr>Interpretace biochemických nálezů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Benovska Miroslava</cp:lastModifiedBy>
  <cp:revision>91</cp:revision>
  <dcterms:created xsi:type="dcterms:W3CDTF">2015-10-04T08:13:41Z</dcterms:created>
  <dcterms:modified xsi:type="dcterms:W3CDTF">2015-10-21T07:50:23Z</dcterms:modified>
</cp:coreProperties>
</file>