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2" r:id="rId14"/>
    <p:sldId id="270" r:id="rId15"/>
    <p:sldId id="276" r:id="rId16"/>
    <p:sldId id="271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3399"/>
    <a:srgbClr val="FF66FF"/>
    <a:srgbClr val="FFCCCC"/>
    <a:srgbClr val="FF6699"/>
    <a:srgbClr val="0000CC"/>
    <a:srgbClr val="FF9999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91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4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54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89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0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16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6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12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0355-FA44-42FF-B59B-F1DFAA1516F8}" type="datetimeFigureOut">
              <a:rPr lang="cs-CZ" smtClean="0"/>
              <a:t>12.1.2016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gif"/><Relationship Id="rId2" Type="http://schemas.openxmlformats.org/officeDocument/2006/relationships/hyperlink" Target="http://www.google.cz/url?sa=i&amp;rct=j&amp;q=&amp;esrc=s&amp;source=images&amp;cd=&amp;cad=rja&amp;uact=8&amp;ved=0ahUKEwj7h4S06s7JAhXJtRoKHX7-BSQQjRwIBw&amp;url=http://eu.idexxbioresearch.com/research-analysers/procyte-dx-haematology-analyser.html&amp;psig=AFQjCNGRxHKUcIrc56vGSbGwkpbFBsx6EA&amp;ust=14497523064840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ahUKEwjkhc6og-3JAhULQBQKHV8uCdsQjRwIBw&amp;url=http://www.cyto.purdue.edu/cdroms/cyto2/6/coulter/ss000125.htm&amp;psig=AFQjCNHUw3-0q1KRnHS6VooH6MDH5pKk7w&amp;ust=1450789417957405" TargetMode="External"/><Relationship Id="rId5" Type="http://schemas.openxmlformats.org/officeDocument/2006/relationships/image" Target="../media/image24.gif"/><Relationship Id="rId4" Type="http://schemas.openxmlformats.org/officeDocument/2006/relationships/hyperlink" Target="http://www.google.cz/url?sa=i&amp;rct=j&amp;q=&amp;esrc=s&amp;source=images&amp;cd=&amp;cad=rja&amp;uact=8&amp;ved=0ahUKEwjAxK6dg-3JAhXHtRQKHdU4BlkQjRwIBw&amp;url=http://www.cyto.purdue.edu/cdroms/cyto2/6/coulter/ss000125.htm&amp;psig=AFQjCNHUw3-0q1KRnHS6VooH6MDH5pKk7w&amp;ust=14507894179574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_n-bR-9DJAhUJOxoKHUb2AxkQjRwIBw&amp;url=http://flowcytometry.med.ualberta.ca/&amp;psig=AFQjCNFVbZTrfJKyLfAMFCiyRHh5jGWX0g&amp;ust=144982566174522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eclinpath.com/hematology/tests/hemoglobin/rbc-analysis-2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ved=0ahUKEwi5kZajm9HJAhXK7hoKHbUNDbgQjRwIBw&amp;url=http://www.healthcare.siemens.com/hematology/systems/cellavision-dm96-digital-cell-morphology-system&amp;psig=AFQjCNHr4p2EDbPKm3AbMOsqlNlv6XPtCg&amp;ust=14498340226846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url?sa=i&amp;rct=j&amp;q=&amp;esrc=s&amp;source=images&amp;cd=&amp;cad=rja&amp;uact=8&amp;ved=0ahUKEwj9lNSAodHJAhVHChoKHV-UB9kQjRwIBw&amp;url=http://ptanm.com/mikroskop-olympus-bx-51-polarisasi/&amp;psig=AFQjCNFYrTvejU9dc7bcDw6Ms5eQysM_aw&amp;ust=1449835689029871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z/url?sa=i&amp;rct=j&amp;q=&amp;esrc=s&amp;source=images&amp;cd=&amp;cad=rja&amp;uact=8&amp;ved=0ahUKEwi9mpeGotHJAhVEQBoKHQgaDDcQjRwIBw&amp;url=http://jogjas.com/indogama/2014/05/optilab-camera-microscope-microphotograph/&amp;psig=AFQjCNE3exsFhGD7Ow7IXdzrUV8cBxXRbg&amp;ust=144983595895551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M8Y_7ndHJAhVHOhoKHcWTCNMQjRwIBw&amp;url=https://www.sysmex.com/us/en/Company/News/Summer2013/Pages/DI-60.aspx&amp;psig=AFQjCNHr4p2EDbPKm3AbMOsqlNlv6XPtCg&amp;ust=144983402268463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search?hl=cs&amp;site=imghp&amp;tbm=isch&amp;source=hp&amp;biw=1280&amp;bih=908&amp;q=platelets&amp;oq=platelets&amp;gs_l=img.1.0.0i19l10.1770.5225.0.7869.9.7.0.2.2.0.207.325.6j0j1.7.0....0...1ac.1.64.img..0.9.349.CiouVP0aXo0" TargetMode="External"/><Relationship Id="rId3" Type="http://schemas.openxmlformats.org/officeDocument/2006/relationships/hyperlink" Target="http://www.hematologyatlas.com/" TargetMode="External"/><Relationship Id="rId7" Type="http://schemas.openxmlformats.org/officeDocument/2006/relationships/hyperlink" Target="https://www.google.cz/search?hl=cs&amp;site=imghp&amp;tbm=isch&amp;source=hp&amp;biw=1280&amp;bih=908&amp;q=leukocytes&amp;oq=leukocy&amp;gs_l=img.1.2.0l3j0i30l7.1937.12377.0.15795.7.6.0.1.1.0.244.565.5j0j1.6.0....0...1ac.1.64.img..0.7.577.pvdZx9LlCHk" TargetMode="External"/><Relationship Id="rId2" Type="http://schemas.openxmlformats.org/officeDocument/2006/relationships/hyperlink" Target="http://www.hematocytologi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kk.cz/infoservis/2006_Morfologie_erytrocytu.pdf" TargetMode="External"/><Relationship Id="rId5" Type="http://schemas.openxmlformats.org/officeDocument/2006/relationships/hyperlink" Target="https://www.google.cz/search?hl=cs&amp;site=imghp&amp;tbm=isch&amp;source=hp&amp;biw=1280&amp;bih=908&amp;q=erythroblasts&amp;oq=erythrob&amp;gs_l=img.1.3.0i19l10.6606.9583.0.12410.8.8.0.0.0.0.68.208.8.8.0....0...1ac.1.64.img..0.8.201.NRIoSeIUgdk" TargetMode="External"/><Relationship Id="rId4" Type="http://schemas.openxmlformats.org/officeDocument/2006/relationships/hyperlink" Target="http://www.grsmu.by/files/file/university/cafedry/klinicheskaya-immynologiya/files/fiu/atla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z/url?sa=i&amp;rct=j&amp;q=&amp;esrc=s&amp;source=images&amp;cd=&amp;cad=rja&amp;uact=8&amp;ved=0ahUKEwjD8Ouh7c7JAhVI1xoKHYHYDxsQjRwIBw&amp;url=http://ruby.fgcu.edu/courses/hogedegb/80026/hem01lab1a.htm&amp;psig=AFQjCNF_XTVZ-6kuQgpjsVPMb-TfhqFonA&amp;ust=14497528950030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www.google.cz/url?sa=i&amp;rct=j&amp;q=&amp;esrc=s&amp;source=images&amp;cd=&amp;cad=rja&amp;uact=8&amp;ved=0ahUKEwi27eWfl9HJAhVDqxoKHcPrD6wQjRwIBw&amp;url=https://www.sysmex.com/us/en/Company/News/Summer2013/Pages/DI-60.aspx&amp;psig=AFQjCNFZlWTcnHSZafi9eu-yw8afQfr0bA&amp;ust=144983300069895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url?sa=i&amp;rct=j&amp;q=&amp;esrc=s&amp;source=images&amp;cd=&amp;cad=rja&amp;uact=8&amp;ved=0ahUKEwjvs7CYleXJAhWIExoKHTsCBcAQjRwIBw&amp;url=http://www.interbiolab.com/?attachment_id%3D428&amp;psig=AFQjCNGVaW2yhP7R_2yidrZRECWDX5w2zg&amp;ust=1450519659918052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google.cz/url?sa=i&amp;rct=j&amp;q=&amp;esrc=s&amp;source=images&amp;cd=&amp;cad=rja&amp;uact=8&amp;ved=0ahUKEwimn-v1mdHJAhUShhoKHVCSCYkQjRwIBw&amp;url=https://www.beckmancoulter.com/wsrportal/wsr/diagnostics/clinical-products/hematology/coulter-lh-750-hematology-analyzer/index.htm&amp;psig=AFQjCNGTn1LjYElj5A7QW3W_bi1hdxW08w&amp;ust=144983371152290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z/url?sa=i&amp;rct=j&amp;q=&amp;esrc=s&amp;source=images&amp;cd=&amp;cad=rja&amp;uact=8&amp;ved=0ahUKEwichdnF1OzJAhWK7hoKHXPUC_gQjRwIBw&amp;url=http://www.selectscience.net/flow_cytometers_buying_guide.aspx&amp;psig=AFQjCNEyGeVOMaYs3VkABXKWgM4szCDJIw&amp;ust=145077719301139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4896" cy="28083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Krevní buňky a principy jejich vyšetřování</a:t>
            </a:r>
            <a:br>
              <a:rPr lang="cs-CZ" b="1" dirty="0" smtClean="0">
                <a:solidFill>
                  <a:srgbClr val="0000FF"/>
                </a:solidFill>
              </a:rPr>
            </a:br>
            <a:r>
              <a:rPr lang="cs-CZ" b="1" dirty="0" smtClean="0">
                <a:solidFill>
                  <a:srgbClr val="0000FF"/>
                </a:solidFill>
              </a:rPr>
              <a:t>na hematologických analyzátorech a mikroskopicky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766936"/>
          </a:xfrm>
        </p:spPr>
        <p:txBody>
          <a:bodyPr/>
          <a:lstStyle/>
          <a:p>
            <a:r>
              <a:rPr lang="cs-CZ" dirty="0" err="1" smtClean="0"/>
              <a:t>Bourková</a:t>
            </a:r>
            <a:r>
              <a:rPr lang="cs-CZ" dirty="0" smtClean="0"/>
              <a:t> L., OKH FN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200" b="1" i="1" dirty="0">
                <a:solidFill>
                  <a:srgbClr val="0000FF"/>
                </a:solidFill>
              </a:rPr>
              <a:t>Impedanční analýza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612068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ředění buněčné suspenze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diluent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vodivý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krevní buňka – nevodivá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průchod buněk mezi elektrodami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(stejnosměrné elektrické pole)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→ impulz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počet impulzů = počet buněk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velikost impulzů = velikost buněk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možné doplnění vysokofrekvenční analýzou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buňku superponováno vysokofrekvenční elektrické pole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analýza vysokofrekvenčního napětí buňky = morfologie buňky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eu.idexxbioresearch.com/images/research-analyzers/procyte-laminar-flow-impedance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5509"/>
          <a:stretch/>
        </p:blipFill>
        <p:spPr bwMode="auto">
          <a:xfrm>
            <a:off x="4283968" y="908719"/>
            <a:ext cx="2022624" cy="15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cyto.purdue.edu/cdroms/cyto2/6/coulter/si000277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16321"/>
          <a:stretch/>
        </p:blipFill>
        <p:spPr bwMode="auto">
          <a:xfrm>
            <a:off x="4706601" y="2780928"/>
            <a:ext cx="1881662" cy="14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yto.purdue.edu/cdroms/cyto2/6/coulter/si000276.gif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 b="19790"/>
          <a:stretch/>
        </p:blipFill>
        <p:spPr bwMode="auto">
          <a:xfrm>
            <a:off x="4706601" y="5298737"/>
            <a:ext cx="1837160" cy="13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355976" y="2132856"/>
            <a:ext cx="9393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i="1" dirty="0" smtClean="0">
                <a:solidFill>
                  <a:srgbClr val="0000FF"/>
                </a:solidFill>
              </a:rPr>
              <a:t>Optická analýza</a:t>
            </a:r>
            <a:endParaRPr lang="cs-CZ" sz="32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ředění buněčné suspenze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diluent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opticky inaktivní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krevní buňka –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opticky aktivní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interakce buněk s monochromatickým </a:t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laserovým paprskem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 interakci buňky s paprskem se provádí analýza: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prošlého světla (0°)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odraženého světla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depolarizovaného světla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fluorescence</a:t>
            </a:r>
          </a:p>
          <a:p>
            <a:pPr lvl="1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cytochemické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barvení buněk, doplňková analýza </a:t>
            </a:r>
            <a:r>
              <a:rPr lang="cs-CZ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absorbce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světla dle stupně probarvení cytoplazmy (u některých typů přístrojů)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vyšetření: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kvantitativní  a velikost buňky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→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detekce ve směru (0°)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kvalitativní/morfologie buňky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→ detekce odraženého a depolarizovaného světla, fluorescence, případně kombinace s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cytochemickou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analýzou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5373" t="36581" r="22973" b="28617"/>
          <a:stretch/>
        </p:blipFill>
        <p:spPr bwMode="auto">
          <a:xfrm>
            <a:off x="3707905" y="3068960"/>
            <a:ext cx="2360662" cy="1440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flowcytometry.med.ualberta.ca/wp-content/uploads/2015/04/Flow-Cytometry-how-it-works-Diagram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16856"/>
          <a:stretch/>
        </p:blipFill>
        <p:spPr bwMode="auto">
          <a:xfrm>
            <a:off x="5436095" y="53863"/>
            <a:ext cx="2919819" cy="27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clinpath.com/wp-content/uploads/rbc-analysi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6387"/>
            <a:ext cx="5472608" cy="45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5740017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FF"/>
                </a:solidFill>
              </a:rPr>
              <a:t>http://www.eclinpath.com/hematology/tests/hemoglobin/rbc-analysis-2/</a:t>
            </a:r>
          </a:p>
        </p:txBody>
      </p:sp>
    </p:spTree>
    <p:extLst>
      <p:ext uri="{BB962C8B-B14F-4D97-AF65-F5344CB8AC3E}">
        <p14:creationId xmlns:p14="http://schemas.microsoft.com/office/powerpoint/2010/main" val="15069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sz="2900" b="1" i="1" dirty="0" smtClean="0">
                <a:solidFill>
                  <a:srgbClr val="0000FF"/>
                </a:solidFill>
              </a:rPr>
              <a:t>Spektrofotometrická analýza hemoglobinu</a:t>
            </a:r>
            <a:endParaRPr lang="cs-CZ" sz="29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hemolýza všech erytrocytů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lyzačním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bezkyanidovým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roztokem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uvolněný HGB je převeden na chromogenní formu s nejvyšší hodnotou absorbance při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λ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540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nm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HGB je převeden na chromogenní formu reagencií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(např. imidazolem nebo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sodium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lauril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sulfátem)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která vytváří hemoglobinový komplex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měření absorbance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hemolyzovaného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vzorku </a:t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blanku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lyzační</a:t>
            </a:r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roztok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měření cca 8x 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(dle typu přístroje)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rozdílu absorbancí je vypočítána koncentrace HGB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t="31865" r="29027" b="51091"/>
          <a:stretch/>
        </p:blipFill>
        <p:spPr bwMode="auto">
          <a:xfrm>
            <a:off x="2483768" y="4797152"/>
            <a:ext cx="2564091" cy="1662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healthcare.siemens.com/siemens_hwem-hwem_ssxa_websites-context-root/wcm/idc/groups/public/@global/@lab/documents/image/mdaw/mzk3/~edisp/cellavision_dm96_b-00299413/~renditions/cellavision_dm96_b-00299413~1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1998"/>
          <a:stretch/>
        </p:blipFill>
        <p:spPr bwMode="auto">
          <a:xfrm>
            <a:off x="251520" y="3426144"/>
            <a:ext cx="3740727" cy="29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jogjas.com/indogama/wp-content/uploads/olympus-cx21optilab-eshop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4657" r="8696" b="5916"/>
          <a:stretch/>
        </p:blipFill>
        <p:spPr bwMode="auto">
          <a:xfrm>
            <a:off x="4716016" y="2564904"/>
            <a:ext cx="3400370" cy="26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tanm.com/wp-content/uploads/2015/09/Mikroskop-Olympus-BX-51-Polarisas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7" y="-1"/>
            <a:ext cx="4429281" cy="33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053" y="764704"/>
            <a:ext cx="426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 smtClean="0">
                <a:solidFill>
                  <a:srgbClr val="0000FF"/>
                </a:solidFill>
              </a:rPr>
              <a:t>Mikroskopovací</a:t>
            </a:r>
            <a:r>
              <a:rPr lang="cs-CZ" sz="3200" b="1" i="1" dirty="0" smtClean="0">
                <a:solidFill>
                  <a:srgbClr val="0000FF"/>
                </a:solidFill>
              </a:rPr>
              <a:t> zařízení</a:t>
            </a:r>
            <a:endParaRPr lang="cs-CZ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36613"/>
          </a:xfrm>
        </p:spPr>
        <p:txBody>
          <a:bodyPr>
            <a:normAutofit/>
          </a:bodyPr>
          <a:lstStyle/>
          <a:p>
            <a:r>
              <a:rPr lang="cs-CZ" altLang="cs-CZ" sz="3200" b="1" i="1" dirty="0" smtClean="0">
                <a:solidFill>
                  <a:srgbClr val="0000FF"/>
                </a:solidFill>
              </a:rPr>
              <a:t>Zhotovení nátěru krve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616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roztírací sklíčko položit před kapku krve na podložním skle pod úhlem cca 30 - 40°</a:t>
            </a:r>
            <a:r>
              <a:rPr lang="cs-CZ" alt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(nikdy ne do kapky krve)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; po doteku krve a roztíracího skla se krev rozlije podél hrany skla; po té rychle krev rozetřít po podložním skle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sílu nátěru zvažovat – čím větší úhel, tím silnější nátěr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nátěr musí být: rovnoměrný, přiměřeně tenký, dlouhé okraje musí být rovné, na konci přechází „do ztracena“ </a:t>
            </a:r>
          </a:p>
        </p:txBody>
      </p:sp>
      <p:pic>
        <p:nvPicPr>
          <p:cNvPr id="4" name="Picture 4" descr="Dif-1_nátě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4572000" cy="3048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rgbClr val="0000FF"/>
                </a:solidFill>
              </a:rPr>
              <a:t>M</a:t>
            </a:r>
            <a:r>
              <a:rPr lang="cs-CZ" sz="3200" b="1" i="1" dirty="0" smtClean="0">
                <a:solidFill>
                  <a:srgbClr val="0000FF"/>
                </a:solidFill>
              </a:rPr>
              <a:t>ikroskopování</a:t>
            </a:r>
            <a:endParaRPr lang="cs-CZ" sz="32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612068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mikroskop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suchý objektiv: mezi preparátem a objektivem je vzduch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imerzní objektiv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mezi preparátem a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objektivem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imerzní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olej  </a:t>
            </a:r>
          </a:p>
          <a:p>
            <a:pPr lvl="2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imerzní olej má podobný index lomu jako sklo – vznikne opticky homogenní prostředí, zvýší se index lomu prostředí </a:t>
            </a:r>
            <a:b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mezi preparátem a objektivem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imerzí může být: voda, parafinový olej, glycerol, cedrový olej, </a:t>
            </a:r>
            <a:r>
              <a:rPr lang="cs-CZ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kanadský balzám 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(voda </a:t>
            </a:r>
            <a:r>
              <a:rPr lang="cs-CZ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vyšší index lomu než vzduch, 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 </a:t>
            </a:r>
            <a:r>
              <a:rPr lang="cs-CZ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nižší než imerzní 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olej)</a:t>
            </a:r>
            <a:endParaRPr lang="cs-CZ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 morfologie</a:t>
            </a:r>
            <a:b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nové generace analyzátorů svým softwarovým vybavením digitálně zpracovávají </a:t>
            </a:r>
            <a:b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vyhodnocují krevní nátěry, hovoří se o virtuální mikroskopii (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telehematologie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digitální analýza vytváří databázi digitálních fotografií krvinek, které lze i exportovat </a:t>
            </a:r>
            <a:b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e-mailem nebo po internetu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odborníkům ke konzultaci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03" y="2203020"/>
            <a:ext cx="2447670" cy="13856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https://www.sysmex.com/us/en/Company/News/PublishingImages/2013_summer_CellavisionScree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53" y="4941168"/>
            <a:ext cx="2410335" cy="18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48464" cy="791815"/>
          </a:xfrm>
        </p:spPr>
        <p:txBody>
          <a:bodyPr>
            <a:noAutofit/>
          </a:bodyPr>
          <a:lstStyle/>
          <a:p>
            <a:r>
              <a:rPr lang="cs-CZ" sz="2800" b="1" i="1" dirty="0">
                <a:solidFill>
                  <a:srgbClr val="0000FF"/>
                </a:solidFill>
              </a:rPr>
              <a:t>B</a:t>
            </a:r>
            <a:r>
              <a:rPr lang="cs-CZ" sz="2800" b="1" i="1" dirty="0" smtClean="0">
                <a:solidFill>
                  <a:srgbClr val="0000FF"/>
                </a:solidFill>
              </a:rPr>
              <a:t>arvení </a:t>
            </a:r>
            <a:r>
              <a:rPr lang="cs-CZ" sz="2800" b="1" i="1" dirty="0">
                <a:solidFill>
                  <a:srgbClr val="0000FF"/>
                </a:solidFill>
              </a:rPr>
              <a:t>nátěrů periferní krve </a:t>
            </a:r>
            <a:r>
              <a:rPr lang="cs-CZ" sz="2800" b="1" i="1" dirty="0" smtClean="0">
                <a:solidFill>
                  <a:srgbClr val="0000FF"/>
                </a:solidFill>
              </a:rPr>
              <a:t>a </a:t>
            </a:r>
            <a:r>
              <a:rPr lang="cs-CZ" sz="2800" b="1" i="1" dirty="0" err="1" smtClean="0">
                <a:solidFill>
                  <a:srgbClr val="0000FF"/>
                </a:solidFill>
              </a:rPr>
              <a:t>aspirátů</a:t>
            </a:r>
            <a:r>
              <a:rPr lang="cs-CZ" sz="2800" b="1" i="1" dirty="0" smtClean="0">
                <a:solidFill>
                  <a:srgbClr val="0000FF"/>
                </a:solidFill>
              </a:rPr>
              <a:t> kostní </a:t>
            </a:r>
            <a:r>
              <a:rPr lang="cs-CZ" sz="2800" b="1" i="1" dirty="0">
                <a:solidFill>
                  <a:srgbClr val="0000FF"/>
                </a:solidFill>
              </a:rPr>
              <a:t>dřeně</a:t>
            </a:r>
            <a:endParaRPr lang="cs-CZ" altLang="cs-CZ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Panoptická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barvící technika: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fixační roztok May-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Grunwald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složení: eozin Y, metylenová modř, metylalkohol, glycerol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barvící roztok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Giemsa-Romanowsky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složení: metylenová modř, azur-eozin, azur II, metylalkohol, glycerol, fosfátový pufr pH 6,8-7,0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Základníprincipy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barvení: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u="sng" dirty="0" smtClean="0">
                <a:solidFill>
                  <a:schemeClr val="accent1"/>
                </a:solidFill>
              </a:rPr>
              <a:t>Aniontové </a:t>
            </a:r>
            <a:r>
              <a:rPr lang="cs-CZ" sz="1800" u="sng" dirty="0">
                <a:solidFill>
                  <a:schemeClr val="accent1"/>
                </a:solidFill>
              </a:rPr>
              <a:t>(kyselé</a:t>
            </a:r>
            <a:r>
              <a:rPr lang="cs-CZ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cs-CZ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barvivo</a:t>
            </a:r>
            <a:r>
              <a:rPr lang="cs-CZ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 err="1" smtClean="0"/>
              <a:t>eosin</a:t>
            </a:r>
            <a:r>
              <a:rPr lang="cs-CZ" sz="1800" dirty="0" smtClean="0"/>
              <a:t> Y </a:t>
            </a:r>
            <a:r>
              <a:rPr lang="cs-CZ" sz="1800" dirty="0"/>
              <a:t>se </a:t>
            </a:r>
            <a:r>
              <a:rPr lang="cs-CZ" sz="1800" dirty="0" smtClean="0"/>
              <a:t>váže </a:t>
            </a:r>
            <a:r>
              <a:rPr lang="cs-CZ" sz="1800" dirty="0"/>
              <a:t>na </a:t>
            </a:r>
            <a:r>
              <a:rPr lang="cs-CZ" sz="1800" i="1" dirty="0" smtClean="0">
                <a:solidFill>
                  <a:schemeClr val="accent1"/>
                </a:solidFill>
              </a:rPr>
              <a:t>kationtové</a:t>
            </a:r>
            <a:r>
              <a:rPr lang="cs-CZ" sz="1800" dirty="0" smtClean="0"/>
              <a:t> části molekul </a:t>
            </a:r>
            <a:r>
              <a:rPr lang="cs-CZ" sz="1800" dirty="0"/>
              <a:t>proteinů a </a:t>
            </a:r>
            <a:r>
              <a:rPr lang="cs-CZ" sz="1800" dirty="0" smtClean="0"/>
              <a:t>barví oranžovočerveně hemoglobin </a:t>
            </a:r>
            <a:r>
              <a:rPr lang="cs-CZ" sz="1800" dirty="0"/>
              <a:t>a </a:t>
            </a:r>
            <a:r>
              <a:rPr lang="cs-CZ" sz="1800" dirty="0" smtClean="0"/>
              <a:t>eozinofilní granula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u="sng" dirty="0" smtClean="0">
                <a:solidFill>
                  <a:schemeClr val="accent1"/>
                </a:solidFill>
              </a:rPr>
              <a:t>Kationtové (zásadité</a:t>
            </a:r>
            <a:r>
              <a:rPr lang="cs-CZ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barvivo</a:t>
            </a:r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 smtClean="0"/>
              <a:t>azur B, se váže na </a:t>
            </a:r>
            <a:r>
              <a:rPr lang="cs-CZ" sz="1800" i="1" dirty="0" smtClean="0">
                <a:solidFill>
                  <a:schemeClr val="accent1"/>
                </a:solidFill>
              </a:rPr>
              <a:t>aniontové</a:t>
            </a:r>
            <a:r>
              <a:rPr lang="cs-CZ" sz="1800" dirty="0" smtClean="0"/>
              <a:t> části molekul a barví modrošedě zbarvení nukleové kyseliny (DNA nebo RNA), nukleoproteiny, granula </a:t>
            </a:r>
            <a:r>
              <a:rPr lang="cs-CZ" sz="1800" dirty="0" err="1" smtClean="0"/>
              <a:t>bazofilů</a:t>
            </a:r>
            <a:r>
              <a:rPr lang="cs-CZ" sz="1800" dirty="0" smtClean="0"/>
              <a:t> a  sekundární granula </a:t>
            </a:r>
            <a:r>
              <a:rPr lang="cs-CZ" sz="1800" dirty="0" err="1" smtClean="0"/>
              <a:t>neutrofilů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000" dirty="0" smtClean="0"/>
              <a:t>Celkové obarvení nátěru je výsledkem řady různých kombinací těchto barevných reakcí, které nakonec dávají výsledný vzhled nabarveného preparátu</a:t>
            </a:r>
            <a:r>
              <a:rPr lang="cs-CZ" sz="2400" dirty="0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Poznámka: preparáty lze </a:t>
            </a:r>
            <a:r>
              <a:rPr lang="cs-CZ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také </a:t>
            </a:r>
            <a:r>
              <a:rPr lang="cs-CZ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připravovat na </a:t>
            </a:r>
            <a:r>
              <a:rPr lang="cs-CZ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nátěrových a barvících automatech.</a:t>
            </a:r>
            <a:endParaRPr lang="cs-CZ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Příklady webových stránek</a:t>
            </a:r>
            <a:endParaRPr lang="cs-CZ" sz="36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/>
          </a:bodyPr>
          <a:lstStyle/>
          <a:p>
            <a:r>
              <a:rPr lang="cs-CZ" sz="18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hematologický atlas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http://www.hematocytologie.eu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://www.hematologyatlas.com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www.grsmu.by/files/file/university/cafedry/klinicheskaya-immynologiya/files/fiu/atlas.pdf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://www.google.cz/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search?hl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cs&amp;site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imghp&amp;tbm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isch&amp;source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hp&amp;biw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=1280&amp;bih=908&amp;q=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erythroblasts&amp;oq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erythrob&amp;gs_l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=img.1.3.0i19l10.6606.9583.0.12410.8.8.0.0.0.0.68.208.8.8.0....0...1ac.1.64.img..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0.8.201.NRIoSeIUgdk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cs-CZ" sz="1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http://www.sekk.cz/infoservis/2006_Morfologie_erytrocytu.pdf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WBC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https://www.google.cz/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search?hl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cs&amp;site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imghp&amp;tbm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isch&amp;source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hp&amp;biw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=1280&amp;bih=908&amp;q=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leukocytes&amp;oq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leukocy&amp;gs_l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=img.1.2.0l3j0i30l7.1937.12377.0.15795.7.6.0.1.1.0.244.565.5j0j1.6.0....0...1ac.1.64.img..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0.7.577.pvdZx9LlCHk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https://www.google.cz/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search?hl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cs&amp;site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imghp&amp;tbm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isch&amp;source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hp&amp;biw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=1280&amp;bih=908&amp;q=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platelets&amp;oq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platelets&amp;gs_l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=img.1.0.0i19l10.1770.5225.0.7869.9.7.0.2.2.0.207.325.6j0j1.7.0....0...1ac.1.64.img..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0.9.349.CiouVP0aXo0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Vyšetřování</a:t>
            </a:r>
            <a:r>
              <a:rPr lang="cs-CZ" sz="3200" b="1" dirty="0" smtClean="0">
                <a:solidFill>
                  <a:srgbClr val="0000FF"/>
                </a:solidFill>
              </a:rPr>
              <a:t> krevních buněk v periferní krvi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46783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nesrážlivá periferní krev 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antikoagulační činidlo: K3EDTA nebo K2EDTA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vyšetření: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hematologické analyzátory 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00FFFF"/>
              </a:buClr>
              <a:buNone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ruby.fgcu.edu/courses/hogedegb/80026/Hem01Lab1a_files/image03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35814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468313" y="549275"/>
            <a:ext cx="1633537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myeloblast</a:t>
            </a:r>
          </a:p>
        </p:txBody>
      </p:sp>
      <p:sp>
        <p:nvSpPr>
          <p:cNvPr id="8195" name="Oval 6"/>
          <p:cNvSpPr>
            <a:spLocks noChangeArrowheads="1"/>
          </p:cNvSpPr>
          <p:nvPr/>
        </p:nvSpPr>
        <p:spPr bwMode="auto">
          <a:xfrm>
            <a:off x="468313" y="1557338"/>
            <a:ext cx="15843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promyelocyt</a:t>
            </a:r>
          </a:p>
        </p:txBody>
      </p:sp>
      <p:sp>
        <p:nvSpPr>
          <p:cNvPr id="8196" name="Oval 8"/>
          <p:cNvSpPr>
            <a:spLocks noChangeArrowheads="1"/>
          </p:cNvSpPr>
          <p:nvPr/>
        </p:nvSpPr>
        <p:spPr bwMode="auto">
          <a:xfrm>
            <a:off x="0" y="2565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myelocyt</a:t>
            </a:r>
          </a:p>
        </p:txBody>
      </p:sp>
      <p:sp>
        <p:nvSpPr>
          <p:cNvPr id="8197" name="Oval 9"/>
          <p:cNvSpPr>
            <a:spLocks noChangeArrowheads="1"/>
          </p:cNvSpPr>
          <p:nvPr/>
        </p:nvSpPr>
        <p:spPr bwMode="auto">
          <a:xfrm>
            <a:off x="900113" y="2565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myelocyt</a:t>
            </a:r>
          </a:p>
        </p:txBody>
      </p:sp>
      <p:sp>
        <p:nvSpPr>
          <p:cNvPr id="8198" name="Oval 10"/>
          <p:cNvSpPr>
            <a:spLocks noChangeArrowheads="1"/>
          </p:cNvSpPr>
          <p:nvPr/>
        </p:nvSpPr>
        <p:spPr bwMode="auto">
          <a:xfrm>
            <a:off x="1835150" y="2565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bazofilní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myelocyt</a:t>
            </a:r>
          </a:p>
        </p:txBody>
      </p:sp>
      <p:sp>
        <p:nvSpPr>
          <p:cNvPr id="8199" name="Oval 11"/>
          <p:cNvSpPr>
            <a:spLocks noChangeArrowheads="1"/>
          </p:cNvSpPr>
          <p:nvPr/>
        </p:nvSpPr>
        <p:spPr bwMode="auto">
          <a:xfrm>
            <a:off x="0" y="36449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metamy</a:t>
            </a:r>
          </a:p>
        </p:txBody>
      </p:sp>
      <p:sp>
        <p:nvSpPr>
          <p:cNvPr id="8200" name="Oval 12"/>
          <p:cNvSpPr>
            <a:spLocks noChangeArrowheads="1"/>
          </p:cNvSpPr>
          <p:nvPr/>
        </p:nvSpPr>
        <p:spPr bwMode="auto">
          <a:xfrm>
            <a:off x="900113" y="36449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metamy</a:t>
            </a:r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1835150" y="36449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bazofilní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metamy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202" name="Oval 14"/>
          <p:cNvSpPr>
            <a:spLocks noChangeArrowheads="1"/>
          </p:cNvSpPr>
          <p:nvPr/>
        </p:nvSpPr>
        <p:spPr bwMode="auto">
          <a:xfrm>
            <a:off x="0" y="49418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tyč</a:t>
            </a:r>
          </a:p>
        </p:txBody>
      </p:sp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971550" y="49418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tyč</a:t>
            </a:r>
          </a:p>
        </p:txBody>
      </p:sp>
      <p:sp>
        <p:nvSpPr>
          <p:cNvPr id="8204" name="Oval 16"/>
          <p:cNvSpPr>
            <a:spLocks noChangeArrowheads="1"/>
          </p:cNvSpPr>
          <p:nvPr/>
        </p:nvSpPr>
        <p:spPr bwMode="auto">
          <a:xfrm>
            <a:off x="1908175" y="49418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segment</a:t>
            </a:r>
          </a:p>
        </p:txBody>
      </p:sp>
      <p:sp>
        <p:nvSpPr>
          <p:cNvPr id="8206" name="Oval 18"/>
          <p:cNvSpPr>
            <a:spLocks noChangeArrowheads="1"/>
          </p:cNvSpPr>
          <p:nvPr/>
        </p:nvSpPr>
        <p:spPr bwMode="auto">
          <a:xfrm>
            <a:off x="971550" y="5943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>
              <a:solidFill>
                <a:srgbClr val="FF9933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207" name="Oval 19"/>
          <p:cNvSpPr>
            <a:spLocks noChangeArrowheads="1"/>
          </p:cNvSpPr>
          <p:nvPr/>
        </p:nvSpPr>
        <p:spPr bwMode="auto">
          <a:xfrm>
            <a:off x="1908175" y="5943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bazofilní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segment</a:t>
            </a:r>
          </a:p>
        </p:txBody>
      </p:sp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2987675" y="549275"/>
            <a:ext cx="15843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proerytroblast</a:t>
            </a:r>
          </a:p>
        </p:txBody>
      </p:sp>
      <p:sp>
        <p:nvSpPr>
          <p:cNvPr id="8209" name="Oval 21"/>
          <p:cNvSpPr>
            <a:spLocks noChangeArrowheads="1"/>
          </p:cNvSpPr>
          <p:nvPr/>
        </p:nvSpPr>
        <p:spPr bwMode="auto">
          <a:xfrm>
            <a:off x="2879725" y="1595871"/>
            <a:ext cx="1836737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210" name="Oval 22"/>
          <p:cNvSpPr>
            <a:spLocks noChangeArrowheads="1"/>
          </p:cNvSpPr>
          <p:nvPr/>
        </p:nvSpPr>
        <p:spPr bwMode="auto">
          <a:xfrm>
            <a:off x="2843213" y="2565400"/>
            <a:ext cx="187325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C00000"/>
                </a:solidFill>
              </a:rPr>
              <a:t>středně zralý erytroblast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FF0000"/>
                </a:solidFill>
              </a:rPr>
              <a:t>(polychromní normoblast)</a:t>
            </a:r>
            <a:endParaRPr lang="cs-CZ" altLang="cs-CZ" sz="1200" dirty="0">
              <a:solidFill>
                <a:srgbClr val="FF0000"/>
              </a:solidFill>
            </a:endParaRPr>
          </a:p>
        </p:txBody>
      </p:sp>
      <p:sp>
        <p:nvSpPr>
          <p:cNvPr id="8211" name="Oval 23"/>
          <p:cNvSpPr>
            <a:spLocks noChangeArrowheads="1"/>
          </p:cNvSpPr>
          <p:nvPr/>
        </p:nvSpPr>
        <p:spPr bwMode="auto">
          <a:xfrm>
            <a:off x="2879726" y="3573463"/>
            <a:ext cx="1836736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C00000"/>
                </a:solidFill>
              </a:rPr>
              <a:t>pozdní erytroblast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FF0000"/>
                </a:solidFill>
              </a:rPr>
              <a:t>(</a:t>
            </a:r>
            <a:r>
              <a:rPr lang="cs-CZ" altLang="cs-CZ" sz="1200" dirty="0" err="1" smtClean="0">
                <a:solidFill>
                  <a:srgbClr val="FF0000"/>
                </a:solidFill>
              </a:rPr>
              <a:t>ortochromní</a:t>
            </a:r>
            <a:r>
              <a:rPr lang="cs-CZ" altLang="cs-CZ" sz="1200" dirty="0" smtClean="0">
                <a:solidFill>
                  <a:srgbClr val="FF0000"/>
                </a:solidFill>
              </a:rPr>
              <a:t>/</a:t>
            </a:r>
            <a:r>
              <a:rPr lang="cs-CZ" altLang="cs-CZ" sz="1200" dirty="0" err="1" smtClean="0">
                <a:solidFill>
                  <a:srgbClr val="FF0000"/>
                </a:solidFill>
              </a:rPr>
              <a:t>oxyfilní</a:t>
            </a:r>
            <a:r>
              <a:rPr lang="cs-CZ" altLang="cs-CZ" sz="1200" dirty="0" smtClean="0">
                <a:solidFill>
                  <a:srgbClr val="FF0000"/>
                </a:solidFill>
              </a:rPr>
              <a:t> </a:t>
            </a:r>
            <a:br>
              <a:rPr lang="cs-CZ" altLang="cs-CZ" sz="1200" dirty="0" smtClean="0">
                <a:solidFill>
                  <a:srgbClr val="FF0000"/>
                </a:solidFill>
              </a:rPr>
            </a:br>
            <a:r>
              <a:rPr lang="cs-CZ" altLang="cs-CZ" sz="1200" dirty="0" smtClean="0">
                <a:solidFill>
                  <a:srgbClr val="FF0000"/>
                </a:solidFill>
              </a:rPr>
              <a:t>normoblast)</a:t>
            </a:r>
            <a:endParaRPr lang="cs-CZ" altLang="cs-CZ" sz="1200" dirty="0">
              <a:solidFill>
                <a:srgbClr val="FF0000"/>
              </a:solidFill>
            </a:endParaRPr>
          </a:p>
        </p:txBody>
      </p:sp>
      <p:sp>
        <p:nvSpPr>
          <p:cNvPr id="8212" name="Oval 24"/>
          <p:cNvSpPr>
            <a:spLocks noChangeArrowheads="1"/>
          </p:cNvSpPr>
          <p:nvPr/>
        </p:nvSpPr>
        <p:spPr bwMode="auto">
          <a:xfrm>
            <a:off x="3059113" y="4941888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retikulocyt</a:t>
            </a:r>
          </a:p>
        </p:txBody>
      </p:sp>
      <p:sp>
        <p:nvSpPr>
          <p:cNvPr id="8213" name="Oval 25"/>
          <p:cNvSpPr>
            <a:spLocks noChangeArrowheads="1"/>
          </p:cNvSpPr>
          <p:nvPr/>
        </p:nvSpPr>
        <p:spPr bwMode="auto">
          <a:xfrm>
            <a:off x="3059113" y="5943600"/>
            <a:ext cx="144145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erytrocyt</a:t>
            </a:r>
          </a:p>
        </p:txBody>
      </p:sp>
      <p:sp>
        <p:nvSpPr>
          <p:cNvPr id="8214" name="Oval 26"/>
          <p:cNvSpPr>
            <a:spLocks noChangeArrowheads="1"/>
          </p:cNvSpPr>
          <p:nvPr/>
        </p:nvSpPr>
        <p:spPr bwMode="auto">
          <a:xfrm>
            <a:off x="4787900" y="1412875"/>
            <a:ext cx="1295400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monoblast</a:t>
            </a:r>
            <a:endParaRPr lang="cs-CZ" altLang="cs-CZ" sz="1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auto">
          <a:xfrm>
            <a:off x="4787900" y="2565400"/>
            <a:ext cx="1368425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promonocyt</a:t>
            </a:r>
            <a:endParaRPr lang="cs-CZ" altLang="cs-CZ" sz="1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6" name="Oval 28"/>
          <p:cNvSpPr>
            <a:spLocks noChangeArrowheads="1"/>
          </p:cNvSpPr>
          <p:nvPr/>
        </p:nvSpPr>
        <p:spPr bwMode="auto">
          <a:xfrm>
            <a:off x="4787900" y="5445125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monocyt</a:t>
            </a:r>
          </a:p>
        </p:txBody>
      </p:sp>
      <p:sp>
        <p:nvSpPr>
          <p:cNvPr id="8217" name="Oval 29"/>
          <p:cNvSpPr>
            <a:spLocks noChangeArrowheads="1"/>
          </p:cNvSpPr>
          <p:nvPr/>
        </p:nvSpPr>
        <p:spPr bwMode="auto">
          <a:xfrm>
            <a:off x="6194425" y="1128713"/>
            <a:ext cx="1690688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magakaryoblast</a:t>
            </a:r>
            <a:endParaRPr lang="cs-CZ" altLang="cs-CZ" sz="1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8" name="Oval 30"/>
          <p:cNvSpPr>
            <a:spLocks noChangeArrowheads="1"/>
          </p:cNvSpPr>
          <p:nvPr/>
        </p:nvSpPr>
        <p:spPr bwMode="auto">
          <a:xfrm>
            <a:off x="6300788" y="2205038"/>
            <a:ext cx="15113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promegakaryocyt</a:t>
            </a:r>
            <a:endParaRPr lang="cs-CZ" altLang="cs-CZ" sz="1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9" name="Oval 31"/>
          <p:cNvSpPr>
            <a:spLocks noChangeArrowheads="1"/>
          </p:cNvSpPr>
          <p:nvPr/>
        </p:nvSpPr>
        <p:spPr bwMode="auto">
          <a:xfrm>
            <a:off x="6264275" y="3284538"/>
            <a:ext cx="15843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6699"/>
                </a:solidFill>
              </a:rPr>
              <a:t>megakaryocyt</a:t>
            </a:r>
          </a:p>
        </p:txBody>
      </p:sp>
      <p:sp>
        <p:nvSpPr>
          <p:cNvPr id="8220" name="Oval 32"/>
          <p:cNvSpPr>
            <a:spLocks noChangeArrowheads="1"/>
          </p:cNvSpPr>
          <p:nvPr/>
        </p:nvSpPr>
        <p:spPr bwMode="auto">
          <a:xfrm>
            <a:off x="6372225" y="5445125"/>
            <a:ext cx="1439863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6699"/>
                </a:solidFill>
              </a:rPr>
              <a:t>trombocyty</a:t>
            </a:r>
          </a:p>
        </p:txBody>
      </p:sp>
      <p:sp>
        <p:nvSpPr>
          <p:cNvPr id="8221" name="Line 34"/>
          <p:cNvSpPr>
            <a:spLocks noChangeShapeType="1"/>
          </p:cNvSpPr>
          <p:nvPr/>
        </p:nvSpPr>
        <p:spPr bwMode="auto">
          <a:xfrm>
            <a:off x="2843213" y="0"/>
            <a:ext cx="73025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2" name="Line 35"/>
          <p:cNvSpPr>
            <a:spLocks noChangeShapeType="1"/>
          </p:cNvSpPr>
          <p:nvPr/>
        </p:nvSpPr>
        <p:spPr bwMode="auto">
          <a:xfrm>
            <a:off x="4716463" y="0"/>
            <a:ext cx="71437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3" name="Line 37"/>
          <p:cNvSpPr>
            <a:spLocks noChangeShapeType="1"/>
          </p:cNvSpPr>
          <p:nvPr/>
        </p:nvSpPr>
        <p:spPr bwMode="auto">
          <a:xfrm>
            <a:off x="6156325" y="0"/>
            <a:ext cx="71438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4" name="Line 38"/>
          <p:cNvSpPr>
            <a:spLocks noChangeShapeType="1"/>
          </p:cNvSpPr>
          <p:nvPr/>
        </p:nvSpPr>
        <p:spPr bwMode="auto">
          <a:xfrm>
            <a:off x="7885113" y="0"/>
            <a:ext cx="0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5" name="Oval 39"/>
          <p:cNvSpPr>
            <a:spLocks noChangeArrowheads="1"/>
          </p:cNvSpPr>
          <p:nvPr/>
        </p:nvSpPr>
        <p:spPr bwMode="auto">
          <a:xfrm>
            <a:off x="8027988" y="1196975"/>
            <a:ext cx="1116012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lymfoblast</a:t>
            </a:r>
          </a:p>
        </p:txBody>
      </p:sp>
      <p:sp>
        <p:nvSpPr>
          <p:cNvPr id="8226" name="Oval 40"/>
          <p:cNvSpPr>
            <a:spLocks noChangeArrowheads="1"/>
          </p:cNvSpPr>
          <p:nvPr/>
        </p:nvSpPr>
        <p:spPr bwMode="auto">
          <a:xfrm>
            <a:off x="7885113" y="2349500"/>
            <a:ext cx="1258887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prolymfocyt</a:t>
            </a:r>
            <a:endParaRPr lang="cs-CZ" altLang="cs-CZ" sz="1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27" name="Oval 41"/>
          <p:cNvSpPr>
            <a:spLocks noChangeArrowheads="1"/>
          </p:cNvSpPr>
          <p:nvPr/>
        </p:nvSpPr>
        <p:spPr bwMode="auto">
          <a:xfrm>
            <a:off x="7956550" y="5373688"/>
            <a:ext cx="118745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003399"/>
                </a:solidFill>
              </a:rPr>
              <a:t>lymfocyt</a:t>
            </a:r>
          </a:p>
        </p:txBody>
      </p:sp>
      <p:sp>
        <p:nvSpPr>
          <p:cNvPr id="8228" name="Text Box 56"/>
          <p:cNvSpPr txBox="1">
            <a:spLocks noChangeArrowheads="1"/>
          </p:cNvSpPr>
          <p:nvPr/>
        </p:nvSpPr>
        <p:spPr bwMode="auto">
          <a:xfrm>
            <a:off x="1935070" y="5157788"/>
            <a:ext cx="851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 smtClean="0">
                <a:solidFill>
                  <a:srgbClr val="660066"/>
                </a:solidFill>
              </a:rPr>
              <a:t>bazofilní</a:t>
            </a:r>
            <a:endParaRPr lang="cs-CZ" altLang="cs-CZ" sz="14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rgbClr val="660066"/>
                </a:solidFill>
              </a:rPr>
              <a:t>tyčí</a:t>
            </a:r>
          </a:p>
        </p:txBody>
      </p:sp>
      <p:sp>
        <p:nvSpPr>
          <p:cNvPr id="8229" name="Text Box 58"/>
          <p:cNvSpPr txBox="1">
            <a:spLocks noChangeArrowheads="1"/>
          </p:cNvSpPr>
          <p:nvPr/>
        </p:nvSpPr>
        <p:spPr bwMode="auto">
          <a:xfrm>
            <a:off x="971550" y="6165850"/>
            <a:ext cx="982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segment</a:t>
            </a:r>
          </a:p>
        </p:txBody>
      </p:sp>
      <p:sp>
        <p:nvSpPr>
          <p:cNvPr id="8230" name="Text Box 60"/>
          <p:cNvSpPr txBox="1">
            <a:spLocks noChangeArrowheads="1"/>
          </p:cNvSpPr>
          <p:nvPr/>
        </p:nvSpPr>
        <p:spPr bwMode="auto">
          <a:xfrm>
            <a:off x="2879725" y="1783705"/>
            <a:ext cx="1836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C00000"/>
                </a:solidFill>
              </a:rPr>
              <a:t>časný erytroblast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FF0000"/>
                </a:solidFill>
              </a:rPr>
              <a:t>(bazofilní normoblast)</a:t>
            </a:r>
            <a:endParaRPr lang="cs-CZ" altLang="cs-CZ" sz="1200" dirty="0">
              <a:solidFill>
                <a:srgbClr val="FF0000"/>
              </a:solidFill>
            </a:endParaRPr>
          </a:p>
        </p:txBody>
      </p:sp>
      <p:sp>
        <p:nvSpPr>
          <p:cNvPr id="8231" name="Line 66"/>
          <p:cNvSpPr>
            <a:spLocks noChangeShapeType="1"/>
          </p:cNvSpPr>
          <p:nvPr/>
        </p:nvSpPr>
        <p:spPr bwMode="auto">
          <a:xfrm>
            <a:off x="0" y="47894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2" name="Rectangle 68"/>
          <p:cNvSpPr>
            <a:spLocks noChangeArrowheads="1"/>
          </p:cNvSpPr>
          <p:nvPr/>
        </p:nvSpPr>
        <p:spPr bwMode="auto">
          <a:xfrm>
            <a:off x="6743700" y="4630376"/>
            <a:ext cx="2209800" cy="360363"/>
          </a:xfrm>
          <a:prstGeom prst="rect">
            <a:avLst/>
          </a:prstGeom>
          <a:solidFill>
            <a:srgbClr val="FF66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PERIFERNÍ KREV</a:t>
            </a:r>
          </a:p>
        </p:txBody>
      </p:sp>
      <p:sp>
        <p:nvSpPr>
          <p:cNvPr id="8233" name="Line 69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4" name="Rectangle 70"/>
          <p:cNvSpPr>
            <a:spLocks noChangeArrowheads="1"/>
          </p:cNvSpPr>
          <p:nvPr/>
        </p:nvSpPr>
        <p:spPr bwMode="auto">
          <a:xfrm>
            <a:off x="7164388" y="188913"/>
            <a:ext cx="1778000" cy="476250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KOSTNÍ DŘEŇ</a:t>
            </a:r>
          </a:p>
        </p:txBody>
      </p:sp>
      <p:sp>
        <p:nvSpPr>
          <p:cNvPr id="8235" name="Oval 71"/>
          <p:cNvSpPr>
            <a:spLocks noChangeArrowheads="1"/>
          </p:cNvSpPr>
          <p:nvPr/>
        </p:nvSpPr>
        <p:spPr bwMode="auto">
          <a:xfrm>
            <a:off x="7956550" y="3933825"/>
            <a:ext cx="1187450" cy="5762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i="1" dirty="0">
                <a:solidFill>
                  <a:srgbClr val="003399"/>
                </a:solidFill>
              </a:rPr>
              <a:t>plazmat. b</a:t>
            </a:r>
            <a:r>
              <a:rPr lang="cs-CZ" altLang="cs-CZ" sz="1200" i="1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8236" name="Oval 72"/>
          <p:cNvSpPr>
            <a:spLocks noChangeArrowheads="1"/>
          </p:cNvSpPr>
          <p:nvPr/>
        </p:nvSpPr>
        <p:spPr bwMode="auto">
          <a:xfrm>
            <a:off x="4859338" y="3933825"/>
            <a:ext cx="1225550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i="1" dirty="0">
                <a:solidFill>
                  <a:schemeClr val="bg2">
                    <a:lumMod val="50000"/>
                  </a:schemeClr>
                </a:solidFill>
              </a:rPr>
              <a:t>makrofág</a:t>
            </a:r>
          </a:p>
        </p:txBody>
      </p:sp>
    </p:spTree>
    <p:extLst>
      <p:ext uri="{BB962C8B-B14F-4D97-AF65-F5344CB8AC3E}">
        <p14:creationId xmlns:p14="http://schemas.microsoft.com/office/powerpoint/2010/main" val="33945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840\Documents\Databáze-Dif-KO_10-13\AL1\A0070392BB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" y="548680"/>
            <a:ext cx="2160240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promyel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0070" r="33194" b="27951"/>
          <a:stretch>
            <a:fillRect/>
          </a:stretch>
        </p:blipFill>
        <p:spPr bwMode="auto">
          <a:xfrm>
            <a:off x="2428381" y="543000"/>
            <a:ext cx="1496273" cy="18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36" y="548680"/>
            <a:ext cx="2193107" cy="2211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99" y="506279"/>
            <a:ext cx="2213111" cy="2231553"/>
          </a:xfrm>
          <a:prstGeom prst="rect">
            <a:avLst/>
          </a:prstGeom>
        </p:spPr>
      </p:pic>
      <p:pic>
        <p:nvPicPr>
          <p:cNvPr id="9" name="Picture 2" descr="C:\Users\3840\Documents\Cíl-Databáze-10-12\F4\A00717R6DB_0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10410" r="10812" b="7858"/>
          <a:stretch>
            <a:fillRect/>
          </a:stretch>
        </p:blipFill>
        <p:spPr bwMode="auto">
          <a:xfrm>
            <a:off x="3800268" y="2480508"/>
            <a:ext cx="24241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3840\Documents\Databáze-Dif-KO_10-13\MP4-baso\A0068645BB_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62" y="2469637"/>
            <a:ext cx="2366055" cy="23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840\Documents\Databáze-Dif-KO_10-13\F1\A0010172DA_0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39360"/>
            <a:ext cx="2214605" cy="2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3840\Documents\Databáze-Dif-KO_10-13\F1\A0010172DA_0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74" y="2480508"/>
            <a:ext cx="2376264" cy="23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3840\Documents\Databáze-Dif-KO_10-13\F1\A0010172DA_02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4968"/>
            <a:ext cx="2002532" cy="20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3840\Documents\Databáze-Dif-KO_10-13\F1\A0010172DA_04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86" y="4794968"/>
            <a:ext cx="2002532" cy="20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9153" y="125852"/>
            <a:ext cx="122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</a:rPr>
              <a:t>Leukocyty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90846" y="548680"/>
            <a:ext cx="484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blast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56521" y="509922"/>
            <a:ext cx="96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promyelocyt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10829" y="522107"/>
            <a:ext cx="752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myelocyt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05916" y="515303"/>
            <a:ext cx="114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meatamyelocyt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14778" y="2521190"/>
            <a:ext cx="1413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neutrofilní segment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39513" y="2523292"/>
            <a:ext cx="1407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eozinofilní segment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660232" y="2588421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bazofilní segment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772374" y="4855408"/>
            <a:ext cx="72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lymfocyt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148638" y="4882753"/>
            <a:ext cx="72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lymfocyt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580831" y="4676190"/>
            <a:ext cx="738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monocyt</a:t>
            </a:r>
            <a:endParaRPr lang="cs-CZ" sz="1200" dirty="0"/>
          </a:p>
        </p:txBody>
      </p:sp>
      <p:pic>
        <p:nvPicPr>
          <p:cNvPr id="4" name="Picture 2" descr="C:\Users\3840\Documents\Databáze-Dif-KO_10-13\F7\8403699442_0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" y="2680608"/>
            <a:ext cx="2096886" cy="21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8713" y="2755105"/>
            <a:ext cx="1005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neutofilní</a:t>
            </a:r>
            <a:r>
              <a:rPr lang="cs-CZ" sz="1200" dirty="0" smtClean="0"/>
              <a:t> tyč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7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erytrobla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13620" r="47726" b="16606"/>
          <a:stretch>
            <a:fillRect/>
          </a:stretch>
        </p:blipFill>
        <p:spPr bwMode="auto">
          <a:xfrm>
            <a:off x="253124" y="548680"/>
            <a:ext cx="1655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RBC-baso,poly,o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9"/>
          <a:stretch>
            <a:fillRect/>
          </a:stretch>
        </p:blipFill>
        <p:spPr bwMode="auto">
          <a:xfrm>
            <a:off x="2051720" y="548680"/>
            <a:ext cx="309721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3840\Documents\Databáze-Dif-KO_10-13\F1\A0010172DA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80144" r="80905" b="4467"/>
          <a:stretch/>
        </p:blipFill>
        <p:spPr bwMode="auto">
          <a:xfrm>
            <a:off x="5292080" y="3078017"/>
            <a:ext cx="3671540" cy="36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gk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8302" r="6744" b="11090"/>
          <a:stretch>
            <a:fillRect/>
          </a:stretch>
        </p:blipFill>
        <p:spPr bwMode="auto">
          <a:xfrm>
            <a:off x="23129" y="3356400"/>
            <a:ext cx="2917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iso 01"/>
          <p:cNvPicPr>
            <a:picLocks noChangeAspect="1" noChangeArrowheads="1"/>
          </p:cNvPicPr>
          <p:nvPr/>
        </p:nvPicPr>
        <p:blipFill rotWithShape="1"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7623" r="8863"/>
          <a:stretch/>
        </p:blipFill>
        <p:spPr bwMode="auto">
          <a:xfrm>
            <a:off x="2942154" y="3350821"/>
            <a:ext cx="2206778" cy="32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1720" y="181255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Erytrocyty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1281" y="2996605"/>
            <a:ext cx="12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Trombocyty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795" y="644422"/>
            <a:ext cx="108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proerytroblast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23928" y="1784016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bazofilní NRBC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43319" y="1894806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 smtClean="0"/>
              <a:t>polychromní</a:t>
            </a:r>
            <a:br>
              <a:rPr lang="cs-CZ" sz="1100" dirty="0" smtClean="0"/>
            </a:br>
            <a:r>
              <a:rPr lang="cs-CZ" sz="1100" dirty="0" smtClean="0"/>
              <a:t>NRBC</a:t>
            </a:r>
            <a:endParaRPr lang="cs-CZ" sz="11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16486" y="105273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oxyfilní</a:t>
            </a:r>
            <a:r>
              <a:rPr lang="cs-CZ" sz="1000" dirty="0" smtClean="0"/>
              <a:t> NRBC</a:t>
            </a:r>
            <a:endParaRPr lang="cs-CZ" sz="1000" dirty="0"/>
          </a:p>
        </p:txBody>
      </p:sp>
      <p:pic>
        <p:nvPicPr>
          <p:cNvPr id="1026" name="Picture 2" descr="C:\Users\3840\Documents\Databáze-Dif-KO_10-13\F3\8403637449_05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/>
          <a:stretch/>
        </p:blipFill>
        <p:spPr bwMode="auto">
          <a:xfrm rot="5400000">
            <a:off x="5854067" y="647217"/>
            <a:ext cx="2105085" cy="22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398617" y="2248748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oxyfilní</a:t>
            </a:r>
            <a:r>
              <a:rPr lang="cs-CZ" sz="1200" dirty="0" smtClean="0"/>
              <a:t> NRBC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883210" y="3442249"/>
            <a:ext cx="1058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megakaryocyt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182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288" y="116632"/>
            <a:ext cx="8229600" cy="882540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Hematologické analyzátory</a:t>
            </a:r>
            <a:endParaRPr lang="cs-CZ" sz="3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www.sysmex.com/us/en/Company/News/PublishingImages/2013_summer_XN-3000_DI-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8" y="3514725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www.beckmancoulter.com/ucm/idc/groups/public/documents/webasset/glb_bci_052106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3564" r="2557" b="18710"/>
          <a:stretch/>
        </p:blipFill>
        <p:spPr bwMode="auto">
          <a:xfrm>
            <a:off x="5220072" y="1076325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terbiolab.com/wp-content/uploads/2014/07/CD-Sapphire-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6325"/>
            <a:ext cx="4114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Principy měření hematologických analyzátorů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hydrodynamická fokusace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rincipy měření: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impedanční analýza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optická analýza</a:t>
            </a:r>
          </a:p>
          <a:p>
            <a:pPr lvl="1">
              <a:buClr>
                <a:srgbClr val="00FFFF"/>
              </a:buClr>
            </a:pPr>
            <a:r>
              <a:rPr lang="cs-CZ" sz="2000" i="1" dirty="0" smtClean="0">
                <a:solidFill>
                  <a:schemeClr val="bg2">
                    <a:lumMod val="50000"/>
                  </a:schemeClr>
                </a:solidFill>
              </a:rPr>
              <a:t>kombinace různých principů analýzy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spektrofotometrická analýza hemoglobinu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Principy měření umožňují vyšetření: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kvantitativní – počet buněk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kvalitativní – morfologie buněk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tvar buňky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tvar a velikost jádra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obsah cytoplazmy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Hydrodynamická fokusace</a:t>
            </a:r>
            <a:endParaRPr lang="cs-CZ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usměrnění buněk proudem nosné izotonické kapaliny (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diluent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průchodu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měřícím kanálem „po jedné“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www.selectscience.net/images/hydrodynamic-focus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6802"/>
            <a:ext cx="3096344" cy="37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562</Words>
  <Application>Microsoft Office PowerPoint</Application>
  <PresentationFormat>Předvádění na obrazovce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Krevní buňky a principy jejich vyšetřování na hematologických analyzátorech a mikroskopicky</vt:lpstr>
      <vt:lpstr>Příklady webových stránek</vt:lpstr>
      <vt:lpstr>Vyšetřování krevních buněk v periferní krvi</vt:lpstr>
      <vt:lpstr>Prezentace aplikace PowerPoint</vt:lpstr>
      <vt:lpstr>Prezentace aplikace PowerPoint</vt:lpstr>
      <vt:lpstr>Prezentace aplikace PowerPoint</vt:lpstr>
      <vt:lpstr>Hematologické analyzátory</vt:lpstr>
      <vt:lpstr>Principy měření hematologických analyzátorů</vt:lpstr>
      <vt:lpstr>Hydrodynamická fokusace</vt:lpstr>
      <vt:lpstr>Impedanční analýza</vt:lpstr>
      <vt:lpstr>Optická analýza</vt:lpstr>
      <vt:lpstr>Prezentace aplikace PowerPoint</vt:lpstr>
      <vt:lpstr>Spektrofotometrická analýza hemoglobinu</vt:lpstr>
      <vt:lpstr>Prezentace aplikace PowerPoint</vt:lpstr>
      <vt:lpstr>Zhotovení nátěru krve</vt:lpstr>
      <vt:lpstr>Mikroskopování</vt:lpstr>
      <vt:lpstr>Barvení nátěrů periferní krve a aspirátů kostní dřeně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Bourkova Ludmila</dc:creator>
  <cp:lastModifiedBy>Bourkova Ludmila</cp:lastModifiedBy>
  <cp:revision>99</cp:revision>
  <dcterms:created xsi:type="dcterms:W3CDTF">2015-12-16T08:12:26Z</dcterms:created>
  <dcterms:modified xsi:type="dcterms:W3CDTF">2016-01-12T13:11:37Z</dcterms:modified>
</cp:coreProperties>
</file>