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  <p:sldMasterId id="2147483960" r:id="rId2"/>
  </p:sldMasterIdLst>
  <p:handoutMasterIdLst>
    <p:handoutMasterId r:id="rId29"/>
  </p:handoutMasterIdLst>
  <p:sldIdLst>
    <p:sldId id="256" r:id="rId3"/>
    <p:sldId id="257" r:id="rId4"/>
    <p:sldId id="258" r:id="rId5"/>
    <p:sldId id="302" r:id="rId6"/>
    <p:sldId id="313" r:id="rId7"/>
    <p:sldId id="300" r:id="rId8"/>
    <p:sldId id="301" r:id="rId9"/>
    <p:sldId id="259" r:id="rId10"/>
    <p:sldId id="261" r:id="rId11"/>
    <p:sldId id="307" r:id="rId12"/>
    <p:sldId id="308" r:id="rId13"/>
    <p:sldId id="312" r:id="rId14"/>
    <p:sldId id="310" r:id="rId15"/>
    <p:sldId id="311" r:id="rId16"/>
    <p:sldId id="314" r:id="rId17"/>
    <p:sldId id="268" r:id="rId18"/>
    <p:sldId id="269" r:id="rId19"/>
    <p:sldId id="270" r:id="rId20"/>
    <p:sldId id="273" r:id="rId21"/>
    <p:sldId id="274" r:id="rId22"/>
    <p:sldId id="275" r:id="rId23"/>
    <p:sldId id="315" r:id="rId24"/>
    <p:sldId id="272" r:id="rId25"/>
    <p:sldId id="276" r:id="rId26"/>
    <p:sldId id="277" r:id="rId27"/>
    <p:sldId id="278" r:id="rId28"/>
  </p:sldIdLst>
  <p:sldSz cx="9144000" cy="6858000" type="screen4x3"/>
  <p:notesSz cx="6858000" cy="93138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170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0146FE-D4B2-48D5-90B8-7F63F3559BC3}" type="doc">
      <dgm:prSet loTypeId="urn:microsoft.com/office/officeart/2009/3/layout/SubStepProcess" loCatId="process" qsTypeId="urn:microsoft.com/office/officeart/2005/8/quickstyle/simple2" qsCatId="simple" csTypeId="urn:microsoft.com/office/officeart/2005/8/colors/accent1_2" csCatId="accent1" phldr="1"/>
      <dgm:spPr/>
    </dgm:pt>
    <dgm:pt modelId="{77F64F5B-7616-4E9A-842E-1D2446DA306B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smtClean="0">
              <a:solidFill>
                <a:schemeClr val="bg2">
                  <a:lumMod val="90000"/>
                </a:schemeClr>
              </a:solidFill>
            </a:rPr>
            <a:t>Odběr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5B5E1637-78E4-4789-B377-080F3D59C0C0}" type="parTrans" cxnId="{C1AE94F6-E625-461C-9EDC-DE41AE8A57EF}">
      <dgm:prSet/>
      <dgm:spPr/>
      <dgm:t>
        <a:bodyPr/>
        <a:lstStyle/>
        <a:p>
          <a:endParaRPr lang="en-US"/>
        </a:p>
      </dgm:t>
    </dgm:pt>
    <dgm:pt modelId="{9F3ED919-8899-4452-A5C8-8C87299C1E44}" type="sibTrans" cxnId="{C1AE94F6-E625-461C-9EDC-DE41AE8A57EF}">
      <dgm:prSet/>
      <dgm:spPr/>
      <dgm:t>
        <a:bodyPr/>
        <a:lstStyle/>
        <a:p>
          <a:endParaRPr lang="en-US"/>
        </a:p>
      </dgm:t>
    </dgm:pt>
    <dgm:pt modelId="{FE949255-B420-4B6C-983C-87CFEE08DA50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smtClean="0">
              <a:solidFill>
                <a:schemeClr val="bg2">
                  <a:lumMod val="90000"/>
                </a:schemeClr>
              </a:solidFill>
            </a:rPr>
            <a:t>Výroba TP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DE9AA97C-9C97-4F0C-AE30-1739F194FF38}" type="parTrans" cxnId="{63645D62-36E6-4504-8C00-C1C95E9BD7A1}">
      <dgm:prSet/>
      <dgm:spPr/>
      <dgm:t>
        <a:bodyPr/>
        <a:lstStyle/>
        <a:p>
          <a:endParaRPr lang="en-US"/>
        </a:p>
      </dgm:t>
    </dgm:pt>
    <dgm:pt modelId="{247CC5A2-5484-46EF-927D-99D9FB743F31}" type="sibTrans" cxnId="{63645D62-36E6-4504-8C00-C1C95E9BD7A1}">
      <dgm:prSet/>
      <dgm:spPr/>
      <dgm:t>
        <a:bodyPr/>
        <a:lstStyle/>
        <a:p>
          <a:endParaRPr lang="en-US"/>
        </a:p>
      </dgm:t>
    </dgm:pt>
    <dgm:pt modelId="{25259A0B-D24C-4CD4-9B79-30931372B3E6}">
      <dgm:prSet phldrT="[Text]"/>
      <dgm:spPr/>
      <dgm:t>
        <a:bodyPr/>
        <a:lstStyle/>
        <a:p>
          <a:r>
            <a:rPr lang="cs-CZ" dirty="0" smtClean="0"/>
            <a:t>Příjem TP na sklad</a:t>
          </a:r>
          <a:endParaRPr lang="en-US" dirty="0"/>
        </a:p>
      </dgm:t>
    </dgm:pt>
    <dgm:pt modelId="{7F90BB41-25B0-4A2A-B808-0C49EF8F95C8}" type="parTrans" cxnId="{B90BDF3A-70FB-4DB6-9A76-EE3AC2128AF0}">
      <dgm:prSet/>
      <dgm:spPr/>
      <dgm:t>
        <a:bodyPr/>
        <a:lstStyle/>
        <a:p>
          <a:endParaRPr lang="en-US"/>
        </a:p>
      </dgm:t>
    </dgm:pt>
    <dgm:pt modelId="{DA505BF9-B51A-4FFB-AD72-FB6C6A721B50}" type="sibTrans" cxnId="{B90BDF3A-70FB-4DB6-9A76-EE3AC2128AF0}">
      <dgm:prSet/>
      <dgm:spPr/>
      <dgm:t>
        <a:bodyPr/>
        <a:lstStyle/>
        <a:p>
          <a:endParaRPr lang="en-US"/>
        </a:p>
      </dgm:t>
    </dgm:pt>
    <dgm:pt modelId="{974273F4-92B0-42B0-8FED-DA92F6211325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smtClean="0">
              <a:solidFill>
                <a:schemeClr val="bg2">
                  <a:lumMod val="90000"/>
                </a:schemeClr>
              </a:solidFill>
            </a:rPr>
            <a:t>Skladování TP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8529AF97-314F-4631-A221-9AC6D575873F}" type="parTrans" cxnId="{2860DA1D-A246-424D-AAE3-7739F6F828CD}">
      <dgm:prSet/>
      <dgm:spPr/>
      <dgm:t>
        <a:bodyPr/>
        <a:lstStyle/>
        <a:p>
          <a:endParaRPr lang="en-US"/>
        </a:p>
      </dgm:t>
    </dgm:pt>
    <dgm:pt modelId="{921C1C6B-0081-458D-B373-0E5A40F8D7A5}" type="sibTrans" cxnId="{2860DA1D-A246-424D-AAE3-7739F6F828CD}">
      <dgm:prSet/>
      <dgm:spPr/>
      <dgm:t>
        <a:bodyPr/>
        <a:lstStyle/>
        <a:p>
          <a:endParaRPr lang="en-US"/>
        </a:p>
      </dgm:t>
    </dgm:pt>
    <dgm:pt modelId="{4B409DFB-F466-4C39-A14B-D0B95427C696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smtClean="0">
              <a:solidFill>
                <a:schemeClr val="bg2">
                  <a:lumMod val="90000"/>
                </a:schemeClr>
              </a:solidFill>
            </a:rPr>
            <a:t>Výdej TP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946D5948-5F79-4C9E-BB37-2DF89F46EFAC}" type="parTrans" cxnId="{D43E0C5F-D6D7-4C24-BB6A-87B699905304}">
      <dgm:prSet/>
      <dgm:spPr/>
      <dgm:t>
        <a:bodyPr/>
        <a:lstStyle/>
        <a:p>
          <a:endParaRPr lang="en-US"/>
        </a:p>
      </dgm:t>
    </dgm:pt>
    <dgm:pt modelId="{9C393B1E-A47C-4FA3-B0B8-A803DC044D1D}" type="sibTrans" cxnId="{D43E0C5F-D6D7-4C24-BB6A-87B699905304}">
      <dgm:prSet/>
      <dgm:spPr/>
      <dgm:t>
        <a:bodyPr/>
        <a:lstStyle/>
        <a:p>
          <a:endParaRPr lang="en-US"/>
        </a:p>
      </dgm:t>
    </dgm:pt>
    <dgm:pt modelId="{A98379FB-6121-4522-998A-4CF755454C9B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smtClean="0">
              <a:solidFill>
                <a:schemeClr val="bg2">
                  <a:lumMod val="90000"/>
                </a:schemeClr>
              </a:solidFill>
            </a:rPr>
            <a:t>Transport TP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6668364A-1AD6-4640-8934-A932864201A5}" type="parTrans" cxnId="{974AB24A-43EE-4C78-9689-766E17C7471D}">
      <dgm:prSet/>
      <dgm:spPr/>
      <dgm:t>
        <a:bodyPr/>
        <a:lstStyle/>
        <a:p>
          <a:endParaRPr lang="en-US"/>
        </a:p>
      </dgm:t>
    </dgm:pt>
    <dgm:pt modelId="{7458FB11-96E1-473D-9853-A7D8FC6E354A}" type="sibTrans" cxnId="{974AB24A-43EE-4C78-9689-766E17C7471D}">
      <dgm:prSet/>
      <dgm:spPr/>
      <dgm:t>
        <a:bodyPr/>
        <a:lstStyle/>
        <a:p>
          <a:endParaRPr lang="en-US"/>
        </a:p>
      </dgm:t>
    </dgm:pt>
    <dgm:pt modelId="{5BB77E93-6C26-4BCD-9640-D743A92C4C3B}" type="pres">
      <dgm:prSet presAssocID="{4F0146FE-D4B2-48D5-90B8-7F63F3559BC3}" presName="Name0" presStyleCnt="0">
        <dgm:presLayoutVars>
          <dgm:chMax val="7"/>
          <dgm:dir/>
          <dgm:animOne val="branch"/>
        </dgm:presLayoutVars>
      </dgm:prSet>
      <dgm:spPr/>
    </dgm:pt>
    <dgm:pt modelId="{00585AF6-4E28-4ABA-B584-45688EAE5009}" type="pres">
      <dgm:prSet presAssocID="{77F64F5B-7616-4E9A-842E-1D2446DA306B}" presName="parTx1" presStyleLbl="node1" presStyleIdx="0" presStyleCnt="6"/>
      <dgm:spPr/>
      <dgm:t>
        <a:bodyPr/>
        <a:lstStyle/>
        <a:p>
          <a:endParaRPr lang="en-US"/>
        </a:p>
      </dgm:t>
    </dgm:pt>
    <dgm:pt modelId="{0646533C-3191-4D7D-BF45-E90331952A98}" type="pres">
      <dgm:prSet presAssocID="{FE949255-B420-4B6C-983C-87CFEE08DA50}" presName="parTx2" presStyleLbl="node1" presStyleIdx="1" presStyleCnt="6"/>
      <dgm:spPr/>
      <dgm:t>
        <a:bodyPr/>
        <a:lstStyle/>
        <a:p>
          <a:endParaRPr lang="cs-CZ"/>
        </a:p>
      </dgm:t>
    </dgm:pt>
    <dgm:pt modelId="{831007B3-3FBE-4ED0-80BD-70DF4AF44264}" type="pres">
      <dgm:prSet presAssocID="{25259A0B-D24C-4CD4-9B79-30931372B3E6}" presName="parTx3" presStyleLbl="node1" presStyleIdx="2" presStyleCnt="6"/>
      <dgm:spPr/>
      <dgm:t>
        <a:bodyPr/>
        <a:lstStyle/>
        <a:p>
          <a:endParaRPr lang="cs-CZ"/>
        </a:p>
      </dgm:t>
    </dgm:pt>
    <dgm:pt modelId="{BCEB9489-F577-451E-8938-540BDB632F3B}" type="pres">
      <dgm:prSet presAssocID="{974273F4-92B0-42B0-8FED-DA92F6211325}" presName="parTx4" presStyleLbl="node1" presStyleIdx="3" presStyleCnt="6"/>
      <dgm:spPr/>
      <dgm:t>
        <a:bodyPr/>
        <a:lstStyle/>
        <a:p>
          <a:endParaRPr lang="cs-CZ"/>
        </a:p>
      </dgm:t>
    </dgm:pt>
    <dgm:pt modelId="{58FC50D8-8662-4A3E-A038-726628F20AB4}" type="pres">
      <dgm:prSet presAssocID="{4B409DFB-F466-4C39-A14B-D0B95427C696}" presName="parTx5" presStyleLbl="node1" presStyleIdx="4" presStyleCnt="6"/>
      <dgm:spPr/>
      <dgm:t>
        <a:bodyPr/>
        <a:lstStyle/>
        <a:p>
          <a:endParaRPr lang="cs-CZ"/>
        </a:p>
      </dgm:t>
    </dgm:pt>
    <dgm:pt modelId="{E930AD06-A6FD-4D84-AD02-84DE43FECC96}" type="pres">
      <dgm:prSet presAssocID="{A98379FB-6121-4522-998A-4CF755454C9B}" presName="parTx6" presStyleLbl="node1" presStyleIdx="5" presStyleCnt="6"/>
      <dgm:spPr/>
      <dgm:t>
        <a:bodyPr/>
        <a:lstStyle/>
        <a:p>
          <a:endParaRPr lang="cs-CZ"/>
        </a:p>
      </dgm:t>
    </dgm:pt>
  </dgm:ptLst>
  <dgm:cxnLst>
    <dgm:cxn modelId="{C1AE94F6-E625-461C-9EDC-DE41AE8A57EF}" srcId="{4F0146FE-D4B2-48D5-90B8-7F63F3559BC3}" destId="{77F64F5B-7616-4E9A-842E-1D2446DA306B}" srcOrd="0" destOrd="0" parTransId="{5B5E1637-78E4-4789-B377-080F3D59C0C0}" sibTransId="{9F3ED919-8899-4452-A5C8-8C87299C1E44}"/>
    <dgm:cxn modelId="{438C2634-D8E3-44A3-B78D-50111E36BF9E}" type="presOf" srcId="{4B409DFB-F466-4C39-A14B-D0B95427C696}" destId="{58FC50D8-8662-4A3E-A038-726628F20AB4}" srcOrd="0" destOrd="0" presId="urn:microsoft.com/office/officeart/2009/3/layout/SubStepProcess"/>
    <dgm:cxn modelId="{017727C5-6E69-472A-9691-85BA9577FFC8}" type="presOf" srcId="{FE949255-B420-4B6C-983C-87CFEE08DA50}" destId="{0646533C-3191-4D7D-BF45-E90331952A98}" srcOrd="0" destOrd="0" presId="urn:microsoft.com/office/officeart/2009/3/layout/SubStepProcess"/>
    <dgm:cxn modelId="{59A6D120-CA25-471A-BD2A-0B8C86DBDD28}" type="presOf" srcId="{77F64F5B-7616-4E9A-842E-1D2446DA306B}" destId="{00585AF6-4E28-4ABA-B584-45688EAE5009}" srcOrd="0" destOrd="0" presId="urn:microsoft.com/office/officeart/2009/3/layout/SubStepProcess"/>
    <dgm:cxn modelId="{D4E7C07E-5872-42FE-B864-C54BF1957251}" type="presOf" srcId="{4F0146FE-D4B2-48D5-90B8-7F63F3559BC3}" destId="{5BB77E93-6C26-4BCD-9640-D743A92C4C3B}" srcOrd="0" destOrd="0" presId="urn:microsoft.com/office/officeart/2009/3/layout/SubStepProcess"/>
    <dgm:cxn modelId="{B90BDF3A-70FB-4DB6-9A76-EE3AC2128AF0}" srcId="{4F0146FE-D4B2-48D5-90B8-7F63F3559BC3}" destId="{25259A0B-D24C-4CD4-9B79-30931372B3E6}" srcOrd="2" destOrd="0" parTransId="{7F90BB41-25B0-4A2A-B808-0C49EF8F95C8}" sibTransId="{DA505BF9-B51A-4FFB-AD72-FB6C6A721B50}"/>
    <dgm:cxn modelId="{2860DA1D-A246-424D-AAE3-7739F6F828CD}" srcId="{4F0146FE-D4B2-48D5-90B8-7F63F3559BC3}" destId="{974273F4-92B0-42B0-8FED-DA92F6211325}" srcOrd="3" destOrd="0" parTransId="{8529AF97-314F-4631-A221-9AC6D575873F}" sibTransId="{921C1C6B-0081-458D-B373-0E5A40F8D7A5}"/>
    <dgm:cxn modelId="{974AB24A-43EE-4C78-9689-766E17C7471D}" srcId="{4F0146FE-D4B2-48D5-90B8-7F63F3559BC3}" destId="{A98379FB-6121-4522-998A-4CF755454C9B}" srcOrd="5" destOrd="0" parTransId="{6668364A-1AD6-4640-8934-A932864201A5}" sibTransId="{7458FB11-96E1-473D-9853-A7D8FC6E354A}"/>
    <dgm:cxn modelId="{63645D62-36E6-4504-8C00-C1C95E9BD7A1}" srcId="{4F0146FE-D4B2-48D5-90B8-7F63F3559BC3}" destId="{FE949255-B420-4B6C-983C-87CFEE08DA50}" srcOrd="1" destOrd="0" parTransId="{DE9AA97C-9C97-4F0C-AE30-1739F194FF38}" sibTransId="{247CC5A2-5484-46EF-927D-99D9FB743F31}"/>
    <dgm:cxn modelId="{D43E0C5F-D6D7-4C24-BB6A-87B699905304}" srcId="{4F0146FE-D4B2-48D5-90B8-7F63F3559BC3}" destId="{4B409DFB-F466-4C39-A14B-D0B95427C696}" srcOrd="4" destOrd="0" parTransId="{946D5948-5F79-4C9E-BB37-2DF89F46EFAC}" sibTransId="{9C393B1E-A47C-4FA3-B0B8-A803DC044D1D}"/>
    <dgm:cxn modelId="{7A93AC4F-D2F1-40D7-B25B-BEEFEE9D7DF8}" type="presOf" srcId="{974273F4-92B0-42B0-8FED-DA92F6211325}" destId="{BCEB9489-F577-451E-8938-540BDB632F3B}" srcOrd="0" destOrd="0" presId="urn:microsoft.com/office/officeart/2009/3/layout/SubStepProcess"/>
    <dgm:cxn modelId="{E4E12A00-570B-42A5-ABAD-C814BD53D20C}" type="presOf" srcId="{25259A0B-D24C-4CD4-9B79-30931372B3E6}" destId="{831007B3-3FBE-4ED0-80BD-70DF4AF44264}" srcOrd="0" destOrd="0" presId="urn:microsoft.com/office/officeart/2009/3/layout/SubStepProcess"/>
    <dgm:cxn modelId="{6AABE3BF-F15D-42AB-A994-1AEB6A3EE48F}" type="presOf" srcId="{A98379FB-6121-4522-998A-4CF755454C9B}" destId="{E930AD06-A6FD-4D84-AD02-84DE43FECC96}" srcOrd="0" destOrd="0" presId="urn:microsoft.com/office/officeart/2009/3/layout/SubStepProcess"/>
    <dgm:cxn modelId="{18E0D56C-3CBB-4DF3-8269-AABC5F214AA0}" type="presParOf" srcId="{5BB77E93-6C26-4BCD-9640-D743A92C4C3B}" destId="{00585AF6-4E28-4ABA-B584-45688EAE5009}" srcOrd="0" destOrd="0" presId="urn:microsoft.com/office/officeart/2009/3/layout/SubStepProcess"/>
    <dgm:cxn modelId="{A61E8A36-91B6-4995-B6D0-4A26F1F49D8B}" type="presParOf" srcId="{5BB77E93-6C26-4BCD-9640-D743A92C4C3B}" destId="{0646533C-3191-4D7D-BF45-E90331952A98}" srcOrd="1" destOrd="0" presId="urn:microsoft.com/office/officeart/2009/3/layout/SubStepProcess"/>
    <dgm:cxn modelId="{8319A581-D0CF-4028-9A04-793C20847623}" type="presParOf" srcId="{5BB77E93-6C26-4BCD-9640-D743A92C4C3B}" destId="{831007B3-3FBE-4ED0-80BD-70DF4AF44264}" srcOrd="2" destOrd="0" presId="urn:microsoft.com/office/officeart/2009/3/layout/SubStepProcess"/>
    <dgm:cxn modelId="{2F4CD64E-3EBB-49E8-95F0-AC5AF781E5B9}" type="presParOf" srcId="{5BB77E93-6C26-4BCD-9640-D743A92C4C3B}" destId="{BCEB9489-F577-451E-8938-540BDB632F3B}" srcOrd="3" destOrd="0" presId="urn:microsoft.com/office/officeart/2009/3/layout/SubStepProcess"/>
    <dgm:cxn modelId="{2F80192C-09B0-40CE-8AB7-BD72B851E24E}" type="presParOf" srcId="{5BB77E93-6C26-4BCD-9640-D743A92C4C3B}" destId="{58FC50D8-8662-4A3E-A038-726628F20AB4}" srcOrd="4" destOrd="0" presId="urn:microsoft.com/office/officeart/2009/3/layout/SubStepProcess"/>
    <dgm:cxn modelId="{7419172F-33F5-4CFD-BA7A-ECF3FCB35563}" type="presParOf" srcId="{5BB77E93-6C26-4BCD-9640-D743A92C4C3B}" destId="{E930AD06-A6FD-4D84-AD02-84DE43FECC96}" srcOrd="5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0146FE-D4B2-48D5-90B8-7F63F3559BC3}" type="doc">
      <dgm:prSet loTypeId="urn:microsoft.com/office/officeart/2009/3/layout/SubStepProcess" loCatId="process" qsTypeId="urn:microsoft.com/office/officeart/2005/8/quickstyle/simple2" qsCatId="simple" csTypeId="urn:microsoft.com/office/officeart/2005/8/colors/accent1_2" csCatId="accent1" phldr="1"/>
      <dgm:spPr/>
    </dgm:pt>
    <dgm:pt modelId="{77F64F5B-7616-4E9A-842E-1D2446DA306B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90000"/>
                </a:schemeClr>
              </a:solidFill>
            </a:rPr>
            <a:t>Odběr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5B5E1637-78E4-4789-B377-080F3D59C0C0}" type="parTrans" cxnId="{C1AE94F6-E625-461C-9EDC-DE41AE8A57EF}">
      <dgm:prSet/>
      <dgm:spPr/>
      <dgm:t>
        <a:bodyPr/>
        <a:lstStyle/>
        <a:p>
          <a:endParaRPr lang="en-US"/>
        </a:p>
      </dgm:t>
    </dgm:pt>
    <dgm:pt modelId="{9F3ED919-8899-4452-A5C8-8C87299C1E44}" type="sibTrans" cxnId="{C1AE94F6-E625-461C-9EDC-DE41AE8A57EF}">
      <dgm:prSet/>
      <dgm:spPr/>
      <dgm:t>
        <a:bodyPr/>
        <a:lstStyle/>
        <a:p>
          <a:endParaRPr lang="en-US"/>
        </a:p>
      </dgm:t>
    </dgm:pt>
    <dgm:pt modelId="{FE949255-B420-4B6C-983C-87CFEE08DA50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90000"/>
                </a:schemeClr>
              </a:solidFill>
            </a:rPr>
            <a:t>Výroba TP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DE9AA97C-9C97-4F0C-AE30-1739F194FF38}" type="parTrans" cxnId="{63645D62-36E6-4504-8C00-C1C95E9BD7A1}">
      <dgm:prSet/>
      <dgm:spPr/>
      <dgm:t>
        <a:bodyPr/>
        <a:lstStyle/>
        <a:p>
          <a:endParaRPr lang="en-US"/>
        </a:p>
      </dgm:t>
    </dgm:pt>
    <dgm:pt modelId="{247CC5A2-5484-46EF-927D-99D9FB743F31}" type="sibTrans" cxnId="{63645D62-36E6-4504-8C00-C1C95E9BD7A1}">
      <dgm:prSet/>
      <dgm:spPr/>
      <dgm:t>
        <a:bodyPr/>
        <a:lstStyle/>
        <a:p>
          <a:endParaRPr lang="en-US"/>
        </a:p>
      </dgm:t>
    </dgm:pt>
    <dgm:pt modelId="{25259A0B-D24C-4CD4-9B79-30931372B3E6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90000"/>
                </a:schemeClr>
              </a:solidFill>
            </a:rPr>
            <a:t>Příjem TP na sklad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7F90BB41-25B0-4A2A-B808-0C49EF8F95C8}" type="parTrans" cxnId="{B90BDF3A-70FB-4DB6-9A76-EE3AC2128AF0}">
      <dgm:prSet/>
      <dgm:spPr/>
      <dgm:t>
        <a:bodyPr/>
        <a:lstStyle/>
        <a:p>
          <a:endParaRPr lang="en-US"/>
        </a:p>
      </dgm:t>
    </dgm:pt>
    <dgm:pt modelId="{DA505BF9-B51A-4FFB-AD72-FB6C6A721B50}" type="sibTrans" cxnId="{B90BDF3A-70FB-4DB6-9A76-EE3AC2128AF0}">
      <dgm:prSet/>
      <dgm:spPr/>
      <dgm:t>
        <a:bodyPr/>
        <a:lstStyle/>
        <a:p>
          <a:endParaRPr lang="en-US"/>
        </a:p>
      </dgm:t>
    </dgm:pt>
    <dgm:pt modelId="{974273F4-92B0-42B0-8FED-DA92F6211325}">
      <dgm:prSet phldrT="[Text]"/>
      <dgm:spPr>
        <a:solidFill>
          <a:schemeClr val="accent1"/>
        </a:solidFill>
      </dgm:spPr>
      <dgm:t>
        <a:bodyPr/>
        <a:lstStyle/>
        <a:p>
          <a:r>
            <a:rPr lang="cs-CZ" dirty="0" smtClean="0">
              <a:solidFill>
                <a:schemeClr val="bg1"/>
              </a:solidFill>
            </a:rPr>
            <a:t>Skladování TP</a:t>
          </a:r>
          <a:endParaRPr lang="en-US" dirty="0">
            <a:solidFill>
              <a:schemeClr val="bg1"/>
            </a:solidFill>
          </a:endParaRPr>
        </a:p>
      </dgm:t>
    </dgm:pt>
    <dgm:pt modelId="{8529AF97-314F-4631-A221-9AC6D575873F}" type="parTrans" cxnId="{2860DA1D-A246-424D-AAE3-7739F6F828CD}">
      <dgm:prSet/>
      <dgm:spPr/>
      <dgm:t>
        <a:bodyPr/>
        <a:lstStyle/>
        <a:p>
          <a:endParaRPr lang="en-US"/>
        </a:p>
      </dgm:t>
    </dgm:pt>
    <dgm:pt modelId="{921C1C6B-0081-458D-B373-0E5A40F8D7A5}" type="sibTrans" cxnId="{2860DA1D-A246-424D-AAE3-7739F6F828CD}">
      <dgm:prSet/>
      <dgm:spPr/>
      <dgm:t>
        <a:bodyPr/>
        <a:lstStyle/>
        <a:p>
          <a:endParaRPr lang="en-US"/>
        </a:p>
      </dgm:t>
    </dgm:pt>
    <dgm:pt modelId="{4B409DFB-F466-4C39-A14B-D0B95427C696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90000"/>
                </a:schemeClr>
              </a:solidFill>
            </a:rPr>
            <a:t>Výdej TP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946D5948-5F79-4C9E-BB37-2DF89F46EFAC}" type="parTrans" cxnId="{D43E0C5F-D6D7-4C24-BB6A-87B699905304}">
      <dgm:prSet/>
      <dgm:spPr/>
      <dgm:t>
        <a:bodyPr/>
        <a:lstStyle/>
        <a:p>
          <a:endParaRPr lang="en-US"/>
        </a:p>
      </dgm:t>
    </dgm:pt>
    <dgm:pt modelId="{9C393B1E-A47C-4FA3-B0B8-A803DC044D1D}" type="sibTrans" cxnId="{D43E0C5F-D6D7-4C24-BB6A-87B699905304}">
      <dgm:prSet/>
      <dgm:spPr/>
      <dgm:t>
        <a:bodyPr/>
        <a:lstStyle/>
        <a:p>
          <a:endParaRPr lang="en-US"/>
        </a:p>
      </dgm:t>
    </dgm:pt>
    <dgm:pt modelId="{A98379FB-6121-4522-998A-4CF755454C9B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90000"/>
                </a:schemeClr>
              </a:solidFill>
            </a:rPr>
            <a:t>Transport TP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6668364A-1AD6-4640-8934-A932864201A5}" type="parTrans" cxnId="{974AB24A-43EE-4C78-9689-766E17C7471D}">
      <dgm:prSet/>
      <dgm:spPr/>
      <dgm:t>
        <a:bodyPr/>
        <a:lstStyle/>
        <a:p>
          <a:endParaRPr lang="en-US"/>
        </a:p>
      </dgm:t>
    </dgm:pt>
    <dgm:pt modelId="{7458FB11-96E1-473D-9853-A7D8FC6E354A}" type="sibTrans" cxnId="{974AB24A-43EE-4C78-9689-766E17C7471D}">
      <dgm:prSet/>
      <dgm:spPr/>
      <dgm:t>
        <a:bodyPr/>
        <a:lstStyle/>
        <a:p>
          <a:endParaRPr lang="en-US"/>
        </a:p>
      </dgm:t>
    </dgm:pt>
    <dgm:pt modelId="{5BB77E93-6C26-4BCD-9640-D743A92C4C3B}" type="pres">
      <dgm:prSet presAssocID="{4F0146FE-D4B2-48D5-90B8-7F63F3559BC3}" presName="Name0" presStyleCnt="0">
        <dgm:presLayoutVars>
          <dgm:chMax val="7"/>
          <dgm:dir/>
          <dgm:animOne val="branch"/>
        </dgm:presLayoutVars>
      </dgm:prSet>
      <dgm:spPr/>
    </dgm:pt>
    <dgm:pt modelId="{00585AF6-4E28-4ABA-B584-45688EAE5009}" type="pres">
      <dgm:prSet presAssocID="{77F64F5B-7616-4E9A-842E-1D2446DA306B}" presName="parTx1" presStyleLbl="node1" presStyleIdx="0" presStyleCnt="6"/>
      <dgm:spPr/>
      <dgm:t>
        <a:bodyPr/>
        <a:lstStyle/>
        <a:p>
          <a:endParaRPr lang="en-US"/>
        </a:p>
      </dgm:t>
    </dgm:pt>
    <dgm:pt modelId="{0646533C-3191-4D7D-BF45-E90331952A98}" type="pres">
      <dgm:prSet presAssocID="{FE949255-B420-4B6C-983C-87CFEE08DA50}" presName="parTx2" presStyleLbl="node1" presStyleIdx="1" presStyleCnt="6"/>
      <dgm:spPr/>
      <dgm:t>
        <a:bodyPr/>
        <a:lstStyle/>
        <a:p>
          <a:endParaRPr lang="cs-CZ"/>
        </a:p>
      </dgm:t>
    </dgm:pt>
    <dgm:pt modelId="{831007B3-3FBE-4ED0-80BD-70DF4AF44264}" type="pres">
      <dgm:prSet presAssocID="{25259A0B-D24C-4CD4-9B79-30931372B3E6}" presName="parTx3" presStyleLbl="node1" presStyleIdx="2" presStyleCnt="6"/>
      <dgm:spPr/>
      <dgm:t>
        <a:bodyPr/>
        <a:lstStyle/>
        <a:p>
          <a:endParaRPr lang="cs-CZ"/>
        </a:p>
      </dgm:t>
    </dgm:pt>
    <dgm:pt modelId="{BCEB9489-F577-451E-8938-540BDB632F3B}" type="pres">
      <dgm:prSet presAssocID="{974273F4-92B0-42B0-8FED-DA92F6211325}" presName="parTx4" presStyleLbl="node1" presStyleIdx="3" presStyleCnt="6"/>
      <dgm:spPr/>
      <dgm:t>
        <a:bodyPr/>
        <a:lstStyle/>
        <a:p>
          <a:endParaRPr lang="cs-CZ"/>
        </a:p>
      </dgm:t>
    </dgm:pt>
    <dgm:pt modelId="{58FC50D8-8662-4A3E-A038-726628F20AB4}" type="pres">
      <dgm:prSet presAssocID="{4B409DFB-F466-4C39-A14B-D0B95427C696}" presName="parTx5" presStyleLbl="node1" presStyleIdx="4" presStyleCnt="6"/>
      <dgm:spPr/>
      <dgm:t>
        <a:bodyPr/>
        <a:lstStyle/>
        <a:p>
          <a:endParaRPr lang="cs-CZ"/>
        </a:p>
      </dgm:t>
    </dgm:pt>
    <dgm:pt modelId="{E930AD06-A6FD-4D84-AD02-84DE43FECC96}" type="pres">
      <dgm:prSet presAssocID="{A98379FB-6121-4522-998A-4CF755454C9B}" presName="parTx6" presStyleLbl="node1" presStyleIdx="5" presStyleCnt="6"/>
      <dgm:spPr/>
      <dgm:t>
        <a:bodyPr/>
        <a:lstStyle/>
        <a:p>
          <a:endParaRPr lang="cs-CZ"/>
        </a:p>
      </dgm:t>
    </dgm:pt>
  </dgm:ptLst>
  <dgm:cxnLst>
    <dgm:cxn modelId="{2860DA1D-A246-424D-AAE3-7739F6F828CD}" srcId="{4F0146FE-D4B2-48D5-90B8-7F63F3559BC3}" destId="{974273F4-92B0-42B0-8FED-DA92F6211325}" srcOrd="3" destOrd="0" parTransId="{8529AF97-314F-4631-A221-9AC6D575873F}" sibTransId="{921C1C6B-0081-458D-B373-0E5A40F8D7A5}"/>
    <dgm:cxn modelId="{C1AE94F6-E625-461C-9EDC-DE41AE8A57EF}" srcId="{4F0146FE-D4B2-48D5-90B8-7F63F3559BC3}" destId="{77F64F5B-7616-4E9A-842E-1D2446DA306B}" srcOrd="0" destOrd="0" parTransId="{5B5E1637-78E4-4789-B377-080F3D59C0C0}" sibTransId="{9F3ED919-8899-4452-A5C8-8C87299C1E44}"/>
    <dgm:cxn modelId="{3ADCC7A1-4D4E-46B4-96F4-72B7BD1C5294}" type="presOf" srcId="{25259A0B-D24C-4CD4-9B79-30931372B3E6}" destId="{831007B3-3FBE-4ED0-80BD-70DF4AF44264}" srcOrd="0" destOrd="0" presId="urn:microsoft.com/office/officeart/2009/3/layout/SubStepProcess"/>
    <dgm:cxn modelId="{974AB24A-43EE-4C78-9689-766E17C7471D}" srcId="{4F0146FE-D4B2-48D5-90B8-7F63F3559BC3}" destId="{A98379FB-6121-4522-998A-4CF755454C9B}" srcOrd="5" destOrd="0" parTransId="{6668364A-1AD6-4640-8934-A932864201A5}" sibTransId="{7458FB11-96E1-473D-9853-A7D8FC6E354A}"/>
    <dgm:cxn modelId="{560FB034-4995-42B8-8378-689398EEB6DD}" type="presOf" srcId="{4B409DFB-F466-4C39-A14B-D0B95427C696}" destId="{58FC50D8-8662-4A3E-A038-726628F20AB4}" srcOrd="0" destOrd="0" presId="urn:microsoft.com/office/officeart/2009/3/layout/SubStepProcess"/>
    <dgm:cxn modelId="{BD86A656-FE88-4FD0-89B4-0D806E549DF9}" type="presOf" srcId="{FE949255-B420-4B6C-983C-87CFEE08DA50}" destId="{0646533C-3191-4D7D-BF45-E90331952A98}" srcOrd="0" destOrd="0" presId="urn:microsoft.com/office/officeart/2009/3/layout/SubStepProcess"/>
    <dgm:cxn modelId="{B90BDF3A-70FB-4DB6-9A76-EE3AC2128AF0}" srcId="{4F0146FE-D4B2-48D5-90B8-7F63F3559BC3}" destId="{25259A0B-D24C-4CD4-9B79-30931372B3E6}" srcOrd="2" destOrd="0" parTransId="{7F90BB41-25B0-4A2A-B808-0C49EF8F95C8}" sibTransId="{DA505BF9-B51A-4FFB-AD72-FB6C6A721B50}"/>
    <dgm:cxn modelId="{CC1BE1EF-EF48-4DE7-BDF2-5C5A368196A4}" type="presOf" srcId="{A98379FB-6121-4522-998A-4CF755454C9B}" destId="{E930AD06-A6FD-4D84-AD02-84DE43FECC96}" srcOrd="0" destOrd="0" presId="urn:microsoft.com/office/officeart/2009/3/layout/SubStepProcess"/>
    <dgm:cxn modelId="{4D15802B-CBFC-4D92-8A27-39B172B3BA5A}" type="presOf" srcId="{77F64F5B-7616-4E9A-842E-1D2446DA306B}" destId="{00585AF6-4E28-4ABA-B584-45688EAE5009}" srcOrd="0" destOrd="0" presId="urn:microsoft.com/office/officeart/2009/3/layout/SubStepProcess"/>
    <dgm:cxn modelId="{EA925C2B-177D-4C1A-9515-07C5B38F4C9F}" type="presOf" srcId="{4F0146FE-D4B2-48D5-90B8-7F63F3559BC3}" destId="{5BB77E93-6C26-4BCD-9640-D743A92C4C3B}" srcOrd="0" destOrd="0" presId="urn:microsoft.com/office/officeart/2009/3/layout/SubStepProcess"/>
    <dgm:cxn modelId="{63645D62-36E6-4504-8C00-C1C95E9BD7A1}" srcId="{4F0146FE-D4B2-48D5-90B8-7F63F3559BC3}" destId="{FE949255-B420-4B6C-983C-87CFEE08DA50}" srcOrd="1" destOrd="0" parTransId="{DE9AA97C-9C97-4F0C-AE30-1739F194FF38}" sibTransId="{247CC5A2-5484-46EF-927D-99D9FB743F31}"/>
    <dgm:cxn modelId="{AF517363-C833-412B-A6B3-C493FF7D979F}" type="presOf" srcId="{974273F4-92B0-42B0-8FED-DA92F6211325}" destId="{BCEB9489-F577-451E-8938-540BDB632F3B}" srcOrd="0" destOrd="0" presId="urn:microsoft.com/office/officeart/2009/3/layout/SubStepProcess"/>
    <dgm:cxn modelId="{D43E0C5F-D6D7-4C24-BB6A-87B699905304}" srcId="{4F0146FE-D4B2-48D5-90B8-7F63F3559BC3}" destId="{4B409DFB-F466-4C39-A14B-D0B95427C696}" srcOrd="4" destOrd="0" parTransId="{946D5948-5F79-4C9E-BB37-2DF89F46EFAC}" sibTransId="{9C393B1E-A47C-4FA3-B0B8-A803DC044D1D}"/>
    <dgm:cxn modelId="{13C7DC7D-25A0-4A33-8CF1-2F2C49B0CC9D}" type="presParOf" srcId="{5BB77E93-6C26-4BCD-9640-D743A92C4C3B}" destId="{00585AF6-4E28-4ABA-B584-45688EAE5009}" srcOrd="0" destOrd="0" presId="urn:microsoft.com/office/officeart/2009/3/layout/SubStepProcess"/>
    <dgm:cxn modelId="{7F9CE68E-0B7A-468F-AF65-32623AAB2B04}" type="presParOf" srcId="{5BB77E93-6C26-4BCD-9640-D743A92C4C3B}" destId="{0646533C-3191-4D7D-BF45-E90331952A98}" srcOrd="1" destOrd="0" presId="urn:microsoft.com/office/officeart/2009/3/layout/SubStepProcess"/>
    <dgm:cxn modelId="{2504226E-4387-4EA5-A369-736D81C028EF}" type="presParOf" srcId="{5BB77E93-6C26-4BCD-9640-D743A92C4C3B}" destId="{831007B3-3FBE-4ED0-80BD-70DF4AF44264}" srcOrd="2" destOrd="0" presId="urn:microsoft.com/office/officeart/2009/3/layout/SubStepProcess"/>
    <dgm:cxn modelId="{E3EE13EF-5044-4D03-940D-48A432EED932}" type="presParOf" srcId="{5BB77E93-6C26-4BCD-9640-D743A92C4C3B}" destId="{BCEB9489-F577-451E-8938-540BDB632F3B}" srcOrd="3" destOrd="0" presId="urn:microsoft.com/office/officeart/2009/3/layout/SubStepProcess"/>
    <dgm:cxn modelId="{2257AB47-F7F5-46F8-92BF-1F36A7062896}" type="presParOf" srcId="{5BB77E93-6C26-4BCD-9640-D743A92C4C3B}" destId="{58FC50D8-8662-4A3E-A038-726628F20AB4}" srcOrd="4" destOrd="0" presId="urn:microsoft.com/office/officeart/2009/3/layout/SubStepProcess"/>
    <dgm:cxn modelId="{21CB9087-B793-4DF1-9DAF-93399011A155}" type="presParOf" srcId="{5BB77E93-6C26-4BCD-9640-D743A92C4C3B}" destId="{E930AD06-A6FD-4D84-AD02-84DE43FECC96}" srcOrd="5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0146FE-D4B2-48D5-90B8-7F63F3559BC3}" type="doc">
      <dgm:prSet loTypeId="urn:microsoft.com/office/officeart/2009/3/layout/SubStepProcess" loCatId="process" qsTypeId="urn:microsoft.com/office/officeart/2005/8/quickstyle/simple2" qsCatId="simple" csTypeId="urn:microsoft.com/office/officeart/2005/8/colors/accent1_2" csCatId="accent1" phldr="1"/>
      <dgm:spPr/>
    </dgm:pt>
    <dgm:pt modelId="{77F64F5B-7616-4E9A-842E-1D2446DA306B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90000"/>
                </a:schemeClr>
              </a:solidFill>
            </a:rPr>
            <a:t>Odběr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5B5E1637-78E4-4789-B377-080F3D59C0C0}" type="parTrans" cxnId="{C1AE94F6-E625-461C-9EDC-DE41AE8A57EF}">
      <dgm:prSet/>
      <dgm:spPr/>
      <dgm:t>
        <a:bodyPr/>
        <a:lstStyle/>
        <a:p>
          <a:endParaRPr lang="en-US"/>
        </a:p>
      </dgm:t>
    </dgm:pt>
    <dgm:pt modelId="{9F3ED919-8899-4452-A5C8-8C87299C1E44}" type="sibTrans" cxnId="{C1AE94F6-E625-461C-9EDC-DE41AE8A57EF}">
      <dgm:prSet/>
      <dgm:spPr/>
      <dgm:t>
        <a:bodyPr/>
        <a:lstStyle/>
        <a:p>
          <a:endParaRPr lang="en-US"/>
        </a:p>
      </dgm:t>
    </dgm:pt>
    <dgm:pt modelId="{FE949255-B420-4B6C-983C-87CFEE08DA50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90000"/>
                </a:schemeClr>
              </a:solidFill>
            </a:rPr>
            <a:t>Výroba TP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DE9AA97C-9C97-4F0C-AE30-1739F194FF38}" type="parTrans" cxnId="{63645D62-36E6-4504-8C00-C1C95E9BD7A1}">
      <dgm:prSet/>
      <dgm:spPr/>
      <dgm:t>
        <a:bodyPr/>
        <a:lstStyle/>
        <a:p>
          <a:endParaRPr lang="en-US"/>
        </a:p>
      </dgm:t>
    </dgm:pt>
    <dgm:pt modelId="{247CC5A2-5484-46EF-927D-99D9FB743F31}" type="sibTrans" cxnId="{63645D62-36E6-4504-8C00-C1C95E9BD7A1}">
      <dgm:prSet/>
      <dgm:spPr/>
      <dgm:t>
        <a:bodyPr/>
        <a:lstStyle/>
        <a:p>
          <a:endParaRPr lang="en-US"/>
        </a:p>
      </dgm:t>
    </dgm:pt>
    <dgm:pt modelId="{25259A0B-D24C-4CD4-9B79-30931372B3E6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90000"/>
                </a:schemeClr>
              </a:solidFill>
            </a:rPr>
            <a:t>Příjem TP na sklad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7F90BB41-25B0-4A2A-B808-0C49EF8F95C8}" type="parTrans" cxnId="{B90BDF3A-70FB-4DB6-9A76-EE3AC2128AF0}">
      <dgm:prSet/>
      <dgm:spPr/>
      <dgm:t>
        <a:bodyPr/>
        <a:lstStyle/>
        <a:p>
          <a:endParaRPr lang="en-US"/>
        </a:p>
      </dgm:t>
    </dgm:pt>
    <dgm:pt modelId="{DA505BF9-B51A-4FFB-AD72-FB6C6A721B50}" type="sibTrans" cxnId="{B90BDF3A-70FB-4DB6-9A76-EE3AC2128AF0}">
      <dgm:prSet/>
      <dgm:spPr/>
      <dgm:t>
        <a:bodyPr/>
        <a:lstStyle/>
        <a:p>
          <a:endParaRPr lang="en-US"/>
        </a:p>
      </dgm:t>
    </dgm:pt>
    <dgm:pt modelId="{974273F4-92B0-42B0-8FED-DA92F6211325}">
      <dgm:prSet phldrT="[Text]"/>
      <dgm:spPr>
        <a:solidFill>
          <a:schemeClr val="accent1"/>
        </a:solidFill>
      </dgm:spPr>
      <dgm:t>
        <a:bodyPr/>
        <a:lstStyle/>
        <a:p>
          <a:r>
            <a:rPr lang="cs-CZ" dirty="0" smtClean="0">
              <a:solidFill>
                <a:schemeClr val="bg1"/>
              </a:solidFill>
            </a:rPr>
            <a:t>Skladování TP</a:t>
          </a:r>
          <a:endParaRPr lang="en-US" dirty="0">
            <a:solidFill>
              <a:schemeClr val="bg1"/>
            </a:solidFill>
          </a:endParaRPr>
        </a:p>
      </dgm:t>
    </dgm:pt>
    <dgm:pt modelId="{8529AF97-314F-4631-A221-9AC6D575873F}" type="parTrans" cxnId="{2860DA1D-A246-424D-AAE3-7739F6F828CD}">
      <dgm:prSet/>
      <dgm:spPr/>
      <dgm:t>
        <a:bodyPr/>
        <a:lstStyle/>
        <a:p>
          <a:endParaRPr lang="en-US"/>
        </a:p>
      </dgm:t>
    </dgm:pt>
    <dgm:pt modelId="{921C1C6B-0081-458D-B373-0E5A40F8D7A5}" type="sibTrans" cxnId="{2860DA1D-A246-424D-AAE3-7739F6F828CD}">
      <dgm:prSet/>
      <dgm:spPr/>
      <dgm:t>
        <a:bodyPr/>
        <a:lstStyle/>
        <a:p>
          <a:endParaRPr lang="en-US"/>
        </a:p>
      </dgm:t>
    </dgm:pt>
    <dgm:pt modelId="{4B409DFB-F466-4C39-A14B-D0B95427C696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90000"/>
                </a:schemeClr>
              </a:solidFill>
            </a:rPr>
            <a:t>Výdej TP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946D5948-5F79-4C9E-BB37-2DF89F46EFAC}" type="parTrans" cxnId="{D43E0C5F-D6D7-4C24-BB6A-87B699905304}">
      <dgm:prSet/>
      <dgm:spPr/>
      <dgm:t>
        <a:bodyPr/>
        <a:lstStyle/>
        <a:p>
          <a:endParaRPr lang="en-US"/>
        </a:p>
      </dgm:t>
    </dgm:pt>
    <dgm:pt modelId="{9C393B1E-A47C-4FA3-B0B8-A803DC044D1D}" type="sibTrans" cxnId="{D43E0C5F-D6D7-4C24-BB6A-87B699905304}">
      <dgm:prSet/>
      <dgm:spPr/>
      <dgm:t>
        <a:bodyPr/>
        <a:lstStyle/>
        <a:p>
          <a:endParaRPr lang="en-US"/>
        </a:p>
      </dgm:t>
    </dgm:pt>
    <dgm:pt modelId="{A98379FB-6121-4522-998A-4CF755454C9B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90000"/>
                </a:schemeClr>
              </a:solidFill>
            </a:rPr>
            <a:t>Transport TP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6668364A-1AD6-4640-8934-A932864201A5}" type="parTrans" cxnId="{974AB24A-43EE-4C78-9689-766E17C7471D}">
      <dgm:prSet/>
      <dgm:spPr/>
      <dgm:t>
        <a:bodyPr/>
        <a:lstStyle/>
        <a:p>
          <a:endParaRPr lang="en-US"/>
        </a:p>
      </dgm:t>
    </dgm:pt>
    <dgm:pt modelId="{7458FB11-96E1-473D-9853-A7D8FC6E354A}" type="sibTrans" cxnId="{974AB24A-43EE-4C78-9689-766E17C7471D}">
      <dgm:prSet/>
      <dgm:spPr/>
      <dgm:t>
        <a:bodyPr/>
        <a:lstStyle/>
        <a:p>
          <a:endParaRPr lang="en-US"/>
        </a:p>
      </dgm:t>
    </dgm:pt>
    <dgm:pt modelId="{5BB77E93-6C26-4BCD-9640-D743A92C4C3B}" type="pres">
      <dgm:prSet presAssocID="{4F0146FE-D4B2-48D5-90B8-7F63F3559BC3}" presName="Name0" presStyleCnt="0">
        <dgm:presLayoutVars>
          <dgm:chMax val="7"/>
          <dgm:dir/>
          <dgm:animOne val="branch"/>
        </dgm:presLayoutVars>
      </dgm:prSet>
      <dgm:spPr/>
    </dgm:pt>
    <dgm:pt modelId="{00585AF6-4E28-4ABA-B584-45688EAE5009}" type="pres">
      <dgm:prSet presAssocID="{77F64F5B-7616-4E9A-842E-1D2446DA306B}" presName="parTx1" presStyleLbl="node1" presStyleIdx="0" presStyleCnt="6"/>
      <dgm:spPr/>
      <dgm:t>
        <a:bodyPr/>
        <a:lstStyle/>
        <a:p>
          <a:endParaRPr lang="en-US"/>
        </a:p>
      </dgm:t>
    </dgm:pt>
    <dgm:pt modelId="{0646533C-3191-4D7D-BF45-E90331952A98}" type="pres">
      <dgm:prSet presAssocID="{FE949255-B420-4B6C-983C-87CFEE08DA50}" presName="parTx2" presStyleLbl="node1" presStyleIdx="1" presStyleCnt="6"/>
      <dgm:spPr/>
      <dgm:t>
        <a:bodyPr/>
        <a:lstStyle/>
        <a:p>
          <a:endParaRPr lang="cs-CZ"/>
        </a:p>
      </dgm:t>
    </dgm:pt>
    <dgm:pt modelId="{831007B3-3FBE-4ED0-80BD-70DF4AF44264}" type="pres">
      <dgm:prSet presAssocID="{25259A0B-D24C-4CD4-9B79-30931372B3E6}" presName="parTx3" presStyleLbl="node1" presStyleIdx="2" presStyleCnt="6"/>
      <dgm:spPr/>
      <dgm:t>
        <a:bodyPr/>
        <a:lstStyle/>
        <a:p>
          <a:endParaRPr lang="cs-CZ"/>
        </a:p>
      </dgm:t>
    </dgm:pt>
    <dgm:pt modelId="{BCEB9489-F577-451E-8938-540BDB632F3B}" type="pres">
      <dgm:prSet presAssocID="{974273F4-92B0-42B0-8FED-DA92F6211325}" presName="parTx4" presStyleLbl="node1" presStyleIdx="3" presStyleCnt="6"/>
      <dgm:spPr/>
      <dgm:t>
        <a:bodyPr/>
        <a:lstStyle/>
        <a:p>
          <a:endParaRPr lang="cs-CZ"/>
        </a:p>
      </dgm:t>
    </dgm:pt>
    <dgm:pt modelId="{58FC50D8-8662-4A3E-A038-726628F20AB4}" type="pres">
      <dgm:prSet presAssocID="{4B409DFB-F466-4C39-A14B-D0B95427C696}" presName="parTx5" presStyleLbl="node1" presStyleIdx="4" presStyleCnt="6"/>
      <dgm:spPr/>
      <dgm:t>
        <a:bodyPr/>
        <a:lstStyle/>
        <a:p>
          <a:endParaRPr lang="cs-CZ"/>
        </a:p>
      </dgm:t>
    </dgm:pt>
    <dgm:pt modelId="{E930AD06-A6FD-4D84-AD02-84DE43FECC96}" type="pres">
      <dgm:prSet presAssocID="{A98379FB-6121-4522-998A-4CF755454C9B}" presName="parTx6" presStyleLbl="node1" presStyleIdx="5" presStyleCnt="6"/>
      <dgm:spPr/>
      <dgm:t>
        <a:bodyPr/>
        <a:lstStyle/>
        <a:p>
          <a:endParaRPr lang="cs-CZ"/>
        </a:p>
      </dgm:t>
    </dgm:pt>
  </dgm:ptLst>
  <dgm:cxnLst>
    <dgm:cxn modelId="{C1AE94F6-E625-461C-9EDC-DE41AE8A57EF}" srcId="{4F0146FE-D4B2-48D5-90B8-7F63F3559BC3}" destId="{77F64F5B-7616-4E9A-842E-1D2446DA306B}" srcOrd="0" destOrd="0" parTransId="{5B5E1637-78E4-4789-B377-080F3D59C0C0}" sibTransId="{9F3ED919-8899-4452-A5C8-8C87299C1E44}"/>
    <dgm:cxn modelId="{206813C3-2C5F-4B01-8909-708B6318B6CD}" type="presOf" srcId="{77F64F5B-7616-4E9A-842E-1D2446DA306B}" destId="{00585AF6-4E28-4ABA-B584-45688EAE5009}" srcOrd="0" destOrd="0" presId="urn:microsoft.com/office/officeart/2009/3/layout/SubStepProcess"/>
    <dgm:cxn modelId="{AEA8BCC6-BA23-49A5-8B8B-2C6214A14818}" type="presOf" srcId="{4B409DFB-F466-4C39-A14B-D0B95427C696}" destId="{58FC50D8-8662-4A3E-A038-726628F20AB4}" srcOrd="0" destOrd="0" presId="urn:microsoft.com/office/officeart/2009/3/layout/SubStepProcess"/>
    <dgm:cxn modelId="{61194793-31D9-4147-B308-9C5B2EE9FD46}" type="presOf" srcId="{25259A0B-D24C-4CD4-9B79-30931372B3E6}" destId="{831007B3-3FBE-4ED0-80BD-70DF4AF44264}" srcOrd="0" destOrd="0" presId="urn:microsoft.com/office/officeart/2009/3/layout/SubStepProcess"/>
    <dgm:cxn modelId="{A2F368EF-57BA-4C74-B7AB-4509DBF5F6BE}" type="presOf" srcId="{4F0146FE-D4B2-48D5-90B8-7F63F3559BC3}" destId="{5BB77E93-6C26-4BCD-9640-D743A92C4C3B}" srcOrd="0" destOrd="0" presId="urn:microsoft.com/office/officeart/2009/3/layout/SubStepProcess"/>
    <dgm:cxn modelId="{53F66A10-45E8-476F-953D-D4404FE42014}" type="presOf" srcId="{A98379FB-6121-4522-998A-4CF755454C9B}" destId="{E930AD06-A6FD-4D84-AD02-84DE43FECC96}" srcOrd="0" destOrd="0" presId="urn:microsoft.com/office/officeart/2009/3/layout/SubStepProcess"/>
    <dgm:cxn modelId="{B90BDF3A-70FB-4DB6-9A76-EE3AC2128AF0}" srcId="{4F0146FE-D4B2-48D5-90B8-7F63F3559BC3}" destId="{25259A0B-D24C-4CD4-9B79-30931372B3E6}" srcOrd="2" destOrd="0" parTransId="{7F90BB41-25B0-4A2A-B808-0C49EF8F95C8}" sibTransId="{DA505BF9-B51A-4FFB-AD72-FB6C6A721B50}"/>
    <dgm:cxn modelId="{71620D0E-313D-489B-BF0E-A38C57AA38A0}" type="presOf" srcId="{FE949255-B420-4B6C-983C-87CFEE08DA50}" destId="{0646533C-3191-4D7D-BF45-E90331952A98}" srcOrd="0" destOrd="0" presId="urn:microsoft.com/office/officeart/2009/3/layout/SubStepProcess"/>
    <dgm:cxn modelId="{2860DA1D-A246-424D-AAE3-7739F6F828CD}" srcId="{4F0146FE-D4B2-48D5-90B8-7F63F3559BC3}" destId="{974273F4-92B0-42B0-8FED-DA92F6211325}" srcOrd="3" destOrd="0" parTransId="{8529AF97-314F-4631-A221-9AC6D575873F}" sibTransId="{921C1C6B-0081-458D-B373-0E5A40F8D7A5}"/>
    <dgm:cxn modelId="{974AB24A-43EE-4C78-9689-766E17C7471D}" srcId="{4F0146FE-D4B2-48D5-90B8-7F63F3559BC3}" destId="{A98379FB-6121-4522-998A-4CF755454C9B}" srcOrd="5" destOrd="0" parTransId="{6668364A-1AD6-4640-8934-A932864201A5}" sibTransId="{7458FB11-96E1-473D-9853-A7D8FC6E354A}"/>
    <dgm:cxn modelId="{63645D62-36E6-4504-8C00-C1C95E9BD7A1}" srcId="{4F0146FE-D4B2-48D5-90B8-7F63F3559BC3}" destId="{FE949255-B420-4B6C-983C-87CFEE08DA50}" srcOrd="1" destOrd="0" parTransId="{DE9AA97C-9C97-4F0C-AE30-1739F194FF38}" sibTransId="{247CC5A2-5484-46EF-927D-99D9FB743F31}"/>
    <dgm:cxn modelId="{D43E0C5F-D6D7-4C24-BB6A-87B699905304}" srcId="{4F0146FE-D4B2-48D5-90B8-7F63F3559BC3}" destId="{4B409DFB-F466-4C39-A14B-D0B95427C696}" srcOrd="4" destOrd="0" parTransId="{946D5948-5F79-4C9E-BB37-2DF89F46EFAC}" sibTransId="{9C393B1E-A47C-4FA3-B0B8-A803DC044D1D}"/>
    <dgm:cxn modelId="{4C88F736-DADA-4F68-8130-323C6D305188}" type="presOf" srcId="{974273F4-92B0-42B0-8FED-DA92F6211325}" destId="{BCEB9489-F577-451E-8938-540BDB632F3B}" srcOrd="0" destOrd="0" presId="urn:microsoft.com/office/officeart/2009/3/layout/SubStepProcess"/>
    <dgm:cxn modelId="{1F67E202-1EA2-489C-9674-B3563764AEC0}" type="presParOf" srcId="{5BB77E93-6C26-4BCD-9640-D743A92C4C3B}" destId="{00585AF6-4E28-4ABA-B584-45688EAE5009}" srcOrd="0" destOrd="0" presId="urn:microsoft.com/office/officeart/2009/3/layout/SubStepProcess"/>
    <dgm:cxn modelId="{2EFCC196-BB75-475D-853B-970096AE818B}" type="presParOf" srcId="{5BB77E93-6C26-4BCD-9640-D743A92C4C3B}" destId="{0646533C-3191-4D7D-BF45-E90331952A98}" srcOrd="1" destOrd="0" presId="urn:microsoft.com/office/officeart/2009/3/layout/SubStepProcess"/>
    <dgm:cxn modelId="{E1E09346-9352-4A3A-A127-D19A76C30F00}" type="presParOf" srcId="{5BB77E93-6C26-4BCD-9640-D743A92C4C3B}" destId="{831007B3-3FBE-4ED0-80BD-70DF4AF44264}" srcOrd="2" destOrd="0" presId="urn:microsoft.com/office/officeart/2009/3/layout/SubStepProcess"/>
    <dgm:cxn modelId="{B3F4F3B9-A1AA-4B00-953F-C7028D63A6D9}" type="presParOf" srcId="{5BB77E93-6C26-4BCD-9640-D743A92C4C3B}" destId="{BCEB9489-F577-451E-8938-540BDB632F3B}" srcOrd="3" destOrd="0" presId="urn:microsoft.com/office/officeart/2009/3/layout/SubStepProcess"/>
    <dgm:cxn modelId="{6240BB19-CD1B-421F-B1D2-D60896694A62}" type="presParOf" srcId="{5BB77E93-6C26-4BCD-9640-D743A92C4C3B}" destId="{58FC50D8-8662-4A3E-A038-726628F20AB4}" srcOrd="4" destOrd="0" presId="urn:microsoft.com/office/officeart/2009/3/layout/SubStepProcess"/>
    <dgm:cxn modelId="{58C0D7B3-38EA-45F8-BC2A-7DB130AF0F5A}" type="presParOf" srcId="{5BB77E93-6C26-4BCD-9640-D743A92C4C3B}" destId="{E930AD06-A6FD-4D84-AD02-84DE43FECC96}" srcOrd="5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0146FE-D4B2-48D5-90B8-7F63F3559BC3}" type="doc">
      <dgm:prSet loTypeId="urn:microsoft.com/office/officeart/2009/3/layout/SubStepProcess" loCatId="process" qsTypeId="urn:microsoft.com/office/officeart/2005/8/quickstyle/simple2" qsCatId="simple" csTypeId="urn:microsoft.com/office/officeart/2005/8/colors/accent1_2" csCatId="accent1" phldr="1"/>
      <dgm:spPr/>
    </dgm:pt>
    <dgm:pt modelId="{77F64F5B-7616-4E9A-842E-1D2446DA306B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90000"/>
                </a:schemeClr>
              </a:solidFill>
            </a:rPr>
            <a:t>Odběr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5B5E1637-78E4-4789-B377-080F3D59C0C0}" type="parTrans" cxnId="{C1AE94F6-E625-461C-9EDC-DE41AE8A57EF}">
      <dgm:prSet/>
      <dgm:spPr/>
      <dgm:t>
        <a:bodyPr/>
        <a:lstStyle/>
        <a:p>
          <a:endParaRPr lang="en-US"/>
        </a:p>
      </dgm:t>
    </dgm:pt>
    <dgm:pt modelId="{9F3ED919-8899-4452-A5C8-8C87299C1E44}" type="sibTrans" cxnId="{C1AE94F6-E625-461C-9EDC-DE41AE8A57EF}">
      <dgm:prSet/>
      <dgm:spPr/>
      <dgm:t>
        <a:bodyPr/>
        <a:lstStyle/>
        <a:p>
          <a:endParaRPr lang="en-US"/>
        </a:p>
      </dgm:t>
    </dgm:pt>
    <dgm:pt modelId="{FE949255-B420-4B6C-983C-87CFEE08DA50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90000"/>
                </a:schemeClr>
              </a:solidFill>
            </a:rPr>
            <a:t>Výroba TP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DE9AA97C-9C97-4F0C-AE30-1739F194FF38}" type="parTrans" cxnId="{63645D62-36E6-4504-8C00-C1C95E9BD7A1}">
      <dgm:prSet/>
      <dgm:spPr/>
      <dgm:t>
        <a:bodyPr/>
        <a:lstStyle/>
        <a:p>
          <a:endParaRPr lang="en-US"/>
        </a:p>
      </dgm:t>
    </dgm:pt>
    <dgm:pt modelId="{247CC5A2-5484-46EF-927D-99D9FB743F31}" type="sibTrans" cxnId="{63645D62-36E6-4504-8C00-C1C95E9BD7A1}">
      <dgm:prSet/>
      <dgm:spPr/>
      <dgm:t>
        <a:bodyPr/>
        <a:lstStyle/>
        <a:p>
          <a:endParaRPr lang="en-US"/>
        </a:p>
      </dgm:t>
    </dgm:pt>
    <dgm:pt modelId="{25259A0B-D24C-4CD4-9B79-30931372B3E6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90000"/>
                </a:schemeClr>
              </a:solidFill>
            </a:rPr>
            <a:t>Příjem TP na sklad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7F90BB41-25B0-4A2A-B808-0C49EF8F95C8}" type="parTrans" cxnId="{B90BDF3A-70FB-4DB6-9A76-EE3AC2128AF0}">
      <dgm:prSet/>
      <dgm:spPr/>
      <dgm:t>
        <a:bodyPr/>
        <a:lstStyle/>
        <a:p>
          <a:endParaRPr lang="en-US"/>
        </a:p>
      </dgm:t>
    </dgm:pt>
    <dgm:pt modelId="{DA505BF9-B51A-4FFB-AD72-FB6C6A721B50}" type="sibTrans" cxnId="{B90BDF3A-70FB-4DB6-9A76-EE3AC2128AF0}">
      <dgm:prSet/>
      <dgm:spPr/>
      <dgm:t>
        <a:bodyPr/>
        <a:lstStyle/>
        <a:p>
          <a:endParaRPr lang="en-US"/>
        </a:p>
      </dgm:t>
    </dgm:pt>
    <dgm:pt modelId="{974273F4-92B0-42B0-8FED-DA92F6211325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90000"/>
                </a:schemeClr>
              </a:solidFill>
            </a:rPr>
            <a:t>Skladování TP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8529AF97-314F-4631-A221-9AC6D575873F}" type="parTrans" cxnId="{2860DA1D-A246-424D-AAE3-7739F6F828CD}">
      <dgm:prSet/>
      <dgm:spPr/>
      <dgm:t>
        <a:bodyPr/>
        <a:lstStyle/>
        <a:p>
          <a:endParaRPr lang="en-US"/>
        </a:p>
      </dgm:t>
    </dgm:pt>
    <dgm:pt modelId="{921C1C6B-0081-458D-B373-0E5A40F8D7A5}" type="sibTrans" cxnId="{2860DA1D-A246-424D-AAE3-7739F6F828CD}">
      <dgm:prSet/>
      <dgm:spPr/>
      <dgm:t>
        <a:bodyPr/>
        <a:lstStyle/>
        <a:p>
          <a:endParaRPr lang="en-US"/>
        </a:p>
      </dgm:t>
    </dgm:pt>
    <dgm:pt modelId="{4B409DFB-F466-4C39-A14B-D0B95427C696}">
      <dgm:prSet phldrT="[Text]"/>
      <dgm:spPr>
        <a:solidFill>
          <a:schemeClr val="accent1"/>
        </a:solidFill>
      </dgm:spPr>
      <dgm:t>
        <a:bodyPr/>
        <a:lstStyle/>
        <a:p>
          <a:r>
            <a:rPr lang="cs-CZ" dirty="0" smtClean="0">
              <a:solidFill>
                <a:schemeClr val="bg1"/>
              </a:solidFill>
            </a:rPr>
            <a:t>Výdej TP</a:t>
          </a:r>
          <a:endParaRPr lang="en-US" dirty="0">
            <a:solidFill>
              <a:schemeClr val="bg1"/>
            </a:solidFill>
          </a:endParaRPr>
        </a:p>
      </dgm:t>
    </dgm:pt>
    <dgm:pt modelId="{946D5948-5F79-4C9E-BB37-2DF89F46EFAC}" type="parTrans" cxnId="{D43E0C5F-D6D7-4C24-BB6A-87B699905304}">
      <dgm:prSet/>
      <dgm:spPr/>
      <dgm:t>
        <a:bodyPr/>
        <a:lstStyle/>
        <a:p>
          <a:endParaRPr lang="en-US"/>
        </a:p>
      </dgm:t>
    </dgm:pt>
    <dgm:pt modelId="{9C393B1E-A47C-4FA3-B0B8-A803DC044D1D}" type="sibTrans" cxnId="{D43E0C5F-D6D7-4C24-BB6A-87B699905304}">
      <dgm:prSet/>
      <dgm:spPr/>
      <dgm:t>
        <a:bodyPr/>
        <a:lstStyle/>
        <a:p>
          <a:endParaRPr lang="en-US"/>
        </a:p>
      </dgm:t>
    </dgm:pt>
    <dgm:pt modelId="{A98379FB-6121-4522-998A-4CF755454C9B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90000"/>
                </a:schemeClr>
              </a:solidFill>
            </a:rPr>
            <a:t>Transport TP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6668364A-1AD6-4640-8934-A932864201A5}" type="parTrans" cxnId="{974AB24A-43EE-4C78-9689-766E17C7471D}">
      <dgm:prSet/>
      <dgm:spPr/>
      <dgm:t>
        <a:bodyPr/>
        <a:lstStyle/>
        <a:p>
          <a:endParaRPr lang="en-US"/>
        </a:p>
      </dgm:t>
    </dgm:pt>
    <dgm:pt modelId="{7458FB11-96E1-473D-9853-A7D8FC6E354A}" type="sibTrans" cxnId="{974AB24A-43EE-4C78-9689-766E17C7471D}">
      <dgm:prSet/>
      <dgm:spPr/>
      <dgm:t>
        <a:bodyPr/>
        <a:lstStyle/>
        <a:p>
          <a:endParaRPr lang="en-US"/>
        </a:p>
      </dgm:t>
    </dgm:pt>
    <dgm:pt modelId="{5BB77E93-6C26-4BCD-9640-D743A92C4C3B}" type="pres">
      <dgm:prSet presAssocID="{4F0146FE-D4B2-48D5-90B8-7F63F3559BC3}" presName="Name0" presStyleCnt="0">
        <dgm:presLayoutVars>
          <dgm:chMax val="7"/>
          <dgm:dir/>
          <dgm:animOne val="branch"/>
        </dgm:presLayoutVars>
      </dgm:prSet>
      <dgm:spPr/>
    </dgm:pt>
    <dgm:pt modelId="{00585AF6-4E28-4ABA-B584-45688EAE5009}" type="pres">
      <dgm:prSet presAssocID="{77F64F5B-7616-4E9A-842E-1D2446DA306B}" presName="parTx1" presStyleLbl="node1" presStyleIdx="0" presStyleCnt="6"/>
      <dgm:spPr/>
      <dgm:t>
        <a:bodyPr/>
        <a:lstStyle/>
        <a:p>
          <a:endParaRPr lang="en-US"/>
        </a:p>
      </dgm:t>
    </dgm:pt>
    <dgm:pt modelId="{0646533C-3191-4D7D-BF45-E90331952A98}" type="pres">
      <dgm:prSet presAssocID="{FE949255-B420-4B6C-983C-87CFEE08DA50}" presName="parTx2" presStyleLbl="node1" presStyleIdx="1" presStyleCnt="6"/>
      <dgm:spPr/>
      <dgm:t>
        <a:bodyPr/>
        <a:lstStyle/>
        <a:p>
          <a:endParaRPr lang="cs-CZ"/>
        </a:p>
      </dgm:t>
    </dgm:pt>
    <dgm:pt modelId="{831007B3-3FBE-4ED0-80BD-70DF4AF44264}" type="pres">
      <dgm:prSet presAssocID="{25259A0B-D24C-4CD4-9B79-30931372B3E6}" presName="parTx3" presStyleLbl="node1" presStyleIdx="2" presStyleCnt="6"/>
      <dgm:spPr/>
      <dgm:t>
        <a:bodyPr/>
        <a:lstStyle/>
        <a:p>
          <a:endParaRPr lang="cs-CZ"/>
        </a:p>
      </dgm:t>
    </dgm:pt>
    <dgm:pt modelId="{BCEB9489-F577-451E-8938-540BDB632F3B}" type="pres">
      <dgm:prSet presAssocID="{974273F4-92B0-42B0-8FED-DA92F6211325}" presName="parTx4" presStyleLbl="node1" presStyleIdx="3" presStyleCnt="6"/>
      <dgm:spPr/>
      <dgm:t>
        <a:bodyPr/>
        <a:lstStyle/>
        <a:p>
          <a:endParaRPr lang="cs-CZ"/>
        </a:p>
      </dgm:t>
    </dgm:pt>
    <dgm:pt modelId="{58FC50D8-8662-4A3E-A038-726628F20AB4}" type="pres">
      <dgm:prSet presAssocID="{4B409DFB-F466-4C39-A14B-D0B95427C696}" presName="parTx5" presStyleLbl="node1" presStyleIdx="4" presStyleCnt="6"/>
      <dgm:spPr/>
      <dgm:t>
        <a:bodyPr/>
        <a:lstStyle/>
        <a:p>
          <a:endParaRPr lang="cs-CZ"/>
        </a:p>
      </dgm:t>
    </dgm:pt>
    <dgm:pt modelId="{E930AD06-A6FD-4D84-AD02-84DE43FECC96}" type="pres">
      <dgm:prSet presAssocID="{A98379FB-6121-4522-998A-4CF755454C9B}" presName="parTx6" presStyleLbl="node1" presStyleIdx="5" presStyleCnt="6"/>
      <dgm:spPr/>
      <dgm:t>
        <a:bodyPr/>
        <a:lstStyle/>
        <a:p>
          <a:endParaRPr lang="cs-CZ"/>
        </a:p>
      </dgm:t>
    </dgm:pt>
  </dgm:ptLst>
  <dgm:cxnLst>
    <dgm:cxn modelId="{75BF537B-AC9F-480C-A5B1-DF36242B94BF}" type="presOf" srcId="{974273F4-92B0-42B0-8FED-DA92F6211325}" destId="{BCEB9489-F577-451E-8938-540BDB632F3B}" srcOrd="0" destOrd="0" presId="urn:microsoft.com/office/officeart/2009/3/layout/SubStepProcess"/>
    <dgm:cxn modelId="{D075FA3F-15C6-49E2-9ECB-B3D3FFD90DA1}" type="presOf" srcId="{4F0146FE-D4B2-48D5-90B8-7F63F3559BC3}" destId="{5BB77E93-6C26-4BCD-9640-D743A92C4C3B}" srcOrd="0" destOrd="0" presId="urn:microsoft.com/office/officeart/2009/3/layout/SubStepProcess"/>
    <dgm:cxn modelId="{2860DA1D-A246-424D-AAE3-7739F6F828CD}" srcId="{4F0146FE-D4B2-48D5-90B8-7F63F3559BC3}" destId="{974273F4-92B0-42B0-8FED-DA92F6211325}" srcOrd="3" destOrd="0" parTransId="{8529AF97-314F-4631-A221-9AC6D575873F}" sibTransId="{921C1C6B-0081-458D-B373-0E5A40F8D7A5}"/>
    <dgm:cxn modelId="{0CA1F26E-0F0C-437D-8698-68A668FF01E2}" type="presOf" srcId="{A98379FB-6121-4522-998A-4CF755454C9B}" destId="{E930AD06-A6FD-4D84-AD02-84DE43FECC96}" srcOrd="0" destOrd="0" presId="urn:microsoft.com/office/officeart/2009/3/layout/SubStepProcess"/>
    <dgm:cxn modelId="{C1AE94F6-E625-461C-9EDC-DE41AE8A57EF}" srcId="{4F0146FE-D4B2-48D5-90B8-7F63F3559BC3}" destId="{77F64F5B-7616-4E9A-842E-1D2446DA306B}" srcOrd="0" destOrd="0" parTransId="{5B5E1637-78E4-4789-B377-080F3D59C0C0}" sibTransId="{9F3ED919-8899-4452-A5C8-8C87299C1E44}"/>
    <dgm:cxn modelId="{974AB24A-43EE-4C78-9689-766E17C7471D}" srcId="{4F0146FE-D4B2-48D5-90B8-7F63F3559BC3}" destId="{A98379FB-6121-4522-998A-4CF755454C9B}" srcOrd="5" destOrd="0" parTransId="{6668364A-1AD6-4640-8934-A932864201A5}" sibTransId="{7458FB11-96E1-473D-9853-A7D8FC6E354A}"/>
    <dgm:cxn modelId="{8F570735-DB27-4172-B328-F643CF30688F}" type="presOf" srcId="{4B409DFB-F466-4C39-A14B-D0B95427C696}" destId="{58FC50D8-8662-4A3E-A038-726628F20AB4}" srcOrd="0" destOrd="0" presId="urn:microsoft.com/office/officeart/2009/3/layout/SubStepProcess"/>
    <dgm:cxn modelId="{72EC004C-46FE-4E21-A952-E586169B91F4}" type="presOf" srcId="{FE949255-B420-4B6C-983C-87CFEE08DA50}" destId="{0646533C-3191-4D7D-BF45-E90331952A98}" srcOrd="0" destOrd="0" presId="urn:microsoft.com/office/officeart/2009/3/layout/SubStepProcess"/>
    <dgm:cxn modelId="{B90BDF3A-70FB-4DB6-9A76-EE3AC2128AF0}" srcId="{4F0146FE-D4B2-48D5-90B8-7F63F3559BC3}" destId="{25259A0B-D24C-4CD4-9B79-30931372B3E6}" srcOrd="2" destOrd="0" parTransId="{7F90BB41-25B0-4A2A-B808-0C49EF8F95C8}" sibTransId="{DA505BF9-B51A-4FFB-AD72-FB6C6A721B50}"/>
    <dgm:cxn modelId="{B028EBCA-CDF7-4DA2-9EFF-61EAE113EF0D}" type="presOf" srcId="{25259A0B-D24C-4CD4-9B79-30931372B3E6}" destId="{831007B3-3FBE-4ED0-80BD-70DF4AF44264}" srcOrd="0" destOrd="0" presId="urn:microsoft.com/office/officeart/2009/3/layout/SubStepProcess"/>
    <dgm:cxn modelId="{FD8ABB1E-0FBA-448E-9411-8CC38979F3DF}" type="presOf" srcId="{77F64F5B-7616-4E9A-842E-1D2446DA306B}" destId="{00585AF6-4E28-4ABA-B584-45688EAE5009}" srcOrd="0" destOrd="0" presId="urn:microsoft.com/office/officeart/2009/3/layout/SubStepProcess"/>
    <dgm:cxn modelId="{63645D62-36E6-4504-8C00-C1C95E9BD7A1}" srcId="{4F0146FE-D4B2-48D5-90B8-7F63F3559BC3}" destId="{FE949255-B420-4B6C-983C-87CFEE08DA50}" srcOrd="1" destOrd="0" parTransId="{DE9AA97C-9C97-4F0C-AE30-1739F194FF38}" sibTransId="{247CC5A2-5484-46EF-927D-99D9FB743F31}"/>
    <dgm:cxn modelId="{D43E0C5F-D6D7-4C24-BB6A-87B699905304}" srcId="{4F0146FE-D4B2-48D5-90B8-7F63F3559BC3}" destId="{4B409DFB-F466-4C39-A14B-D0B95427C696}" srcOrd="4" destOrd="0" parTransId="{946D5948-5F79-4C9E-BB37-2DF89F46EFAC}" sibTransId="{9C393B1E-A47C-4FA3-B0B8-A803DC044D1D}"/>
    <dgm:cxn modelId="{64508EA2-8816-4691-9817-85F328A7B7A0}" type="presParOf" srcId="{5BB77E93-6C26-4BCD-9640-D743A92C4C3B}" destId="{00585AF6-4E28-4ABA-B584-45688EAE5009}" srcOrd="0" destOrd="0" presId="urn:microsoft.com/office/officeart/2009/3/layout/SubStepProcess"/>
    <dgm:cxn modelId="{AF80A150-148B-4159-827A-A1713F5E0DC3}" type="presParOf" srcId="{5BB77E93-6C26-4BCD-9640-D743A92C4C3B}" destId="{0646533C-3191-4D7D-BF45-E90331952A98}" srcOrd="1" destOrd="0" presId="urn:microsoft.com/office/officeart/2009/3/layout/SubStepProcess"/>
    <dgm:cxn modelId="{72E490FA-BAC3-405E-813C-455C0FB601CE}" type="presParOf" srcId="{5BB77E93-6C26-4BCD-9640-D743A92C4C3B}" destId="{831007B3-3FBE-4ED0-80BD-70DF4AF44264}" srcOrd="2" destOrd="0" presId="urn:microsoft.com/office/officeart/2009/3/layout/SubStepProcess"/>
    <dgm:cxn modelId="{BBD305CF-AE01-48D6-B3FE-076A455233E6}" type="presParOf" srcId="{5BB77E93-6C26-4BCD-9640-D743A92C4C3B}" destId="{BCEB9489-F577-451E-8938-540BDB632F3B}" srcOrd="3" destOrd="0" presId="urn:microsoft.com/office/officeart/2009/3/layout/SubStepProcess"/>
    <dgm:cxn modelId="{AC9DF932-46E0-44F5-B3D9-C16380523878}" type="presParOf" srcId="{5BB77E93-6C26-4BCD-9640-D743A92C4C3B}" destId="{58FC50D8-8662-4A3E-A038-726628F20AB4}" srcOrd="4" destOrd="0" presId="urn:microsoft.com/office/officeart/2009/3/layout/SubStepProcess"/>
    <dgm:cxn modelId="{0E2E1F45-1547-4A2E-A1EB-4A517BCB1680}" type="presParOf" srcId="{5BB77E93-6C26-4BCD-9640-D743A92C4C3B}" destId="{E930AD06-A6FD-4D84-AD02-84DE43FECC96}" srcOrd="5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F0146FE-D4B2-48D5-90B8-7F63F3559BC3}" type="doc">
      <dgm:prSet loTypeId="urn:microsoft.com/office/officeart/2009/3/layout/SubStepProcess" loCatId="process" qsTypeId="urn:microsoft.com/office/officeart/2005/8/quickstyle/simple2" qsCatId="simple" csTypeId="urn:microsoft.com/office/officeart/2005/8/colors/accent1_2" csCatId="accent1" phldr="1"/>
      <dgm:spPr/>
    </dgm:pt>
    <dgm:pt modelId="{77F64F5B-7616-4E9A-842E-1D2446DA306B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90000"/>
                </a:schemeClr>
              </a:solidFill>
            </a:rPr>
            <a:t>Odběr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5B5E1637-78E4-4789-B377-080F3D59C0C0}" type="parTrans" cxnId="{C1AE94F6-E625-461C-9EDC-DE41AE8A57EF}">
      <dgm:prSet/>
      <dgm:spPr/>
      <dgm:t>
        <a:bodyPr/>
        <a:lstStyle/>
        <a:p>
          <a:endParaRPr lang="en-US"/>
        </a:p>
      </dgm:t>
    </dgm:pt>
    <dgm:pt modelId="{9F3ED919-8899-4452-A5C8-8C87299C1E44}" type="sibTrans" cxnId="{C1AE94F6-E625-461C-9EDC-DE41AE8A57EF}">
      <dgm:prSet/>
      <dgm:spPr/>
      <dgm:t>
        <a:bodyPr/>
        <a:lstStyle/>
        <a:p>
          <a:endParaRPr lang="en-US"/>
        </a:p>
      </dgm:t>
    </dgm:pt>
    <dgm:pt modelId="{FE949255-B420-4B6C-983C-87CFEE08DA50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90000"/>
                </a:schemeClr>
              </a:solidFill>
            </a:rPr>
            <a:t>Výroba TP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DE9AA97C-9C97-4F0C-AE30-1739F194FF38}" type="parTrans" cxnId="{63645D62-36E6-4504-8C00-C1C95E9BD7A1}">
      <dgm:prSet/>
      <dgm:spPr/>
      <dgm:t>
        <a:bodyPr/>
        <a:lstStyle/>
        <a:p>
          <a:endParaRPr lang="en-US"/>
        </a:p>
      </dgm:t>
    </dgm:pt>
    <dgm:pt modelId="{247CC5A2-5484-46EF-927D-99D9FB743F31}" type="sibTrans" cxnId="{63645D62-36E6-4504-8C00-C1C95E9BD7A1}">
      <dgm:prSet/>
      <dgm:spPr/>
      <dgm:t>
        <a:bodyPr/>
        <a:lstStyle/>
        <a:p>
          <a:endParaRPr lang="en-US"/>
        </a:p>
      </dgm:t>
    </dgm:pt>
    <dgm:pt modelId="{25259A0B-D24C-4CD4-9B79-30931372B3E6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90000"/>
                </a:schemeClr>
              </a:solidFill>
            </a:rPr>
            <a:t>Příjem TP na sklad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7F90BB41-25B0-4A2A-B808-0C49EF8F95C8}" type="parTrans" cxnId="{B90BDF3A-70FB-4DB6-9A76-EE3AC2128AF0}">
      <dgm:prSet/>
      <dgm:spPr/>
      <dgm:t>
        <a:bodyPr/>
        <a:lstStyle/>
        <a:p>
          <a:endParaRPr lang="en-US"/>
        </a:p>
      </dgm:t>
    </dgm:pt>
    <dgm:pt modelId="{DA505BF9-B51A-4FFB-AD72-FB6C6A721B50}" type="sibTrans" cxnId="{B90BDF3A-70FB-4DB6-9A76-EE3AC2128AF0}">
      <dgm:prSet/>
      <dgm:spPr/>
      <dgm:t>
        <a:bodyPr/>
        <a:lstStyle/>
        <a:p>
          <a:endParaRPr lang="en-US"/>
        </a:p>
      </dgm:t>
    </dgm:pt>
    <dgm:pt modelId="{974273F4-92B0-42B0-8FED-DA92F6211325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90000"/>
                </a:schemeClr>
              </a:solidFill>
            </a:rPr>
            <a:t>Skladování TP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8529AF97-314F-4631-A221-9AC6D575873F}" type="parTrans" cxnId="{2860DA1D-A246-424D-AAE3-7739F6F828CD}">
      <dgm:prSet/>
      <dgm:spPr/>
      <dgm:t>
        <a:bodyPr/>
        <a:lstStyle/>
        <a:p>
          <a:endParaRPr lang="en-US"/>
        </a:p>
      </dgm:t>
    </dgm:pt>
    <dgm:pt modelId="{921C1C6B-0081-458D-B373-0E5A40F8D7A5}" type="sibTrans" cxnId="{2860DA1D-A246-424D-AAE3-7739F6F828CD}">
      <dgm:prSet/>
      <dgm:spPr/>
      <dgm:t>
        <a:bodyPr/>
        <a:lstStyle/>
        <a:p>
          <a:endParaRPr lang="en-US"/>
        </a:p>
      </dgm:t>
    </dgm:pt>
    <dgm:pt modelId="{4B409DFB-F466-4C39-A14B-D0B95427C696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90000"/>
                </a:schemeClr>
              </a:solidFill>
            </a:rPr>
            <a:t>Výdej TP</a:t>
          </a:r>
          <a:endParaRPr lang="en-US" dirty="0">
            <a:solidFill>
              <a:schemeClr val="bg2">
                <a:lumMod val="90000"/>
              </a:schemeClr>
            </a:solidFill>
          </a:endParaRPr>
        </a:p>
      </dgm:t>
    </dgm:pt>
    <dgm:pt modelId="{946D5948-5F79-4C9E-BB37-2DF89F46EFAC}" type="parTrans" cxnId="{D43E0C5F-D6D7-4C24-BB6A-87B699905304}">
      <dgm:prSet/>
      <dgm:spPr/>
      <dgm:t>
        <a:bodyPr/>
        <a:lstStyle/>
        <a:p>
          <a:endParaRPr lang="en-US"/>
        </a:p>
      </dgm:t>
    </dgm:pt>
    <dgm:pt modelId="{9C393B1E-A47C-4FA3-B0B8-A803DC044D1D}" type="sibTrans" cxnId="{D43E0C5F-D6D7-4C24-BB6A-87B699905304}">
      <dgm:prSet/>
      <dgm:spPr/>
      <dgm:t>
        <a:bodyPr/>
        <a:lstStyle/>
        <a:p>
          <a:endParaRPr lang="en-US"/>
        </a:p>
      </dgm:t>
    </dgm:pt>
    <dgm:pt modelId="{A98379FB-6121-4522-998A-4CF755454C9B}">
      <dgm:prSet phldrT="[Text]"/>
      <dgm:spPr>
        <a:solidFill>
          <a:schemeClr val="accent1"/>
        </a:solidFill>
      </dgm:spPr>
      <dgm:t>
        <a:bodyPr/>
        <a:lstStyle/>
        <a:p>
          <a:r>
            <a:rPr lang="cs-CZ" dirty="0" smtClean="0">
              <a:solidFill>
                <a:schemeClr val="bg1"/>
              </a:solidFill>
            </a:rPr>
            <a:t>Transport TP</a:t>
          </a:r>
          <a:endParaRPr lang="en-US" dirty="0">
            <a:solidFill>
              <a:schemeClr val="bg1"/>
            </a:solidFill>
          </a:endParaRPr>
        </a:p>
      </dgm:t>
    </dgm:pt>
    <dgm:pt modelId="{6668364A-1AD6-4640-8934-A932864201A5}" type="parTrans" cxnId="{974AB24A-43EE-4C78-9689-766E17C7471D}">
      <dgm:prSet/>
      <dgm:spPr/>
      <dgm:t>
        <a:bodyPr/>
        <a:lstStyle/>
        <a:p>
          <a:endParaRPr lang="en-US"/>
        </a:p>
      </dgm:t>
    </dgm:pt>
    <dgm:pt modelId="{7458FB11-96E1-473D-9853-A7D8FC6E354A}" type="sibTrans" cxnId="{974AB24A-43EE-4C78-9689-766E17C7471D}">
      <dgm:prSet/>
      <dgm:spPr/>
      <dgm:t>
        <a:bodyPr/>
        <a:lstStyle/>
        <a:p>
          <a:endParaRPr lang="en-US"/>
        </a:p>
      </dgm:t>
    </dgm:pt>
    <dgm:pt modelId="{5BB77E93-6C26-4BCD-9640-D743A92C4C3B}" type="pres">
      <dgm:prSet presAssocID="{4F0146FE-D4B2-48D5-90B8-7F63F3559BC3}" presName="Name0" presStyleCnt="0">
        <dgm:presLayoutVars>
          <dgm:chMax val="7"/>
          <dgm:dir/>
          <dgm:animOne val="branch"/>
        </dgm:presLayoutVars>
      </dgm:prSet>
      <dgm:spPr/>
    </dgm:pt>
    <dgm:pt modelId="{00585AF6-4E28-4ABA-B584-45688EAE5009}" type="pres">
      <dgm:prSet presAssocID="{77F64F5B-7616-4E9A-842E-1D2446DA306B}" presName="parTx1" presStyleLbl="node1" presStyleIdx="0" presStyleCnt="6"/>
      <dgm:spPr/>
      <dgm:t>
        <a:bodyPr/>
        <a:lstStyle/>
        <a:p>
          <a:endParaRPr lang="en-US"/>
        </a:p>
      </dgm:t>
    </dgm:pt>
    <dgm:pt modelId="{0646533C-3191-4D7D-BF45-E90331952A98}" type="pres">
      <dgm:prSet presAssocID="{FE949255-B420-4B6C-983C-87CFEE08DA50}" presName="parTx2" presStyleLbl="node1" presStyleIdx="1" presStyleCnt="6"/>
      <dgm:spPr/>
      <dgm:t>
        <a:bodyPr/>
        <a:lstStyle/>
        <a:p>
          <a:endParaRPr lang="cs-CZ"/>
        </a:p>
      </dgm:t>
    </dgm:pt>
    <dgm:pt modelId="{831007B3-3FBE-4ED0-80BD-70DF4AF44264}" type="pres">
      <dgm:prSet presAssocID="{25259A0B-D24C-4CD4-9B79-30931372B3E6}" presName="parTx3" presStyleLbl="node1" presStyleIdx="2" presStyleCnt="6"/>
      <dgm:spPr/>
      <dgm:t>
        <a:bodyPr/>
        <a:lstStyle/>
        <a:p>
          <a:endParaRPr lang="cs-CZ"/>
        </a:p>
      </dgm:t>
    </dgm:pt>
    <dgm:pt modelId="{BCEB9489-F577-451E-8938-540BDB632F3B}" type="pres">
      <dgm:prSet presAssocID="{974273F4-92B0-42B0-8FED-DA92F6211325}" presName="parTx4" presStyleLbl="node1" presStyleIdx="3" presStyleCnt="6"/>
      <dgm:spPr/>
      <dgm:t>
        <a:bodyPr/>
        <a:lstStyle/>
        <a:p>
          <a:endParaRPr lang="cs-CZ"/>
        </a:p>
      </dgm:t>
    </dgm:pt>
    <dgm:pt modelId="{58FC50D8-8662-4A3E-A038-726628F20AB4}" type="pres">
      <dgm:prSet presAssocID="{4B409DFB-F466-4C39-A14B-D0B95427C696}" presName="parTx5" presStyleLbl="node1" presStyleIdx="4" presStyleCnt="6"/>
      <dgm:spPr/>
      <dgm:t>
        <a:bodyPr/>
        <a:lstStyle/>
        <a:p>
          <a:endParaRPr lang="cs-CZ"/>
        </a:p>
      </dgm:t>
    </dgm:pt>
    <dgm:pt modelId="{E930AD06-A6FD-4D84-AD02-84DE43FECC96}" type="pres">
      <dgm:prSet presAssocID="{A98379FB-6121-4522-998A-4CF755454C9B}" presName="parTx6" presStyleLbl="node1" presStyleIdx="5" presStyleCnt="6"/>
      <dgm:spPr/>
      <dgm:t>
        <a:bodyPr/>
        <a:lstStyle/>
        <a:p>
          <a:endParaRPr lang="cs-CZ"/>
        </a:p>
      </dgm:t>
    </dgm:pt>
  </dgm:ptLst>
  <dgm:cxnLst>
    <dgm:cxn modelId="{2860DA1D-A246-424D-AAE3-7739F6F828CD}" srcId="{4F0146FE-D4B2-48D5-90B8-7F63F3559BC3}" destId="{974273F4-92B0-42B0-8FED-DA92F6211325}" srcOrd="3" destOrd="0" parTransId="{8529AF97-314F-4631-A221-9AC6D575873F}" sibTransId="{921C1C6B-0081-458D-B373-0E5A40F8D7A5}"/>
    <dgm:cxn modelId="{A83D663C-E545-40CE-9FB6-2CB7BE14D51A}" type="presOf" srcId="{4B409DFB-F466-4C39-A14B-D0B95427C696}" destId="{58FC50D8-8662-4A3E-A038-726628F20AB4}" srcOrd="0" destOrd="0" presId="urn:microsoft.com/office/officeart/2009/3/layout/SubStepProcess"/>
    <dgm:cxn modelId="{C1AE94F6-E625-461C-9EDC-DE41AE8A57EF}" srcId="{4F0146FE-D4B2-48D5-90B8-7F63F3559BC3}" destId="{77F64F5B-7616-4E9A-842E-1D2446DA306B}" srcOrd="0" destOrd="0" parTransId="{5B5E1637-78E4-4789-B377-080F3D59C0C0}" sibTransId="{9F3ED919-8899-4452-A5C8-8C87299C1E44}"/>
    <dgm:cxn modelId="{70FB5E2A-6E96-4ABB-B0CD-707A3F9DCF77}" type="presOf" srcId="{77F64F5B-7616-4E9A-842E-1D2446DA306B}" destId="{00585AF6-4E28-4ABA-B584-45688EAE5009}" srcOrd="0" destOrd="0" presId="urn:microsoft.com/office/officeart/2009/3/layout/SubStepProcess"/>
    <dgm:cxn modelId="{974AB24A-43EE-4C78-9689-766E17C7471D}" srcId="{4F0146FE-D4B2-48D5-90B8-7F63F3559BC3}" destId="{A98379FB-6121-4522-998A-4CF755454C9B}" srcOrd="5" destOrd="0" parTransId="{6668364A-1AD6-4640-8934-A932864201A5}" sibTransId="{7458FB11-96E1-473D-9853-A7D8FC6E354A}"/>
    <dgm:cxn modelId="{A6EB6C16-F00B-41F0-A059-38CB5FA58DDB}" type="presOf" srcId="{25259A0B-D24C-4CD4-9B79-30931372B3E6}" destId="{831007B3-3FBE-4ED0-80BD-70DF4AF44264}" srcOrd="0" destOrd="0" presId="urn:microsoft.com/office/officeart/2009/3/layout/SubStepProcess"/>
    <dgm:cxn modelId="{301BBEA1-9D0B-4AB5-8FCB-9CF3B71311A3}" type="presOf" srcId="{974273F4-92B0-42B0-8FED-DA92F6211325}" destId="{BCEB9489-F577-451E-8938-540BDB632F3B}" srcOrd="0" destOrd="0" presId="urn:microsoft.com/office/officeart/2009/3/layout/SubStepProcess"/>
    <dgm:cxn modelId="{190E4C69-7BC6-42F6-8A3B-C6CABD57650E}" type="presOf" srcId="{4F0146FE-D4B2-48D5-90B8-7F63F3559BC3}" destId="{5BB77E93-6C26-4BCD-9640-D743A92C4C3B}" srcOrd="0" destOrd="0" presId="urn:microsoft.com/office/officeart/2009/3/layout/SubStepProcess"/>
    <dgm:cxn modelId="{B90BDF3A-70FB-4DB6-9A76-EE3AC2128AF0}" srcId="{4F0146FE-D4B2-48D5-90B8-7F63F3559BC3}" destId="{25259A0B-D24C-4CD4-9B79-30931372B3E6}" srcOrd="2" destOrd="0" parTransId="{7F90BB41-25B0-4A2A-B808-0C49EF8F95C8}" sibTransId="{DA505BF9-B51A-4FFB-AD72-FB6C6A721B50}"/>
    <dgm:cxn modelId="{DD21F3DB-0961-470E-86F2-2A51DDF374EA}" type="presOf" srcId="{A98379FB-6121-4522-998A-4CF755454C9B}" destId="{E930AD06-A6FD-4D84-AD02-84DE43FECC96}" srcOrd="0" destOrd="0" presId="urn:microsoft.com/office/officeart/2009/3/layout/SubStepProcess"/>
    <dgm:cxn modelId="{8880043C-EBCC-412C-8D2B-2BD7C9CBD726}" type="presOf" srcId="{FE949255-B420-4B6C-983C-87CFEE08DA50}" destId="{0646533C-3191-4D7D-BF45-E90331952A98}" srcOrd="0" destOrd="0" presId="urn:microsoft.com/office/officeart/2009/3/layout/SubStepProcess"/>
    <dgm:cxn modelId="{63645D62-36E6-4504-8C00-C1C95E9BD7A1}" srcId="{4F0146FE-D4B2-48D5-90B8-7F63F3559BC3}" destId="{FE949255-B420-4B6C-983C-87CFEE08DA50}" srcOrd="1" destOrd="0" parTransId="{DE9AA97C-9C97-4F0C-AE30-1739F194FF38}" sibTransId="{247CC5A2-5484-46EF-927D-99D9FB743F31}"/>
    <dgm:cxn modelId="{D43E0C5F-D6D7-4C24-BB6A-87B699905304}" srcId="{4F0146FE-D4B2-48D5-90B8-7F63F3559BC3}" destId="{4B409DFB-F466-4C39-A14B-D0B95427C696}" srcOrd="4" destOrd="0" parTransId="{946D5948-5F79-4C9E-BB37-2DF89F46EFAC}" sibTransId="{9C393B1E-A47C-4FA3-B0B8-A803DC044D1D}"/>
    <dgm:cxn modelId="{ACD6BE70-1E00-4942-92F2-937796F38892}" type="presParOf" srcId="{5BB77E93-6C26-4BCD-9640-D743A92C4C3B}" destId="{00585AF6-4E28-4ABA-B584-45688EAE5009}" srcOrd="0" destOrd="0" presId="urn:microsoft.com/office/officeart/2009/3/layout/SubStepProcess"/>
    <dgm:cxn modelId="{500C4D62-E191-4B20-B653-0E6742A0135E}" type="presParOf" srcId="{5BB77E93-6C26-4BCD-9640-D743A92C4C3B}" destId="{0646533C-3191-4D7D-BF45-E90331952A98}" srcOrd="1" destOrd="0" presId="urn:microsoft.com/office/officeart/2009/3/layout/SubStepProcess"/>
    <dgm:cxn modelId="{3DD74D08-0886-4BD3-BA65-1DE1ED128EB2}" type="presParOf" srcId="{5BB77E93-6C26-4BCD-9640-D743A92C4C3B}" destId="{831007B3-3FBE-4ED0-80BD-70DF4AF44264}" srcOrd="2" destOrd="0" presId="urn:microsoft.com/office/officeart/2009/3/layout/SubStepProcess"/>
    <dgm:cxn modelId="{455FB334-7B60-44EC-867A-48545C652F1F}" type="presParOf" srcId="{5BB77E93-6C26-4BCD-9640-D743A92C4C3B}" destId="{BCEB9489-F577-451E-8938-540BDB632F3B}" srcOrd="3" destOrd="0" presId="urn:microsoft.com/office/officeart/2009/3/layout/SubStepProcess"/>
    <dgm:cxn modelId="{A7BEFD35-A224-4E5D-8225-0F1D0D5762E1}" type="presParOf" srcId="{5BB77E93-6C26-4BCD-9640-D743A92C4C3B}" destId="{58FC50D8-8662-4A3E-A038-726628F20AB4}" srcOrd="4" destOrd="0" presId="urn:microsoft.com/office/officeart/2009/3/layout/SubStepProcess"/>
    <dgm:cxn modelId="{04C84F47-8291-42B9-83CD-3391B5F6179D}" type="presParOf" srcId="{5BB77E93-6C26-4BCD-9640-D743A92C4C3B}" destId="{E930AD06-A6FD-4D84-AD02-84DE43FECC96}" srcOrd="5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AAD7A6D-1B0D-4FE0-8D74-69E7039FF860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375DBA-D59D-4BF2-96BD-FE5A4C1FCADC}">
      <dgm:prSet phldrT="[Text]"/>
      <dgm:spPr/>
      <dgm:t>
        <a:bodyPr/>
        <a:lstStyle/>
        <a:p>
          <a:r>
            <a:rPr lang="cs-CZ" dirty="0" smtClean="0"/>
            <a:t>Deleukotizace</a:t>
          </a:r>
          <a:endParaRPr lang="en-US" dirty="0"/>
        </a:p>
      </dgm:t>
    </dgm:pt>
    <dgm:pt modelId="{E611F7EF-D4EC-41DD-A2D9-7F1F418951E8}" type="parTrans" cxnId="{9DC48753-38CA-4096-B06E-25FF7DAFF3F9}">
      <dgm:prSet/>
      <dgm:spPr/>
      <dgm:t>
        <a:bodyPr/>
        <a:lstStyle/>
        <a:p>
          <a:endParaRPr lang="en-US"/>
        </a:p>
      </dgm:t>
    </dgm:pt>
    <dgm:pt modelId="{A2E0F167-BC40-4D63-9112-07D7DBEF7409}" type="sibTrans" cxnId="{9DC48753-38CA-4096-B06E-25FF7DAFF3F9}">
      <dgm:prSet/>
      <dgm:spPr/>
      <dgm:t>
        <a:bodyPr/>
        <a:lstStyle/>
        <a:p>
          <a:endParaRPr lang="en-US"/>
        </a:p>
      </dgm:t>
    </dgm:pt>
    <dgm:pt modelId="{909AC850-D825-4879-BB87-9CE6074A681D}">
      <dgm:prSet phldrT="[Text]"/>
      <dgm:spPr/>
      <dgm:t>
        <a:bodyPr/>
        <a:lstStyle/>
        <a:p>
          <a:r>
            <a:rPr lang="cs-CZ" dirty="0" smtClean="0"/>
            <a:t>Ozařování</a:t>
          </a:r>
          <a:endParaRPr lang="en-US" dirty="0"/>
        </a:p>
      </dgm:t>
    </dgm:pt>
    <dgm:pt modelId="{F8B5EF8D-82CF-40D6-8D79-B187C785C8DD}" type="parTrans" cxnId="{F1C44989-88B4-4C22-9001-6CC6F5763D93}">
      <dgm:prSet/>
      <dgm:spPr/>
      <dgm:t>
        <a:bodyPr/>
        <a:lstStyle/>
        <a:p>
          <a:endParaRPr lang="en-US"/>
        </a:p>
      </dgm:t>
    </dgm:pt>
    <dgm:pt modelId="{99196B01-AEC4-4E8F-B95B-597A3EBEC063}" type="sibTrans" cxnId="{F1C44989-88B4-4C22-9001-6CC6F5763D93}">
      <dgm:prSet/>
      <dgm:spPr/>
      <dgm:t>
        <a:bodyPr/>
        <a:lstStyle/>
        <a:p>
          <a:endParaRPr lang="en-US"/>
        </a:p>
      </dgm:t>
    </dgm:pt>
    <dgm:pt modelId="{49C4F788-7A9B-43F6-B355-109D4AFEEE38}">
      <dgm:prSet phldrT="[Text]"/>
      <dgm:spPr/>
      <dgm:t>
        <a:bodyPr/>
        <a:lstStyle/>
        <a:p>
          <a:r>
            <a:rPr lang="cs-CZ" dirty="0" smtClean="0"/>
            <a:t>Dělení TP</a:t>
          </a:r>
          <a:endParaRPr lang="en-US" dirty="0"/>
        </a:p>
      </dgm:t>
    </dgm:pt>
    <dgm:pt modelId="{54528158-8F57-4507-8652-E85434235338}" type="parTrans" cxnId="{21BA4CD5-9BB9-42FD-85B3-8AA93E101931}">
      <dgm:prSet/>
      <dgm:spPr/>
      <dgm:t>
        <a:bodyPr/>
        <a:lstStyle/>
        <a:p>
          <a:endParaRPr lang="en-US"/>
        </a:p>
      </dgm:t>
    </dgm:pt>
    <dgm:pt modelId="{37045998-EF0C-476D-8F78-BF0C6A8D7AF0}" type="sibTrans" cxnId="{21BA4CD5-9BB9-42FD-85B3-8AA93E101931}">
      <dgm:prSet/>
      <dgm:spPr/>
      <dgm:t>
        <a:bodyPr/>
        <a:lstStyle/>
        <a:p>
          <a:endParaRPr lang="en-US"/>
        </a:p>
      </dgm:t>
    </dgm:pt>
    <dgm:pt modelId="{5124A118-71E6-4F5E-A01C-C62BEDCD5880}">
      <dgm:prSet phldrT="[Text]"/>
      <dgm:spPr/>
      <dgm:t>
        <a:bodyPr/>
        <a:lstStyle/>
        <a:p>
          <a:r>
            <a:rPr lang="cs-CZ" dirty="0" smtClean="0"/>
            <a:t>Promývání TP</a:t>
          </a:r>
          <a:endParaRPr lang="en-US" dirty="0"/>
        </a:p>
      </dgm:t>
    </dgm:pt>
    <dgm:pt modelId="{8E92D5F0-3004-4309-8088-5D8B94BBA2E4}" type="parTrans" cxnId="{EABCB12A-907D-4334-9372-EB8DB8BFE7F3}">
      <dgm:prSet/>
      <dgm:spPr/>
      <dgm:t>
        <a:bodyPr/>
        <a:lstStyle/>
        <a:p>
          <a:endParaRPr lang="en-US"/>
        </a:p>
      </dgm:t>
    </dgm:pt>
    <dgm:pt modelId="{41F80C2A-B490-4A7F-A688-3711D25DE407}" type="sibTrans" cxnId="{EABCB12A-907D-4334-9372-EB8DB8BFE7F3}">
      <dgm:prSet/>
      <dgm:spPr/>
      <dgm:t>
        <a:bodyPr/>
        <a:lstStyle/>
        <a:p>
          <a:endParaRPr lang="en-US"/>
        </a:p>
      </dgm:t>
    </dgm:pt>
    <dgm:pt modelId="{3EF8DF64-B501-4E32-967A-20F7246070B6}" type="pres">
      <dgm:prSet presAssocID="{7AAD7A6D-1B0D-4FE0-8D74-69E7039FF86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A0EA6B76-5CA8-4230-AC29-90A3B400F0EB}" type="pres">
      <dgm:prSet presAssocID="{E7375DBA-D59D-4BF2-96BD-FE5A4C1FCADC}" presName="linNode" presStyleCnt="0"/>
      <dgm:spPr/>
    </dgm:pt>
    <dgm:pt modelId="{91D3EA2A-D9C8-456C-8C9C-B265027C35F4}" type="pres">
      <dgm:prSet presAssocID="{E7375DBA-D59D-4BF2-96BD-FE5A4C1FCADC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A9337B3-6BCD-4763-A605-5CD4DD9076AE}" type="pres">
      <dgm:prSet presAssocID="{E7375DBA-D59D-4BF2-96BD-FE5A4C1FCADC}" presName="childShp" presStyleLbl="bgAccFollowNode1" presStyleIdx="0" presStyleCnt="4">
        <dgm:presLayoutVars>
          <dgm:bulletEnabled val="1"/>
        </dgm:presLayoutVars>
      </dgm:prSet>
      <dgm:spPr/>
    </dgm:pt>
    <dgm:pt modelId="{0B466F28-68F6-4D43-BD26-3491545AFC57}" type="pres">
      <dgm:prSet presAssocID="{A2E0F167-BC40-4D63-9112-07D7DBEF7409}" presName="spacing" presStyleCnt="0"/>
      <dgm:spPr/>
    </dgm:pt>
    <dgm:pt modelId="{7594B07D-1653-4577-85F8-C956C8EC79F9}" type="pres">
      <dgm:prSet presAssocID="{909AC850-D825-4879-BB87-9CE6074A681D}" presName="linNode" presStyleCnt="0"/>
      <dgm:spPr/>
    </dgm:pt>
    <dgm:pt modelId="{A9208674-4D39-4F32-9617-B366C9E42B8D}" type="pres">
      <dgm:prSet presAssocID="{909AC850-D825-4879-BB87-9CE6074A681D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40F08DF-C879-460F-AE95-3A156274EF91}" type="pres">
      <dgm:prSet presAssocID="{909AC850-D825-4879-BB87-9CE6074A681D}" presName="childShp" presStyleLbl="bgAccFollowNode1" presStyleIdx="1" presStyleCnt="4">
        <dgm:presLayoutVars>
          <dgm:bulletEnabled val="1"/>
        </dgm:presLayoutVars>
      </dgm:prSet>
      <dgm:spPr/>
    </dgm:pt>
    <dgm:pt modelId="{2D32709E-E59D-4595-BC78-DCE033D6E517}" type="pres">
      <dgm:prSet presAssocID="{99196B01-AEC4-4E8F-B95B-597A3EBEC063}" presName="spacing" presStyleCnt="0"/>
      <dgm:spPr/>
    </dgm:pt>
    <dgm:pt modelId="{4E2BDF96-5847-46F5-B33C-04BE29FDCFA4}" type="pres">
      <dgm:prSet presAssocID="{49C4F788-7A9B-43F6-B355-109D4AFEEE38}" presName="linNode" presStyleCnt="0"/>
      <dgm:spPr/>
    </dgm:pt>
    <dgm:pt modelId="{869CEE81-085D-4AFA-8887-2EDA41D9D0B5}" type="pres">
      <dgm:prSet presAssocID="{49C4F788-7A9B-43F6-B355-109D4AFEEE38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883A3E-205C-4930-B694-FBF00B5F4E4C}" type="pres">
      <dgm:prSet presAssocID="{49C4F788-7A9B-43F6-B355-109D4AFEEE38}" presName="childShp" presStyleLbl="bgAccFollowNode1" presStyleIdx="2" presStyleCnt="4">
        <dgm:presLayoutVars>
          <dgm:bulletEnabled val="1"/>
        </dgm:presLayoutVars>
      </dgm:prSet>
      <dgm:spPr/>
    </dgm:pt>
    <dgm:pt modelId="{569DEBCE-EC00-4D31-B181-037F5A07B20B}" type="pres">
      <dgm:prSet presAssocID="{37045998-EF0C-476D-8F78-BF0C6A8D7AF0}" presName="spacing" presStyleCnt="0"/>
      <dgm:spPr/>
    </dgm:pt>
    <dgm:pt modelId="{A8C5DBD1-07F1-40D4-8847-3AAA0CA5C1D0}" type="pres">
      <dgm:prSet presAssocID="{5124A118-71E6-4F5E-A01C-C62BEDCD5880}" presName="linNode" presStyleCnt="0"/>
      <dgm:spPr/>
    </dgm:pt>
    <dgm:pt modelId="{15F5B0D7-531B-4217-A704-CDAEA7A2654B}" type="pres">
      <dgm:prSet presAssocID="{5124A118-71E6-4F5E-A01C-C62BEDCD5880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CCEFAB-46BC-4C9F-AE61-F1E7397E6333}" type="pres">
      <dgm:prSet presAssocID="{5124A118-71E6-4F5E-A01C-C62BEDCD5880}" presName="childShp" presStyleLbl="bgAccFollowNode1" presStyleIdx="3" presStyleCnt="4">
        <dgm:presLayoutVars>
          <dgm:bulletEnabled val="1"/>
        </dgm:presLayoutVars>
      </dgm:prSet>
      <dgm:spPr/>
    </dgm:pt>
  </dgm:ptLst>
  <dgm:cxnLst>
    <dgm:cxn modelId="{E5A88B43-CE75-4A48-845C-CC8F329916AA}" type="presOf" srcId="{5124A118-71E6-4F5E-A01C-C62BEDCD5880}" destId="{15F5B0D7-531B-4217-A704-CDAEA7A2654B}" srcOrd="0" destOrd="0" presId="urn:microsoft.com/office/officeart/2005/8/layout/vList6"/>
    <dgm:cxn modelId="{F1C44989-88B4-4C22-9001-6CC6F5763D93}" srcId="{7AAD7A6D-1B0D-4FE0-8D74-69E7039FF860}" destId="{909AC850-D825-4879-BB87-9CE6074A681D}" srcOrd="1" destOrd="0" parTransId="{F8B5EF8D-82CF-40D6-8D79-B187C785C8DD}" sibTransId="{99196B01-AEC4-4E8F-B95B-597A3EBEC063}"/>
    <dgm:cxn modelId="{031D9911-A7A0-4C6E-8B28-2185D15CB142}" type="presOf" srcId="{909AC850-D825-4879-BB87-9CE6074A681D}" destId="{A9208674-4D39-4F32-9617-B366C9E42B8D}" srcOrd="0" destOrd="0" presId="urn:microsoft.com/office/officeart/2005/8/layout/vList6"/>
    <dgm:cxn modelId="{21BA4CD5-9BB9-42FD-85B3-8AA93E101931}" srcId="{7AAD7A6D-1B0D-4FE0-8D74-69E7039FF860}" destId="{49C4F788-7A9B-43F6-B355-109D4AFEEE38}" srcOrd="2" destOrd="0" parTransId="{54528158-8F57-4507-8652-E85434235338}" sibTransId="{37045998-EF0C-476D-8F78-BF0C6A8D7AF0}"/>
    <dgm:cxn modelId="{8B260E9A-8A7B-4D29-8B0E-F55583B5B69C}" type="presOf" srcId="{7AAD7A6D-1B0D-4FE0-8D74-69E7039FF860}" destId="{3EF8DF64-B501-4E32-967A-20F7246070B6}" srcOrd="0" destOrd="0" presId="urn:microsoft.com/office/officeart/2005/8/layout/vList6"/>
    <dgm:cxn modelId="{9DC48753-38CA-4096-B06E-25FF7DAFF3F9}" srcId="{7AAD7A6D-1B0D-4FE0-8D74-69E7039FF860}" destId="{E7375DBA-D59D-4BF2-96BD-FE5A4C1FCADC}" srcOrd="0" destOrd="0" parTransId="{E611F7EF-D4EC-41DD-A2D9-7F1F418951E8}" sibTransId="{A2E0F167-BC40-4D63-9112-07D7DBEF7409}"/>
    <dgm:cxn modelId="{EABCB12A-907D-4334-9372-EB8DB8BFE7F3}" srcId="{7AAD7A6D-1B0D-4FE0-8D74-69E7039FF860}" destId="{5124A118-71E6-4F5E-A01C-C62BEDCD5880}" srcOrd="3" destOrd="0" parTransId="{8E92D5F0-3004-4309-8088-5D8B94BBA2E4}" sibTransId="{41F80C2A-B490-4A7F-A688-3711D25DE407}"/>
    <dgm:cxn modelId="{350F6832-B286-4724-84C7-6788D59DEF58}" type="presOf" srcId="{49C4F788-7A9B-43F6-B355-109D4AFEEE38}" destId="{869CEE81-085D-4AFA-8887-2EDA41D9D0B5}" srcOrd="0" destOrd="0" presId="urn:microsoft.com/office/officeart/2005/8/layout/vList6"/>
    <dgm:cxn modelId="{FE497855-D481-466A-AEB4-4EB8AEE5659F}" type="presOf" srcId="{E7375DBA-D59D-4BF2-96BD-FE5A4C1FCADC}" destId="{91D3EA2A-D9C8-456C-8C9C-B265027C35F4}" srcOrd="0" destOrd="0" presId="urn:microsoft.com/office/officeart/2005/8/layout/vList6"/>
    <dgm:cxn modelId="{09852694-6295-46AA-98A7-3F1B6591F0C2}" type="presParOf" srcId="{3EF8DF64-B501-4E32-967A-20F7246070B6}" destId="{A0EA6B76-5CA8-4230-AC29-90A3B400F0EB}" srcOrd="0" destOrd="0" presId="urn:microsoft.com/office/officeart/2005/8/layout/vList6"/>
    <dgm:cxn modelId="{CFD24310-5680-4661-9A93-F56AB8FC5540}" type="presParOf" srcId="{A0EA6B76-5CA8-4230-AC29-90A3B400F0EB}" destId="{91D3EA2A-D9C8-456C-8C9C-B265027C35F4}" srcOrd="0" destOrd="0" presId="urn:microsoft.com/office/officeart/2005/8/layout/vList6"/>
    <dgm:cxn modelId="{6F7BEFD5-B78D-4803-9035-C7602FCBD55C}" type="presParOf" srcId="{A0EA6B76-5CA8-4230-AC29-90A3B400F0EB}" destId="{DA9337B3-6BCD-4763-A605-5CD4DD9076AE}" srcOrd="1" destOrd="0" presId="urn:microsoft.com/office/officeart/2005/8/layout/vList6"/>
    <dgm:cxn modelId="{9503F9CC-2EBC-4032-A79B-A4FBD557360C}" type="presParOf" srcId="{3EF8DF64-B501-4E32-967A-20F7246070B6}" destId="{0B466F28-68F6-4D43-BD26-3491545AFC57}" srcOrd="1" destOrd="0" presId="urn:microsoft.com/office/officeart/2005/8/layout/vList6"/>
    <dgm:cxn modelId="{84BBD13E-0AB5-4886-BFD6-D95F35762413}" type="presParOf" srcId="{3EF8DF64-B501-4E32-967A-20F7246070B6}" destId="{7594B07D-1653-4577-85F8-C956C8EC79F9}" srcOrd="2" destOrd="0" presId="urn:microsoft.com/office/officeart/2005/8/layout/vList6"/>
    <dgm:cxn modelId="{368BB7F3-0DAF-49F4-B714-71AF888DB3A7}" type="presParOf" srcId="{7594B07D-1653-4577-85F8-C956C8EC79F9}" destId="{A9208674-4D39-4F32-9617-B366C9E42B8D}" srcOrd="0" destOrd="0" presId="urn:microsoft.com/office/officeart/2005/8/layout/vList6"/>
    <dgm:cxn modelId="{85351539-FDE1-4B90-9F02-235A0826AD51}" type="presParOf" srcId="{7594B07D-1653-4577-85F8-C956C8EC79F9}" destId="{940F08DF-C879-460F-AE95-3A156274EF91}" srcOrd="1" destOrd="0" presId="urn:microsoft.com/office/officeart/2005/8/layout/vList6"/>
    <dgm:cxn modelId="{60E8FD8C-66B5-4828-884F-6A721C92D3BB}" type="presParOf" srcId="{3EF8DF64-B501-4E32-967A-20F7246070B6}" destId="{2D32709E-E59D-4595-BC78-DCE033D6E517}" srcOrd="3" destOrd="0" presId="urn:microsoft.com/office/officeart/2005/8/layout/vList6"/>
    <dgm:cxn modelId="{11FFF9E8-B493-4EB1-BF53-3D81A4607683}" type="presParOf" srcId="{3EF8DF64-B501-4E32-967A-20F7246070B6}" destId="{4E2BDF96-5847-46F5-B33C-04BE29FDCFA4}" srcOrd="4" destOrd="0" presId="urn:microsoft.com/office/officeart/2005/8/layout/vList6"/>
    <dgm:cxn modelId="{AD214DA5-33DC-4B6E-9DFF-B2C71E0C9CC6}" type="presParOf" srcId="{4E2BDF96-5847-46F5-B33C-04BE29FDCFA4}" destId="{869CEE81-085D-4AFA-8887-2EDA41D9D0B5}" srcOrd="0" destOrd="0" presId="urn:microsoft.com/office/officeart/2005/8/layout/vList6"/>
    <dgm:cxn modelId="{D3493E2A-6DB7-4D17-975F-D860A05CCE28}" type="presParOf" srcId="{4E2BDF96-5847-46F5-B33C-04BE29FDCFA4}" destId="{3C883A3E-205C-4930-B694-FBF00B5F4E4C}" srcOrd="1" destOrd="0" presId="urn:microsoft.com/office/officeart/2005/8/layout/vList6"/>
    <dgm:cxn modelId="{8D232795-4753-4A13-B5A9-5958B60452A3}" type="presParOf" srcId="{3EF8DF64-B501-4E32-967A-20F7246070B6}" destId="{569DEBCE-EC00-4D31-B181-037F5A07B20B}" srcOrd="5" destOrd="0" presId="urn:microsoft.com/office/officeart/2005/8/layout/vList6"/>
    <dgm:cxn modelId="{2ECBAA10-2670-4FD7-83DD-D1FF684B0EE1}" type="presParOf" srcId="{3EF8DF64-B501-4E32-967A-20F7246070B6}" destId="{A8C5DBD1-07F1-40D4-8847-3AAA0CA5C1D0}" srcOrd="6" destOrd="0" presId="urn:microsoft.com/office/officeart/2005/8/layout/vList6"/>
    <dgm:cxn modelId="{D6B4FA98-3539-42B6-A668-B7B52EF69CAA}" type="presParOf" srcId="{A8C5DBD1-07F1-40D4-8847-3AAA0CA5C1D0}" destId="{15F5B0D7-531B-4217-A704-CDAEA7A2654B}" srcOrd="0" destOrd="0" presId="urn:microsoft.com/office/officeart/2005/8/layout/vList6"/>
    <dgm:cxn modelId="{0F0B5158-BC8D-42E7-9692-4D19C1C51094}" type="presParOf" srcId="{A8C5DBD1-07F1-40D4-8847-3AAA0CA5C1D0}" destId="{F8CCEFAB-46BC-4C9F-AE61-F1E7397E633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585AF6-4E28-4ABA-B584-45688EAE5009}">
      <dsp:nvSpPr>
        <dsp:cNvPr id="0" name=""/>
        <dsp:cNvSpPr/>
      </dsp:nvSpPr>
      <dsp:spPr>
        <a:xfrm>
          <a:off x="3788" y="1385983"/>
          <a:ext cx="1292032" cy="1292032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smtClean="0">
              <a:solidFill>
                <a:schemeClr val="bg2">
                  <a:lumMod val="90000"/>
                </a:schemeClr>
              </a:solidFill>
            </a:rPr>
            <a:t>Odběr</a:t>
          </a:r>
          <a:endParaRPr lang="en-US" sz="1300" kern="1200" dirty="0">
            <a:solidFill>
              <a:schemeClr val="bg2">
                <a:lumMod val="90000"/>
              </a:schemeClr>
            </a:solidFill>
          </a:endParaRPr>
        </a:p>
      </dsp:txBody>
      <dsp:txXfrm>
        <a:off x="193002" y="1575197"/>
        <a:ext cx="913604" cy="913604"/>
      </dsp:txXfrm>
    </dsp:sp>
    <dsp:sp modelId="{0646533C-3191-4D7D-BF45-E90331952A98}">
      <dsp:nvSpPr>
        <dsp:cNvPr id="0" name=""/>
        <dsp:cNvSpPr/>
      </dsp:nvSpPr>
      <dsp:spPr>
        <a:xfrm>
          <a:off x="1295821" y="1385983"/>
          <a:ext cx="1292032" cy="1292032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smtClean="0">
              <a:solidFill>
                <a:schemeClr val="bg2">
                  <a:lumMod val="90000"/>
                </a:schemeClr>
              </a:solidFill>
            </a:rPr>
            <a:t>Výroba TP</a:t>
          </a:r>
          <a:endParaRPr lang="en-US" sz="1300" kern="1200" dirty="0">
            <a:solidFill>
              <a:schemeClr val="bg2">
                <a:lumMod val="90000"/>
              </a:schemeClr>
            </a:solidFill>
          </a:endParaRPr>
        </a:p>
      </dsp:txBody>
      <dsp:txXfrm>
        <a:off x="1485035" y="1575197"/>
        <a:ext cx="913604" cy="913604"/>
      </dsp:txXfrm>
    </dsp:sp>
    <dsp:sp modelId="{831007B3-3FBE-4ED0-80BD-70DF4AF44264}">
      <dsp:nvSpPr>
        <dsp:cNvPr id="0" name=""/>
        <dsp:cNvSpPr/>
      </dsp:nvSpPr>
      <dsp:spPr>
        <a:xfrm>
          <a:off x="2587854" y="1385983"/>
          <a:ext cx="1292032" cy="12920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Příjem TP na sklad</a:t>
          </a:r>
          <a:endParaRPr lang="en-US" sz="1300" kern="1200" dirty="0"/>
        </a:p>
      </dsp:txBody>
      <dsp:txXfrm>
        <a:off x="2777068" y="1575197"/>
        <a:ext cx="913604" cy="913604"/>
      </dsp:txXfrm>
    </dsp:sp>
    <dsp:sp modelId="{BCEB9489-F577-451E-8938-540BDB632F3B}">
      <dsp:nvSpPr>
        <dsp:cNvPr id="0" name=""/>
        <dsp:cNvSpPr/>
      </dsp:nvSpPr>
      <dsp:spPr>
        <a:xfrm>
          <a:off x="3879887" y="1385983"/>
          <a:ext cx="1292032" cy="1292032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smtClean="0">
              <a:solidFill>
                <a:schemeClr val="bg2">
                  <a:lumMod val="90000"/>
                </a:schemeClr>
              </a:solidFill>
            </a:rPr>
            <a:t>Skladování TP</a:t>
          </a:r>
          <a:endParaRPr lang="en-US" sz="1300" kern="1200" dirty="0">
            <a:solidFill>
              <a:schemeClr val="bg2">
                <a:lumMod val="90000"/>
              </a:schemeClr>
            </a:solidFill>
          </a:endParaRPr>
        </a:p>
      </dsp:txBody>
      <dsp:txXfrm>
        <a:off x="4069101" y="1575197"/>
        <a:ext cx="913604" cy="913604"/>
      </dsp:txXfrm>
    </dsp:sp>
    <dsp:sp modelId="{58FC50D8-8662-4A3E-A038-726628F20AB4}">
      <dsp:nvSpPr>
        <dsp:cNvPr id="0" name=""/>
        <dsp:cNvSpPr/>
      </dsp:nvSpPr>
      <dsp:spPr>
        <a:xfrm>
          <a:off x="5171919" y="1385983"/>
          <a:ext cx="1292032" cy="1292032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smtClean="0">
              <a:solidFill>
                <a:schemeClr val="bg2">
                  <a:lumMod val="90000"/>
                </a:schemeClr>
              </a:solidFill>
            </a:rPr>
            <a:t>Výdej TP</a:t>
          </a:r>
          <a:endParaRPr lang="en-US" sz="1300" kern="1200" dirty="0">
            <a:solidFill>
              <a:schemeClr val="bg2">
                <a:lumMod val="90000"/>
              </a:schemeClr>
            </a:solidFill>
          </a:endParaRPr>
        </a:p>
      </dsp:txBody>
      <dsp:txXfrm>
        <a:off x="5361133" y="1575197"/>
        <a:ext cx="913604" cy="913604"/>
      </dsp:txXfrm>
    </dsp:sp>
    <dsp:sp modelId="{E930AD06-A6FD-4D84-AD02-84DE43FECC96}">
      <dsp:nvSpPr>
        <dsp:cNvPr id="0" name=""/>
        <dsp:cNvSpPr/>
      </dsp:nvSpPr>
      <dsp:spPr>
        <a:xfrm>
          <a:off x="6463952" y="1385983"/>
          <a:ext cx="1292032" cy="1292032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smtClean="0">
              <a:solidFill>
                <a:schemeClr val="bg2">
                  <a:lumMod val="90000"/>
                </a:schemeClr>
              </a:solidFill>
            </a:rPr>
            <a:t>Transport TP</a:t>
          </a:r>
          <a:endParaRPr lang="en-US" sz="1300" kern="1200" dirty="0">
            <a:solidFill>
              <a:schemeClr val="bg2">
                <a:lumMod val="90000"/>
              </a:schemeClr>
            </a:solidFill>
          </a:endParaRPr>
        </a:p>
      </dsp:txBody>
      <dsp:txXfrm>
        <a:off x="6653166" y="1575197"/>
        <a:ext cx="913604" cy="9136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585AF6-4E28-4ABA-B584-45688EAE5009}">
      <dsp:nvSpPr>
        <dsp:cNvPr id="0" name=""/>
        <dsp:cNvSpPr/>
      </dsp:nvSpPr>
      <dsp:spPr>
        <a:xfrm>
          <a:off x="3788" y="1385983"/>
          <a:ext cx="1292032" cy="1292032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bg2">
                  <a:lumMod val="90000"/>
                </a:schemeClr>
              </a:solidFill>
            </a:rPr>
            <a:t>Odběr</a:t>
          </a:r>
          <a:endParaRPr lang="en-US" sz="1300" kern="1200" dirty="0">
            <a:solidFill>
              <a:schemeClr val="bg2">
                <a:lumMod val="90000"/>
              </a:schemeClr>
            </a:solidFill>
          </a:endParaRPr>
        </a:p>
      </dsp:txBody>
      <dsp:txXfrm>
        <a:off x="193002" y="1575197"/>
        <a:ext cx="913604" cy="913604"/>
      </dsp:txXfrm>
    </dsp:sp>
    <dsp:sp modelId="{0646533C-3191-4D7D-BF45-E90331952A98}">
      <dsp:nvSpPr>
        <dsp:cNvPr id="0" name=""/>
        <dsp:cNvSpPr/>
      </dsp:nvSpPr>
      <dsp:spPr>
        <a:xfrm>
          <a:off x="1295821" y="1385983"/>
          <a:ext cx="1292032" cy="1292032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bg2">
                  <a:lumMod val="90000"/>
                </a:schemeClr>
              </a:solidFill>
            </a:rPr>
            <a:t>Výroba TP</a:t>
          </a:r>
          <a:endParaRPr lang="en-US" sz="1300" kern="1200" dirty="0">
            <a:solidFill>
              <a:schemeClr val="bg2">
                <a:lumMod val="90000"/>
              </a:schemeClr>
            </a:solidFill>
          </a:endParaRPr>
        </a:p>
      </dsp:txBody>
      <dsp:txXfrm>
        <a:off x="1485035" y="1575197"/>
        <a:ext cx="913604" cy="913604"/>
      </dsp:txXfrm>
    </dsp:sp>
    <dsp:sp modelId="{831007B3-3FBE-4ED0-80BD-70DF4AF44264}">
      <dsp:nvSpPr>
        <dsp:cNvPr id="0" name=""/>
        <dsp:cNvSpPr/>
      </dsp:nvSpPr>
      <dsp:spPr>
        <a:xfrm>
          <a:off x="2587854" y="1385983"/>
          <a:ext cx="1292032" cy="1292032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bg2">
                  <a:lumMod val="90000"/>
                </a:schemeClr>
              </a:solidFill>
            </a:rPr>
            <a:t>Příjem TP na sklad</a:t>
          </a:r>
          <a:endParaRPr lang="en-US" sz="1300" kern="1200" dirty="0">
            <a:solidFill>
              <a:schemeClr val="bg2">
                <a:lumMod val="90000"/>
              </a:schemeClr>
            </a:solidFill>
          </a:endParaRPr>
        </a:p>
      </dsp:txBody>
      <dsp:txXfrm>
        <a:off x="2777068" y="1575197"/>
        <a:ext cx="913604" cy="913604"/>
      </dsp:txXfrm>
    </dsp:sp>
    <dsp:sp modelId="{BCEB9489-F577-451E-8938-540BDB632F3B}">
      <dsp:nvSpPr>
        <dsp:cNvPr id="0" name=""/>
        <dsp:cNvSpPr/>
      </dsp:nvSpPr>
      <dsp:spPr>
        <a:xfrm>
          <a:off x="3879887" y="1385983"/>
          <a:ext cx="1292032" cy="1292032"/>
        </a:xfrm>
        <a:prstGeom prst="ellipse">
          <a:avLst/>
        </a:prstGeom>
        <a:solidFill>
          <a:schemeClr val="accent1"/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bg1"/>
              </a:solidFill>
            </a:rPr>
            <a:t>Skladování TP</a:t>
          </a:r>
          <a:endParaRPr lang="en-US" sz="1300" kern="1200" dirty="0">
            <a:solidFill>
              <a:schemeClr val="bg1"/>
            </a:solidFill>
          </a:endParaRPr>
        </a:p>
      </dsp:txBody>
      <dsp:txXfrm>
        <a:off x="4069101" y="1575197"/>
        <a:ext cx="913604" cy="913604"/>
      </dsp:txXfrm>
    </dsp:sp>
    <dsp:sp modelId="{58FC50D8-8662-4A3E-A038-726628F20AB4}">
      <dsp:nvSpPr>
        <dsp:cNvPr id="0" name=""/>
        <dsp:cNvSpPr/>
      </dsp:nvSpPr>
      <dsp:spPr>
        <a:xfrm>
          <a:off x="5171919" y="1385983"/>
          <a:ext cx="1292032" cy="1292032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bg2">
                  <a:lumMod val="90000"/>
                </a:schemeClr>
              </a:solidFill>
            </a:rPr>
            <a:t>Výdej TP</a:t>
          </a:r>
          <a:endParaRPr lang="en-US" sz="1300" kern="1200" dirty="0">
            <a:solidFill>
              <a:schemeClr val="bg2">
                <a:lumMod val="90000"/>
              </a:schemeClr>
            </a:solidFill>
          </a:endParaRPr>
        </a:p>
      </dsp:txBody>
      <dsp:txXfrm>
        <a:off x="5361133" y="1575197"/>
        <a:ext cx="913604" cy="913604"/>
      </dsp:txXfrm>
    </dsp:sp>
    <dsp:sp modelId="{E930AD06-A6FD-4D84-AD02-84DE43FECC96}">
      <dsp:nvSpPr>
        <dsp:cNvPr id="0" name=""/>
        <dsp:cNvSpPr/>
      </dsp:nvSpPr>
      <dsp:spPr>
        <a:xfrm>
          <a:off x="6463952" y="1385983"/>
          <a:ext cx="1292032" cy="1292032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bg2">
                  <a:lumMod val="90000"/>
                </a:schemeClr>
              </a:solidFill>
            </a:rPr>
            <a:t>Transport TP</a:t>
          </a:r>
          <a:endParaRPr lang="en-US" sz="1300" kern="1200" dirty="0">
            <a:solidFill>
              <a:schemeClr val="bg2">
                <a:lumMod val="90000"/>
              </a:schemeClr>
            </a:solidFill>
          </a:endParaRPr>
        </a:p>
      </dsp:txBody>
      <dsp:txXfrm>
        <a:off x="6653166" y="1575197"/>
        <a:ext cx="913604" cy="9136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585AF6-4E28-4ABA-B584-45688EAE5009}">
      <dsp:nvSpPr>
        <dsp:cNvPr id="0" name=""/>
        <dsp:cNvSpPr/>
      </dsp:nvSpPr>
      <dsp:spPr>
        <a:xfrm>
          <a:off x="3788" y="1385983"/>
          <a:ext cx="1292032" cy="1292032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bg2">
                  <a:lumMod val="90000"/>
                </a:schemeClr>
              </a:solidFill>
            </a:rPr>
            <a:t>Odběr</a:t>
          </a:r>
          <a:endParaRPr lang="en-US" sz="1300" kern="1200" dirty="0">
            <a:solidFill>
              <a:schemeClr val="bg2">
                <a:lumMod val="90000"/>
              </a:schemeClr>
            </a:solidFill>
          </a:endParaRPr>
        </a:p>
      </dsp:txBody>
      <dsp:txXfrm>
        <a:off x="193002" y="1575197"/>
        <a:ext cx="913604" cy="913604"/>
      </dsp:txXfrm>
    </dsp:sp>
    <dsp:sp modelId="{0646533C-3191-4D7D-BF45-E90331952A98}">
      <dsp:nvSpPr>
        <dsp:cNvPr id="0" name=""/>
        <dsp:cNvSpPr/>
      </dsp:nvSpPr>
      <dsp:spPr>
        <a:xfrm>
          <a:off x="1295821" y="1385983"/>
          <a:ext cx="1292032" cy="1292032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bg2">
                  <a:lumMod val="90000"/>
                </a:schemeClr>
              </a:solidFill>
            </a:rPr>
            <a:t>Výroba TP</a:t>
          </a:r>
          <a:endParaRPr lang="en-US" sz="1300" kern="1200" dirty="0">
            <a:solidFill>
              <a:schemeClr val="bg2">
                <a:lumMod val="90000"/>
              </a:schemeClr>
            </a:solidFill>
          </a:endParaRPr>
        </a:p>
      </dsp:txBody>
      <dsp:txXfrm>
        <a:off x="1485035" y="1575197"/>
        <a:ext cx="913604" cy="913604"/>
      </dsp:txXfrm>
    </dsp:sp>
    <dsp:sp modelId="{831007B3-3FBE-4ED0-80BD-70DF4AF44264}">
      <dsp:nvSpPr>
        <dsp:cNvPr id="0" name=""/>
        <dsp:cNvSpPr/>
      </dsp:nvSpPr>
      <dsp:spPr>
        <a:xfrm>
          <a:off x="2587854" y="1385983"/>
          <a:ext cx="1292032" cy="1292032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bg2">
                  <a:lumMod val="90000"/>
                </a:schemeClr>
              </a:solidFill>
            </a:rPr>
            <a:t>Příjem TP na sklad</a:t>
          </a:r>
          <a:endParaRPr lang="en-US" sz="1300" kern="1200" dirty="0">
            <a:solidFill>
              <a:schemeClr val="bg2">
                <a:lumMod val="90000"/>
              </a:schemeClr>
            </a:solidFill>
          </a:endParaRPr>
        </a:p>
      </dsp:txBody>
      <dsp:txXfrm>
        <a:off x="2777068" y="1575197"/>
        <a:ext cx="913604" cy="913604"/>
      </dsp:txXfrm>
    </dsp:sp>
    <dsp:sp modelId="{BCEB9489-F577-451E-8938-540BDB632F3B}">
      <dsp:nvSpPr>
        <dsp:cNvPr id="0" name=""/>
        <dsp:cNvSpPr/>
      </dsp:nvSpPr>
      <dsp:spPr>
        <a:xfrm>
          <a:off x="3879887" y="1385983"/>
          <a:ext cx="1292032" cy="1292032"/>
        </a:xfrm>
        <a:prstGeom prst="ellipse">
          <a:avLst/>
        </a:prstGeom>
        <a:solidFill>
          <a:schemeClr val="accent1"/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bg1"/>
              </a:solidFill>
            </a:rPr>
            <a:t>Skladování TP</a:t>
          </a:r>
          <a:endParaRPr lang="en-US" sz="1300" kern="1200" dirty="0">
            <a:solidFill>
              <a:schemeClr val="bg1"/>
            </a:solidFill>
          </a:endParaRPr>
        </a:p>
      </dsp:txBody>
      <dsp:txXfrm>
        <a:off x="4069101" y="1575197"/>
        <a:ext cx="913604" cy="913604"/>
      </dsp:txXfrm>
    </dsp:sp>
    <dsp:sp modelId="{58FC50D8-8662-4A3E-A038-726628F20AB4}">
      <dsp:nvSpPr>
        <dsp:cNvPr id="0" name=""/>
        <dsp:cNvSpPr/>
      </dsp:nvSpPr>
      <dsp:spPr>
        <a:xfrm>
          <a:off x="5171919" y="1385983"/>
          <a:ext cx="1292032" cy="1292032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bg2">
                  <a:lumMod val="90000"/>
                </a:schemeClr>
              </a:solidFill>
            </a:rPr>
            <a:t>Výdej TP</a:t>
          </a:r>
          <a:endParaRPr lang="en-US" sz="1300" kern="1200" dirty="0">
            <a:solidFill>
              <a:schemeClr val="bg2">
                <a:lumMod val="90000"/>
              </a:schemeClr>
            </a:solidFill>
          </a:endParaRPr>
        </a:p>
      </dsp:txBody>
      <dsp:txXfrm>
        <a:off x="5361133" y="1575197"/>
        <a:ext cx="913604" cy="913604"/>
      </dsp:txXfrm>
    </dsp:sp>
    <dsp:sp modelId="{E930AD06-A6FD-4D84-AD02-84DE43FECC96}">
      <dsp:nvSpPr>
        <dsp:cNvPr id="0" name=""/>
        <dsp:cNvSpPr/>
      </dsp:nvSpPr>
      <dsp:spPr>
        <a:xfrm>
          <a:off x="6463952" y="1385983"/>
          <a:ext cx="1292032" cy="1292032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bg2">
                  <a:lumMod val="90000"/>
                </a:schemeClr>
              </a:solidFill>
            </a:rPr>
            <a:t>Transport TP</a:t>
          </a:r>
          <a:endParaRPr lang="en-US" sz="1300" kern="1200" dirty="0">
            <a:solidFill>
              <a:schemeClr val="bg2">
                <a:lumMod val="90000"/>
              </a:schemeClr>
            </a:solidFill>
          </a:endParaRPr>
        </a:p>
      </dsp:txBody>
      <dsp:txXfrm>
        <a:off x="6653166" y="1575197"/>
        <a:ext cx="913604" cy="9136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8FA77-159E-47BD-AF72-3AE473FB9238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847138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D7892-AEEB-4BA1-8F4D-1C6D6B04D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007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754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612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42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  <p:pic>
        <p:nvPicPr>
          <p:cNvPr id="17" name="Picture 9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22" t="31384" r="38306" b="56247"/>
          <a:stretch>
            <a:fillRect/>
          </a:stretch>
        </p:blipFill>
        <p:spPr bwMode="auto">
          <a:xfrm>
            <a:off x="6435006" y="5301208"/>
            <a:ext cx="1953216" cy="798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2807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843" y="2489200"/>
            <a:ext cx="7974199" cy="410815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331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961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1693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3774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483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2301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71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364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899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6716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9230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3928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068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9718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116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4148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483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156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433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58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9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220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28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1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232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BE4F2104-55B8-4828-8856-3EA7CC6602A4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5772622-8DA5-49FE-BB77-2C06956784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6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  <p:sldLayoutId id="2147483973" r:id="rId13"/>
    <p:sldLayoutId id="2147483974" r:id="rId14"/>
    <p:sldLayoutId id="2147483975" r:id="rId15"/>
    <p:sldLayoutId id="2147483976" r:id="rId16"/>
    <p:sldLayoutId id="21474839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7521984" cy="255087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Organizace skladování a výdeje transfuzních přípravků</a:t>
            </a:r>
            <a:br>
              <a:rPr lang="cs-CZ" dirty="0" smtClean="0"/>
            </a:br>
            <a:r>
              <a:rPr lang="cs-CZ" dirty="0" smtClean="0"/>
              <a:t>Sekundární výroba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Simona </a:t>
            </a:r>
            <a:r>
              <a:rPr lang="en-US" dirty="0" smtClean="0"/>
              <a:t>HOHLOV</a:t>
            </a:r>
            <a:r>
              <a:rPr lang="cs-CZ" dirty="0" smtClean="0"/>
              <a:t>Á</a:t>
            </a:r>
          </a:p>
          <a:p>
            <a:r>
              <a:rPr lang="cs-CZ" dirty="0" smtClean="0"/>
              <a:t>Transfuzní a tkáňové oddělení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123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219737"/>
            <a:ext cx="6391622" cy="1325563"/>
          </a:xfrm>
        </p:spPr>
        <p:txBody>
          <a:bodyPr/>
          <a:lstStyle/>
          <a:p>
            <a:r>
              <a:rPr lang="cs-CZ" dirty="0" smtClean="0"/>
              <a:t>Trombocytové TP</a:t>
            </a:r>
            <a:endParaRPr lang="cs-CZ" dirty="0"/>
          </a:p>
        </p:txBody>
      </p:sp>
      <p:grpSp>
        <p:nvGrpSpPr>
          <p:cNvPr id="10" name="Group 9"/>
          <p:cNvGrpSpPr/>
          <p:nvPr/>
        </p:nvGrpSpPr>
        <p:grpSpPr>
          <a:xfrm>
            <a:off x="539552" y="236502"/>
            <a:ext cx="1292032" cy="1292032"/>
            <a:chOff x="3879887" y="1385983"/>
            <a:chExt cx="1292032" cy="1292032"/>
          </a:xfrm>
        </p:grpSpPr>
        <p:sp>
          <p:nvSpPr>
            <p:cNvPr id="11" name="Oval 10"/>
            <p:cNvSpPr/>
            <p:nvPr/>
          </p:nvSpPr>
          <p:spPr>
            <a:xfrm>
              <a:off x="3879887" y="1385983"/>
              <a:ext cx="1292032" cy="1292032"/>
            </a:xfrm>
            <a:prstGeom prst="ellipse">
              <a:avLst/>
            </a:prstGeom>
            <a:solidFill>
              <a:schemeClr val="accent1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4"/>
            <p:cNvSpPr/>
            <p:nvPr/>
          </p:nvSpPr>
          <p:spPr>
            <a:xfrm>
              <a:off x="4069101" y="1575197"/>
              <a:ext cx="913604" cy="9136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300" kern="1200" dirty="0" smtClean="0">
                  <a:solidFill>
                    <a:schemeClr val="bg1"/>
                  </a:solidFill>
                </a:rPr>
                <a:t>Skladování TP</a:t>
              </a:r>
              <a:endParaRPr lang="en-US" sz="1300" kern="1200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23440"/>
              </p:ext>
            </p:extLst>
          </p:nvPr>
        </p:nvGraphicFramePr>
        <p:xfrm>
          <a:off x="539552" y="1844824"/>
          <a:ext cx="8208912" cy="32918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8208912"/>
              </a:tblGrid>
              <a:tr h="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Teplota:	</a:t>
                      </a:r>
                    </a:p>
                    <a:p>
                      <a:r>
                        <a:rPr lang="cs-CZ" sz="1600" b="0" dirty="0" smtClean="0"/>
                        <a:t>Od +20°C do +24°C, inkubátor s agitátory</a:t>
                      </a:r>
                    </a:p>
                    <a:p>
                      <a:endParaRPr lang="cs-CZ" sz="1600" b="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/>
                        <a:t>Doba skladování:</a:t>
                      </a:r>
                      <a:r>
                        <a:rPr lang="cs-CZ" sz="1600" dirty="0" smtClean="0"/>
                        <a:t/>
                      </a:r>
                      <a:br>
                        <a:rPr lang="cs-CZ" sz="1600" dirty="0" smtClean="0"/>
                      </a:br>
                      <a:r>
                        <a:rPr lang="cs-CZ" sz="1600" dirty="0" smtClean="0"/>
                        <a:t>5-7dnů, v závislosti na použitých roztocích a provedení vyšetření sterility přípravku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Transport:</a:t>
                      </a:r>
                      <a:r>
                        <a:rPr lang="cs-CZ" sz="1600" dirty="0" smtClean="0"/>
                        <a:t/>
                      </a:r>
                      <a:br>
                        <a:rPr lang="cs-CZ" sz="1600" dirty="0" smtClean="0"/>
                      </a:br>
                      <a:r>
                        <a:rPr lang="cs-CZ" sz="1600" dirty="0" smtClean="0"/>
                        <a:t>Od +20°C do +24°C, při přepravě kratší než 10 hod není třeba zajišťovat třepání</a:t>
                      </a:r>
                    </a:p>
                    <a:p>
                      <a:endParaRPr lang="cs-CZ" sz="1600" b="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Agitace:	</a:t>
                      </a:r>
                      <a:r>
                        <a:rPr lang="cs-CZ" sz="1600" dirty="0" smtClean="0"/>
                        <a:t>	zajišťuje výměnu plynů přes stěny vaků</a:t>
                      </a:r>
                    </a:p>
                    <a:p>
                      <a:endParaRPr lang="cs-CZ" sz="1600" baseline="0" dirty="0" smtClean="0"/>
                    </a:p>
                    <a:p>
                      <a:endParaRPr lang="cs-CZ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70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219737"/>
            <a:ext cx="6391622" cy="1325563"/>
          </a:xfrm>
        </p:spPr>
        <p:txBody>
          <a:bodyPr/>
          <a:lstStyle/>
          <a:p>
            <a:r>
              <a:rPr lang="cs-CZ" dirty="0" smtClean="0"/>
              <a:t>Plazmové TP</a:t>
            </a:r>
            <a:endParaRPr lang="cs-CZ" dirty="0"/>
          </a:p>
        </p:txBody>
      </p:sp>
      <p:grpSp>
        <p:nvGrpSpPr>
          <p:cNvPr id="10" name="Group 9"/>
          <p:cNvGrpSpPr/>
          <p:nvPr/>
        </p:nvGrpSpPr>
        <p:grpSpPr>
          <a:xfrm>
            <a:off x="539552" y="236502"/>
            <a:ext cx="1292032" cy="1292032"/>
            <a:chOff x="3879887" y="1385983"/>
            <a:chExt cx="1292032" cy="1292032"/>
          </a:xfrm>
        </p:grpSpPr>
        <p:sp>
          <p:nvSpPr>
            <p:cNvPr id="11" name="Oval 10"/>
            <p:cNvSpPr/>
            <p:nvPr/>
          </p:nvSpPr>
          <p:spPr>
            <a:xfrm>
              <a:off x="3879887" y="1385983"/>
              <a:ext cx="1292032" cy="1292032"/>
            </a:xfrm>
            <a:prstGeom prst="ellipse">
              <a:avLst/>
            </a:prstGeom>
            <a:solidFill>
              <a:schemeClr val="accent1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4"/>
            <p:cNvSpPr/>
            <p:nvPr/>
          </p:nvSpPr>
          <p:spPr>
            <a:xfrm>
              <a:off x="4069101" y="1575197"/>
              <a:ext cx="913604" cy="9136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300" kern="1200" dirty="0" smtClean="0">
                  <a:solidFill>
                    <a:schemeClr val="bg1"/>
                  </a:solidFill>
                </a:rPr>
                <a:t>Skladování TP</a:t>
              </a:r>
              <a:endParaRPr lang="en-US" sz="1300" kern="1200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878269"/>
              </p:ext>
            </p:extLst>
          </p:nvPr>
        </p:nvGraphicFramePr>
        <p:xfrm>
          <a:off x="539552" y="1844824"/>
          <a:ext cx="8208912" cy="452130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8208912"/>
              </a:tblGrid>
              <a:tr h="0">
                <a:tc>
                  <a:txBody>
                    <a:bodyPr/>
                    <a:lstStyle/>
                    <a:p>
                      <a:r>
                        <a:rPr lang="cs-CZ" sz="1600" baseline="0" dirty="0" smtClean="0"/>
                        <a:t>Teplota:	</a:t>
                      </a:r>
                    </a:p>
                    <a:p>
                      <a:r>
                        <a:rPr lang="cs-CZ" sz="1600" b="0" baseline="0" dirty="0" smtClean="0"/>
                        <a:t>-25</a:t>
                      </a:r>
                      <a:r>
                        <a:rPr lang="cs-CZ" sz="1600" b="0" dirty="0" smtClean="0"/>
                        <a:t>°C a nižší, mrazící</a:t>
                      </a:r>
                      <a:r>
                        <a:rPr lang="cs-CZ" sz="1600" b="0" baseline="0" dirty="0" smtClean="0"/>
                        <a:t> skříně, pulty, komory</a:t>
                      </a:r>
                    </a:p>
                    <a:p>
                      <a:endParaRPr lang="cs-CZ" sz="1600" b="0" dirty="0" smtClean="0"/>
                    </a:p>
                  </a:txBody>
                  <a:tcPr/>
                </a:tc>
              </a:tr>
              <a:tr h="107706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/>
                        <a:t>Doba skladování: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-25°C a nižší		36 měsíců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-18 až -25°C		3 měsíce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Transport:</a:t>
                      </a:r>
                      <a:endParaRPr lang="cs-CZ" sz="1600" b="1" dirty="0" smtClean="0"/>
                    </a:p>
                    <a:p>
                      <a:r>
                        <a:rPr lang="cs-CZ" sz="1600" dirty="0" smtClean="0"/>
                        <a:t>T</a:t>
                      </a:r>
                      <a:r>
                        <a:rPr lang="pt-BR" sz="1600" dirty="0" smtClean="0"/>
                        <a:t>eplota shodná s teplotou skladování</a:t>
                      </a:r>
                      <a:endParaRPr lang="cs-CZ" sz="1600" dirty="0" smtClean="0"/>
                    </a:p>
                    <a:p>
                      <a:endParaRPr lang="cs-CZ" sz="1600" b="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Zachování funkce koagulačních faktorů (zejm. f.VIII) a přirozených inhibitorů koagulace - zajištěno šokovým zmrazením během 1 hodiny v jádře vaku na teplotu -30°C.</a:t>
                      </a:r>
                    </a:p>
                    <a:p>
                      <a:r>
                        <a:rPr lang="cs-CZ" sz="1600" b="1" dirty="0" smtClean="0"/>
                        <a:t>Před použitím:</a:t>
                      </a:r>
                    </a:p>
                    <a:p>
                      <a:r>
                        <a:rPr lang="cs-CZ" sz="1600" dirty="0" smtClean="0"/>
                        <a:t>rozmražení při teplotě 37°C v kontrolovaném prostředí, po rozmražení nesmí být v plazmě sraženiny.</a:t>
                      </a:r>
                    </a:p>
                    <a:p>
                      <a:endParaRPr lang="cs-CZ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07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219737"/>
            <a:ext cx="6391622" cy="1325563"/>
          </a:xfrm>
        </p:spPr>
        <p:txBody>
          <a:bodyPr/>
          <a:lstStyle/>
          <a:p>
            <a:r>
              <a:rPr lang="cs-CZ" dirty="0" smtClean="0"/>
              <a:t>Plazmové TP</a:t>
            </a:r>
            <a:endParaRPr lang="cs-CZ" dirty="0"/>
          </a:p>
        </p:txBody>
      </p:sp>
      <p:grpSp>
        <p:nvGrpSpPr>
          <p:cNvPr id="10" name="Group 9"/>
          <p:cNvGrpSpPr/>
          <p:nvPr/>
        </p:nvGrpSpPr>
        <p:grpSpPr>
          <a:xfrm>
            <a:off x="539552" y="236502"/>
            <a:ext cx="1292032" cy="1292032"/>
            <a:chOff x="3879887" y="1385983"/>
            <a:chExt cx="1292032" cy="1292032"/>
          </a:xfrm>
        </p:grpSpPr>
        <p:sp>
          <p:nvSpPr>
            <p:cNvPr id="11" name="Oval 10"/>
            <p:cNvSpPr/>
            <p:nvPr/>
          </p:nvSpPr>
          <p:spPr>
            <a:xfrm>
              <a:off x="3879887" y="1385983"/>
              <a:ext cx="1292032" cy="1292032"/>
            </a:xfrm>
            <a:prstGeom prst="ellipse">
              <a:avLst/>
            </a:prstGeom>
            <a:solidFill>
              <a:schemeClr val="accent1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4"/>
            <p:cNvSpPr/>
            <p:nvPr/>
          </p:nvSpPr>
          <p:spPr>
            <a:xfrm>
              <a:off x="4069101" y="1575197"/>
              <a:ext cx="913604" cy="9136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300" kern="1200" dirty="0" smtClean="0">
                  <a:solidFill>
                    <a:schemeClr val="bg1"/>
                  </a:solidFill>
                </a:rPr>
                <a:t>Skladování TP</a:t>
              </a:r>
              <a:endParaRPr lang="en-US" sz="1300" kern="1200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950489"/>
              </p:ext>
            </p:extLst>
          </p:nvPr>
        </p:nvGraphicFramePr>
        <p:xfrm>
          <a:off x="539552" y="1844824"/>
          <a:ext cx="8208912" cy="36677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8208912"/>
              </a:tblGrid>
              <a:tr h="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FFP = fresh frozen plazma</a:t>
                      </a:r>
                      <a:endParaRPr lang="cs-CZ" sz="1600" dirty="0" smtClean="0"/>
                    </a:p>
                    <a:p>
                      <a:pPr marL="342900" indent="-342900" algn="l" defTabSz="457200" rtl="0" eaLnBrk="1" latinLnBrk="0" hangingPunct="1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cs-CZ" sz="1600" b="1" i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z odběru PK	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="0" dirty="0" smtClean="0"/>
                        <a:t>oddělí se do 6-ti hod po odběru PK, nejdéle do 18-ti hod.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="0" dirty="0" smtClean="0"/>
                        <a:t>pokud zchlazení na 20-24°C, lze před centrifugací skladovat až 24 hod.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cs-CZ" sz="1600" b="1" i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aferetická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="0" dirty="0" smtClean="0"/>
                        <a:t>do 6-ti hod. šokové zmražení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endParaRPr lang="cs-CZ" sz="1600" b="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KP</a:t>
                      </a:r>
                      <a:r>
                        <a:rPr lang="cs-CZ" sz="1800" b="1" baseline="0" dirty="0" smtClean="0"/>
                        <a:t> </a:t>
                      </a:r>
                      <a:r>
                        <a:rPr lang="cs-CZ" sz="1800" b="1" dirty="0" smtClean="0"/>
                        <a:t>= </a:t>
                      </a:r>
                      <a:r>
                        <a:rPr lang="cs-CZ" sz="1800" b="1" dirty="0" err="1" smtClean="0"/>
                        <a:t>kryoprotein</a:t>
                      </a:r>
                      <a:endParaRPr lang="cs-CZ" sz="1800" b="1" dirty="0" smtClean="0"/>
                    </a:p>
                    <a:p>
                      <a:r>
                        <a:rPr lang="cs-CZ" sz="1600" dirty="0" smtClean="0"/>
                        <a:t>plazma se rozmrazuje při teplotě 2-6°C, při následné centrifugaci se oddělí kryoprotein od supernatantní plazmy, která se odstraňuje do satelitního vaku</a:t>
                      </a:r>
                    </a:p>
                    <a:p>
                      <a:r>
                        <a:rPr lang="cs-CZ" sz="1600" b="1" dirty="0" smtClean="0"/>
                        <a:t>Objem:</a:t>
                      </a:r>
                      <a:r>
                        <a:rPr lang="cs-CZ" sz="1600" b="0" dirty="0" smtClean="0"/>
                        <a:t>	</a:t>
                      </a:r>
                      <a:r>
                        <a:rPr lang="cs-CZ" sz="1600" dirty="0" smtClean="0"/>
                        <a:t>30-40ml</a:t>
                      </a:r>
                      <a:r>
                        <a:rPr lang="cs-CZ" sz="1600" baseline="0" dirty="0" smtClean="0"/>
                        <a:t> - </a:t>
                      </a:r>
                      <a:r>
                        <a:rPr lang="cs-CZ" sz="1600" dirty="0" smtClean="0"/>
                        <a:t>šokově se zmrazuje</a:t>
                      </a:r>
                    </a:p>
                    <a:p>
                      <a:r>
                        <a:rPr lang="cs-CZ" sz="1600" b="1" dirty="0" smtClean="0"/>
                        <a:t>Obsah:</a:t>
                      </a:r>
                      <a:r>
                        <a:rPr lang="cs-CZ" sz="1600" b="0" dirty="0" smtClean="0"/>
                        <a:t>	</a:t>
                      </a:r>
                      <a:r>
                        <a:rPr lang="cs-CZ" sz="1600" dirty="0" smtClean="0"/>
                        <a:t>fVIII, vWf, fbg, f.XIII, fibronektin</a:t>
                      </a:r>
                    </a:p>
                    <a:p>
                      <a:endParaRPr lang="cs-CZ" sz="1600" b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63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219737"/>
            <a:ext cx="6391622" cy="1325563"/>
          </a:xfrm>
        </p:spPr>
        <p:txBody>
          <a:bodyPr/>
          <a:lstStyle/>
          <a:p>
            <a:r>
              <a:rPr lang="cs-CZ" dirty="0" smtClean="0"/>
              <a:t>Granulocyty</a:t>
            </a:r>
            <a:endParaRPr lang="cs-CZ" dirty="0"/>
          </a:p>
        </p:txBody>
      </p:sp>
      <p:grpSp>
        <p:nvGrpSpPr>
          <p:cNvPr id="10" name="Group 9"/>
          <p:cNvGrpSpPr/>
          <p:nvPr/>
        </p:nvGrpSpPr>
        <p:grpSpPr>
          <a:xfrm>
            <a:off x="539552" y="236502"/>
            <a:ext cx="1292032" cy="1292032"/>
            <a:chOff x="3879887" y="1385983"/>
            <a:chExt cx="1292032" cy="1292032"/>
          </a:xfrm>
        </p:grpSpPr>
        <p:sp>
          <p:nvSpPr>
            <p:cNvPr id="11" name="Oval 10"/>
            <p:cNvSpPr/>
            <p:nvPr/>
          </p:nvSpPr>
          <p:spPr>
            <a:xfrm>
              <a:off x="3879887" y="1385983"/>
              <a:ext cx="1292032" cy="1292032"/>
            </a:xfrm>
            <a:prstGeom prst="ellipse">
              <a:avLst/>
            </a:prstGeom>
            <a:solidFill>
              <a:schemeClr val="accent1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4"/>
            <p:cNvSpPr/>
            <p:nvPr/>
          </p:nvSpPr>
          <p:spPr>
            <a:xfrm>
              <a:off x="4069101" y="1575197"/>
              <a:ext cx="913604" cy="9136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300" kern="1200" dirty="0" smtClean="0">
                  <a:solidFill>
                    <a:schemeClr val="bg1"/>
                  </a:solidFill>
                </a:rPr>
                <a:t>Skladování TP</a:t>
              </a:r>
              <a:endParaRPr lang="en-US" sz="1300" kern="1200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891409"/>
              </p:ext>
            </p:extLst>
          </p:nvPr>
        </p:nvGraphicFramePr>
        <p:xfrm>
          <a:off x="539552" y="1844824"/>
          <a:ext cx="8208912" cy="37795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8208912"/>
              </a:tblGrid>
              <a:tr h="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Teplota:</a:t>
                      </a:r>
                    </a:p>
                    <a:p>
                      <a:r>
                        <a:rPr lang="cs-CZ" sz="1600" b="0" dirty="0" smtClean="0"/>
                        <a:t>Od +20°C do +24°C </a:t>
                      </a:r>
                    </a:p>
                    <a:p>
                      <a:endParaRPr lang="cs-CZ" sz="1600" b="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/>
                        <a:t>Doba skladování: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aseline="0" dirty="0" smtClean="0"/>
                        <a:t>krátkodobě, určeny k okamžitému podání, max 24 hod bez třepání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Transport: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/>
                        <a:t>Od +20°C do +24°C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připravují</a:t>
                      </a:r>
                      <a:r>
                        <a:rPr lang="cs-CZ" sz="1600" baseline="0" dirty="0" smtClean="0"/>
                        <a:t> se aferézou od dárce po předchozí stimulaci kostikoidy nebo G-CSF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granulocyty resuspendovány v plazmě (TP </a:t>
                      </a:r>
                      <a:r>
                        <a:rPr lang="en-US" sz="1600" baseline="0" dirty="0" smtClean="0"/>
                        <a:t>&lt;500ml, 0</a:t>
                      </a:r>
                      <a:r>
                        <a:rPr lang="cs-CZ" sz="1600" baseline="0" dirty="0" smtClean="0"/>
                        <a:t>.</a:t>
                      </a:r>
                      <a:r>
                        <a:rPr lang="en-US" sz="1600" baseline="0" dirty="0" smtClean="0"/>
                        <a:t>9-1</a:t>
                      </a:r>
                      <a:r>
                        <a:rPr lang="cs-CZ" sz="1600" baseline="0" dirty="0" smtClean="0"/>
                        <a:t>.</a:t>
                      </a:r>
                      <a:r>
                        <a:rPr lang="en-US" sz="1600" baseline="0" dirty="0" smtClean="0"/>
                        <a:t>2x10</a:t>
                      </a:r>
                      <a:r>
                        <a:rPr lang="en-US" sz="1600" baseline="30000" dirty="0" smtClean="0"/>
                        <a:t>10</a:t>
                      </a:r>
                      <a:r>
                        <a:rPr lang="en-US" sz="1600" baseline="0" dirty="0" smtClean="0"/>
                        <a:t>/</a:t>
                      </a:r>
                      <a:r>
                        <a:rPr lang="en-US" sz="1600" baseline="0" dirty="0" err="1" smtClean="0"/>
                        <a:t>jednotk</a:t>
                      </a:r>
                      <a:r>
                        <a:rPr lang="cs-CZ" sz="1600" baseline="0" dirty="0" smtClean="0"/>
                        <a:t>a</a:t>
                      </a:r>
                      <a:endParaRPr lang="en-US" sz="16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přípravek obsahuje příměs erytrocytů=</a:t>
                      </a:r>
                      <a:r>
                        <a:rPr lang="en-US" sz="1600" baseline="0" dirty="0" smtClean="0"/>
                        <a:t>&gt;</a:t>
                      </a:r>
                      <a:r>
                        <a:rPr lang="cs-CZ" sz="1600" baseline="0" dirty="0" smtClean="0"/>
                        <a:t>nutný test kompatibility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vždy ozářit!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1600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13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219737"/>
            <a:ext cx="6391622" cy="1325563"/>
          </a:xfrm>
        </p:spPr>
        <p:txBody>
          <a:bodyPr/>
          <a:lstStyle/>
          <a:p>
            <a:r>
              <a:rPr lang="cs-CZ" dirty="0" smtClean="0"/>
              <a:t>Kryokonzervace</a:t>
            </a:r>
            <a:endParaRPr lang="cs-CZ" dirty="0"/>
          </a:p>
        </p:txBody>
      </p:sp>
      <p:grpSp>
        <p:nvGrpSpPr>
          <p:cNvPr id="10" name="Group 9"/>
          <p:cNvGrpSpPr/>
          <p:nvPr/>
        </p:nvGrpSpPr>
        <p:grpSpPr>
          <a:xfrm>
            <a:off x="539552" y="236502"/>
            <a:ext cx="1292032" cy="1292032"/>
            <a:chOff x="3879887" y="1385983"/>
            <a:chExt cx="1292032" cy="1292032"/>
          </a:xfrm>
        </p:grpSpPr>
        <p:sp>
          <p:nvSpPr>
            <p:cNvPr id="11" name="Oval 10"/>
            <p:cNvSpPr/>
            <p:nvPr/>
          </p:nvSpPr>
          <p:spPr>
            <a:xfrm>
              <a:off x="3879887" y="1385983"/>
              <a:ext cx="1292032" cy="1292032"/>
            </a:xfrm>
            <a:prstGeom prst="ellipse">
              <a:avLst/>
            </a:prstGeom>
            <a:solidFill>
              <a:schemeClr val="accent1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4"/>
            <p:cNvSpPr/>
            <p:nvPr/>
          </p:nvSpPr>
          <p:spPr>
            <a:xfrm>
              <a:off x="4069101" y="1575197"/>
              <a:ext cx="913604" cy="9136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300" kern="1200" dirty="0" smtClean="0">
                  <a:solidFill>
                    <a:schemeClr val="bg1"/>
                  </a:solidFill>
                </a:rPr>
                <a:t>Skladování TP</a:t>
              </a:r>
              <a:endParaRPr lang="en-US" sz="1300" kern="1200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628071"/>
              </p:ext>
            </p:extLst>
          </p:nvPr>
        </p:nvGraphicFramePr>
        <p:xfrm>
          <a:off x="539552" y="1844824"/>
          <a:ext cx="8208912" cy="42672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8208912"/>
              </a:tblGrid>
              <a:tr h="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Erytrocyty</a:t>
                      </a:r>
                      <a:r>
                        <a:rPr lang="cs-CZ" sz="1600" b="0" baseline="0" dirty="0" smtClean="0"/>
                        <a:t> - </a:t>
                      </a:r>
                      <a:r>
                        <a:rPr lang="cs-CZ" sz="1600" b="0" dirty="0" smtClean="0"/>
                        <a:t>kryokonzervace možná 7 dnů po odběru přidáním glycerolu</a:t>
                      </a:r>
                      <a:r>
                        <a:rPr lang="cs-CZ" sz="1600" b="0" baseline="0" dirty="0" smtClean="0"/>
                        <a:t> a následným zmražením</a:t>
                      </a:r>
                    </a:p>
                    <a:p>
                      <a:endParaRPr lang="cs-CZ" sz="1600" b="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/>
                        <a:t>Teplota</a:t>
                      </a:r>
                      <a:r>
                        <a:rPr lang="cs-CZ" sz="1600" b="1" baseline="0" dirty="0" smtClean="0"/>
                        <a:t> skladování:</a:t>
                      </a:r>
                      <a:endParaRPr lang="cs-CZ" sz="1600" b="1" dirty="0" smtClean="0"/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-60</a:t>
                      </a:r>
                      <a:r>
                        <a:rPr lang="cs-CZ" sz="1600" baseline="0" dirty="0" smtClean="0"/>
                        <a:t>°C</a:t>
                      </a:r>
                      <a:r>
                        <a:rPr lang="cs-CZ" sz="1600" dirty="0" smtClean="0"/>
                        <a:t> až -80</a:t>
                      </a:r>
                      <a:r>
                        <a:rPr lang="cs-CZ" sz="1600" baseline="0" dirty="0" smtClean="0"/>
                        <a:t>°C</a:t>
                      </a:r>
                      <a:r>
                        <a:rPr lang="cs-CZ" sz="1600" dirty="0" smtClean="0"/>
                        <a:t>, elektrický mrazicí box, při přidání</a:t>
                      </a:r>
                      <a:r>
                        <a:rPr lang="cs-CZ" sz="1600" baseline="0" dirty="0" smtClean="0"/>
                        <a:t> glycerolu o vysoké koncentraci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aseline="0" dirty="0" smtClean="0"/>
                        <a:t>-140°C až -150°C, v parách kapalného dusíku, při přidání glycerolu o nízké koncentraci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Doba skladování:</a:t>
                      </a:r>
                      <a:endParaRPr lang="cs-CZ" sz="1600" b="0" dirty="0" smtClean="0"/>
                    </a:p>
                    <a:p>
                      <a:r>
                        <a:rPr lang="cs-CZ" sz="1600" b="0" dirty="0" smtClean="0"/>
                        <a:t>30let</a:t>
                      </a:r>
                    </a:p>
                    <a:p>
                      <a:endParaRPr lang="cs-CZ" sz="1600" b="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baseline="0" dirty="0" smtClean="0"/>
                        <a:t>Před použitím:</a:t>
                      </a:r>
                      <a:endParaRPr lang="cs-CZ" sz="1600" b="0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aseline="0" dirty="0" smtClean="0"/>
                        <a:t>rozmražení a odstranění kryoprotektiva promýváním, přidání resuspenzního roztoku, podat co nejdříve po přípravě, krátkodobé skladování (do 24 hod) a transport při teplotě 2-6°C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16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219737"/>
            <a:ext cx="6391622" cy="1325563"/>
          </a:xfrm>
        </p:spPr>
        <p:txBody>
          <a:bodyPr/>
          <a:lstStyle/>
          <a:p>
            <a:r>
              <a:rPr lang="cs-CZ" dirty="0" smtClean="0"/>
              <a:t>Kryokonzervace</a:t>
            </a:r>
            <a:endParaRPr lang="cs-CZ" dirty="0"/>
          </a:p>
        </p:txBody>
      </p:sp>
      <p:grpSp>
        <p:nvGrpSpPr>
          <p:cNvPr id="10" name="Group 9"/>
          <p:cNvGrpSpPr/>
          <p:nvPr/>
        </p:nvGrpSpPr>
        <p:grpSpPr>
          <a:xfrm>
            <a:off x="539552" y="236502"/>
            <a:ext cx="1292032" cy="1292032"/>
            <a:chOff x="3879887" y="1385983"/>
            <a:chExt cx="1292032" cy="1292032"/>
          </a:xfrm>
        </p:grpSpPr>
        <p:sp>
          <p:nvSpPr>
            <p:cNvPr id="11" name="Oval 10"/>
            <p:cNvSpPr/>
            <p:nvPr/>
          </p:nvSpPr>
          <p:spPr>
            <a:xfrm>
              <a:off x="3879887" y="1385983"/>
              <a:ext cx="1292032" cy="1292032"/>
            </a:xfrm>
            <a:prstGeom prst="ellipse">
              <a:avLst/>
            </a:prstGeom>
            <a:solidFill>
              <a:schemeClr val="accent1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4"/>
            <p:cNvSpPr/>
            <p:nvPr/>
          </p:nvSpPr>
          <p:spPr>
            <a:xfrm>
              <a:off x="4069101" y="1575197"/>
              <a:ext cx="913604" cy="9136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300" kern="1200" dirty="0" smtClean="0">
                  <a:solidFill>
                    <a:schemeClr val="bg1"/>
                  </a:solidFill>
                </a:rPr>
                <a:t>Skladování TP</a:t>
              </a:r>
              <a:endParaRPr lang="en-US" sz="1300" kern="1200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357490"/>
              </p:ext>
            </p:extLst>
          </p:nvPr>
        </p:nvGraphicFramePr>
        <p:xfrm>
          <a:off x="539552" y="1844824"/>
          <a:ext cx="8208912" cy="42672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8208912"/>
              </a:tblGrid>
              <a:tr h="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Trombocyty</a:t>
                      </a:r>
                      <a:r>
                        <a:rPr lang="cs-CZ" sz="1600" b="0" baseline="0" dirty="0" smtClean="0"/>
                        <a:t> - </a:t>
                      </a:r>
                      <a:r>
                        <a:rPr lang="cs-CZ" sz="1600" b="0" dirty="0" smtClean="0"/>
                        <a:t>kryokonzervace</a:t>
                      </a:r>
                      <a:r>
                        <a:rPr lang="cs-CZ" sz="1600" b="0" baseline="0" dirty="0" smtClean="0"/>
                        <a:t> zahrnuje přidání kryoprotektivního roztoku k původnímu přípravku trombocytů do 24 hod a následné zmražení.</a:t>
                      </a:r>
                    </a:p>
                    <a:p>
                      <a:endParaRPr lang="cs-CZ" sz="1600" b="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/>
                        <a:t>Teplota</a:t>
                      </a:r>
                      <a:r>
                        <a:rPr lang="cs-CZ" sz="1600" b="1" baseline="0" dirty="0" smtClean="0"/>
                        <a:t> skladování:</a:t>
                      </a:r>
                      <a:endParaRPr lang="cs-CZ" sz="1600" b="1" dirty="0" smtClean="0"/>
                    </a:p>
                    <a:p>
                      <a:r>
                        <a:rPr lang="cs-CZ" sz="1600" baseline="0" dirty="0" smtClean="0"/>
                        <a:t>-80°C v elektrickém mrazicím boxu, kryoprotektivum dimetyl sulfoxid (DMSO 6%)</a:t>
                      </a:r>
                    </a:p>
                    <a:p>
                      <a:r>
                        <a:rPr lang="cs-CZ" sz="1600" baseline="0" dirty="0" smtClean="0"/>
                        <a:t>-150°C v parách kapalného dusíku</a:t>
                      </a:r>
                    </a:p>
                    <a:p>
                      <a:endParaRPr lang="cs-CZ" sz="160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Doba skladování:</a:t>
                      </a:r>
                      <a:endParaRPr lang="cs-CZ" sz="1600" b="0" dirty="0" smtClean="0"/>
                    </a:p>
                    <a:p>
                      <a:r>
                        <a:rPr lang="cs-CZ" sz="1600" baseline="0" dirty="0" smtClean="0"/>
                        <a:t>24 měsíců</a:t>
                      </a:r>
                      <a:endParaRPr lang="cs-CZ" sz="1600" b="0" dirty="0" smtClean="0"/>
                    </a:p>
                    <a:p>
                      <a:endParaRPr lang="cs-CZ" sz="1600" b="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600" b="1" baseline="0" dirty="0" smtClean="0"/>
                        <a:t>Před použitím:</a:t>
                      </a:r>
                      <a:endParaRPr lang="cs-CZ" sz="1600" b="0" baseline="0" dirty="0" smtClean="0"/>
                    </a:p>
                    <a:p>
                      <a:r>
                        <a:rPr lang="cs-CZ" sz="1600" baseline="0" dirty="0" smtClean="0"/>
                        <a:t>rozmražení a odstranění kryoprotektiva promýváním, přidání resuspenzního roztoku, podat co nejdříve po přípravě, krátkodobé skladování (do 12-ti hod) a transport při teplotě 20-24°C</a:t>
                      </a:r>
                    </a:p>
                    <a:p>
                      <a:r>
                        <a:rPr lang="cs-CZ" sz="1600" baseline="0" dirty="0" smtClean="0"/>
                        <a:t>Po rozmražení trombocytů není přítomen „swirling“ fenomén</a:t>
                      </a:r>
                    </a:p>
                    <a:p>
                      <a:endParaRPr lang="cs-CZ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02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</a:t>
            </a:r>
            <a:r>
              <a:rPr lang="cs-CZ" dirty="0" smtClean="0"/>
              <a:t>rovádí pracovník, který je oprávněn provádět výdej na základě písemného pověření</a:t>
            </a:r>
          </a:p>
          <a:p>
            <a:r>
              <a:rPr lang="cs-CZ" dirty="0" smtClean="0"/>
              <a:t>TP je vydán na základě žádanky (Žádanka o výdej TP)</a:t>
            </a:r>
          </a:p>
          <a:p>
            <a:r>
              <a:rPr lang="cs-CZ" dirty="0"/>
              <a:t>v</a:t>
            </a:r>
            <a:r>
              <a:rPr lang="cs-CZ" dirty="0" smtClean="0"/>
              <a:t>ydaný TP je provázen dokumentací, která umožňuje ověřit název a adresu vydávajícího ZTS, identifikační údaje ZZ, které je odběratelem TP, identifikační číslo a název TP, příp. požadavky na přepravu</a:t>
            </a:r>
          </a:p>
          <a:p>
            <a:r>
              <a:rPr lang="cs-CZ" dirty="0"/>
              <a:t>p</a:t>
            </a:r>
            <a:r>
              <a:rPr lang="cs-CZ" dirty="0" smtClean="0"/>
              <a:t>říbalový leták</a:t>
            </a:r>
          </a:p>
          <a:p>
            <a:r>
              <a:rPr lang="cs-CZ" dirty="0"/>
              <a:t>d</a:t>
            </a:r>
            <a:r>
              <a:rPr lang="cs-CZ" dirty="0" smtClean="0"/>
              <a:t>ále umožňuje ověřit datum provedení a výsledek předtransfuzního imunohematologického vyšetření (pokud se provádí) a podpis zaměstnance, který vyšetření provedl</a:t>
            </a:r>
          </a:p>
          <a:p>
            <a:r>
              <a:rPr lang="cs-CZ" dirty="0"/>
              <a:t>p</a:t>
            </a:r>
            <a:r>
              <a:rPr lang="cs-CZ" dirty="0" smtClean="0"/>
              <a:t>okud TP pro konkrétního pacienta - jméno, příjmení, rodné číslo</a:t>
            </a:r>
          </a:p>
          <a:p>
            <a:r>
              <a:rPr lang="cs-CZ" dirty="0" smtClean="0"/>
              <a:t>ZTS</a:t>
            </a:r>
          </a:p>
          <a:p>
            <a:pPr lvl="1"/>
            <a:r>
              <a:rPr lang="cs-CZ" dirty="0" smtClean="0"/>
              <a:t>vydávají TP pro hemoterapii pro daného pacienta</a:t>
            </a:r>
          </a:p>
          <a:p>
            <a:pPr lvl="1"/>
            <a:r>
              <a:rPr lang="cs-CZ" dirty="0" smtClean="0"/>
              <a:t>prodávají jiným ZTS</a:t>
            </a:r>
          </a:p>
          <a:p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309109521"/>
              </p:ext>
            </p:extLst>
          </p:nvPr>
        </p:nvGraphicFramePr>
        <p:xfrm>
          <a:off x="722429" y="-995040"/>
          <a:ext cx="775977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57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b</a:t>
            </a:r>
            <a:r>
              <a:rPr lang="cs-CZ" dirty="0" smtClean="0"/>
              <a:t>ěhem transportu musí být dodrženy skladovací podmínky pro jednotlivé typy TP</a:t>
            </a:r>
          </a:p>
          <a:p>
            <a:r>
              <a:rPr lang="cs-CZ" dirty="0"/>
              <a:t>d</a:t>
            </a:r>
            <a:r>
              <a:rPr lang="cs-CZ" dirty="0" smtClean="0"/>
              <a:t>obu přepravy omezit na minimum</a:t>
            </a:r>
          </a:p>
          <a:p>
            <a:r>
              <a:rPr lang="cs-CZ" dirty="0"/>
              <a:t>p</a:t>
            </a:r>
            <a:r>
              <a:rPr lang="cs-CZ" dirty="0" smtClean="0"/>
              <a:t>řepravní boxy vytemperované dle typu TP před vložením TP, označené, chrání TP před poškozením během přepravy</a:t>
            </a:r>
          </a:p>
          <a:p>
            <a:r>
              <a:rPr lang="cs-CZ" dirty="0"/>
              <a:t>s</a:t>
            </a:r>
            <a:r>
              <a:rPr lang="cs-CZ" dirty="0" smtClean="0"/>
              <a:t>kladovací podmínky během transportu jsou monitorovány, pravidelně kontrolovány a validovány</a:t>
            </a:r>
          </a:p>
          <a:p>
            <a:r>
              <a:rPr lang="cs-CZ" dirty="0"/>
              <a:t>p</a:t>
            </a:r>
            <a:r>
              <a:rPr lang="cs-CZ" dirty="0" smtClean="0"/>
              <a:t>řeprava odebrané krve (meziproduktu), krevních vzorků a TP při teplotě 20-24°C</a:t>
            </a:r>
            <a:endParaRPr lang="cs-CZ" dirty="0"/>
          </a:p>
          <a:p>
            <a:pPr lvl="1"/>
            <a:r>
              <a:rPr lang="cs-CZ" dirty="0" smtClean="0"/>
              <a:t>ve validovaných termoboxech/validovaném prostoru přepravního vozu s řízeným tepelným režimem</a:t>
            </a:r>
          </a:p>
          <a:p>
            <a:r>
              <a:rPr lang="cs-CZ" dirty="0"/>
              <a:t>s</a:t>
            </a:r>
            <a:r>
              <a:rPr lang="cs-CZ" dirty="0" smtClean="0"/>
              <a:t>kladování a přeprava mimo teplotní limit - havarijní mimořádné situace - o dalším použití TP/meziproduktů rozhoduje kvalifikovaná osoba ZTS</a:t>
            </a:r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01695115"/>
              </p:ext>
            </p:extLst>
          </p:nvPr>
        </p:nvGraphicFramePr>
        <p:xfrm>
          <a:off x="722429" y="-995040"/>
          <a:ext cx="775977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749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výroba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36592257"/>
              </p:ext>
            </p:extLst>
          </p:nvPr>
        </p:nvGraphicFramePr>
        <p:xfrm>
          <a:off x="1619672" y="238933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231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</a:t>
            </a:r>
            <a:r>
              <a:rPr lang="cs-CZ" b="1" dirty="0" smtClean="0"/>
              <a:t>eleukotizace</a:t>
            </a:r>
            <a:r>
              <a:rPr lang="cs-CZ" dirty="0" smtClean="0"/>
              <a:t> = leukodeplece </a:t>
            </a:r>
          </a:p>
          <a:p>
            <a:r>
              <a:rPr lang="cs-CZ" dirty="0"/>
              <a:t>o</a:t>
            </a:r>
            <a:r>
              <a:rPr lang="cs-CZ" dirty="0" smtClean="0"/>
              <a:t>dstranění leukocytů z transfuzního přípravku na hodnotu </a:t>
            </a:r>
            <a:r>
              <a:rPr lang="en-US" dirty="0" smtClean="0"/>
              <a:t>&lt;1x10</a:t>
            </a:r>
            <a:r>
              <a:rPr lang="en-US" baseline="30000" dirty="0" smtClean="0"/>
              <a:t>6</a:t>
            </a:r>
            <a:r>
              <a:rPr lang="en-US" dirty="0" smtClean="0"/>
              <a:t> </a:t>
            </a:r>
            <a:r>
              <a:rPr lang="en-US" dirty="0" err="1" smtClean="0"/>
              <a:t>leukoc</a:t>
            </a:r>
            <a:r>
              <a:rPr lang="cs-CZ" dirty="0" err="1" smtClean="0"/>
              <a:t>ytů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jednotku</a:t>
            </a:r>
            <a:endParaRPr lang="cs-CZ" dirty="0" smtClean="0"/>
          </a:p>
          <a:p>
            <a:r>
              <a:rPr lang="cs-CZ" b="1" dirty="0"/>
              <a:t>p</a:t>
            </a:r>
            <a:r>
              <a:rPr lang="cs-CZ" b="1" dirty="0" smtClean="0"/>
              <a:t>restorage</a:t>
            </a:r>
            <a:r>
              <a:rPr lang="cs-CZ" dirty="0" smtClean="0"/>
              <a:t> - v procesu výroby TP</a:t>
            </a:r>
          </a:p>
          <a:p>
            <a:r>
              <a:rPr lang="cs-CZ" b="1" dirty="0" smtClean="0"/>
              <a:t>poststorage</a:t>
            </a:r>
            <a:r>
              <a:rPr lang="cs-CZ" dirty="0" smtClean="0"/>
              <a:t> </a:t>
            </a:r>
            <a:r>
              <a:rPr lang="cs-CZ" dirty="0"/>
              <a:t>- před </a:t>
            </a:r>
            <a:r>
              <a:rPr lang="cs-CZ" dirty="0" smtClean="0"/>
              <a:t>podáním pacientovi (výhradně filtrace) - laboratorní, výběr TP do 10-ti dnů po odběru, exspirace se nezkracuje</a:t>
            </a:r>
          </a:p>
          <a:p>
            <a:r>
              <a:rPr lang="cs-CZ" b="1" dirty="0"/>
              <a:t>d</a:t>
            </a:r>
            <a:r>
              <a:rPr lang="cs-CZ" b="1" dirty="0" smtClean="0"/>
              <a:t>eleukotizace u lůžka pacienta</a:t>
            </a:r>
            <a:r>
              <a:rPr lang="cs-CZ" dirty="0" smtClean="0"/>
              <a:t> (tzv. bed–side filtrace) - méně bezpečná, uvolnění bradykininu z filtru - riziko těžké hypotenze s rozvojem šokového stavu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8" name="Right Arrow 7"/>
          <p:cNvSpPr/>
          <p:nvPr/>
        </p:nvSpPr>
        <p:spPr>
          <a:xfrm>
            <a:off x="2843808" y="404664"/>
            <a:ext cx="3657600" cy="944562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r>
              <a:rPr lang="cs-CZ" sz="2400" dirty="0" smtClean="0"/>
              <a:t>Definice</a:t>
            </a:r>
            <a:endParaRPr lang="en-US" sz="2400" dirty="0"/>
          </a:p>
        </p:txBody>
      </p:sp>
      <p:grpSp>
        <p:nvGrpSpPr>
          <p:cNvPr id="9" name="Group 8"/>
          <p:cNvGrpSpPr/>
          <p:nvPr/>
        </p:nvGrpSpPr>
        <p:grpSpPr>
          <a:xfrm>
            <a:off x="405408" y="404664"/>
            <a:ext cx="2438400" cy="944562"/>
            <a:chOff x="0" y="1190"/>
            <a:chExt cx="2438400" cy="944562"/>
          </a:xfrm>
        </p:grpSpPr>
        <p:sp>
          <p:nvSpPr>
            <p:cNvPr id="10" name="Rounded Rectangle 9"/>
            <p:cNvSpPr/>
            <p:nvPr/>
          </p:nvSpPr>
          <p:spPr>
            <a:xfrm>
              <a:off x="0" y="1190"/>
              <a:ext cx="2438400" cy="94456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5"/>
            <p:cNvSpPr/>
            <p:nvPr/>
          </p:nvSpPr>
          <p:spPr>
            <a:xfrm>
              <a:off x="46110" y="47300"/>
              <a:ext cx="2346180" cy="8523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51435" rIns="102870" bIns="5143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200" b="1" kern="1200" dirty="0" smtClean="0"/>
                <a:t>Deleukotizace</a:t>
              </a:r>
              <a:endParaRPr lang="en-US" sz="22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6851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Definice </a:t>
            </a:r>
            <a:r>
              <a:rPr lang="en-GB" dirty="0" smtClean="0"/>
              <a:t>+ </a:t>
            </a:r>
            <a:r>
              <a:rPr lang="cs-CZ" dirty="0" smtClean="0"/>
              <a:t>obecné poznámky</a:t>
            </a:r>
          </a:p>
          <a:p>
            <a:r>
              <a:rPr lang="cs-CZ" dirty="0" smtClean="0"/>
              <a:t>Příjem TP na sklad</a:t>
            </a:r>
          </a:p>
          <a:p>
            <a:r>
              <a:rPr lang="cs-CZ" dirty="0" smtClean="0"/>
              <a:t>Skladování TP</a:t>
            </a:r>
          </a:p>
          <a:p>
            <a:r>
              <a:rPr lang="cs-CZ" dirty="0" smtClean="0"/>
              <a:t>Monitorování TP</a:t>
            </a:r>
          </a:p>
          <a:p>
            <a:r>
              <a:rPr lang="cs-CZ" dirty="0" smtClean="0"/>
              <a:t>Výdej TP</a:t>
            </a:r>
          </a:p>
          <a:p>
            <a:r>
              <a:rPr lang="cs-CZ" dirty="0" smtClean="0"/>
              <a:t>Transport TP</a:t>
            </a:r>
          </a:p>
          <a:p>
            <a:r>
              <a:rPr lang="cs-CZ" dirty="0" smtClean="0"/>
              <a:t>Sekundární úprava TP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186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</a:t>
            </a:r>
            <a:r>
              <a:rPr lang="cs-CZ" dirty="0" smtClean="0"/>
              <a:t>pakované febrilní nehemolytické potransfuzní reakce v anamnéze</a:t>
            </a:r>
          </a:p>
          <a:p>
            <a:r>
              <a:rPr lang="cs-CZ" dirty="0"/>
              <a:t>p</a:t>
            </a:r>
            <a:r>
              <a:rPr lang="cs-CZ" dirty="0" smtClean="0"/>
              <a:t>ři průkazu cytotoxických HLA protilátek</a:t>
            </a:r>
          </a:p>
          <a:p>
            <a:r>
              <a:rPr lang="cs-CZ" dirty="0"/>
              <a:t>p</a:t>
            </a:r>
            <a:r>
              <a:rPr lang="cs-CZ" dirty="0" smtClean="0"/>
              <a:t>ři průkazu antigranulocytárních protilátek</a:t>
            </a:r>
          </a:p>
          <a:p>
            <a:r>
              <a:rPr lang="cs-CZ" dirty="0"/>
              <a:t>c</a:t>
            </a:r>
            <a:r>
              <a:rPr lang="cs-CZ" dirty="0" smtClean="0"/>
              <a:t>hronická léčba transfuzními přípravky (pacienti v dialyzačních programech, hematoonkologičtí pacienti)</a:t>
            </a:r>
          </a:p>
          <a:p>
            <a:r>
              <a:rPr lang="cs-CZ" dirty="0"/>
              <a:t>p</a:t>
            </a:r>
            <a:r>
              <a:rPr lang="cs-CZ" dirty="0" smtClean="0"/>
              <a:t>řed a po orgánových transplantacích (kostní dřeň, srdce, ledviny, játra)</a:t>
            </a:r>
          </a:p>
          <a:p>
            <a:r>
              <a:rPr lang="cs-CZ" dirty="0"/>
              <a:t>i</a:t>
            </a:r>
            <a:r>
              <a:rPr lang="cs-CZ" dirty="0" smtClean="0"/>
              <a:t>munosuprimovaní pacienti</a:t>
            </a:r>
          </a:p>
          <a:p>
            <a:r>
              <a:rPr lang="cs-CZ" dirty="0" smtClean="0"/>
              <a:t>nedonošené děti a novorozenci</a:t>
            </a:r>
          </a:p>
          <a:p>
            <a:r>
              <a:rPr lang="cs-CZ" dirty="0"/>
              <a:t>i</a:t>
            </a:r>
            <a:r>
              <a:rPr lang="cs-CZ" dirty="0" smtClean="0"/>
              <a:t>ntrauterinní transfuze</a:t>
            </a:r>
          </a:p>
          <a:p>
            <a:r>
              <a:rPr lang="cs-CZ" dirty="0" smtClean="0"/>
              <a:t>těhotné ženy </a:t>
            </a:r>
          </a:p>
          <a:p>
            <a:r>
              <a:rPr lang="cs-CZ" dirty="0"/>
              <a:t>u</a:t>
            </a:r>
            <a:r>
              <a:rPr lang="cs-CZ" dirty="0" smtClean="0"/>
              <a:t> dětí po operacích srdce a velkých cév</a:t>
            </a:r>
            <a:endParaRPr lang="cs-CZ" dirty="0"/>
          </a:p>
        </p:txBody>
      </p:sp>
      <p:sp>
        <p:nvSpPr>
          <p:cNvPr id="5" name="Right Arrow 4"/>
          <p:cNvSpPr/>
          <p:nvPr/>
        </p:nvSpPr>
        <p:spPr>
          <a:xfrm>
            <a:off x="2843808" y="404664"/>
            <a:ext cx="3657600" cy="944562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r>
              <a:rPr lang="cs-CZ" sz="2400" dirty="0" smtClean="0"/>
              <a:t>Indikace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405408" y="404664"/>
            <a:ext cx="2438400" cy="944562"/>
            <a:chOff x="0" y="1190"/>
            <a:chExt cx="2438400" cy="944562"/>
          </a:xfrm>
        </p:grpSpPr>
        <p:sp>
          <p:nvSpPr>
            <p:cNvPr id="7" name="Rounded Rectangle 6"/>
            <p:cNvSpPr/>
            <p:nvPr/>
          </p:nvSpPr>
          <p:spPr>
            <a:xfrm>
              <a:off x="0" y="1190"/>
              <a:ext cx="2438400" cy="94456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5"/>
            <p:cNvSpPr/>
            <p:nvPr/>
          </p:nvSpPr>
          <p:spPr>
            <a:xfrm>
              <a:off x="46110" y="47300"/>
              <a:ext cx="2346180" cy="8523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51435" rIns="102870" bIns="5143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200" b="1" kern="1200" dirty="0" smtClean="0"/>
                <a:t>Deleukotizace</a:t>
              </a:r>
              <a:endParaRPr lang="en-US" sz="22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9052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ředstavuje účinnou prevenci proti TA-GvHD (</a:t>
            </a:r>
            <a:r>
              <a:rPr lang="cs-CZ" i="1" dirty="0" smtClean="0"/>
              <a:t>transfusion associated graft versus host disease = s transfuzí spojená reakce štěpu proti hostiteli</a:t>
            </a:r>
            <a:r>
              <a:rPr lang="cs-CZ" dirty="0" smtClean="0"/>
              <a:t>), může vznikat po aplikaci transfuzních přípravků jedincům s nevyvinutým nebo poškozeným imunitním systémem</a:t>
            </a:r>
          </a:p>
          <a:p>
            <a:r>
              <a:rPr lang="cs-CZ" dirty="0"/>
              <a:t>o</a:t>
            </a:r>
            <a:r>
              <a:rPr lang="cs-CZ" dirty="0" smtClean="0"/>
              <a:t>zařuje se paprsky gamma v dávce 25-50Gy, zdroj radionuklid Cs</a:t>
            </a:r>
          </a:p>
          <a:p>
            <a:r>
              <a:rPr lang="cs-CZ" b="1" dirty="0"/>
              <a:t>p</a:t>
            </a:r>
            <a:r>
              <a:rPr lang="cs-CZ" b="1" dirty="0" smtClean="0"/>
              <a:t>rincip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zničení viability T lymfocytů, zablokováním jejich proliferační aktivity</a:t>
            </a:r>
          </a:p>
          <a:p>
            <a:pPr lvl="1"/>
            <a:r>
              <a:rPr lang="cs-CZ" dirty="0" smtClean="0"/>
              <a:t>destrukce buněčné membrány ery (akceptovatelná hemolýza)</a:t>
            </a:r>
          </a:p>
          <a:p>
            <a:pPr lvl="2"/>
            <a:r>
              <a:rPr lang="cs-CZ" dirty="0" smtClean="0"/>
              <a:t>ozařujeme TP 14 dnů po odběru, doba exspirace se zkracuje na 28 dní</a:t>
            </a:r>
          </a:p>
          <a:p>
            <a:r>
              <a:rPr lang="cs-CZ" dirty="0"/>
              <a:t>o</a:t>
            </a:r>
            <a:r>
              <a:rPr lang="cs-CZ" dirty="0" smtClean="0"/>
              <a:t>záření TP nenahrazuje deleukotizaci a neničí žádná krví přenosná agens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9" name="Right Arrow 8"/>
          <p:cNvSpPr/>
          <p:nvPr/>
        </p:nvSpPr>
        <p:spPr>
          <a:xfrm>
            <a:off x="2843808" y="404664"/>
            <a:ext cx="3657600" cy="944562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r>
              <a:rPr lang="cs-CZ" sz="2400" dirty="0" smtClean="0"/>
              <a:t>Definice</a:t>
            </a:r>
            <a:endParaRPr lang="en-US" sz="2400" dirty="0"/>
          </a:p>
        </p:txBody>
      </p:sp>
      <p:grpSp>
        <p:nvGrpSpPr>
          <p:cNvPr id="10" name="Group 9"/>
          <p:cNvGrpSpPr/>
          <p:nvPr/>
        </p:nvGrpSpPr>
        <p:grpSpPr>
          <a:xfrm>
            <a:off x="405408" y="404664"/>
            <a:ext cx="2438400" cy="944562"/>
            <a:chOff x="0" y="1190"/>
            <a:chExt cx="2438400" cy="944562"/>
          </a:xfrm>
        </p:grpSpPr>
        <p:sp>
          <p:nvSpPr>
            <p:cNvPr id="11" name="Rounded Rectangle 10"/>
            <p:cNvSpPr/>
            <p:nvPr/>
          </p:nvSpPr>
          <p:spPr>
            <a:xfrm>
              <a:off x="0" y="1190"/>
              <a:ext cx="2438400" cy="94456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5"/>
            <p:cNvSpPr/>
            <p:nvPr/>
          </p:nvSpPr>
          <p:spPr>
            <a:xfrm>
              <a:off x="46110" y="47300"/>
              <a:ext cx="2346180" cy="8523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51435" rIns="102870" bIns="5143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200" b="1" kern="1200" dirty="0" smtClean="0"/>
                <a:t>Ozařování TP</a:t>
              </a:r>
              <a:endParaRPr lang="en-US" sz="22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96045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primární </a:t>
            </a:r>
            <a:r>
              <a:rPr lang="cs-CZ" dirty="0"/>
              <a:t>nebo sekundární imunologický defekt</a:t>
            </a:r>
            <a:endParaRPr lang="en-US" dirty="0"/>
          </a:p>
          <a:p>
            <a:pPr lvl="0"/>
            <a:r>
              <a:rPr lang="cs-CZ" dirty="0" smtClean="0"/>
              <a:t>orgánové </a:t>
            </a:r>
            <a:r>
              <a:rPr lang="cs-CZ" dirty="0"/>
              <a:t>transplantace a transplantace krvetvorných buněk</a:t>
            </a:r>
            <a:endParaRPr lang="en-US" dirty="0"/>
          </a:p>
          <a:p>
            <a:pPr lvl="0"/>
            <a:r>
              <a:rPr lang="cs-CZ" dirty="0" smtClean="0"/>
              <a:t>vysokodávkovaná </a:t>
            </a:r>
            <a:r>
              <a:rPr lang="cs-CZ" dirty="0"/>
              <a:t>chemoterapie</a:t>
            </a:r>
            <a:endParaRPr lang="en-US" dirty="0"/>
          </a:p>
          <a:p>
            <a:pPr lvl="0"/>
            <a:r>
              <a:rPr lang="cs-CZ" dirty="0"/>
              <a:t>H</a:t>
            </a:r>
            <a:r>
              <a:rPr lang="cs-CZ" dirty="0" smtClean="0"/>
              <a:t>odgkinova </a:t>
            </a:r>
            <a:r>
              <a:rPr lang="cs-CZ" dirty="0"/>
              <a:t>choroba</a:t>
            </a:r>
            <a:endParaRPr lang="en-US" dirty="0"/>
          </a:p>
          <a:p>
            <a:pPr lvl="0"/>
            <a:r>
              <a:rPr lang="cs-CZ" dirty="0" smtClean="0"/>
              <a:t>celotělové </a:t>
            </a:r>
            <a:r>
              <a:rPr lang="cs-CZ" dirty="0"/>
              <a:t>ozáření</a:t>
            </a:r>
            <a:endParaRPr lang="en-US" dirty="0"/>
          </a:p>
          <a:p>
            <a:pPr lvl="0"/>
            <a:r>
              <a:rPr lang="cs-CZ" dirty="0" smtClean="0"/>
              <a:t>intrauterinní </a:t>
            </a:r>
            <a:r>
              <a:rPr lang="cs-CZ" dirty="0"/>
              <a:t>transfuze</a:t>
            </a:r>
            <a:endParaRPr lang="en-US" dirty="0"/>
          </a:p>
          <a:p>
            <a:pPr lvl="0"/>
            <a:r>
              <a:rPr lang="cs-CZ" dirty="0" smtClean="0"/>
              <a:t>transfuze </a:t>
            </a:r>
            <a:r>
              <a:rPr lang="cs-CZ" dirty="0"/>
              <a:t>novorozencům</a:t>
            </a:r>
            <a:endParaRPr lang="en-US" dirty="0"/>
          </a:p>
          <a:p>
            <a:pPr lvl="0"/>
            <a:r>
              <a:rPr lang="cs-CZ" dirty="0" smtClean="0"/>
              <a:t>transfuzní </a:t>
            </a:r>
            <a:r>
              <a:rPr lang="cs-CZ" dirty="0"/>
              <a:t>přípravky získané od pokrevních příbuzných</a:t>
            </a:r>
            <a:endParaRPr lang="en-US" dirty="0"/>
          </a:p>
          <a:p>
            <a:pPr lvl="0"/>
            <a:r>
              <a:rPr lang="cs-CZ" dirty="0" smtClean="0"/>
              <a:t>transfuze </a:t>
            </a:r>
            <a:r>
              <a:rPr lang="cs-CZ" dirty="0"/>
              <a:t>HLA kompatibilních transfuzních přípravků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843808" y="404664"/>
            <a:ext cx="3657600" cy="944562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r>
              <a:rPr lang="cs-CZ" sz="2400" dirty="0" smtClean="0"/>
              <a:t>Indikace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405408" y="404664"/>
            <a:ext cx="2438400" cy="944562"/>
            <a:chOff x="0" y="1190"/>
            <a:chExt cx="2438400" cy="944562"/>
          </a:xfrm>
        </p:grpSpPr>
        <p:sp>
          <p:nvSpPr>
            <p:cNvPr id="7" name="Rounded Rectangle 6"/>
            <p:cNvSpPr/>
            <p:nvPr/>
          </p:nvSpPr>
          <p:spPr>
            <a:xfrm>
              <a:off x="0" y="1190"/>
              <a:ext cx="2438400" cy="94456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5"/>
            <p:cNvSpPr/>
            <p:nvPr/>
          </p:nvSpPr>
          <p:spPr>
            <a:xfrm>
              <a:off x="46110" y="47300"/>
              <a:ext cx="2346180" cy="8523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51435" rIns="102870" bIns="5143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200" b="1" dirty="0"/>
                <a:t>Ozařování TP</a:t>
              </a:r>
              <a:endParaRPr lang="en-US" sz="2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64111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</a:t>
            </a:r>
            <a:r>
              <a:rPr lang="cs-CZ" dirty="0" smtClean="0"/>
              <a:t> situacích, kdy je nutné pro pacienta zajistit menší objem transfuzního přípravku (pediatrický pacient)</a:t>
            </a:r>
          </a:p>
          <a:p>
            <a:r>
              <a:rPr lang="cs-CZ" dirty="0" smtClean="0"/>
              <a:t>TP </a:t>
            </a:r>
            <a:r>
              <a:rPr lang="cs-CZ" dirty="0"/>
              <a:t>můžeme rozdělit (nebo oddělit jeho </a:t>
            </a:r>
            <a:r>
              <a:rPr lang="cs-CZ" dirty="0" smtClean="0"/>
              <a:t>část) - pomocí </a:t>
            </a:r>
            <a:r>
              <a:rPr lang="cs-CZ" dirty="0"/>
              <a:t>sterilní </a:t>
            </a:r>
            <a:r>
              <a:rPr lang="cs-CZ" dirty="0" smtClean="0"/>
              <a:t>svářečky (</a:t>
            </a:r>
            <a:r>
              <a:rPr lang="cs-CZ" dirty="0"/>
              <a:t>zabezpečení uzavřeného systému výroby)</a:t>
            </a:r>
          </a:p>
          <a:p>
            <a:r>
              <a:rPr lang="cs-CZ" dirty="0"/>
              <a:t>n</a:t>
            </a:r>
            <a:r>
              <a:rPr lang="cs-CZ" dirty="0" smtClean="0"/>
              <a:t>ový TP 		nové </a:t>
            </a:r>
            <a:r>
              <a:rPr lang="cs-CZ" dirty="0"/>
              <a:t>číslo </a:t>
            </a:r>
            <a:r>
              <a:rPr lang="cs-CZ" dirty="0" smtClean="0"/>
              <a:t>TP </a:t>
            </a:r>
          </a:p>
        </p:txBody>
      </p:sp>
      <p:sp>
        <p:nvSpPr>
          <p:cNvPr id="5" name="Right Arrow 4"/>
          <p:cNvSpPr/>
          <p:nvPr/>
        </p:nvSpPr>
        <p:spPr>
          <a:xfrm>
            <a:off x="2843808" y="404664"/>
            <a:ext cx="3657600" cy="944562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405408" y="404664"/>
            <a:ext cx="2438400" cy="944562"/>
            <a:chOff x="0" y="1190"/>
            <a:chExt cx="2438400" cy="944562"/>
          </a:xfrm>
        </p:grpSpPr>
        <p:sp>
          <p:nvSpPr>
            <p:cNvPr id="7" name="Rounded Rectangle 6"/>
            <p:cNvSpPr/>
            <p:nvPr/>
          </p:nvSpPr>
          <p:spPr>
            <a:xfrm>
              <a:off x="0" y="1190"/>
              <a:ext cx="2438400" cy="94456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5"/>
            <p:cNvSpPr/>
            <p:nvPr/>
          </p:nvSpPr>
          <p:spPr>
            <a:xfrm>
              <a:off x="46110" y="47300"/>
              <a:ext cx="2346180" cy="8523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51435" rIns="102870" bIns="5143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200" b="1" kern="1200" dirty="0" smtClean="0"/>
                <a:t>Dělení TP</a:t>
              </a:r>
              <a:endParaRPr lang="en-US" sz="2200" b="1" kern="1200" dirty="0"/>
            </a:p>
          </p:txBody>
        </p:sp>
      </p:grpSp>
      <p:sp>
        <p:nvSpPr>
          <p:cNvPr id="2" name="Right Arrow 1"/>
          <p:cNvSpPr>
            <a:spLocks noChangeAspect="1"/>
          </p:cNvSpPr>
          <p:nvPr/>
        </p:nvSpPr>
        <p:spPr>
          <a:xfrm>
            <a:off x="2051720" y="3886200"/>
            <a:ext cx="360040" cy="2880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8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</a:t>
            </a:r>
            <a:r>
              <a:rPr lang="cs-CZ" dirty="0" smtClean="0"/>
              <a:t>zv</a:t>
            </a:r>
            <a:r>
              <a:rPr lang="cs-CZ" dirty="0"/>
              <a:t>. pediatrická </a:t>
            </a:r>
            <a:r>
              <a:rPr lang="cs-CZ" dirty="0" smtClean="0"/>
              <a:t>jednotka = erytrocyty </a:t>
            </a:r>
            <a:r>
              <a:rPr lang="cs-CZ" dirty="0"/>
              <a:t>pro podání novorozencům a kojencům </a:t>
            </a:r>
            <a:endParaRPr lang="cs-CZ" dirty="0" smtClean="0"/>
          </a:p>
          <a:p>
            <a:pPr lvl="1"/>
            <a:r>
              <a:rPr lang="cs-CZ" dirty="0" smtClean="0"/>
              <a:t>objem </a:t>
            </a:r>
            <a:r>
              <a:rPr lang="cs-CZ" dirty="0"/>
              <a:t>25-150ml (</a:t>
            </a:r>
            <a:r>
              <a:rPr lang="cs-CZ" dirty="0" smtClean="0"/>
              <a:t>15ml/kg)</a:t>
            </a:r>
          </a:p>
          <a:p>
            <a:pPr lvl="1"/>
            <a:r>
              <a:rPr lang="cs-CZ" dirty="0" smtClean="0"/>
              <a:t>čerstvé</a:t>
            </a:r>
            <a:r>
              <a:rPr lang="cs-CZ" dirty="0"/>
              <a:t>, do 5 dnů</a:t>
            </a:r>
          </a:p>
          <a:p>
            <a:pPr marL="342900" lvl="1" indent="0">
              <a:buNone/>
            </a:pPr>
            <a:r>
              <a:rPr lang="cs-CZ" dirty="0" smtClean="0"/>
              <a:t>(</a:t>
            </a:r>
            <a:r>
              <a:rPr lang="cs-CZ" dirty="0"/>
              <a:t>p</a:t>
            </a:r>
            <a:r>
              <a:rPr lang="cs-CZ" dirty="0" smtClean="0"/>
              <a:t>ři </a:t>
            </a:r>
            <a:r>
              <a:rPr lang="cs-CZ" dirty="0"/>
              <a:t>delším skladování erytrocytů vzrůstá extracelulární koncentrace K-riziko pro dítě s nízkou tělesnou hmotností)</a:t>
            </a:r>
          </a:p>
          <a:p>
            <a:r>
              <a:rPr lang="cs-CZ" dirty="0" smtClean="0"/>
              <a:t>deleukotizované (</a:t>
            </a:r>
            <a:r>
              <a:rPr lang="cs-CZ" dirty="0"/>
              <a:t>prevence přenosu CMV transfuzí)</a:t>
            </a:r>
          </a:p>
          <a:p>
            <a:r>
              <a:rPr lang="cs-CZ" dirty="0" smtClean="0"/>
              <a:t>ozářené </a:t>
            </a:r>
            <a:r>
              <a:rPr lang="cs-CZ" dirty="0"/>
              <a:t>(prevence TA-GvHD), 25-50Gy</a:t>
            </a:r>
            <a:r>
              <a:rPr lang="cs-CZ" dirty="0" smtClean="0"/>
              <a:t>, podat </a:t>
            </a:r>
            <a:r>
              <a:rPr lang="cs-CZ" dirty="0"/>
              <a:t>do </a:t>
            </a:r>
            <a:r>
              <a:rPr lang="cs-CZ" dirty="0" smtClean="0"/>
              <a:t>48hod</a:t>
            </a:r>
          </a:p>
          <a:p>
            <a:r>
              <a:rPr lang="cs-CZ" dirty="0" smtClean="0"/>
              <a:t>náhradní roztok v TP (ve FN Brno se neliší od TP pro dospělé pacienty)</a:t>
            </a:r>
          </a:p>
          <a:p>
            <a:endParaRPr lang="cs-CZ" dirty="0"/>
          </a:p>
        </p:txBody>
      </p:sp>
      <p:sp>
        <p:nvSpPr>
          <p:cNvPr id="5" name="Right Arrow 4"/>
          <p:cNvSpPr/>
          <p:nvPr/>
        </p:nvSpPr>
        <p:spPr>
          <a:xfrm>
            <a:off x="2843808" y="404664"/>
            <a:ext cx="3657600" cy="944562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r>
              <a:rPr lang="cs-CZ" sz="2400" dirty="0" smtClean="0"/>
              <a:t>Erytrocyty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405408" y="404664"/>
            <a:ext cx="2438400" cy="944562"/>
            <a:chOff x="0" y="1190"/>
            <a:chExt cx="2438400" cy="944562"/>
          </a:xfrm>
        </p:grpSpPr>
        <p:sp>
          <p:nvSpPr>
            <p:cNvPr id="7" name="Rounded Rectangle 6"/>
            <p:cNvSpPr/>
            <p:nvPr/>
          </p:nvSpPr>
          <p:spPr>
            <a:xfrm>
              <a:off x="0" y="1190"/>
              <a:ext cx="2438400" cy="94456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5"/>
            <p:cNvSpPr/>
            <p:nvPr/>
          </p:nvSpPr>
          <p:spPr>
            <a:xfrm>
              <a:off x="46110" y="47300"/>
              <a:ext cx="2346180" cy="8523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51435" rIns="102870" bIns="5143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200" b="1" kern="1200" dirty="0" smtClean="0"/>
                <a:t>Dělení TP</a:t>
              </a:r>
              <a:endParaRPr lang="en-US" sz="22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0487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ediatrická jednotka trombocytů – trombocyty z aferézy deleukotizované resuspendované v náhradním roztoku SSP+</a:t>
            </a:r>
          </a:p>
          <a:p>
            <a:r>
              <a:rPr lang="cs-CZ" dirty="0"/>
              <a:t>i</a:t>
            </a:r>
            <a:r>
              <a:rPr lang="cs-CZ" dirty="0" smtClean="0"/>
              <a:t>ndikace u dětí:</a:t>
            </a:r>
          </a:p>
          <a:p>
            <a:pPr lvl="1"/>
            <a:r>
              <a:rPr lang="cs-CZ" dirty="0" smtClean="0"/>
              <a:t>ŽOK, těžké trombocytopenie (zvýšená utilizace nebo nižší produkce v KD)</a:t>
            </a:r>
          </a:p>
          <a:p>
            <a:pPr lvl="1"/>
            <a:r>
              <a:rPr lang="cs-CZ" dirty="0" smtClean="0"/>
              <a:t>při hodnotách méně než 50x10</a:t>
            </a:r>
            <a:r>
              <a:rPr lang="cs-CZ" baseline="30000" dirty="0" smtClean="0"/>
              <a:t>9</a:t>
            </a:r>
            <a:r>
              <a:rPr lang="cs-CZ" dirty="0" smtClean="0"/>
              <a:t>/l (hematoonkologie méně než 10x10</a:t>
            </a:r>
            <a:r>
              <a:rPr lang="cs-CZ" baseline="30000" dirty="0" smtClean="0"/>
              <a:t>9</a:t>
            </a:r>
            <a:r>
              <a:rPr lang="cs-CZ" dirty="0" smtClean="0"/>
              <a:t>/l , pokud nejsou krvácivé projevy)</a:t>
            </a:r>
          </a:p>
          <a:p>
            <a:endParaRPr lang="cs-CZ" dirty="0" smtClean="0"/>
          </a:p>
          <a:p>
            <a:r>
              <a:rPr lang="cs-CZ" dirty="0" smtClean="0"/>
              <a:t>dodržování ABO </a:t>
            </a:r>
            <a:r>
              <a:rPr lang="cs-CZ" dirty="0" err="1" smtClean="0"/>
              <a:t>RhD</a:t>
            </a:r>
            <a:r>
              <a:rPr lang="cs-CZ" dirty="0" smtClean="0"/>
              <a:t> kompatibility - standard</a:t>
            </a:r>
            <a:endParaRPr lang="cs-CZ" dirty="0"/>
          </a:p>
          <a:p>
            <a:r>
              <a:rPr lang="cs-CZ" dirty="0" smtClean="0"/>
              <a:t>5-10 ml/kg</a:t>
            </a:r>
          </a:p>
          <a:p>
            <a:endParaRPr lang="cs-CZ" dirty="0"/>
          </a:p>
        </p:txBody>
      </p:sp>
      <p:sp>
        <p:nvSpPr>
          <p:cNvPr id="5" name="Right Arrow 4"/>
          <p:cNvSpPr/>
          <p:nvPr/>
        </p:nvSpPr>
        <p:spPr>
          <a:xfrm>
            <a:off x="2843808" y="404664"/>
            <a:ext cx="3657600" cy="944562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r>
              <a:rPr lang="cs-CZ" sz="2400" dirty="0" smtClean="0"/>
              <a:t>Trombocyty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405408" y="404664"/>
            <a:ext cx="2438400" cy="944562"/>
            <a:chOff x="0" y="1190"/>
            <a:chExt cx="2438400" cy="944562"/>
          </a:xfrm>
        </p:grpSpPr>
        <p:sp>
          <p:nvSpPr>
            <p:cNvPr id="7" name="Rounded Rectangle 6"/>
            <p:cNvSpPr/>
            <p:nvPr/>
          </p:nvSpPr>
          <p:spPr>
            <a:xfrm>
              <a:off x="0" y="1190"/>
              <a:ext cx="2438400" cy="94456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5"/>
            <p:cNvSpPr/>
            <p:nvPr/>
          </p:nvSpPr>
          <p:spPr>
            <a:xfrm>
              <a:off x="46110" y="47300"/>
              <a:ext cx="2346180" cy="8523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51435" rIns="102870" bIns="5143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200" b="1" kern="1200" dirty="0" smtClean="0"/>
                <a:t>Dělení TP</a:t>
              </a:r>
              <a:endParaRPr lang="en-US" sz="2200" b="1" kern="1200" dirty="0"/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405408" y="5013176"/>
            <a:ext cx="8343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056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erytrocytů, trombocytů fyziologickým roztokem = odstranění  plazmatických bílkovin obsažených v původním přípravku</a:t>
            </a:r>
          </a:p>
          <a:p>
            <a:r>
              <a:rPr lang="en-GB" dirty="0"/>
              <a:t>p</a:t>
            </a:r>
            <a:r>
              <a:rPr lang="cs-CZ" dirty="0" smtClean="0"/>
              <a:t>o centrifugaci se odstraní supernatant a přidá se resuspenzní roztok, postup se opakuje 2-3x</a:t>
            </a:r>
          </a:p>
          <a:p>
            <a:r>
              <a:rPr lang="cs-CZ" dirty="0" smtClean="0"/>
              <a:t>při použití FR je nutné zkrátit exspiraci i při práci v uzavřeném systému </a:t>
            </a:r>
            <a:r>
              <a:rPr lang="en-US" dirty="0" smtClean="0"/>
              <a:t>(</a:t>
            </a:r>
            <a:r>
              <a:rPr lang="cs-CZ" dirty="0" smtClean="0"/>
              <a:t>5 dní)</a:t>
            </a:r>
          </a:p>
          <a:p>
            <a:r>
              <a:rPr lang="cs-CZ" dirty="0" smtClean="0"/>
              <a:t>„ERYTROCYTY PROMYTÉ“ 40gHb, htk 0,65-0,75, obsah bílkoviny ve finálním supernatantu</a:t>
            </a:r>
            <a:r>
              <a:rPr lang="cs-CZ" dirty="0"/>
              <a:t> </a:t>
            </a:r>
            <a:r>
              <a:rPr lang="cs-CZ" dirty="0" smtClean="0"/>
              <a:t>je nižší než 0,5g na jednotku</a:t>
            </a:r>
          </a:p>
          <a:p>
            <a:r>
              <a:rPr lang="en-GB" dirty="0"/>
              <a:t>i</a:t>
            </a:r>
            <a:r>
              <a:rPr lang="cs-CZ" dirty="0" smtClean="0"/>
              <a:t>ndikace: </a:t>
            </a:r>
          </a:p>
          <a:p>
            <a:pPr lvl="1"/>
            <a:r>
              <a:rPr lang="cs-CZ" dirty="0" smtClean="0"/>
              <a:t>závažné alergické reakce na příměs plazmatických proteinů v TP</a:t>
            </a:r>
          </a:p>
          <a:p>
            <a:pPr lvl="1"/>
            <a:r>
              <a:rPr lang="cs-CZ" dirty="0" smtClean="0"/>
              <a:t>prevence potransfuzní reakce u pacientů s IgA deficitem a současně přítomnou protilátkou anti-IgA</a:t>
            </a:r>
          </a:p>
          <a:p>
            <a:pPr lvl="1"/>
            <a:r>
              <a:rPr lang="cs-CZ" dirty="0" smtClean="0"/>
              <a:t>není náhrada </a:t>
            </a:r>
            <a:r>
              <a:rPr lang="cs-CZ" dirty="0" err="1" smtClean="0"/>
              <a:t>deleukotizace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Right Arrow 3"/>
          <p:cNvSpPr/>
          <p:nvPr/>
        </p:nvSpPr>
        <p:spPr>
          <a:xfrm>
            <a:off x="2843808" y="404664"/>
            <a:ext cx="3657600" cy="944562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endParaRPr lang="en-US" sz="2400" dirty="0"/>
          </a:p>
        </p:txBody>
      </p:sp>
      <p:grpSp>
        <p:nvGrpSpPr>
          <p:cNvPr id="5" name="Group 4"/>
          <p:cNvGrpSpPr/>
          <p:nvPr/>
        </p:nvGrpSpPr>
        <p:grpSpPr>
          <a:xfrm>
            <a:off x="405408" y="404664"/>
            <a:ext cx="2438400" cy="944562"/>
            <a:chOff x="0" y="1190"/>
            <a:chExt cx="2438400" cy="944562"/>
          </a:xfrm>
        </p:grpSpPr>
        <p:sp>
          <p:nvSpPr>
            <p:cNvPr id="6" name="Rounded Rectangle 5"/>
            <p:cNvSpPr/>
            <p:nvPr/>
          </p:nvSpPr>
          <p:spPr>
            <a:xfrm>
              <a:off x="0" y="1190"/>
              <a:ext cx="2438400" cy="94456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5"/>
            <p:cNvSpPr/>
            <p:nvPr/>
          </p:nvSpPr>
          <p:spPr>
            <a:xfrm>
              <a:off x="46110" y="47300"/>
              <a:ext cx="2346180" cy="8523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51435" rIns="102870" bIns="5143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200" b="1" kern="1200" dirty="0" smtClean="0"/>
                <a:t>Promývání TP</a:t>
              </a:r>
              <a:endParaRPr lang="en-US" sz="22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7308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Organizace</a:t>
            </a:r>
            <a:r>
              <a:rPr lang="en-US" dirty="0" smtClean="0"/>
              <a:t> </a:t>
            </a:r>
            <a:r>
              <a:rPr lang="en-US" dirty="0" err="1" smtClean="0"/>
              <a:t>skladov</a:t>
            </a:r>
            <a:r>
              <a:rPr lang="cs-CZ" dirty="0" smtClean="0"/>
              <a:t>ání a výdeje TP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Vyhláška MZ ČR 143/2008</a:t>
            </a:r>
            <a:r>
              <a:rPr lang="en-GB" dirty="0" smtClean="0"/>
              <a:t> </a:t>
            </a:r>
            <a:r>
              <a:rPr lang="cs-CZ" dirty="0" smtClean="0"/>
              <a:t>(vyhláška o lidské krvi)</a:t>
            </a:r>
          </a:p>
          <a:p>
            <a:r>
              <a:rPr lang="cs-CZ" dirty="0" smtClean="0"/>
              <a:t>Skladovací podmínky musí zajistit optimální životnost a funkčnost skladovaných TP po celou dobu jejich skladování</a:t>
            </a:r>
          </a:p>
          <a:p>
            <a:r>
              <a:rPr lang="cs-CZ" dirty="0" smtClean="0"/>
              <a:t>Uložení TP nesmí vést k jejich mechanickému poškození či bakteriální kontaminaci (produktu i vaku)</a:t>
            </a:r>
          </a:p>
          <a:p>
            <a:r>
              <a:rPr lang="cs-CZ" dirty="0">
                <a:sym typeface="Wingdings" panose="05000000000000000000" pitchFamily="2" charset="2"/>
              </a:rPr>
              <a:t>Nutno zajistit celistvost balení, ochrana před znečištěním, poškozením a záměnou</a:t>
            </a:r>
          </a:p>
          <a:p>
            <a:r>
              <a:rPr lang="cs-CZ" dirty="0">
                <a:sym typeface="Wingdings" panose="05000000000000000000" pitchFamily="2" charset="2"/>
              </a:rPr>
              <a:t>Dodržení doby použitelnosti TP a suroviny pro další výrobu</a:t>
            </a:r>
            <a:endParaRPr lang="cs-CZ" dirty="0"/>
          </a:p>
          <a:p>
            <a:r>
              <a:rPr lang="cs-CZ" dirty="0" smtClean="0"/>
              <a:t>Nutná:</a:t>
            </a:r>
          </a:p>
          <a:p>
            <a:pPr lvl="1"/>
            <a:r>
              <a:rPr lang="cs-CZ" dirty="0"/>
              <a:t>validace postupů skladování a distribuce</a:t>
            </a:r>
          </a:p>
          <a:p>
            <a:pPr lvl="1"/>
            <a:r>
              <a:rPr lang="cs-CZ" dirty="0"/>
              <a:t>písemné postupy a záznamy</a:t>
            </a:r>
          </a:p>
          <a:p>
            <a:r>
              <a:rPr lang="cs-CZ" dirty="0" smtClean="0"/>
              <a:t>Systém kvality ZTS - správná výrobní praxe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002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Organizace</a:t>
            </a:r>
            <a:r>
              <a:rPr lang="en-US" dirty="0" smtClean="0"/>
              <a:t> </a:t>
            </a:r>
            <a:r>
              <a:rPr lang="en-US" dirty="0" err="1" smtClean="0"/>
              <a:t>skladov</a:t>
            </a:r>
            <a:r>
              <a:rPr lang="cs-CZ" dirty="0" smtClean="0"/>
              <a:t>ání a výdeje TP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Zařízení transfuzní služby (ZTS</a:t>
            </a:r>
            <a:r>
              <a:rPr lang="cs-CZ" dirty="0" smtClean="0"/>
              <a:t>) = výrobci </a:t>
            </a:r>
            <a:r>
              <a:rPr lang="cs-CZ" dirty="0"/>
              <a:t>transfuzních </a:t>
            </a:r>
            <a:r>
              <a:rPr lang="cs-CZ" dirty="0" smtClean="0"/>
              <a:t>přípravků</a:t>
            </a:r>
            <a:endParaRPr lang="en-US" dirty="0" smtClean="0"/>
          </a:p>
          <a:p>
            <a:endParaRPr lang="cs-CZ" dirty="0"/>
          </a:p>
          <a:p>
            <a:r>
              <a:rPr lang="cs-CZ" b="1" dirty="0"/>
              <a:t>Transfuzní </a:t>
            </a:r>
            <a:r>
              <a:rPr lang="cs-CZ" b="1" dirty="0" smtClean="0"/>
              <a:t>přípravky:</a:t>
            </a:r>
          </a:p>
          <a:p>
            <a:pPr lvl="1"/>
            <a:r>
              <a:rPr lang="cs-CZ" dirty="0" smtClean="0"/>
              <a:t>individuálně </a:t>
            </a:r>
            <a:r>
              <a:rPr lang="cs-CZ" dirty="0"/>
              <a:t>vyráběné léčivé přípravky (IVLP), které plní výhradně substituční </a:t>
            </a:r>
            <a:r>
              <a:rPr lang="cs-CZ" dirty="0" smtClean="0"/>
              <a:t>funkci</a:t>
            </a:r>
          </a:p>
          <a:p>
            <a:pPr lvl="1"/>
            <a:r>
              <a:rPr lang="cs-CZ" dirty="0" smtClean="0"/>
              <a:t>vyráběny </a:t>
            </a:r>
            <a:r>
              <a:rPr lang="cs-CZ" dirty="0"/>
              <a:t>z krve dobrovolných bezplatných dárců, vždy z krve jednoho dárce, z jednotlivého odběru nebo </a:t>
            </a:r>
            <a:r>
              <a:rPr lang="cs-CZ" dirty="0" err="1" smtClean="0"/>
              <a:t>aferézy</a:t>
            </a:r>
            <a:endParaRPr lang="cs-CZ" dirty="0" smtClean="0"/>
          </a:p>
          <a:p>
            <a:pPr lvl="1"/>
            <a:r>
              <a:rPr lang="cs-CZ" dirty="0" smtClean="0"/>
              <a:t>výjimka: </a:t>
            </a:r>
            <a:r>
              <a:rPr lang="cs-CZ" dirty="0"/>
              <a:t>směsné trombocyty, </a:t>
            </a:r>
            <a:r>
              <a:rPr lang="cs-CZ" dirty="0" smtClean="0"/>
              <a:t>kryoprotein (obvykle </a:t>
            </a:r>
            <a:r>
              <a:rPr lang="cs-CZ" dirty="0"/>
              <a:t>směs krevních složek od 4-6 různých osob-dárců </a:t>
            </a:r>
            <a:r>
              <a:rPr lang="cs-CZ" dirty="0" smtClean="0"/>
              <a:t>krve)</a:t>
            </a:r>
          </a:p>
          <a:p>
            <a:pPr lvl="1"/>
            <a:r>
              <a:rPr lang="cs-CZ" dirty="0" smtClean="0"/>
              <a:t>expedovány nativní nebo zmrazené</a:t>
            </a:r>
          </a:p>
          <a:p>
            <a:pPr lvl="1"/>
            <a:r>
              <a:rPr lang="cs-CZ" dirty="0" smtClean="0"/>
              <a:t>baleny ve vacích(PVC-DEHP-ftaláty) </a:t>
            </a:r>
            <a:endParaRPr lang="cs-CZ" dirty="0"/>
          </a:p>
          <a:p>
            <a:pPr lvl="1"/>
            <a:r>
              <a:rPr lang="en-US" dirty="0" smtClean="0"/>
              <a:t>v</a:t>
            </a:r>
            <a:r>
              <a:rPr lang="cs-CZ" dirty="0" smtClean="0"/>
              <a:t> </a:t>
            </a:r>
            <a:r>
              <a:rPr lang="cs-CZ" dirty="0"/>
              <a:t>ČR </a:t>
            </a:r>
            <a:r>
              <a:rPr lang="cs-CZ" dirty="0" smtClean="0"/>
              <a:t>t.č.</a:t>
            </a:r>
            <a:r>
              <a:rPr lang="en-US" dirty="0" smtClean="0"/>
              <a:t> </a:t>
            </a:r>
            <a:r>
              <a:rPr lang="cs-CZ" dirty="0" smtClean="0"/>
              <a:t>nejsou </a:t>
            </a:r>
            <a:r>
              <a:rPr lang="cs-CZ" dirty="0"/>
              <a:t>povinně ošetřeny metodami inaktivace patogenů</a:t>
            </a:r>
          </a:p>
          <a:p>
            <a:pPr marL="34290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82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Organizace skladování a výdeje krevních derivátů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Krevní </a:t>
            </a:r>
            <a:r>
              <a:rPr lang="cs-CZ" b="1" dirty="0"/>
              <a:t>deriváty </a:t>
            </a:r>
            <a:endParaRPr lang="cs-CZ" dirty="0"/>
          </a:p>
          <a:p>
            <a:pPr lvl="1"/>
            <a:r>
              <a:rPr lang="cs-CZ" dirty="0" smtClean="0"/>
              <a:t>hromadně </a:t>
            </a:r>
            <a:r>
              <a:rPr lang="cs-CZ" dirty="0"/>
              <a:t>vyráběné léčivé přípravky (HVLP) </a:t>
            </a:r>
          </a:p>
          <a:p>
            <a:pPr lvl="1"/>
            <a:r>
              <a:rPr lang="cs-CZ" dirty="0" smtClean="0"/>
              <a:t>vyráběny </a:t>
            </a:r>
            <a:r>
              <a:rPr lang="cs-CZ" dirty="0"/>
              <a:t>komerčně ve frakcionačních centrech </a:t>
            </a:r>
          </a:p>
          <a:p>
            <a:pPr lvl="1"/>
            <a:r>
              <a:rPr lang="cs-CZ" dirty="0" smtClean="0"/>
              <a:t>ze </a:t>
            </a:r>
            <a:r>
              <a:rPr lang="cs-CZ" dirty="0"/>
              <a:t>směsí plazmy od tisíců osob nebo rekombinantními technikami (koagulační faktory VII, VIII a IX) </a:t>
            </a:r>
          </a:p>
          <a:p>
            <a:pPr lvl="1"/>
            <a:r>
              <a:rPr lang="cs-CZ" dirty="0" smtClean="0"/>
              <a:t>jsou </a:t>
            </a:r>
            <a:r>
              <a:rPr lang="cs-CZ" dirty="0"/>
              <a:t>povinně ošetřeny metodami inaktivace patogenů minimálně dvěma způsoby (eliminace obalených a neobalených virů) </a:t>
            </a:r>
          </a:p>
          <a:p>
            <a:pPr lvl="1"/>
            <a:r>
              <a:rPr lang="cs-CZ" dirty="0" smtClean="0"/>
              <a:t>baleny </a:t>
            </a:r>
            <a:r>
              <a:rPr lang="cs-CZ" dirty="0"/>
              <a:t>ve skle nebo PVC vacích (FLEXBUMIN) </a:t>
            </a:r>
          </a:p>
          <a:p>
            <a:pPr lvl="1"/>
            <a:r>
              <a:rPr lang="cs-CZ" dirty="0" smtClean="0"/>
              <a:t>expedovány </a:t>
            </a:r>
            <a:r>
              <a:rPr lang="cs-CZ" dirty="0"/>
              <a:t>nativní nebo lyofilizované s nutnou rekonstitucí </a:t>
            </a:r>
          </a:p>
          <a:p>
            <a:pPr lvl="1"/>
            <a:r>
              <a:rPr lang="cs-CZ" dirty="0" smtClean="0"/>
              <a:t>jsou </a:t>
            </a:r>
            <a:r>
              <a:rPr lang="cs-CZ" dirty="0"/>
              <a:t>považovány za mnohem bezpečnější z hlediska možného přenosu krví přenosných chorob než transfuzní přípravky </a:t>
            </a:r>
          </a:p>
          <a:p>
            <a:r>
              <a:rPr lang="cs-CZ" sz="1600" dirty="0" smtClean="0"/>
              <a:t>Skladování: většina  2-6°C, při pokojové teplotě do 25</a:t>
            </a:r>
            <a:r>
              <a:rPr lang="cs-CZ" sz="1600" dirty="0"/>
              <a:t>°C </a:t>
            </a:r>
            <a:r>
              <a:rPr lang="cs-CZ" sz="1600" dirty="0" smtClean="0"/>
              <a:t>(</a:t>
            </a:r>
            <a:r>
              <a:rPr lang="cs-CZ" sz="1600" dirty="0" err="1" smtClean="0"/>
              <a:t>Willfact</a:t>
            </a:r>
            <a:r>
              <a:rPr lang="cs-CZ" sz="1600" dirty="0" smtClean="0"/>
              <a:t>), při  -18°C a nižší (</a:t>
            </a:r>
            <a:r>
              <a:rPr lang="cs-CZ" sz="1600" dirty="0" err="1" smtClean="0"/>
              <a:t>Octaplas</a:t>
            </a:r>
            <a:r>
              <a:rPr lang="cs-CZ" sz="1600" smtClean="0"/>
              <a:t>)</a:t>
            </a:r>
            <a:endParaRPr lang="cs-CZ" sz="1600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76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821955246"/>
              </p:ext>
            </p:extLst>
          </p:nvPr>
        </p:nvGraphicFramePr>
        <p:xfrm>
          <a:off x="700658" y="-995040"/>
          <a:ext cx="775977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Kontrolujeme:</a:t>
            </a:r>
            <a:endParaRPr lang="en-US" dirty="0"/>
          </a:p>
          <a:p>
            <a:r>
              <a:rPr lang="en-US" dirty="0" err="1"/>
              <a:t>vzhled</a:t>
            </a:r>
            <a:r>
              <a:rPr lang="en-US" dirty="0"/>
              <a:t> a </a:t>
            </a:r>
            <a:r>
              <a:rPr lang="en-US" dirty="0" err="1"/>
              <a:t>neporušenost</a:t>
            </a:r>
            <a:r>
              <a:rPr lang="en-US" dirty="0"/>
              <a:t> </a:t>
            </a:r>
            <a:r>
              <a:rPr lang="en-US" dirty="0" err="1"/>
              <a:t>obalu</a:t>
            </a:r>
            <a:endParaRPr lang="en-US" dirty="0"/>
          </a:p>
          <a:p>
            <a:r>
              <a:rPr lang="en-US" dirty="0" err="1"/>
              <a:t>správnost</a:t>
            </a:r>
            <a:r>
              <a:rPr lang="en-US" dirty="0"/>
              <a:t> a </a:t>
            </a:r>
            <a:r>
              <a:rPr lang="en-US" dirty="0" err="1"/>
              <a:t>úplnost</a:t>
            </a:r>
            <a:r>
              <a:rPr lang="en-US" dirty="0"/>
              <a:t> </a:t>
            </a:r>
            <a:r>
              <a:rPr lang="en-US" dirty="0" err="1"/>
              <a:t>dokumentace</a:t>
            </a:r>
            <a:endParaRPr lang="en-US" dirty="0"/>
          </a:p>
          <a:p>
            <a:r>
              <a:rPr lang="en-US" dirty="0" err="1"/>
              <a:t>úplnost</a:t>
            </a:r>
            <a:r>
              <a:rPr lang="en-US" dirty="0"/>
              <a:t> </a:t>
            </a:r>
            <a:r>
              <a:rPr lang="en-US" dirty="0" err="1"/>
              <a:t>údajů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štítku</a:t>
            </a:r>
            <a:r>
              <a:rPr lang="en-US" dirty="0"/>
              <a:t> </a:t>
            </a:r>
            <a:r>
              <a:rPr lang="en-US" dirty="0" err="1"/>
              <a:t>přípravku</a:t>
            </a:r>
            <a:r>
              <a:rPr lang="en-US" dirty="0"/>
              <a:t> a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shodu</a:t>
            </a:r>
            <a:r>
              <a:rPr lang="en-US" dirty="0"/>
              <a:t> s </a:t>
            </a:r>
            <a:r>
              <a:rPr lang="en-US" dirty="0" err="1"/>
              <a:t>dodanou</a:t>
            </a:r>
            <a:r>
              <a:rPr lang="en-US" dirty="0"/>
              <a:t> </a:t>
            </a:r>
            <a:r>
              <a:rPr lang="en-US" dirty="0" err="1"/>
              <a:t>dokumentací</a:t>
            </a:r>
            <a:r>
              <a:rPr lang="en-US" dirty="0"/>
              <a:t> </a:t>
            </a:r>
            <a:r>
              <a:rPr lang="en-US" dirty="0" err="1"/>
              <a:t>včetně</a:t>
            </a:r>
            <a:r>
              <a:rPr lang="en-US" dirty="0"/>
              <a:t> </a:t>
            </a:r>
            <a:r>
              <a:rPr lang="en-US" dirty="0" err="1"/>
              <a:t>zajištění</a:t>
            </a:r>
            <a:r>
              <a:rPr lang="en-US" dirty="0"/>
              <a:t> </a:t>
            </a:r>
            <a:r>
              <a:rPr lang="en-US" dirty="0" err="1"/>
              <a:t>podmínek</a:t>
            </a:r>
            <a:r>
              <a:rPr lang="en-US" dirty="0"/>
              <a:t> </a:t>
            </a:r>
            <a:r>
              <a:rPr lang="en-US" dirty="0" err="1"/>
              <a:t>skladování</a:t>
            </a:r>
            <a:r>
              <a:rPr lang="en-US" dirty="0"/>
              <a:t> </a:t>
            </a:r>
            <a:r>
              <a:rPr lang="en-US" dirty="0" err="1"/>
              <a:t>během</a:t>
            </a:r>
            <a:r>
              <a:rPr lang="en-US" dirty="0"/>
              <a:t> </a:t>
            </a:r>
            <a:r>
              <a:rPr lang="en-US" dirty="0" err="1"/>
              <a:t>přepravy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65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b</a:t>
            </a:r>
            <a:r>
              <a:rPr lang="cs-CZ" dirty="0" smtClean="0"/>
              <a:t>ezpečné a oddělené skladování TP</a:t>
            </a:r>
          </a:p>
          <a:p>
            <a:r>
              <a:rPr lang="cs-CZ" dirty="0"/>
              <a:t>a</a:t>
            </a:r>
            <a:r>
              <a:rPr lang="cs-CZ" dirty="0" smtClean="0"/>
              <a:t>utologní TP oddělené od alogenních</a:t>
            </a:r>
          </a:p>
          <a:p>
            <a:r>
              <a:rPr lang="cs-CZ" b="1" dirty="0"/>
              <a:t>d</a:t>
            </a:r>
            <a:r>
              <a:rPr lang="cs-CZ" b="1" dirty="0" smtClean="0"/>
              <a:t>oporučené vlastnosti skladovacího zařízení: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ostatečná kapacita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hodné </a:t>
            </a:r>
            <a:r>
              <a:rPr lang="cs-CZ" dirty="0"/>
              <a:t>osvětlení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nadný </a:t>
            </a:r>
            <a:r>
              <a:rPr lang="cs-CZ" dirty="0"/>
              <a:t>přístup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ožadavky </a:t>
            </a:r>
            <a:r>
              <a:rPr lang="cs-CZ" dirty="0"/>
              <a:t>na bezpečnost práce a snadnou </a:t>
            </a:r>
            <a:r>
              <a:rPr lang="cs-CZ" dirty="0" smtClean="0"/>
              <a:t>údržbu</a:t>
            </a:r>
          </a:p>
          <a:p>
            <a:pPr lvl="2"/>
            <a:r>
              <a:rPr lang="cs-CZ" dirty="0" smtClean="0"/>
              <a:t>sanace (desinfekční prostředky - silné </a:t>
            </a:r>
            <a:r>
              <a:rPr lang="cs-CZ" dirty="0"/>
              <a:t>detergenty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usí splňovat bezpečnostní a technické předpisy ČR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 případě selhání zařízení pro skladování nebo selhání dodání el.energie</a:t>
            </a:r>
          </a:p>
          <a:p>
            <a:pPr lvl="2"/>
            <a:r>
              <a:rPr lang="cs-CZ" dirty="0" smtClean="0"/>
              <a:t>zaveden náhradní režim - postupy stěhování, náhradní skladovací prostory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apojení na náhradní zdroj</a:t>
            </a:r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90954049"/>
              </p:ext>
            </p:extLst>
          </p:nvPr>
        </p:nvGraphicFramePr>
        <p:xfrm>
          <a:off x="700658" y="-995040"/>
          <a:ext cx="775977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032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895246149"/>
              </p:ext>
            </p:extLst>
          </p:nvPr>
        </p:nvGraphicFramePr>
        <p:xfrm>
          <a:off x="722429" y="-995040"/>
          <a:ext cx="775977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t</a:t>
            </a:r>
            <a:r>
              <a:rPr lang="cs-CZ" b="1" dirty="0" smtClean="0"/>
              <a:t>eplota</a:t>
            </a:r>
          </a:p>
          <a:p>
            <a:pPr lvl="1"/>
            <a:r>
              <a:rPr lang="cs-CZ" dirty="0" smtClean="0"/>
              <a:t>teplota rovnoměrná (homogenní) v celém skladovacím prostoru</a:t>
            </a:r>
          </a:p>
          <a:p>
            <a:pPr lvl="1"/>
            <a:r>
              <a:rPr lang="cs-CZ" dirty="0" smtClean="0"/>
              <a:t>pravidelně kontrolovaná nepřetržitým monitorováním</a:t>
            </a:r>
          </a:p>
          <a:p>
            <a:pPr lvl="2"/>
            <a:r>
              <a:rPr lang="cs-CZ" dirty="0" smtClean="0"/>
              <a:t>teplota </a:t>
            </a:r>
            <a:r>
              <a:rPr lang="cs-CZ" dirty="0"/>
              <a:t>se zaznamenává v intervalu nejméně 15 </a:t>
            </a:r>
            <a:r>
              <a:rPr lang="cs-CZ" dirty="0" smtClean="0"/>
              <a:t>minut</a:t>
            </a:r>
            <a:endParaRPr lang="cs-CZ" dirty="0"/>
          </a:p>
          <a:p>
            <a:pPr lvl="1"/>
            <a:r>
              <a:rPr lang="cs-CZ" dirty="0" smtClean="0"/>
              <a:t>oznámení odchylky teploty - alarm - akustický, optický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ravidelné testování alarmu - min. 1x týdně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entrální monitorovací jednotka, na kterou jsou napojena teplotní čidla všech skladovacích prostor ZTS (TTO - Falcon)</a:t>
            </a:r>
          </a:p>
          <a:p>
            <a:pPr lvl="1"/>
            <a:r>
              <a:rPr lang="cs-CZ" dirty="0"/>
              <a:t>u</a:t>
            </a:r>
            <a:r>
              <a:rPr lang="cs-CZ" dirty="0" smtClean="0"/>
              <a:t> komorových zařízení - snímače registrující otevření dveří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 zařízení na skladování trombocytů - snímač pohybu třepačky</a:t>
            </a:r>
          </a:p>
        </p:txBody>
      </p:sp>
    </p:spTree>
    <p:extLst>
      <p:ext uri="{BB962C8B-B14F-4D97-AF65-F5344CB8AC3E}">
        <p14:creationId xmlns:p14="http://schemas.microsoft.com/office/powerpoint/2010/main" val="35425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219737"/>
            <a:ext cx="6391622" cy="1325563"/>
          </a:xfrm>
        </p:spPr>
        <p:txBody>
          <a:bodyPr/>
          <a:lstStyle/>
          <a:p>
            <a:r>
              <a:rPr lang="cs-CZ" dirty="0" smtClean="0"/>
              <a:t>Erytrocytové TP</a:t>
            </a:r>
            <a:endParaRPr lang="cs-CZ" dirty="0"/>
          </a:p>
        </p:txBody>
      </p:sp>
      <p:grpSp>
        <p:nvGrpSpPr>
          <p:cNvPr id="10" name="Group 9"/>
          <p:cNvGrpSpPr/>
          <p:nvPr/>
        </p:nvGrpSpPr>
        <p:grpSpPr>
          <a:xfrm>
            <a:off x="539552" y="236502"/>
            <a:ext cx="1292032" cy="1292032"/>
            <a:chOff x="3879887" y="1385983"/>
            <a:chExt cx="1292032" cy="1292032"/>
          </a:xfrm>
        </p:grpSpPr>
        <p:sp>
          <p:nvSpPr>
            <p:cNvPr id="11" name="Oval 10"/>
            <p:cNvSpPr/>
            <p:nvPr/>
          </p:nvSpPr>
          <p:spPr>
            <a:xfrm>
              <a:off x="3879887" y="1385983"/>
              <a:ext cx="1292032" cy="1292032"/>
            </a:xfrm>
            <a:prstGeom prst="ellipse">
              <a:avLst/>
            </a:prstGeom>
            <a:solidFill>
              <a:schemeClr val="accent1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4"/>
            <p:cNvSpPr/>
            <p:nvPr/>
          </p:nvSpPr>
          <p:spPr>
            <a:xfrm>
              <a:off x="4069101" y="1575197"/>
              <a:ext cx="913604" cy="9136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300" kern="1200" dirty="0" smtClean="0">
                  <a:solidFill>
                    <a:schemeClr val="bg1"/>
                  </a:solidFill>
                </a:rPr>
                <a:t>Skladování</a:t>
              </a:r>
              <a:r>
                <a:rPr lang="cs-CZ" sz="1200" kern="1200" dirty="0" smtClean="0">
                  <a:solidFill>
                    <a:schemeClr val="bg1"/>
                  </a:solidFill>
                </a:rPr>
                <a:t> TP</a:t>
              </a:r>
              <a:endParaRPr lang="en-US" sz="1200" kern="1200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513630"/>
              </p:ext>
            </p:extLst>
          </p:nvPr>
        </p:nvGraphicFramePr>
        <p:xfrm>
          <a:off x="539552" y="1844824"/>
          <a:ext cx="8208912" cy="45110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8208912"/>
              </a:tblGrid>
              <a:tr h="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Teplota:	</a:t>
                      </a:r>
                    </a:p>
                    <a:p>
                      <a:r>
                        <a:rPr lang="cs-CZ" sz="1600" b="0" dirty="0" smtClean="0"/>
                        <a:t>Od +2°C do +6°C, komorová lednice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/>
                        <a:t>Doba skladování: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21-49</a:t>
                      </a:r>
                      <a:r>
                        <a:rPr lang="en-GB" sz="1600" dirty="0" smtClean="0"/>
                        <a:t> </a:t>
                      </a:r>
                      <a:r>
                        <a:rPr lang="cs-CZ" sz="1600" dirty="0" smtClean="0"/>
                        <a:t>dnů ode dne odběru v závislosti na použitém konzervačním roztoku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ery z PK do CPD</a:t>
                      </a:r>
                      <a:r>
                        <a:rPr lang="en-GB" sz="1600" dirty="0" smtClean="0"/>
                        <a:t>		</a:t>
                      </a:r>
                      <a:r>
                        <a:rPr lang="cs-CZ" sz="1600" dirty="0" smtClean="0"/>
                        <a:t>21</a:t>
                      </a:r>
                      <a:r>
                        <a:rPr lang="en-GB" sz="1600" dirty="0" smtClean="0"/>
                        <a:t> </a:t>
                      </a:r>
                      <a:r>
                        <a:rPr lang="cs-CZ" sz="1600" dirty="0" smtClean="0"/>
                        <a:t>dnů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ery z PK do CPD-A1</a:t>
                      </a:r>
                      <a:r>
                        <a:rPr lang="en-GB" sz="1600" dirty="0" smtClean="0"/>
                        <a:t>		</a:t>
                      </a:r>
                      <a:r>
                        <a:rPr lang="cs-CZ" sz="1600" dirty="0" smtClean="0"/>
                        <a:t>35</a:t>
                      </a:r>
                      <a:r>
                        <a:rPr lang="en-GB" sz="1600" dirty="0" smtClean="0"/>
                        <a:t> </a:t>
                      </a:r>
                      <a:r>
                        <a:rPr lang="cs-CZ" sz="1600" dirty="0" smtClean="0"/>
                        <a:t>dnů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ery v SAGM </a:t>
                      </a:r>
                      <a:r>
                        <a:rPr lang="en-GB" sz="1600" dirty="0" smtClean="0"/>
                        <a:t>			</a:t>
                      </a:r>
                      <a:r>
                        <a:rPr lang="cs-CZ" sz="1600" dirty="0" smtClean="0"/>
                        <a:t>42</a:t>
                      </a:r>
                      <a:r>
                        <a:rPr lang="en-GB" sz="1600" dirty="0" smtClean="0"/>
                        <a:t> </a:t>
                      </a:r>
                      <a:r>
                        <a:rPr lang="cs-CZ" sz="1600" dirty="0" smtClean="0"/>
                        <a:t>dnů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Transport:</a:t>
                      </a:r>
                    </a:p>
                    <a:p>
                      <a:r>
                        <a:rPr lang="cs-CZ" sz="1600" dirty="0" smtClean="0"/>
                        <a:t>+1°C do +10°C, max 24</a:t>
                      </a:r>
                      <a:r>
                        <a:rPr lang="en-GB" sz="1600" dirty="0" smtClean="0"/>
                        <a:t> </a:t>
                      </a:r>
                      <a:r>
                        <a:rPr lang="cs-CZ" sz="1600" dirty="0" smtClean="0"/>
                        <a:t>hod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Odděleně TP pro</a:t>
                      </a:r>
                      <a:r>
                        <a:rPr lang="en-GB" sz="1600" dirty="0" smtClean="0"/>
                        <a:t>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aktuální zásobu</a:t>
                      </a:r>
                      <a:endParaRPr lang="en-GB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konkrétní pacienty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cs-CZ" sz="1600" dirty="0" smtClean="0"/>
                        <a:t>(s platným testem kompatibility)</a:t>
                      </a:r>
                      <a:endParaRPr lang="en-GB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autologní TP</a:t>
                      </a:r>
                    </a:p>
                    <a:p>
                      <a:r>
                        <a:rPr lang="cs-CZ" sz="1600" dirty="0" smtClean="0"/>
                        <a:t>Přípravky nevyšetřené, určené k likvidaci a proexpirované TP</a:t>
                      </a:r>
                      <a:r>
                        <a:rPr lang="en-GB" sz="1600" dirty="0" smtClean="0"/>
                        <a:t> </a:t>
                      </a:r>
                      <a:r>
                        <a:rPr lang="cs-CZ" sz="1600" dirty="0" smtClean="0"/>
                        <a:t>- musí být skladovány odděleně</a:t>
                      </a:r>
                      <a:r>
                        <a:rPr lang="en-GB" sz="1600" dirty="0" smtClean="0"/>
                        <a:t>.</a:t>
                      </a:r>
                    </a:p>
                    <a:p>
                      <a:r>
                        <a:rPr lang="cs-CZ" sz="1600" dirty="0" smtClean="0"/>
                        <a:t>Hemolýza na konci doby skladování méně než 0,8%</a:t>
                      </a:r>
                      <a:r>
                        <a:rPr lang="en-GB" sz="1600" dirty="0" smtClean="0"/>
                        <a:t>.</a:t>
                      </a:r>
                      <a:endParaRPr lang="cs-CZ" sz="1600" dirty="0" smtClean="0"/>
                    </a:p>
                    <a:p>
                      <a:r>
                        <a:rPr lang="cs-CZ" sz="1600" dirty="0" smtClean="0"/>
                        <a:t>Při poklesu teploty pod 0°C jsou </a:t>
                      </a:r>
                      <a:r>
                        <a:rPr lang="cs-CZ" sz="1600" dirty="0" err="1" smtClean="0"/>
                        <a:t>ery</a:t>
                      </a:r>
                      <a:r>
                        <a:rPr lang="cs-CZ" sz="1600" dirty="0" smtClean="0"/>
                        <a:t> TP likvidovány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25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1233</TotalTime>
  <Words>1730</Words>
  <Application>Microsoft Office PowerPoint</Application>
  <PresentationFormat>Předvádění na obrazovce (4:3)</PresentationFormat>
  <Paragraphs>275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26</vt:i4>
      </vt:variant>
    </vt:vector>
  </HeadingPairs>
  <TitlesOfParts>
    <vt:vector size="28" baseType="lpstr">
      <vt:lpstr>HDOfficeLightV0</vt:lpstr>
      <vt:lpstr>Ion Boardroom</vt:lpstr>
      <vt:lpstr>Organizace skladování a výdeje transfuzních přípravků Sekundární výroba </vt:lpstr>
      <vt:lpstr>Osnova</vt:lpstr>
      <vt:lpstr>Organizace skladování a výdeje TP</vt:lpstr>
      <vt:lpstr>Organizace skladování a výdeje TP</vt:lpstr>
      <vt:lpstr>Organizace skladování a výdeje krevních derivátů</vt:lpstr>
      <vt:lpstr>Prezentace aplikace PowerPoint</vt:lpstr>
      <vt:lpstr>Prezentace aplikace PowerPoint</vt:lpstr>
      <vt:lpstr>Prezentace aplikace PowerPoint</vt:lpstr>
      <vt:lpstr>Erytrocytové TP</vt:lpstr>
      <vt:lpstr>Trombocytové TP</vt:lpstr>
      <vt:lpstr>Plazmové TP</vt:lpstr>
      <vt:lpstr>Plazmové TP</vt:lpstr>
      <vt:lpstr>Granulocyty</vt:lpstr>
      <vt:lpstr>Kryokonzervace</vt:lpstr>
      <vt:lpstr>Kryokonzervace</vt:lpstr>
      <vt:lpstr>Prezentace aplikace PowerPoint</vt:lpstr>
      <vt:lpstr>Prezentace aplikace PowerPoint</vt:lpstr>
      <vt:lpstr>Sekundární výroba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skladování a výdeje transfuzních přípravků Sekundární výroba</dc:title>
  <dc:creator>Hohlova Simona</dc:creator>
  <cp:lastModifiedBy>Pilatova Jana</cp:lastModifiedBy>
  <cp:revision>116</cp:revision>
  <cp:lastPrinted>2016-04-19T18:36:21Z</cp:lastPrinted>
  <dcterms:created xsi:type="dcterms:W3CDTF">2016-04-12T06:43:28Z</dcterms:created>
  <dcterms:modified xsi:type="dcterms:W3CDTF">2016-05-09T08:06:00Z</dcterms:modified>
</cp:coreProperties>
</file>