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258" r:id="rId3"/>
    <p:sldId id="290" r:id="rId4"/>
    <p:sldId id="291" r:id="rId5"/>
    <p:sldId id="280" r:id="rId6"/>
    <p:sldId id="301" r:id="rId7"/>
    <p:sldId id="283" r:id="rId8"/>
    <p:sldId id="284" r:id="rId9"/>
    <p:sldId id="261" r:id="rId10"/>
    <p:sldId id="293" r:id="rId11"/>
    <p:sldId id="294" r:id="rId12"/>
    <p:sldId id="295" r:id="rId13"/>
    <p:sldId id="296" r:id="rId14"/>
    <p:sldId id="297" r:id="rId15"/>
    <p:sldId id="298" r:id="rId16"/>
    <p:sldId id="292" r:id="rId17"/>
    <p:sldId id="302" r:id="rId18"/>
    <p:sldId id="299" r:id="rId19"/>
    <p:sldId id="300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DDF6"/>
    <a:srgbClr val="91CF4D"/>
    <a:srgbClr val="E6F7FE"/>
    <a:srgbClr val="FEFFE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36C9C-9E77-4B2E-9E26-58F712FB6C5B}" type="datetimeFigureOut">
              <a:rPr lang="cs-CZ" smtClean="0"/>
              <a:pPr/>
              <a:t>31.5.2015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9C513-B347-4482-9152-173E347DD06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EF88B-CBBA-409B-B5C3-7BAD1FCE140C}" type="datetime1">
              <a:rPr lang="cs-CZ"/>
              <a:pPr>
                <a:defRPr/>
              </a:pPr>
              <a:t>31.5.2015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Jarkovský, L. Dušek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0F1FB5A-4158-4E69-8E57-8CF4443F7D7C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8C102-64D0-40B3-A6A3-9A8C6A42F73E}" type="datetime1">
              <a:rPr lang="cs-CZ"/>
              <a:pPr>
                <a:defRPr/>
              </a:pPr>
              <a:t>31.5.2015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12392-D9A4-49B2-B3C4-2219E0894F11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8F109-5F1D-416C-B487-5B1EEA565511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6D79B-8ED4-418C-B4E5-825F509CFBC3}" type="datetime1">
              <a:rPr lang="cs-CZ"/>
              <a:pPr>
                <a:defRPr/>
              </a:pPr>
              <a:t>31.5.2015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963168-A0C0-478F-95A9-0B816B0CDE92}" type="datetime1">
              <a:rPr lang="cs-CZ"/>
              <a:pPr>
                <a:defRPr/>
              </a:pPr>
              <a:t>31.5.2015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DF7EDD-4941-474F-A862-16D3CE31ED5C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Jarkovský, L. Dušek</a:t>
            </a:r>
          </a:p>
        </p:txBody>
      </p:sp>
      <p:sp>
        <p:nvSpPr>
          <p:cNvPr id="25600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Test dobré shody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pitchFamily="34" charset="0"/>
              </a:rPr>
              <a:t>Fisherův</a:t>
            </a: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 přesný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pitchFamily="34" charset="0"/>
              </a:rPr>
              <a:t>McNemar</a:t>
            </a: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 test</a:t>
            </a:r>
          </a:p>
        </p:txBody>
      </p:sp>
      <p:sp>
        <p:nvSpPr>
          <p:cNvPr id="25600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en-US" sz="4200" dirty="0" err="1" smtClean="0">
                <a:solidFill>
                  <a:schemeClr val="accent1"/>
                </a:solidFill>
                <a:latin typeface="Arial" pitchFamily="34" charset="0"/>
              </a:rPr>
              <a:t>Kontingen</a:t>
            </a:r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ční tabulky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1: Řešení v softwaru </a:t>
            </a:r>
            <a:r>
              <a:rPr lang="cs-CZ" dirty="0" err="1" smtClean="0"/>
              <a:t>Statistica</a:t>
            </a:r>
            <a:r>
              <a:rPr lang="cs-CZ" dirty="0" smtClean="0"/>
              <a:t> I</a:t>
            </a:r>
            <a:endParaRPr lang="cs-CZ" dirty="0"/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dirty="0" smtClean="0"/>
              <a:t>Na hladině významnosti 0,05 testujte hypotézu o nezávislosti genu a stavu pacienta. Simultánní četnosti znázorněte graficky. </a:t>
            </a:r>
            <a:endParaRPr lang="cs-CZ" sz="2000" dirty="0" smtClean="0">
              <a:solidFill>
                <a:prstClr val="black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cs-CZ" sz="24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lang="cs-CZ" sz="20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kumimoji="0" lang="cs-CZ" sz="2300" b="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5410" name="Picture 2"/>
          <p:cNvPicPr>
            <a:picLocks noChangeAspect="1" noChangeArrowheads="1"/>
          </p:cNvPicPr>
          <p:nvPr/>
        </p:nvPicPr>
        <p:blipFill>
          <a:blip r:embed="rId2" cstate="print"/>
          <a:srcRect b="7300"/>
          <a:stretch>
            <a:fillRect/>
          </a:stretch>
        </p:blipFill>
        <p:spPr bwMode="auto">
          <a:xfrm>
            <a:off x="3707904" y="2276872"/>
            <a:ext cx="4933950" cy="411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Šipka doprava 6"/>
          <p:cNvSpPr/>
          <p:nvPr/>
        </p:nvSpPr>
        <p:spPr>
          <a:xfrm rot="13850359">
            <a:off x="6997739" y="2491084"/>
            <a:ext cx="792088" cy="50405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 rot="1704326">
            <a:off x="4932241" y="5315250"/>
            <a:ext cx="792088" cy="50405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 rot="10800000">
            <a:off x="3491880" y="2492896"/>
            <a:ext cx="720080" cy="648072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676305" y="3573016"/>
            <a:ext cx="30315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 menu </a:t>
            </a:r>
            <a:r>
              <a:rPr lang="cs-CZ" b="1" i="1" dirty="0" err="1" smtClean="0"/>
              <a:t>Statistics</a:t>
            </a:r>
            <a:r>
              <a:rPr lang="cs-CZ" b="1" i="1" dirty="0" smtClean="0"/>
              <a:t> </a:t>
            </a:r>
            <a:r>
              <a:rPr lang="cs-CZ" dirty="0" smtClean="0"/>
              <a:t>zvolíme </a:t>
            </a:r>
          </a:p>
          <a:p>
            <a:r>
              <a:rPr lang="cs-CZ" b="1" i="1" dirty="0" smtClean="0"/>
              <a:t>Basic </a:t>
            </a:r>
            <a:r>
              <a:rPr lang="cs-CZ" b="1" i="1" dirty="0" err="1" smtClean="0"/>
              <a:t>statistics</a:t>
            </a:r>
            <a:r>
              <a:rPr lang="cs-CZ" b="1" i="1" dirty="0" smtClean="0"/>
              <a:t>,</a:t>
            </a:r>
          </a:p>
          <a:p>
            <a:r>
              <a:rPr lang="cs-CZ" dirty="0" smtClean="0"/>
              <a:t>Vybereme </a:t>
            </a:r>
            <a:r>
              <a:rPr lang="cs-CZ" b="1" i="1" dirty="0" err="1" smtClean="0"/>
              <a:t>Tables</a:t>
            </a:r>
            <a:r>
              <a:rPr lang="cs-CZ" b="1" i="1" dirty="0" smtClean="0"/>
              <a:t> </a:t>
            </a:r>
            <a:r>
              <a:rPr lang="cs-CZ" b="1" i="1" dirty="0" err="1" smtClean="0"/>
              <a:t>and</a:t>
            </a:r>
            <a:r>
              <a:rPr lang="cs-CZ" b="1" i="1" dirty="0" smtClean="0"/>
              <a:t> </a:t>
            </a:r>
            <a:r>
              <a:rPr lang="cs-CZ" b="1" i="1" dirty="0" err="1" smtClean="0"/>
              <a:t>banners</a:t>
            </a:r>
            <a:endParaRPr lang="cs-CZ" b="1" i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1: Řešení v softwaru </a:t>
            </a:r>
            <a:r>
              <a:rPr lang="cs-CZ" dirty="0" err="1" smtClean="0"/>
              <a:t>Statistica</a:t>
            </a:r>
            <a:r>
              <a:rPr lang="cs-CZ" dirty="0" smtClean="0"/>
              <a:t> II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484785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Vybereme proměnné, které chceme testovat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b="1" i="1" dirty="0"/>
          </a:p>
        </p:txBody>
      </p:sp>
      <p:pic>
        <p:nvPicPr>
          <p:cNvPr id="146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276872"/>
            <a:ext cx="711517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Šipka doprava 6"/>
          <p:cNvSpPr/>
          <p:nvPr/>
        </p:nvSpPr>
        <p:spPr>
          <a:xfrm rot="1704326">
            <a:off x="611761" y="2722961"/>
            <a:ext cx="792088" cy="50405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 rot="10800000">
            <a:off x="1331640" y="2492896"/>
            <a:ext cx="1152128" cy="504056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 rot="6376658">
            <a:off x="7553226" y="2259630"/>
            <a:ext cx="792088" cy="50405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4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348880"/>
            <a:ext cx="490537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1: Řešení v softwaru </a:t>
            </a:r>
            <a:r>
              <a:rPr lang="cs-CZ" dirty="0" err="1" smtClean="0"/>
              <a:t>Statistica</a:t>
            </a:r>
            <a:r>
              <a:rPr lang="cs-CZ" dirty="0" smtClean="0"/>
              <a:t> III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 rot="10800000">
            <a:off x="2195737" y="2708919"/>
            <a:ext cx="576064" cy="288031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95536" y="1484784"/>
            <a:ext cx="733399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Na záložce </a:t>
            </a:r>
            <a:r>
              <a:rPr lang="cs-CZ" b="1" dirty="0" err="1" smtClean="0"/>
              <a:t>Options</a:t>
            </a:r>
            <a:r>
              <a:rPr lang="cs-CZ" dirty="0" smtClean="0"/>
              <a:t> zaškrtneme </a:t>
            </a:r>
            <a:r>
              <a:rPr lang="cs-CZ" b="1" i="1" dirty="0" err="1" smtClean="0"/>
              <a:t>Expected</a:t>
            </a:r>
            <a:r>
              <a:rPr lang="cs-CZ" b="1" i="1" dirty="0" smtClean="0"/>
              <a:t> </a:t>
            </a:r>
            <a:r>
              <a:rPr lang="cs-CZ" b="1" i="1" dirty="0" err="1" smtClean="0"/>
              <a:t>frequencies</a:t>
            </a:r>
            <a:r>
              <a:rPr lang="cs-CZ" b="1" i="1" dirty="0" smtClean="0"/>
              <a:t> </a:t>
            </a:r>
            <a:r>
              <a:rPr lang="cs-CZ" dirty="0" smtClean="0"/>
              <a:t>(</a:t>
            </a:r>
            <a:r>
              <a:rPr lang="cs-CZ" b="1" i="1" dirty="0" smtClean="0"/>
              <a:t>Očekávané četnosti</a:t>
            </a:r>
            <a:r>
              <a:rPr lang="cs-CZ" dirty="0" smtClean="0"/>
              <a:t>)</a:t>
            </a:r>
          </a:p>
          <a:p>
            <a:r>
              <a:rPr lang="cs-CZ" dirty="0" smtClean="0"/>
              <a:t>(k ověření podmínek dobré aproximace)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b="1" i="1" dirty="0"/>
          </a:p>
        </p:txBody>
      </p:sp>
      <p:sp>
        <p:nvSpPr>
          <p:cNvPr id="8" name="Šipka doprava 7"/>
          <p:cNvSpPr/>
          <p:nvPr/>
        </p:nvSpPr>
        <p:spPr>
          <a:xfrm rot="1704326">
            <a:off x="611762" y="2910902"/>
            <a:ext cx="792088" cy="50405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 rot="10800000">
            <a:off x="1547665" y="3356991"/>
            <a:ext cx="1224136" cy="288032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 rot="9172803">
            <a:off x="4571336" y="2717733"/>
            <a:ext cx="792088" cy="50405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84168" y="2276872"/>
            <a:ext cx="265335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Zaškrtneme </a:t>
            </a:r>
            <a:r>
              <a:rPr lang="cs-CZ" dirty="0" err="1" smtClean="0"/>
              <a:t>Pearsonův</a:t>
            </a:r>
            <a:endParaRPr lang="cs-CZ" dirty="0" smtClean="0"/>
          </a:p>
          <a:p>
            <a:r>
              <a:rPr lang="cs-CZ" dirty="0" smtClean="0"/>
              <a:t> chí-kvadrát 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Pokud chceme vypočítat </a:t>
            </a:r>
          </a:p>
          <a:p>
            <a:r>
              <a:rPr lang="cs-CZ" dirty="0" smtClean="0"/>
              <a:t>i </a:t>
            </a:r>
            <a:r>
              <a:rPr lang="cs-CZ" dirty="0" err="1" smtClean="0"/>
              <a:t>Cramérův</a:t>
            </a:r>
            <a:r>
              <a:rPr lang="cs-CZ" dirty="0" smtClean="0"/>
              <a:t> koeficient </a:t>
            </a:r>
          </a:p>
          <a:p>
            <a:r>
              <a:rPr lang="cs-CZ" dirty="0" smtClean="0"/>
              <a:t>zaškrtneme</a:t>
            </a:r>
          </a:p>
          <a:p>
            <a:r>
              <a:rPr lang="cs-CZ" dirty="0" err="1" smtClean="0"/>
              <a:t>Phi</a:t>
            </a:r>
            <a:r>
              <a:rPr lang="cs-CZ" dirty="0" smtClean="0"/>
              <a:t> </a:t>
            </a:r>
            <a:r>
              <a:rPr lang="en-US" dirty="0" smtClean="0"/>
              <a:t>&amp; Cramer</a:t>
            </a:r>
            <a:r>
              <a:rPr lang="cs-CZ" dirty="0" smtClean="0"/>
              <a:t>‘s V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b="1" i="1" dirty="0"/>
          </a:p>
        </p:txBody>
      </p:sp>
      <p:sp>
        <p:nvSpPr>
          <p:cNvPr id="13" name="Zaoblený obdélník 12"/>
          <p:cNvSpPr/>
          <p:nvPr/>
        </p:nvSpPr>
        <p:spPr>
          <a:xfrm rot="10800000">
            <a:off x="3275856" y="3140967"/>
            <a:ext cx="1224136" cy="288032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 rot="10800000">
            <a:off x="3275856" y="3573015"/>
            <a:ext cx="1584176" cy="288032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789235" y="5491098"/>
            <a:ext cx="39267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Poté se vrátíme na záložku </a:t>
            </a:r>
            <a:r>
              <a:rPr lang="cs-CZ" b="1" dirty="0" err="1" smtClean="0"/>
              <a:t>Advanced</a:t>
            </a:r>
            <a:r>
              <a:rPr lang="cs-CZ" b="1" dirty="0" smtClean="0"/>
              <a:t>,</a:t>
            </a:r>
          </a:p>
          <a:p>
            <a:r>
              <a:rPr lang="cs-CZ" dirty="0" smtClean="0"/>
              <a:t>kde</a:t>
            </a:r>
            <a:r>
              <a:rPr lang="cs-CZ" b="1" dirty="0" smtClean="0"/>
              <a:t> </a:t>
            </a:r>
            <a:r>
              <a:rPr lang="cs-CZ" dirty="0" smtClean="0"/>
              <a:t>a zvolíme </a:t>
            </a:r>
            <a:r>
              <a:rPr lang="cs-CZ" b="1" i="1" dirty="0" err="1" smtClean="0"/>
              <a:t>Detailed</a:t>
            </a:r>
            <a:r>
              <a:rPr lang="cs-CZ" b="1" i="1" dirty="0" smtClean="0"/>
              <a:t> </a:t>
            </a:r>
            <a:r>
              <a:rPr lang="cs-CZ" b="1" i="1" dirty="0" err="1" smtClean="0"/>
              <a:t>two</a:t>
            </a:r>
            <a:r>
              <a:rPr lang="cs-CZ" b="1" i="1" dirty="0" smtClean="0"/>
              <a:t>-</a:t>
            </a:r>
            <a:r>
              <a:rPr lang="cs-CZ" b="1" i="1" dirty="0" err="1" smtClean="0"/>
              <a:t>way</a:t>
            </a:r>
            <a:r>
              <a:rPr lang="cs-CZ" b="1" i="1" dirty="0" smtClean="0"/>
              <a:t> </a:t>
            </a:r>
            <a:r>
              <a:rPr lang="cs-CZ" b="1" i="1" dirty="0" err="1" smtClean="0"/>
              <a:t>tables</a:t>
            </a:r>
            <a:endParaRPr lang="cs-CZ" b="1" i="1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b="1" i="1" dirty="0"/>
          </a:p>
        </p:txBody>
      </p:sp>
      <p:pic>
        <p:nvPicPr>
          <p:cNvPr id="14746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5157192"/>
            <a:ext cx="39243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Zaoblený obdélník 17"/>
          <p:cNvSpPr/>
          <p:nvPr/>
        </p:nvSpPr>
        <p:spPr>
          <a:xfrm rot="10800000">
            <a:off x="5076056" y="5157192"/>
            <a:ext cx="576064" cy="288031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18"/>
          <p:cNvSpPr/>
          <p:nvPr/>
        </p:nvSpPr>
        <p:spPr>
          <a:xfrm rot="10800000">
            <a:off x="4788024" y="5877272"/>
            <a:ext cx="1800200" cy="288032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 rot="10619539">
            <a:off x="5051615" y="3513799"/>
            <a:ext cx="792088" cy="50405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délník 28"/>
          <p:cNvSpPr/>
          <p:nvPr/>
        </p:nvSpPr>
        <p:spPr>
          <a:xfrm>
            <a:off x="395536" y="1268760"/>
            <a:ext cx="3096344" cy="432048"/>
          </a:xfrm>
          <a:prstGeom prst="rect">
            <a:avLst/>
          </a:prstGeom>
          <a:solidFill>
            <a:srgbClr val="24DDF6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pic>
        <p:nvPicPr>
          <p:cNvPr id="1484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30861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848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772816"/>
            <a:ext cx="31908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848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52700" y="5200228"/>
            <a:ext cx="36195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1: Řešení v softwaru </a:t>
            </a:r>
            <a:r>
              <a:rPr lang="cs-CZ" dirty="0" err="1" smtClean="0"/>
              <a:t>Statistica</a:t>
            </a:r>
            <a:r>
              <a:rPr lang="cs-CZ" dirty="0" smtClean="0"/>
              <a:t> IV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9552" y="1340768"/>
            <a:ext cx="2739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Tab.1: Pozorované četnosti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563888" y="3645024"/>
            <a:ext cx="4288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Jsou splněny </a:t>
            </a:r>
            <a:r>
              <a:rPr lang="cs-CZ" b="1" u="sng" dirty="0" smtClean="0">
                <a:solidFill>
                  <a:srgbClr val="FF0000"/>
                </a:solidFill>
              </a:rPr>
              <a:t>podmínky dobré aproximace</a:t>
            </a:r>
            <a:r>
              <a:rPr lang="cs-CZ" b="1" dirty="0" smtClean="0">
                <a:solidFill>
                  <a:srgbClr val="FF0000"/>
                </a:solidFill>
              </a:rPr>
              <a:t>?</a:t>
            </a:r>
            <a:endParaRPr lang="cs-CZ" b="1" dirty="0" smtClean="0">
              <a:solidFill>
                <a:srgbClr val="92D05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 rot="10800000">
            <a:off x="5076056" y="2564904"/>
            <a:ext cx="1872208" cy="360040"/>
          </a:xfrm>
          <a:prstGeom prst="round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 rot="16200000">
            <a:off x="5652120" y="3068960"/>
            <a:ext cx="792088" cy="5040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83568" y="4221088"/>
            <a:ext cx="3037948" cy="369332"/>
          </a:xfrm>
          <a:prstGeom prst="rect">
            <a:avLst/>
          </a:prstGeom>
          <a:solidFill>
            <a:srgbClr val="24DDF6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/>
              <a:t>Tab. 3: </a:t>
            </a:r>
            <a:r>
              <a:rPr lang="en-US" b="1" dirty="0" err="1" smtClean="0"/>
              <a:t>Paersonův</a:t>
            </a:r>
            <a:r>
              <a:rPr lang="en-US" b="1" dirty="0" smtClean="0"/>
              <a:t> </a:t>
            </a:r>
            <a:r>
              <a:rPr lang="en-US" b="1" dirty="0" err="1" smtClean="0"/>
              <a:t>chí-kvadrát</a:t>
            </a:r>
            <a:r>
              <a:rPr lang="en-US" b="1" dirty="0" smtClean="0"/>
              <a:t> </a:t>
            </a:r>
            <a:endParaRPr lang="en-US" b="1" dirty="0"/>
          </a:p>
        </p:txBody>
      </p:sp>
      <p:cxnSp>
        <p:nvCxnSpPr>
          <p:cNvPr id="19" name="Pravoúhlá spojovací čára 18"/>
          <p:cNvCxnSpPr/>
          <p:nvPr/>
        </p:nvCxnSpPr>
        <p:spPr>
          <a:xfrm rot="16200000" flipH="1">
            <a:off x="3707904" y="5013176"/>
            <a:ext cx="792088" cy="504056"/>
          </a:xfrm>
          <a:prstGeom prst="bentConnector3">
            <a:avLst>
              <a:gd name="adj1" fmla="val 50000"/>
            </a:avLst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 flipH="1">
            <a:off x="5652120" y="5013176"/>
            <a:ext cx="360040" cy="648072"/>
          </a:xfrm>
          <a:prstGeom prst="straightConnector1">
            <a:avLst/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>
            <a:off x="5148064" y="4797152"/>
            <a:ext cx="0" cy="648072"/>
          </a:xfrm>
          <a:prstGeom prst="straightConnector1">
            <a:avLst/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6012160" y="4725144"/>
            <a:ext cx="1223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p- hodnota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1907704" y="4581128"/>
            <a:ext cx="2621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Hodnota testové statistiky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427984" y="4437112"/>
            <a:ext cx="2204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Počet stupňů volnosti</a:t>
            </a:r>
            <a:endParaRPr lang="cs-CZ" dirty="0"/>
          </a:p>
        </p:txBody>
      </p:sp>
      <p:pic>
        <p:nvPicPr>
          <p:cNvPr id="32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336" y="1844824"/>
            <a:ext cx="1371600" cy="1143000"/>
          </a:xfrm>
          <a:prstGeom prst="rect">
            <a:avLst/>
          </a:prstGeom>
          <a:noFill/>
        </p:spPr>
      </p:pic>
      <p:sp>
        <p:nvSpPr>
          <p:cNvPr id="34" name="Zaoblený obdélník 33"/>
          <p:cNvSpPr/>
          <p:nvPr/>
        </p:nvSpPr>
        <p:spPr>
          <a:xfrm rot="10800000">
            <a:off x="2771800" y="5589239"/>
            <a:ext cx="3168352" cy="216024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ovéPole 38"/>
          <p:cNvSpPr txBox="1"/>
          <p:nvPr/>
        </p:nvSpPr>
        <p:spPr>
          <a:xfrm>
            <a:off x="7884368" y="36357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ANO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44008" y="1331476"/>
            <a:ext cx="2724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Tab. 2: Očekávané četnosti</a:t>
            </a:r>
            <a:endParaRPr lang="cs-CZ" b="1" dirty="0"/>
          </a:p>
        </p:txBody>
      </p:sp>
      <p:sp>
        <p:nvSpPr>
          <p:cNvPr id="37" name="Obdélník 36"/>
          <p:cNvSpPr/>
          <p:nvPr/>
        </p:nvSpPr>
        <p:spPr>
          <a:xfrm>
            <a:off x="4427984" y="1268760"/>
            <a:ext cx="3096344" cy="432048"/>
          </a:xfrm>
          <a:prstGeom prst="rect">
            <a:avLst/>
          </a:prstGeom>
          <a:solidFill>
            <a:srgbClr val="24DDF6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en-US" sz="2000" dirty="0" smtClean="0"/>
              <a:t>M</a:t>
            </a:r>
            <a:r>
              <a:rPr lang="cs-CZ" sz="2000" dirty="0" err="1" smtClean="0"/>
              <a:t>áme</a:t>
            </a:r>
            <a:r>
              <a:rPr lang="cs-CZ" sz="2000" dirty="0" smtClean="0"/>
              <a:t> dvě nominální veličiny, X (má dvě varianty) a Y (má dvě varianty)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dirty="0" smtClean="0"/>
              <a:t>Kontingenční tabulka typu</a:t>
            </a:r>
            <a:r>
              <a:rPr lang="cs-CZ" sz="2000" b="1" dirty="0" smtClean="0"/>
              <a:t> 2 </a:t>
            </a:r>
            <a:r>
              <a:rPr lang="cs-CZ" sz="2000" dirty="0" smtClean="0"/>
              <a:t>x</a:t>
            </a:r>
            <a:r>
              <a:rPr lang="cs-CZ" sz="2000" b="1" dirty="0" smtClean="0"/>
              <a:t> 2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dirty="0" smtClean="0"/>
              <a:t>Definice: </a:t>
            </a:r>
            <a:r>
              <a:rPr lang="cs-CZ" sz="2000" b="1" dirty="0" smtClean="0"/>
              <a:t>podíl šancí (</a:t>
            </a:r>
            <a:r>
              <a:rPr lang="cs-CZ" sz="2000" b="1" dirty="0" err="1" smtClean="0"/>
              <a:t>odds</a:t>
            </a:r>
            <a:r>
              <a:rPr lang="cs-CZ" sz="2000" b="1" dirty="0" smtClean="0"/>
              <a:t> ratio)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1600" dirty="0" smtClean="0"/>
              <a:t>       Jestliže asymptotický 100(1-</a:t>
            </a:r>
            <a:r>
              <a:rPr lang="el-GR" sz="1600" dirty="0" smtClean="0"/>
              <a:t>α</a:t>
            </a:r>
            <a:r>
              <a:rPr lang="cs-CZ" sz="1600" dirty="0" smtClean="0"/>
              <a:t>)% interval spolehlivosti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1600" dirty="0" smtClean="0"/>
              <a:t>       neobsahuje 1, pak hypotézu o nezávislosti zamítáme na hladině významnosti </a:t>
            </a:r>
            <a:r>
              <a:rPr lang="el-GR" sz="1600" dirty="0" smtClean="0"/>
              <a:t>α</a:t>
            </a:r>
            <a:r>
              <a:rPr lang="cs-CZ" sz="1600" dirty="0" smtClean="0"/>
              <a:t>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dirty="0" smtClean="0"/>
              <a:t>Test: </a:t>
            </a:r>
            <a:r>
              <a:rPr lang="cs-CZ" sz="2000" b="1" dirty="0" err="1" smtClean="0"/>
              <a:t>Fisherův</a:t>
            </a:r>
            <a:r>
              <a:rPr lang="cs-CZ" sz="2000" b="1" dirty="0" smtClean="0"/>
              <a:t> přesný (exaktní) test  (</a:t>
            </a:r>
            <a:r>
              <a:rPr lang="cs-CZ" sz="2000" b="1" u="sng" dirty="0" smtClean="0"/>
              <a:t>slouží též k testování v tabulce r x s, když nemáme splněny podmínky dobré aproximace</a:t>
            </a:r>
            <a:r>
              <a:rPr lang="cs-CZ" sz="2000" b="1" dirty="0" smtClean="0"/>
              <a:t>)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Čtyřpolní</a:t>
            </a:r>
            <a:r>
              <a:rPr lang="cs-CZ" dirty="0" smtClean="0"/>
              <a:t> tabulky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83568" y="2420888"/>
          <a:ext cx="3483428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y</a:t>
                      </a:r>
                      <a:r>
                        <a:rPr lang="en-US" b="1" baseline="-25000" dirty="0" smtClean="0"/>
                        <a:t>[1]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y</a:t>
                      </a:r>
                      <a:r>
                        <a:rPr lang="en-US" b="1" baseline="-25000" dirty="0" smtClean="0"/>
                        <a:t>[</a:t>
                      </a:r>
                      <a:r>
                        <a:rPr lang="cs-CZ" b="1" baseline="-25000" dirty="0" smtClean="0"/>
                        <a:t>2</a:t>
                      </a:r>
                      <a:r>
                        <a:rPr lang="en-US" b="1" baseline="-25000" dirty="0" smtClean="0"/>
                        <a:t>]</a:t>
                      </a:r>
                      <a:endParaRPr lang="cs-CZ" b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</a:t>
                      </a:r>
                      <a:r>
                        <a:rPr lang="en-US" baseline="-25000" dirty="0" err="1" smtClean="0"/>
                        <a:t>j</a:t>
                      </a:r>
                      <a:r>
                        <a:rPr lang="en-US" baseline="-25000" dirty="0" smtClean="0"/>
                        <a:t>.</a:t>
                      </a:r>
                      <a:endParaRPr lang="cs-CZ" baseline="-25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x</a:t>
                      </a:r>
                      <a:r>
                        <a:rPr lang="en-US" b="1" baseline="-25000" dirty="0" smtClean="0"/>
                        <a:t>[1]</a:t>
                      </a:r>
                      <a:endParaRPr lang="cs-CZ" b="1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a+b</a:t>
                      </a:r>
                      <a:endParaRPr lang="cs-CZ" baseline="-25000" dirty="0" smtClean="0"/>
                    </a:p>
                  </a:txBody>
                  <a:tcPr>
                    <a:lnL w="12700" cmpd="sng"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x</a:t>
                      </a:r>
                      <a:r>
                        <a:rPr lang="en-US" b="1" baseline="-25000" dirty="0" smtClean="0"/>
                        <a:t>[</a:t>
                      </a:r>
                      <a:r>
                        <a:rPr lang="cs-CZ" b="1" baseline="-25000" dirty="0" smtClean="0"/>
                        <a:t>2</a:t>
                      </a:r>
                      <a:r>
                        <a:rPr lang="en-US" b="1" baseline="-25000" dirty="0" smtClean="0"/>
                        <a:t>]</a:t>
                      </a:r>
                      <a:endParaRPr lang="cs-CZ" b="1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c+d</a:t>
                      </a:r>
                      <a:endParaRPr lang="cs-CZ" baseline="-25000" dirty="0" smtClean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n</a:t>
                      </a:r>
                      <a:r>
                        <a:rPr lang="en-US" baseline="-25000" dirty="0" err="1" smtClean="0"/>
                        <a:t>.k</a:t>
                      </a:r>
                      <a:endParaRPr lang="cs-CZ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a+c</a:t>
                      </a:r>
                      <a:endParaRPr lang="cs-CZ" baseline="-25000" dirty="0" smtClean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b+d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</a:t>
                      </a:r>
                      <a:endParaRPr lang="cs-CZ" baseline="-25000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832988" y="2060848"/>
          <a:ext cx="362744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6861"/>
                <a:gridCol w="906861"/>
                <a:gridCol w="906861"/>
                <a:gridCol w="906861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Výsledek</a:t>
                      </a:r>
                      <a:r>
                        <a:rPr lang="cs-CZ" sz="1400" b="1" baseline="0" dirty="0" smtClean="0"/>
                        <a:t> pokusu</a:t>
                      </a:r>
                      <a:endParaRPr lang="cs-CZ" sz="1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okolnosti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</a:t>
                      </a:r>
                      <a:r>
                        <a:rPr lang="en-US" sz="1400" baseline="-25000" dirty="0" err="1" smtClean="0"/>
                        <a:t>j</a:t>
                      </a:r>
                      <a:r>
                        <a:rPr lang="en-US" sz="1400" baseline="-25000" dirty="0" smtClean="0"/>
                        <a:t>.</a:t>
                      </a:r>
                      <a:endParaRPr lang="cs-CZ" sz="1400" baseline="-25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sz="12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I</a:t>
                      </a:r>
                      <a:endParaRPr lang="cs-CZ" sz="14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/>
                        <a:t>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aseline="-25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/>
                        <a:t>úspěch</a:t>
                      </a:r>
                      <a:endParaRPr lang="cs-CZ" sz="1400" b="1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dirty="0" smtClean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b</a:t>
                      </a:r>
                      <a:endParaRPr lang="cs-CZ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aseline="0" dirty="0" smtClean="0"/>
                        <a:t>a+b</a:t>
                      </a:r>
                      <a:endParaRPr lang="cs-CZ" sz="1400" baseline="-25000" dirty="0" smtClean="0"/>
                    </a:p>
                  </a:txBody>
                  <a:tcPr>
                    <a:lnL w="12700" cmpd="sng"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/>
                        <a:t>neúspěch</a:t>
                      </a:r>
                      <a:endParaRPr lang="cs-CZ" sz="1400" b="1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dirty="0" smtClean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d</a:t>
                      </a:r>
                      <a:endParaRPr lang="cs-CZ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aseline="0" dirty="0" smtClean="0"/>
                        <a:t>c+d</a:t>
                      </a:r>
                      <a:endParaRPr lang="cs-CZ" sz="1400" baseline="-25000" dirty="0" smtClean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n</a:t>
                      </a:r>
                      <a:r>
                        <a:rPr lang="en-US" sz="1400" baseline="-25000" dirty="0" err="1" smtClean="0"/>
                        <a:t>.k</a:t>
                      </a:r>
                      <a:endParaRPr lang="cs-CZ" sz="1400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aseline="0" dirty="0" smtClean="0"/>
                        <a:t>a+c</a:t>
                      </a:r>
                      <a:endParaRPr lang="cs-CZ" sz="1400" baseline="-25000" dirty="0" smtClean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b+d</a:t>
                      </a:r>
                      <a:endParaRPr lang="cs-CZ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</a:t>
                      </a:r>
                      <a:endParaRPr lang="cs-CZ" sz="1400" baseline="-25000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</a:tr>
            </a:tbl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4139952" y="4005064"/>
          <a:ext cx="864096" cy="558062"/>
        </p:xfrm>
        <a:graphic>
          <a:graphicData uri="http://schemas.openxmlformats.org/presentationml/2006/ole">
            <p:oleObj spid="_x0000_s130049" name="Rovnice" r:id="rId3" imgW="609480" imgH="393480" progId="Equation.3">
              <p:embed/>
            </p:oleObj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5220072" y="4403081"/>
          <a:ext cx="1944216" cy="466079"/>
        </p:xfrm>
        <a:graphic>
          <a:graphicData uri="http://schemas.openxmlformats.org/presentationml/2006/ole">
            <p:oleObj spid="_x0000_s130050" name="Rovnice" r:id="rId4" imgW="185400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68760"/>
            <a:ext cx="491490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/>
          <a:lstStyle/>
          <a:p>
            <a:r>
              <a:rPr lang="cs-CZ" dirty="0" smtClean="0"/>
              <a:t>Řešení v softwaru </a:t>
            </a:r>
            <a:r>
              <a:rPr lang="cs-CZ" dirty="0" err="1" smtClean="0"/>
              <a:t>Statistica</a:t>
            </a:r>
            <a:r>
              <a:rPr lang="cs-CZ" dirty="0" smtClean="0"/>
              <a:t>: </a:t>
            </a:r>
            <a:br>
              <a:rPr lang="cs-CZ" dirty="0" smtClean="0"/>
            </a:br>
            <a:r>
              <a:rPr lang="cs-CZ" dirty="0" err="1" smtClean="0"/>
              <a:t>Fisherův</a:t>
            </a:r>
            <a:r>
              <a:rPr lang="cs-CZ" dirty="0" smtClean="0"/>
              <a:t> přesný test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 rot="10800000">
            <a:off x="2411760" y="2276872"/>
            <a:ext cx="1800200" cy="288032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 rot="10619539">
            <a:off x="4271289" y="2081282"/>
            <a:ext cx="792088" cy="50405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 rot="10800000">
            <a:off x="1331640" y="1628800"/>
            <a:ext cx="576064" cy="360040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05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4058" y="4684737"/>
            <a:ext cx="3409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/>
          <p:nvPr/>
        </p:nvSpPr>
        <p:spPr>
          <a:xfrm>
            <a:off x="5292080" y="1412776"/>
            <a:ext cx="32441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Na záložce </a:t>
            </a:r>
            <a:r>
              <a:rPr lang="cs-CZ" b="1" dirty="0" err="1" smtClean="0"/>
              <a:t>Options</a:t>
            </a:r>
            <a:r>
              <a:rPr lang="cs-CZ" dirty="0" smtClean="0"/>
              <a:t> zaškrtneme</a:t>
            </a:r>
          </a:p>
          <a:p>
            <a:r>
              <a:rPr lang="cs-CZ" b="1" i="1" dirty="0" err="1" smtClean="0"/>
              <a:t>Fisher</a:t>
            </a:r>
            <a:r>
              <a:rPr lang="cs-CZ" b="1" i="1" dirty="0" smtClean="0"/>
              <a:t> </a:t>
            </a:r>
            <a:r>
              <a:rPr lang="cs-CZ" b="1" i="1" dirty="0" err="1" smtClean="0"/>
              <a:t>exact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b="1" i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810122" y="4324697"/>
            <a:ext cx="18748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Výstupní tabulka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b="1" i="1" dirty="0"/>
          </a:p>
        </p:txBody>
      </p:sp>
      <p:sp>
        <p:nvSpPr>
          <p:cNvPr id="13" name="Zaoblený obdélník 12"/>
          <p:cNvSpPr/>
          <p:nvPr/>
        </p:nvSpPr>
        <p:spPr>
          <a:xfrm rot="10800000">
            <a:off x="1306066" y="5548833"/>
            <a:ext cx="3240360" cy="288032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ovací šipka 15"/>
          <p:cNvCxnSpPr/>
          <p:nvPr/>
        </p:nvCxnSpPr>
        <p:spPr>
          <a:xfrm flipV="1">
            <a:off x="4572000" y="5373216"/>
            <a:ext cx="720080" cy="216024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292080" y="5157192"/>
            <a:ext cx="2190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 jednostranný test</a:t>
            </a:r>
            <a:endParaRPr lang="cs-CZ" dirty="0"/>
          </a:p>
        </p:txBody>
      </p:sp>
      <p:pic>
        <p:nvPicPr>
          <p:cNvPr id="18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48872" y="4869160"/>
            <a:ext cx="1371600" cy="1143000"/>
          </a:xfrm>
          <a:prstGeom prst="rect">
            <a:avLst/>
          </a:prstGeom>
          <a:noFill/>
        </p:spPr>
      </p:pic>
      <p:cxnSp>
        <p:nvCxnSpPr>
          <p:cNvPr id="19" name="Přímá spojovací šipka 18"/>
          <p:cNvCxnSpPr/>
          <p:nvPr/>
        </p:nvCxnSpPr>
        <p:spPr>
          <a:xfrm>
            <a:off x="4572000" y="5805264"/>
            <a:ext cx="720080" cy="72008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5292080" y="5733256"/>
            <a:ext cx="218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Pro oboustranný test</a:t>
            </a:r>
            <a:endParaRPr lang="cs-CZ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/>
          <a:lstStyle/>
          <a:p>
            <a:r>
              <a:rPr lang="cs-CZ" dirty="0" smtClean="0"/>
              <a:t>Testování homogenity </a:t>
            </a:r>
            <a:br>
              <a:rPr lang="cs-CZ" dirty="0" smtClean="0"/>
            </a:br>
            <a:r>
              <a:rPr lang="cs-CZ" dirty="0" smtClean="0"/>
              <a:t>(testování shody struktury)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noProof="0" dirty="0" smtClean="0"/>
              <a:t>Motivace: Zajímá nás výskyt nominálního znaku u </a:t>
            </a:r>
            <a:r>
              <a:rPr lang="cs-CZ" sz="2000" i="1" noProof="0" dirty="0" smtClean="0"/>
              <a:t>r </a:t>
            </a:r>
            <a:r>
              <a:rPr lang="cs-CZ" sz="2000" noProof="0" dirty="0" smtClean="0"/>
              <a:t>nezávislých výběrů z</a:t>
            </a:r>
            <a:r>
              <a:rPr lang="cs-CZ" sz="2000" i="1" noProof="0" dirty="0" smtClean="0"/>
              <a:t> r </a:t>
            </a:r>
            <a:r>
              <a:rPr lang="cs-CZ" sz="2000" noProof="0" dirty="0" smtClean="0"/>
              <a:t>různých populací.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Příklad: Je </a:t>
            </a:r>
            <a:r>
              <a:rPr lang="cs-CZ" sz="2000" dirty="0" smtClean="0"/>
              <a:t>zájem o sport stejný u děvčat jako u chlapců?</a:t>
            </a:r>
            <a:endParaRPr kumimoji="0" lang="cs-CZ" sz="2000" b="0" i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baseline="0" dirty="0" smtClean="0"/>
              <a:t>Nulová hypotéza</a:t>
            </a:r>
            <a:r>
              <a:rPr lang="cs-CZ" sz="2000" dirty="0" smtClean="0"/>
              <a:t>: pravděpodobnostní rozdělení kategoriální proměnné je stejné v různých populací</a:t>
            </a:r>
            <a:endParaRPr kumimoji="0" lang="cs-CZ" sz="20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000" dirty="0" smtClean="0"/>
              <a:t>Test: </a:t>
            </a:r>
            <a:r>
              <a:rPr lang="cs-CZ" sz="2000" b="1" dirty="0" err="1" smtClean="0"/>
              <a:t>Pearsonův</a:t>
            </a:r>
            <a:r>
              <a:rPr lang="cs-CZ" sz="2000" b="1" dirty="0" smtClean="0"/>
              <a:t> chí-kvadrát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923928" y="3501008"/>
          <a:ext cx="4608515" cy="18638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720080"/>
                <a:gridCol w="936104"/>
                <a:gridCol w="1022516"/>
                <a:gridCol w="921703"/>
              </a:tblGrid>
              <a:tr h="417358"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</a:txBody>
                  <a:tcPr marL="102910" marR="102910" marT="51455" marB="514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</a:txBody>
                  <a:tcPr marL="102910" marR="102910" marT="51455" marB="514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Dívky</a:t>
                      </a:r>
                      <a:endParaRPr lang="cs-CZ" sz="2000" b="1" dirty="0"/>
                    </a:p>
                  </a:txBody>
                  <a:tcPr marL="102910" marR="102910" marT="51455" marB="51455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/>
                        <a:t>Chlapci</a:t>
                      </a:r>
                    </a:p>
                  </a:txBody>
                  <a:tcPr marL="102910" marR="102910" marT="51455" marB="51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aseline="-25000" dirty="0"/>
                    </a:p>
                  </a:txBody>
                  <a:tcPr marL="102910" marR="102910" marT="51455" marB="51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1735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/>
                        <a:t>Zájem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/>
                        <a:t> o sport</a:t>
                      </a:r>
                    </a:p>
                  </a:txBody>
                  <a:tcPr marL="102910" marR="102910" marT="51455" marB="5145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/>
                        <a:t>Ano</a:t>
                      </a:r>
                    </a:p>
                  </a:txBody>
                  <a:tcPr marL="102910" marR="102910" marT="51455" marB="514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 smtClean="0"/>
                        <a:t>a</a:t>
                      </a:r>
                    </a:p>
                  </a:txBody>
                  <a:tcPr marL="102910" marR="102910" marT="51455" marB="514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b</a:t>
                      </a:r>
                      <a:endParaRPr lang="cs-CZ" sz="2000" dirty="0"/>
                    </a:p>
                  </a:txBody>
                  <a:tcPr marL="102910" marR="102910" marT="51455" marB="51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aseline="0" dirty="0" smtClean="0"/>
                        <a:t>a+b</a:t>
                      </a:r>
                      <a:endParaRPr lang="cs-CZ" sz="2000" baseline="-25000" dirty="0" smtClean="0"/>
                    </a:p>
                  </a:txBody>
                  <a:tcPr marL="102910" marR="102910" marT="51455" marB="51455">
                    <a:lnL w="12700" cmpd="sng"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745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/>
                        <a:t>Ne</a:t>
                      </a:r>
                    </a:p>
                  </a:txBody>
                  <a:tcPr marL="102910" marR="102910" marT="51455" marB="514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 smtClean="0"/>
                        <a:t>c</a:t>
                      </a:r>
                    </a:p>
                  </a:txBody>
                  <a:tcPr marL="102910" marR="102910" marT="51455" marB="514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d</a:t>
                      </a:r>
                      <a:endParaRPr lang="cs-CZ" sz="2000" dirty="0"/>
                    </a:p>
                  </a:txBody>
                  <a:tcPr marL="102910" marR="102910" marT="51455" marB="51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aseline="0" dirty="0" smtClean="0"/>
                        <a:t>c+d</a:t>
                      </a:r>
                      <a:endParaRPr lang="cs-CZ" sz="2000" baseline="-25000" dirty="0" smtClean="0"/>
                    </a:p>
                  </a:txBody>
                  <a:tcPr marL="102910" marR="102910" marT="51455" marB="51455"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173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aseline="-25000" dirty="0" smtClean="0"/>
                    </a:p>
                  </a:txBody>
                  <a:tcPr marL="102910" marR="102910" marT="51455" marB="5145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aseline="-25000" dirty="0" smtClean="0"/>
                    </a:p>
                  </a:txBody>
                  <a:tcPr marL="102910" marR="102910" marT="51455" marB="5145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aseline="0" dirty="0" smtClean="0"/>
                        <a:t>a+c </a:t>
                      </a:r>
                      <a:endParaRPr lang="cs-CZ" sz="2000" baseline="-25000" dirty="0" smtClean="0"/>
                    </a:p>
                  </a:txBody>
                  <a:tcPr marL="102910" marR="102910" marT="51455" marB="51455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b+d</a:t>
                      </a:r>
                      <a:endParaRPr lang="cs-CZ" sz="2000" dirty="0"/>
                    </a:p>
                  </a:txBody>
                  <a:tcPr marL="102910" marR="102910" marT="51455" marB="51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n</a:t>
                      </a:r>
                      <a:endParaRPr lang="cs-CZ" sz="2000" baseline="-25000" dirty="0" smtClean="0"/>
                    </a:p>
                  </a:txBody>
                  <a:tcPr marL="102910" marR="102910" marT="51455" marB="51455">
                    <a:lnL w="12700" cmpd="sng">
                      <a:noFill/>
                    </a:lnL>
                  </a:tcPr>
                </a:tc>
              </a:tr>
            </a:tbl>
          </a:graphicData>
        </a:graphic>
      </p:graphicFrame>
      <p:cxnSp>
        <p:nvCxnSpPr>
          <p:cNvPr id="9" name="Přímá spojovací šipka 8"/>
          <p:cNvCxnSpPr/>
          <p:nvPr/>
        </p:nvCxnSpPr>
        <p:spPr>
          <a:xfrm>
            <a:off x="6156176" y="5229200"/>
            <a:ext cx="288032" cy="5760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flipH="1">
            <a:off x="6876256" y="4653136"/>
            <a:ext cx="1008112" cy="11521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3347864" y="5733256"/>
            <a:ext cx="58431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smtClean="0"/>
              <a:t>Některé marginální četnosti (buď sloupcové nebo řádkové) </a:t>
            </a:r>
          </a:p>
          <a:p>
            <a:r>
              <a:rPr lang="cs-CZ" b="1" i="1" dirty="0" smtClean="0"/>
              <a:t>jsou předem pevně stanoveny</a:t>
            </a:r>
            <a:endParaRPr lang="cs-CZ" b="1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homogenity: příklad 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dirty="0" smtClean="0"/>
              <a:t> Očkování proti chřipce se zúčastnilo 460 dospělých, z nichž 240 dostalo očkovací látku proti chřipce a 220 dostalo placebo. Na konci experimentu onemocnělo 100 lidí chřipkou, 20 z nich bylo z očkované skupiny a 80 z kontrolní skupiny. Je to dostatečný důkaz, že očkovací látka byla účinná?</a:t>
            </a:r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b="1" dirty="0" smtClean="0"/>
              <a:t>Nulová hypotéza: </a:t>
            </a:r>
            <a:r>
              <a:rPr lang="cs-CZ" sz="2000" dirty="0" smtClean="0"/>
              <a:t>Procento výskytu chřipky je v očkované a kontrolní skupině stejné.</a:t>
            </a:r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dirty="0" smtClean="0"/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365919"/>
            <a:ext cx="8534400" cy="758825"/>
          </a:xfrm>
        </p:spPr>
        <p:txBody>
          <a:bodyPr/>
          <a:lstStyle/>
          <a:p>
            <a:r>
              <a:rPr lang="cs-CZ" dirty="0" smtClean="0"/>
              <a:t>Test hypotézy o symetrii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McNemarův</a:t>
            </a:r>
            <a:r>
              <a:rPr lang="cs-CZ" dirty="0" smtClean="0"/>
              <a:t> test pro </a:t>
            </a:r>
            <a:r>
              <a:rPr lang="cs-CZ" dirty="0" err="1" smtClean="0"/>
              <a:t>čtyřpolní</a:t>
            </a:r>
            <a:r>
              <a:rPr lang="cs-CZ" dirty="0" smtClean="0"/>
              <a:t> tabulku)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noProof="0" dirty="0" smtClean="0"/>
              <a:t>Motivace:</a:t>
            </a:r>
            <a:r>
              <a:rPr lang="cs-CZ" sz="2000" b="1" dirty="0" smtClean="0"/>
              <a:t> </a:t>
            </a:r>
            <a:r>
              <a:rPr lang="cs-CZ" sz="2000" dirty="0" smtClean="0"/>
              <a:t>Na osobách sledujeme binární proměnnou před pokusem a po něm, cílem je zjistit, zda došlo ke změně v rozdělení této proměnné.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b="1" dirty="0" smtClean="0"/>
              <a:t>Analýza párových dichotomických proměnných</a:t>
            </a:r>
            <a:endParaRPr lang="cs-CZ" sz="20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cs-CZ" sz="20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cs-CZ" sz="20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cs-CZ" sz="20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cs-CZ" sz="20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cs-CZ" sz="20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cs-CZ" sz="20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Nulová hypotéza:               , pokus nemá vliv na výskyt daného znaku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Testová statistika:                              pokud je větší než kritická hodnota rozdělení o jednom stupni volnosti (vhodné pro počty údajů b+c</a:t>
            </a:r>
            <a:r>
              <a:rPr lang="en-US" sz="2000" dirty="0" smtClean="0"/>
              <a:t> &gt; 8</a:t>
            </a:r>
            <a:r>
              <a:rPr lang="cs-CZ" sz="2000" dirty="0" smtClean="0"/>
              <a:t>), pak nulovou hypotézu zamítáme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b="1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b="1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27584" y="2986256"/>
          <a:ext cx="348343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po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aseline="-25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gridSpan="2"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+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-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</a:t>
                      </a:r>
                      <a:r>
                        <a:rPr lang="en-US" baseline="-25000" dirty="0" err="1" smtClean="0"/>
                        <a:t>j</a:t>
                      </a:r>
                      <a:r>
                        <a:rPr lang="en-US" baseline="-25000" dirty="0" smtClean="0"/>
                        <a:t>.</a:t>
                      </a:r>
                      <a:endParaRPr lang="cs-CZ" baseline="-25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před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/>
                        <a:t>+</a:t>
                      </a:r>
                      <a:endParaRPr lang="cs-CZ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b</a:t>
                      </a:r>
                      <a:endParaRPr lang="cs-CZ" i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baseline="0" dirty="0" smtClean="0"/>
                        <a:t>a+b</a:t>
                      </a:r>
                      <a:endParaRPr lang="cs-CZ" i="1" baseline="-25000" dirty="0" smtClean="0"/>
                    </a:p>
                  </a:txBody>
                  <a:tcPr>
                    <a:lnL w="12700" cmpd="sng"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/>
                        <a:t>-</a:t>
                      </a:r>
                      <a:endParaRPr lang="cs-CZ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d</a:t>
                      </a:r>
                      <a:endParaRPr lang="cs-CZ" i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baseline="0" dirty="0" smtClean="0"/>
                        <a:t>c+d</a:t>
                      </a:r>
                      <a:endParaRPr lang="cs-CZ" i="1" baseline="-25000" dirty="0" smtClean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n</a:t>
                      </a:r>
                      <a:r>
                        <a:rPr lang="en-US" baseline="-25000" dirty="0" err="1" smtClean="0"/>
                        <a:t>.k</a:t>
                      </a:r>
                      <a:endParaRPr lang="cs-CZ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baseline="0" dirty="0" smtClean="0"/>
                        <a:t>a+c</a:t>
                      </a:r>
                      <a:endParaRPr lang="cs-CZ" i="1" baseline="-25000" dirty="0" smtClean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b+d</a:t>
                      </a:r>
                      <a:endParaRPr lang="cs-CZ" i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n</a:t>
                      </a:r>
                      <a:endParaRPr lang="cs-CZ" i="1" baseline="-25000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83568" y="2564904"/>
            <a:ext cx="1826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u="sng" dirty="0" smtClean="0"/>
              <a:t>Četnostní tabulka</a:t>
            </a:r>
            <a:endParaRPr lang="cs-CZ" i="1" u="sng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88024" y="2564904"/>
            <a:ext cx="3841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u="sng" dirty="0" smtClean="0"/>
              <a:t>Tabulka teoretických pravděpodobností</a:t>
            </a:r>
            <a:endParaRPr lang="cs-CZ" i="1" u="sng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4932040" y="3014960"/>
          <a:ext cx="348343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po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aseline="-25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gridSpan="2"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+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-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aseline="-25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před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/>
                        <a:t>+</a:t>
                      </a:r>
                      <a:endParaRPr lang="cs-CZ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p</a:t>
                      </a:r>
                      <a:r>
                        <a:rPr lang="cs-CZ" i="1" baseline="-25000" dirty="0" smtClean="0"/>
                        <a:t>11</a:t>
                      </a:r>
                      <a:endParaRPr lang="cs-CZ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p</a:t>
                      </a:r>
                      <a:r>
                        <a:rPr lang="cs-CZ" i="1" baseline="-25000" dirty="0" smtClean="0"/>
                        <a:t>12</a:t>
                      </a:r>
                      <a:endParaRPr lang="cs-CZ" i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p</a:t>
                      </a:r>
                      <a:r>
                        <a:rPr lang="cs-CZ" i="1" baseline="-25000" dirty="0" smtClean="0"/>
                        <a:t>1.</a:t>
                      </a:r>
                    </a:p>
                  </a:txBody>
                  <a:tcPr>
                    <a:lnL w="12700" cmpd="sng"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/>
                        <a:t>-</a:t>
                      </a:r>
                      <a:endParaRPr lang="cs-CZ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p</a:t>
                      </a:r>
                      <a:r>
                        <a:rPr lang="cs-CZ" i="1" baseline="-25000" dirty="0" smtClean="0"/>
                        <a:t>21</a:t>
                      </a:r>
                      <a:endParaRPr lang="cs-CZ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p</a:t>
                      </a:r>
                      <a:r>
                        <a:rPr lang="cs-CZ" i="1" baseline="-25000" dirty="0" smtClean="0"/>
                        <a:t>22</a:t>
                      </a:r>
                      <a:endParaRPr lang="cs-CZ" i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p</a:t>
                      </a:r>
                      <a:r>
                        <a:rPr lang="cs-CZ" i="1" baseline="-25000" dirty="0" smtClean="0"/>
                        <a:t>2.</a:t>
                      </a: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p</a:t>
                      </a:r>
                      <a:r>
                        <a:rPr lang="cs-CZ" i="1" baseline="-25000" dirty="0" smtClean="0"/>
                        <a:t>.1</a:t>
                      </a:r>
                      <a:endParaRPr lang="cs-CZ" i="1" dirty="0" smtClean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p</a:t>
                      </a:r>
                      <a:r>
                        <a:rPr lang="cs-CZ" i="1" baseline="-25000" dirty="0" smtClean="0"/>
                        <a:t>.2</a:t>
                      </a:r>
                      <a:endParaRPr lang="cs-CZ" i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-25000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</a:tr>
            </a:tbl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2483768" y="5373216"/>
          <a:ext cx="1584176" cy="593438"/>
        </p:xfrm>
        <a:graphic>
          <a:graphicData uri="http://schemas.openxmlformats.org/presentationml/2006/ole">
            <p:oleObj spid="_x0000_s148482" name="Rovnice" r:id="rId3" imgW="888840" imgH="431640" progId="Equation.3">
              <p:embed/>
            </p:oleObj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2547938" y="5149850"/>
          <a:ext cx="736600" cy="309563"/>
        </p:xfrm>
        <a:graphic>
          <a:graphicData uri="http://schemas.openxmlformats.org/presentationml/2006/ole">
            <p:oleObj spid="_x0000_s148483" name="Rovnice" r:id="rId4" imgW="571320" imgH="241200" progId="Equation.3">
              <p:embed/>
            </p:oleObj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7778251" y="5517232"/>
          <a:ext cx="322141" cy="360040"/>
        </p:xfrm>
        <a:graphic>
          <a:graphicData uri="http://schemas.openxmlformats.org/presentationml/2006/ole">
            <p:oleObj spid="_x0000_s148484" name="Rovnice" r:id="rId5" imgW="2156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Mc</a:t>
            </a:r>
            <a:r>
              <a:rPr lang="cs-CZ" dirty="0" smtClean="0"/>
              <a:t> </a:t>
            </a:r>
            <a:r>
              <a:rPr lang="cs-CZ" dirty="0" err="1" smtClean="0"/>
              <a:t>Nemarrův</a:t>
            </a:r>
            <a:r>
              <a:rPr lang="cs-CZ" dirty="0" smtClean="0"/>
              <a:t> test: příklad 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dirty="0" smtClean="0"/>
              <a:t> Zjistěte, zda výuka o pozitivním působení sportu na zdraví vede ke změně postojů žáků ke sportování.</a:t>
            </a:r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b="1" dirty="0" smtClean="0"/>
              <a:t>Nulová hypotéza:</a:t>
            </a:r>
            <a:r>
              <a:rPr lang="cs-CZ" sz="2000" dirty="0" smtClean="0"/>
              <a:t> Počet žáků, kteří změní svůj postoj pozitivním směrem, je pouze náhodně odlišný od počtu žáků, kteří změní svůj postoj negativním směrem.</a:t>
            </a:r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dirty="0" smtClean="0"/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dirty="0" smtClean="0"/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dirty="0" smtClean="0"/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dirty="0" smtClean="0"/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dirty="0" smtClean="0"/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dirty="0" smtClean="0"/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dirty="0" smtClean="0"/>
              <a:t>Závěr: Výuka má pozitivní vliv na postoj žáků vzhledem k provozování sportu.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3356992"/>
          <a:ext cx="348343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Postoj po výuce</a:t>
                      </a:r>
                      <a:endParaRPr lang="cs-CZ" sz="12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aseline="-25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gridSpan="2"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+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-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aseline="-25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/>
                        <a:t>Postoj</a:t>
                      </a:r>
                      <a:r>
                        <a:rPr lang="cs-CZ" sz="1200" b="1" baseline="0" dirty="0" smtClean="0"/>
                        <a:t> před výukou</a:t>
                      </a:r>
                      <a:endParaRPr lang="cs-CZ" sz="1200" b="1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/>
                        <a:t>+</a:t>
                      </a:r>
                      <a:endParaRPr lang="cs-CZ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8</a:t>
                      </a:r>
                      <a:endParaRPr lang="cs-CZ" baseline="-25000" dirty="0" smtClean="0"/>
                    </a:p>
                  </a:txBody>
                  <a:tcPr>
                    <a:lnL w="12700" cmpd="sng"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/>
                        <a:t>-</a:t>
                      </a:r>
                      <a:endParaRPr lang="cs-CZ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18</a:t>
                      </a:r>
                      <a:endParaRPr lang="cs-CZ" baseline="-25000" dirty="0" smtClean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21</a:t>
                      </a:r>
                      <a:endParaRPr lang="cs-CZ" baseline="-25000" dirty="0" smtClean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26</a:t>
                      </a:r>
                      <a:endParaRPr lang="cs-CZ" baseline="-25000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</a:tr>
            </a:tbl>
          </a:graphicData>
        </a:graphic>
      </p:graphicFrame>
      <p:graphicFrame>
        <p:nvGraphicFramePr>
          <p:cNvPr id="149506" name="Object 2"/>
          <p:cNvGraphicFramePr>
            <a:graphicFrameLocks noChangeAspect="1"/>
          </p:cNvGraphicFramePr>
          <p:nvPr/>
        </p:nvGraphicFramePr>
        <p:xfrm>
          <a:off x="4362673" y="3284984"/>
          <a:ext cx="2441575" cy="593725"/>
        </p:xfrm>
        <a:graphic>
          <a:graphicData uri="http://schemas.openxmlformats.org/presentationml/2006/ole">
            <p:oleObj spid="_x0000_s149506" name="Rovnice" r:id="rId3" imgW="1371600" imgH="431640" progId="Equation.3">
              <p:embed/>
            </p:oleObj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5220072" y="4077072"/>
          <a:ext cx="1656185" cy="372177"/>
        </p:xfrm>
        <a:graphic>
          <a:graphicData uri="http://schemas.openxmlformats.org/presentationml/2006/ole">
            <p:oleObj spid="_x0000_s149509" name="Rovnice" r:id="rId4" imgW="1130040" imgH="253800" progId="Equation.3">
              <p:embed/>
            </p:oleObj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4211960" y="4077072"/>
            <a:ext cx="956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Tabulky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11" name="Rectangle 46"/>
          <p:cNvSpPr>
            <a:spLocks noChangeArrowheads="1"/>
          </p:cNvSpPr>
          <p:nvPr/>
        </p:nvSpPr>
        <p:spPr bwMode="auto">
          <a:xfrm>
            <a:off x="4944963" y="4531593"/>
            <a:ext cx="2219325" cy="409575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cs-CZ" sz="2000" b="1" baseline="-25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2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zamítnuta</a:t>
            </a:r>
            <a:endParaRPr lang="cs-CZ" sz="2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47"/>
          <p:cNvSpPr>
            <a:spLocks noChangeArrowheads="1"/>
          </p:cNvSpPr>
          <p:nvPr/>
        </p:nvSpPr>
        <p:spPr bwMode="auto">
          <a:xfrm>
            <a:off x="4355976" y="4509120"/>
            <a:ext cx="442912" cy="381000"/>
          </a:xfrm>
          <a:custGeom>
            <a:avLst/>
            <a:gdLst>
              <a:gd name="T0" fmla="*/ 332184 w 21600"/>
              <a:gd name="T1" fmla="*/ 0 h 21600"/>
              <a:gd name="T2" fmla="*/ 0 w 21600"/>
              <a:gd name="T3" fmla="*/ 190500 h 21600"/>
              <a:gd name="T4" fmla="*/ 332184 w 21600"/>
              <a:gd name="T5" fmla="*/ 381000 h 21600"/>
              <a:gd name="T6" fmla="*/ 4429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570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Anotace</a:t>
            </a:r>
          </a:p>
        </p:txBody>
      </p:sp>
      <p:sp>
        <p:nvSpPr>
          <p:cNvPr id="2570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dirty="0" smtClean="0"/>
              <a:t>Analýza kontingenčních tabulek umožňuje analyzovat vazbu mezi dvěma kategoriálními proměnnými. Základním způsobem testování je tzv. </a:t>
            </a:r>
            <a:r>
              <a:rPr lang="cs-CZ" sz="2400" dirty="0" smtClean="0"/>
              <a:t>chí-kvadrát test (chí-kvadrát test dobré shody), </a:t>
            </a:r>
            <a:r>
              <a:rPr lang="cs-CZ" sz="2400" dirty="0" smtClean="0"/>
              <a:t>který srovnává pozorované četnosti kombinací kategorií oproti očekávaným četnostem, které vychází z teoretické situace, kdy je vztah mezi proměnnými náhodný</a:t>
            </a:r>
            <a:r>
              <a:rPr lang="cs-CZ" sz="2400" dirty="0" smtClean="0"/>
              <a:t>.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146720"/>
            <a:ext cx="7772400" cy="762000"/>
          </a:xfrm>
          <a:noFill/>
        </p:spPr>
        <p:txBody>
          <a:bodyPr/>
          <a:lstStyle/>
          <a:p>
            <a:r>
              <a:rPr lang="cs-CZ" dirty="0" smtClean="0"/>
              <a:t>Test dobré shody - základní teorie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233363" y="4292600"/>
          <a:ext cx="628650" cy="542925"/>
        </p:xfrm>
        <a:graphic>
          <a:graphicData uri="http://schemas.openxmlformats.org/presentationml/2006/ole">
            <p:oleObj spid="_x0000_s104450" name="Rovnice" r:id="rId4" imgW="393480" imgH="342720" progId="Equation.3">
              <p:embed/>
            </p:oleObj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219200" y="3987453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581275" y="398745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362075" y="4635153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443512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3905250" y="443512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3714750" y="387315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310063" y="3987453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572125" y="398745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286250" y="4635153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324350" y="393982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553200" y="393982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1843088" y="5246340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 jev</a:t>
            </a:r>
            <a:endParaRPr lang="cs-CZ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4833938" y="5246340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 jev</a:t>
            </a:r>
            <a:endParaRPr lang="cs-CZ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448300" y="408429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486025" y="408429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353050" y="400015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267200" y="4654203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181100" y="4654203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225550" y="393982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590925" y="393982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6689725" y="387315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336800" y="401285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7020272" y="445197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7452320" y="4593704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cs-CZ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3" name="Object 4"/>
          <p:cNvGraphicFramePr>
            <a:graphicFrameLocks noChangeAspect="1"/>
          </p:cNvGraphicFramePr>
          <p:nvPr/>
        </p:nvGraphicFramePr>
        <p:xfrm>
          <a:off x="254000" y="2047875"/>
          <a:ext cx="627063" cy="542925"/>
        </p:xfrm>
        <a:graphic>
          <a:graphicData uri="http://schemas.openxmlformats.org/presentationml/2006/ole">
            <p:oleObj spid="_x0000_s104451" name="Rovnice" r:id="rId5" imgW="393480" imgH="342720" progId="Equation.3">
              <p:embed/>
            </p:oleObj>
          </a:graphicData>
        </a:graphic>
      </p:graphicFrame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1729780" y="1743100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3091855" y="1743100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872655" y="2390800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780728" y="2190775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49" name="Text Box 10"/>
          <p:cNvSpPr txBox="1">
            <a:spLocks noChangeArrowheads="1"/>
          </p:cNvSpPr>
          <p:nvPr/>
        </p:nvSpPr>
        <p:spPr bwMode="auto">
          <a:xfrm>
            <a:off x="4225330" y="162880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61" name="Line 22"/>
          <p:cNvSpPr>
            <a:spLocks noChangeShapeType="1"/>
          </p:cNvSpPr>
          <p:nvPr/>
        </p:nvSpPr>
        <p:spPr bwMode="auto">
          <a:xfrm flipV="1">
            <a:off x="1691680" y="2409850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AutoShape 23"/>
          <p:cNvSpPr>
            <a:spLocks/>
          </p:cNvSpPr>
          <p:nvPr/>
        </p:nvSpPr>
        <p:spPr bwMode="auto">
          <a:xfrm>
            <a:off x="1736130" y="1695475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AutoShape 24"/>
          <p:cNvSpPr>
            <a:spLocks/>
          </p:cNvSpPr>
          <p:nvPr/>
        </p:nvSpPr>
        <p:spPr bwMode="auto">
          <a:xfrm>
            <a:off x="4101505" y="1695475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 Box 26"/>
          <p:cNvSpPr txBox="1">
            <a:spLocks noChangeArrowheads="1"/>
          </p:cNvSpPr>
          <p:nvPr/>
        </p:nvSpPr>
        <p:spPr bwMode="auto">
          <a:xfrm>
            <a:off x="2847380" y="176850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1115616" y="213513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∑</a:t>
            </a:r>
            <a:endParaRPr lang="cs-CZ" sz="3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 - základní teorie</a:t>
            </a:r>
          </a:p>
        </p:txBody>
      </p:sp>
      <p:sp>
        <p:nvSpPr>
          <p:cNvPr id="73735" name="Text Box 3"/>
          <p:cNvSpPr txBox="1">
            <a:spLocks noChangeArrowheads="1"/>
          </p:cNvSpPr>
          <p:nvPr/>
        </p:nvSpPr>
        <p:spPr bwMode="auto">
          <a:xfrm>
            <a:off x="153988" y="1098550"/>
            <a:ext cx="2743200" cy="333375"/>
          </a:xfrm>
          <a:prstGeom prst="rect">
            <a:avLst/>
          </a:prstGeom>
          <a:solidFill>
            <a:srgbClr val="FFCC99"/>
          </a:solidFill>
          <a:ln w="6350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Binomické jevy (1/0)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304800" y="1903413"/>
          <a:ext cx="485775" cy="542925"/>
        </p:xfrm>
        <a:graphic>
          <a:graphicData uri="http://schemas.openxmlformats.org/presentationml/2006/ole">
            <p:oleObj spid="_x0000_s105474" name="Rovnice" r:id="rId4" imgW="304560" imgH="342720" progId="Equation.3">
              <p:embed/>
            </p:oleObj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219200" y="1598613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58127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362075" y="2246313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390525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3714750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310063" y="1598613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57212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286250" y="2246313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3243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553200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1843088" y="2857500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I. jev 1</a:t>
            </a: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4833938" y="2857500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II. jev 2</a:t>
            </a: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448300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486025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353050" y="1611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267200" y="2265363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181100" y="2265363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2255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590925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6689725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336800" y="16240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pic>
        <p:nvPicPr>
          <p:cNvPr id="73758" name="Picture 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1408113"/>
            <a:ext cx="20574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59" name="Text Box 28"/>
          <p:cNvSpPr txBox="1">
            <a:spLocks noChangeArrowheads="1"/>
          </p:cNvSpPr>
          <p:nvPr/>
        </p:nvSpPr>
        <p:spPr bwMode="auto">
          <a:xfrm>
            <a:off x="228600" y="3267075"/>
            <a:ext cx="1295400" cy="31432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</p:txBody>
      </p:sp>
      <p:sp>
        <p:nvSpPr>
          <p:cNvPr id="73760" name="Text Box 29"/>
          <p:cNvSpPr txBox="1">
            <a:spLocks noChangeArrowheads="1"/>
          </p:cNvSpPr>
          <p:nvPr/>
        </p:nvSpPr>
        <p:spPr bwMode="auto">
          <a:xfrm>
            <a:off x="2438400" y="3276600"/>
            <a:ext cx="601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10 000 lidí hází mincí           rub: 4 000 případů (R)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líc: 6 000</a:t>
            </a: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případů (L)</a:t>
            </a:r>
          </a:p>
        </p:txBody>
      </p:sp>
      <p:sp>
        <p:nvSpPr>
          <p:cNvPr id="73761" name="WordArt 30"/>
          <p:cNvSpPr>
            <a:spLocks noChangeArrowheads="1" noChangeShapeType="1"/>
          </p:cNvSpPr>
          <p:nvPr/>
        </p:nvSpPr>
        <p:spPr bwMode="auto">
          <a:xfrm>
            <a:off x="2057400" y="3260725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3762" name="Text Box 31"/>
          <p:cNvSpPr txBox="1">
            <a:spLocks noChangeArrowheads="1"/>
          </p:cNvSpPr>
          <p:nvPr/>
        </p:nvSpPr>
        <p:spPr bwMode="auto">
          <a:xfrm>
            <a:off x="2743200" y="3981450"/>
            <a:ext cx="6400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Lze výsledek považovat za statisticky významně odlišný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(nebo neodlišný) od očekávaného poměru R : L = 1 : 1 ?</a:t>
            </a:r>
          </a:p>
        </p:txBody>
      </p:sp>
      <p:sp>
        <p:nvSpPr>
          <p:cNvPr id="73763" name="WordArt 32"/>
          <p:cNvSpPr>
            <a:spLocks noChangeArrowheads="1" noChangeShapeType="1"/>
          </p:cNvSpPr>
          <p:nvPr/>
        </p:nvSpPr>
        <p:spPr bwMode="auto">
          <a:xfrm>
            <a:off x="2057400" y="4162425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?</a:t>
            </a:r>
          </a:p>
        </p:txBody>
      </p:sp>
      <p:sp>
        <p:nvSpPr>
          <p:cNvPr id="73764" name="Line 33"/>
          <p:cNvSpPr>
            <a:spLocks noChangeShapeType="1"/>
          </p:cNvSpPr>
          <p:nvPr/>
        </p:nvSpPr>
        <p:spPr bwMode="auto">
          <a:xfrm flipV="1">
            <a:off x="5219700" y="3443288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5" name="Line 34"/>
          <p:cNvSpPr>
            <a:spLocks noChangeShapeType="1"/>
          </p:cNvSpPr>
          <p:nvPr/>
        </p:nvSpPr>
        <p:spPr bwMode="auto">
          <a:xfrm>
            <a:off x="5219700" y="3443288"/>
            <a:ext cx="342900" cy="2905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6" name="Rectangle 35"/>
          <p:cNvSpPr>
            <a:spLocks noChangeArrowheads="1"/>
          </p:cNvSpPr>
          <p:nvPr/>
        </p:nvSpPr>
        <p:spPr bwMode="auto">
          <a:xfrm>
            <a:off x="1828800" y="5949950"/>
            <a:ext cx="7239000" cy="38100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white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Rozdíl je vysoce statisticky významný (p &lt;&lt; 0,001]</a:t>
            </a:r>
          </a:p>
        </p:txBody>
      </p:sp>
      <p:graphicFrame>
        <p:nvGraphicFramePr>
          <p:cNvPr id="73731" name="Object 36"/>
          <p:cNvGraphicFramePr>
            <a:graphicFrameLocks noChangeAspect="1"/>
          </p:cNvGraphicFramePr>
          <p:nvPr/>
        </p:nvGraphicFramePr>
        <p:xfrm>
          <a:off x="2757488" y="4724400"/>
          <a:ext cx="5700712" cy="633413"/>
        </p:xfrm>
        <a:graphic>
          <a:graphicData uri="http://schemas.openxmlformats.org/presentationml/2006/ole">
            <p:oleObj spid="_x0000_s105475" name="Rovnice" r:id="rId6" imgW="2869920" imgH="431640" progId="Equation.3">
              <p:embed/>
            </p:oleObj>
          </a:graphicData>
        </a:graphic>
      </p:graphicFrame>
      <p:sp>
        <p:nvSpPr>
          <p:cNvPr id="73767" name="Rectangle 37"/>
          <p:cNvSpPr>
            <a:spLocks noChangeArrowheads="1"/>
          </p:cNvSpPr>
          <p:nvPr/>
        </p:nvSpPr>
        <p:spPr bwMode="auto">
          <a:xfrm>
            <a:off x="2366963" y="5473700"/>
            <a:ext cx="6067425" cy="4191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Tabulková hodnota:</a:t>
            </a:r>
          </a:p>
        </p:txBody>
      </p:sp>
      <p:graphicFrame>
        <p:nvGraphicFramePr>
          <p:cNvPr id="73732" name="Object 38"/>
          <p:cNvGraphicFramePr>
            <a:graphicFrameLocks noChangeAspect="1"/>
          </p:cNvGraphicFramePr>
          <p:nvPr/>
        </p:nvGraphicFramePr>
        <p:xfrm>
          <a:off x="4895850" y="5373688"/>
          <a:ext cx="3867150" cy="523875"/>
        </p:xfrm>
        <a:graphic>
          <a:graphicData uri="http://schemas.openxmlformats.org/presentationml/2006/ole">
            <p:oleObj spid="_x0000_s105476" name="Rovnice" r:id="rId7" imgW="2514600" imgH="342720" progId="Equation.3">
              <p:embed/>
            </p:oleObj>
          </a:graphicData>
        </a:graphic>
      </p:graphicFrame>
      <p:sp>
        <p:nvSpPr>
          <p:cNvPr id="73768" name="AutoShape 39"/>
          <p:cNvSpPr>
            <a:spLocks noChangeArrowheads="1"/>
          </p:cNvSpPr>
          <p:nvPr/>
        </p:nvSpPr>
        <p:spPr bwMode="auto">
          <a:xfrm>
            <a:off x="852488" y="5935663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en-US" sz="2000" dirty="0" smtClean="0"/>
              <a:t>M</a:t>
            </a:r>
            <a:r>
              <a:rPr lang="cs-CZ" sz="2000" dirty="0" err="1" smtClean="0"/>
              <a:t>áme</a:t>
            </a:r>
            <a:r>
              <a:rPr lang="cs-CZ" sz="2000" dirty="0" smtClean="0"/>
              <a:t> dvě nominální </a:t>
            </a:r>
            <a:r>
              <a:rPr lang="cs-CZ" sz="2000" dirty="0" smtClean="0"/>
              <a:t>proměnné, </a:t>
            </a:r>
            <a:r>
              <a:rPr lang="cs-CZ" sz="2000" dirty="0" smtClean="0"/>
              <a:t>X (má r variant) a Y (má s variant)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dirty="0" smtClean="0"/>
              <a:t>Kontingenční tabulka typu</a:t>
            </a:r>
            <a:r>
              <a:rPr lang="cs-CZ" sz="2000" b="1" dirty="0" smtClean="0"/>
              <a:t> r </a:t>
            </a:r>
            <a:r>
              <a:rPr lang="cs-CZ" sz="2000" dirty="0" smtClean="0"/>
              <a:t>x</a:t>
            </a:r>
            <a:r>
              <a:rPr lang="cs-CZ" sz="2000" b="1" dirty="0" smtClean="0"/>
              <a:t> s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dirty="0" smtClean="0"/>
              <a:t>Speciální případ: </a:t>
            </a:r>
            <a:r>
              <a:rPr lang="cs-CZ" sz="2000" dirty="0" err="1" smtClean="0"/>
              <a:t>čtyřpolná</a:t>
            </a:r>
            <a:r>
              <a:rPr lang="cs-CZ" sz="2000" dirty="0" smtClean="0"/>
              <a:t> tabulka (dvě proměnné, každá se dvěma kategoriemi)</a:t>
            </a: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dirty="0" smtClean="0"/>
              <a:t>    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Kontingenční tabulka 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83568" y="2348880"/>
          <a:ext cx="5225142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600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y</a:t>
                      </a:r>
                      <a:r>
                        <a:rPr lang="en-US" b="1" baseline="-25000" dirty="0" smtClean="0"/>
                        <a:t>[1]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…..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…..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y</a:t>
                      </a:r>
                      <a:r>
                        <a:rPr lang="en-US" b="1" baseline="-25000" dirty="0" smtClean="0"/>
                        <a:t>[s]</a:t>
                      </a:r>
                      <a:endParaRPr lang="cs-CZ" b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</a:t>
                      </a:r>
                      <a:r>
                        <a:rPr lang="en-US" baseline="-25000" dirty="0" err="1" smtClean="0"/>
                        <a:t>j</a:t>
                      </a:r>
                      <a:r>
                        <a:rPr lang="en-US" baseline="-25000" dirty="0" smtClean="0"/>
                        <a:t>.</a:t>
                      </a:r>
                      <a:endParaRPr lang="cs-CZ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x</a:t>
                      </a:r>
                      <a:r>
                        <a:rPr lang="en-US" b="1" baseline="-25000" dirty="0" smtClean="0"/>
                        <a:t>[1]</a:t>
                      </a:r>
                      <a:endParaRPr lang="cs-CZ" b="1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n</a:t>
                      </a:r>
                      <a:r>
                        <a:rPr lang="en-US" i="1" baseline="-25000" dirty="0" smtClean="0"/>
                        <a:t>11</a:t>
                      </a:r>
                      <a:endParaRPr lang="cs-CZ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…..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.....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n</a:t>
                      </a:r>
                      <a:r>
                        <a:rPr lang="en-US" i="1" baseline="-25000" dirty="0" smtClean="0"/>
                        <a:t>1s</a:t>
                      </a:r>
                      <a:endParaRPr lang="cs-CZ" i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1.</a:t>
                      </a:r>
                      <a:endParaRPr lang="cs-CZ" baseline="-25000" dirty="0" smtClean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.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…..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…..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.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…..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…..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x</a:t>
                      </a:r>
                      <a:r>
                        <a:rPr lang="en-US" b="1" baseline="-25000" dirty="0" smtClean="0"/>
                        <a:t>[r]</a:t>
                      </a:r>
                      <a:endParaRPr lang="cs-CZ" b="1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n</a:t>
                      </a:r>
                      <a:r>
                        <a:rPr lang="en-US" i="1" baseline="-25000" dirty="0" smtClean="0"/>
                        <a:t>r1</a:t>
                      </a:r>
                      <a:endParaRPr lang="cs-CZ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…..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…..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n</a:t>
                      </a:r>
                      <a:r>
                        <a:rPr lang="en-US" i="1" baseline="-25000" dirty="0" err="1" smtClean="0"/>
                        <a:t>rs</a:t>
                      </a:r>
                      <a:endParaRPr lang="cs-CZ" i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r.</a:t>
                      </a:r>
                      <a:endParaRPr lang="cs-CZ" baseline="-25000" dirty="0" smtClean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n</a:t>
                      </a:r>
                      <a:r>
                        <a:rPr lang="en-US" baseline="-25000" dirty="0" err="1" smtClean="0"/>
                        <a:t>.k</a:t>
                      </a:r>
                      <a:endParaRPr lang="cs-CZ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.1</a:t>
                      </a:r>
                      <a:endParaRPr lang="cs-CZ" baseline="-25000" dirty="0" smtClean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n</a:t>
                      </a:r>
                      <a:r>
                        <a:rPr lang="en-US" baseline="-25000" dirty="0" err="1" smtClean="0"/>
                        <a:t>.s</a:t>
                      </a:r>
                      <a:endParaRPr lang="cs-CZ" baseline="-250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</a:t>
                      </a:r>
                      <a:endParaRPr lang="cs-CZ" baseline="-25000" dirty="0" smtClean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1" name="Skupina 10"/>
          <p:cNvGrpSpPr/>
          <p:nvPr/>
        </p:nvGrpSpPr>
        <p:grpSpPr>
          <a:xfrm>
            <a:off x="1979712" y="2428096"/>
            <a:ext cx="864096" cy="513348"/>
            <a:chOff x="1979712" y="2060848"/>
            <a:chExt cx="864096" cy="513348"/>
          </a:xfrm>
        </p:grpSpPr>
        <p:cxnSp>
          <p:nvCxnSpPr>
            <p:cNvPr id="7" name="Přímá spojovací čára 6"/>
            <p:cNvCxnSpPr/>
            <p:nvPr/>
          </p:nvCxnSpPr>
          <p:spPr>
            <a:xfrm>
              <a:off x="1979712" y="2204864"/>
              <a:ext cx="864096" cy="3600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ovéPole 7"/>
            <p:cNvSpPr txBox="1"/>
            <p:nvPr/>
          </p:nvSpPr>
          <p:spPr>
            <a:xfrm>
              <a:off x="2049288" y="2204864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x</a:t>
              </a:r>
              <a:r>
                <a:rPr lang="en-US" b="1" baseline="-25000" dirty="0" smtClean="0"/>
                <a:t>[j]</a:t>
              </a:r>
              <a:endParaRPr lang="cs-CZ" b="1" dirty="0"/>
            </a:p>
          </p:txBody>
        </p:sp>
        <p:sp>
          <p:nvSpPr>
            <p:cNvPr id="9" name="Obdélník 8"/>
            <p:cNvSpPr/>
            <p:nvPr/>
          </p:nvSpPr>
          <p:spPr>
            <a:xfrm>
              <a:off x="2363670" y="2060848"/>
              <a:ext cx="4780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y</a:t>
              </a:r>
              <a:r>
                <a:rPr lang="en-US" b="1" baseline="-25000" dirty="0" smtClean="0"/>
                <a:t>[k]</a:t>
              </a:r>
              <a:endParaRPr lang="cs-CZ" b="1" baseline="-25000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Kontingenční tabulka II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dirty="0" smtClean="0"/>
              <a:t>Kontingenční tabulka umožňuje testování následujících hypotéz: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sz="2000" b="1" dirty="0" smtClean="0"/>
              <a:t>Hypotézu o nezávislosti,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sz="2000" b="1" dirty="0" smtClean="0"/>
              <a:t>Hypotézu o shodnosti struktury (test homogenity)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sz="2000" b="1" dirty="0" smtClean="0"/>
              <a:t>Hypotézu o symetrii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nezávislosti 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noProof="0" dirty="0" smtClean="0"/>
              <a:t>Motivace: Souvisí spolu výskyt dvou nominálních znaků měřených na jediném výběru?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Příklad:</a:t>
            </a:r>
            <a:r>
              <a:rPr kumimoji="0" lang="cs-CZ" sz="20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Barva očí (modrá, zelená, hnědá) a barva vlasů (hnědá, černá, blond) u vybraných 30 studentů jsou nezávislé.</a:t>
            </a: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Nulová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hypotéza: Znaky X a Y jsou nezávislé náhodné veličiny.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dirty="0" smtClean="0"/>
              <a:t>Alternativní hypotéza: Znaky X a Y jsou závislé náhodné veličiny.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Test: </a:t>
            </a:r>
            <a:r>
              <a:rPr kumimoji="0" lang="cs-CZ" sz="2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Pearsonův</a:t>
            </a:r>
            <a:r>
              <a:rPr kumimoji="0" lang="cs-CZ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chí-kvadrát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b="1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b="1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b="1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cs-CZ" sz="2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cs-CZ" sz="200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Očekávané (teoretické) četnosti </a:t>
            </a:r>
            <a:r>
              <a:rPr kumimoji="0" lang="cs-CZ" sz="200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cs-CZ" sz="200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jk</a:t>
            </a:r>
            <a:r>
              <a:rPr lang="cs-CZ" sz="2000" i="1" baseline="-25000" dirty="0" smtClean="0"/>
              <a:t> </a:t>
            </a:r>
            <a:r>
              <a:rPr lang="cs-CZ" sz="2000" i="1" dirty="0" smtClean="0"/>
              <a:t>:</a:t>
            </a:r>
            <a:endParaRPr kumimoji="0" lang="cs-CZ" sz="2000" i="1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cs-CZ" sz="2000" dirty="0" smtClean="0"/>
              <a:t>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, pokud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cs-CZ" sz="2000" b="1" dirty="0" smtClean="0">
                <a:solidFill>
                  <a:srgbClr val="FF0000"/>
                </a:solidFill>
              </a:rPr>
              <a:t>Předpoklady testu ?</a:t>
            </a:r>
            <a:endParaRPr kumimoji="0" lang="cs-CZ" sz="2000" b="1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3114675" y="3933056"/>
          <a:ext cx="4300538" cy="792162"/>
        </p:xfrm>
        <a:graphic>
          <a:graphicData uri="http://schemas.openxmlformats.org/presentationml/2006/ole">
            <p:oleObj spid="_x0000_s98306" name="Rovnice" r:id="rId3" imgW="2895480" imgH="533160" progId="Equation.3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220072" y="3861048"/>
            <a:ext cx="871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H</a:t>
            </a:r>
            <a:r>
              <a:rPr lang="cs-CZ" b="1" baseline="-25000" dirty="0" smtClean="0">
                <a:solidFill>
                  <a:srgbClr val="00B050"/>
                </a:solidFill>
              </a:rPr>
              <a:t>0 </a:t>
            </a:r>
            <a:r>
              <a:rPr lang="cs-CZ" b="1" dirty="0" smtClean="0">
                <a:solidFill>
                  <a:srgbClr val="00B050"/>
                </a:solidFill>
              </a:rPr>
              <a:t>platí</a:t>
            </a:r>
            <a:endParaRPr lang="cs-CZ" b="1" dirty="0">
              <a:solidFill>
                <a:srgbClr val="00B050"/>
              </a:solidFill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5515305" y="5445224"/>
          <a:ext cx="2441071" cy="432048"/>
        </p:xfrm>
        <a:graphic>
          <a:graphicData uri="http://schemas.openxmlformats.org/presentationml/2006/ole">
            <p:oleObj spid="_x0000_s98307" name="Rovnice" r:id="rId4" imgW="1434960" imgH="253800" progId="Equation.3">
              <p:embed/>
            </p:oleObj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4427984" y="4962770"/>
          <a:ext cx="1008112" cy="554462"/>
        </p:xfrm>
        <a:graphic>
          <a:graphicData uri="http://schemas.openxmlformats.org/presentationml/2006/ole">
            <p:oleObj spid="_x0000_s98308" name="Rovnice" r:id="rId5" imgW="76176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nezávislosti II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b="1" u="sng" dirty="0" smtClean="0"/>
              <a:t>Předpoklady </a:t>
            </a:r>
            <a:r>
              <a:rPr lang="cs-CZ" sz="2000" b="1" u="sng" dirty="0" err="1" smtClean="0"/>
              <a:t>Pearsonova</a:t>
            </a:r>
            <a:r>
              <a:rPr lang="cs-CZ" sz="2000" b="1" u="sng" dirty="0" smtClean="0"/>
              <a:t> chí-kvadrát testu</a:t>
            </a:r>
            <a:r>
              <a:rPr lang="cs-CZ" sz="2000" u="sng" dirty="0" smtClean="0"/>
              <a:t>: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sz="2000" dirty="0" smtClean="0"/>
              <a:t>Jednotlivá pozorování shrnutá v kontingenční tabulce jsou nezávislá, tj. každý prvek patří jen do jedné buňky kont. tabulky, nemůže zároveň patřit do dvou.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sz="2000" b="1" dirty="0" smtClean="0"/>
              <a:t>Podmínky dobré aproximace</a:t>
            </a:r>
            <a:r>
              <a:rPr lang="cs-CZ" sz="2000" dirty="0" smtClean="0"/>
              <a:t>: Očekávané (teoretické) četnosti jsou aspoň v 80 % případů větší nebo rovné 5 a ve 100 % případů nesmí být pod 2. (Pokud není tento předpoklad splněn, je vhodné sloučit kategorie s nízkými četnostmi). 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b="1" u="sng" dirty="0" smtClean="0">
                <a:solidFill>
                  <a:prstClr val="black"/>
                </a:solidFill>
              </a:rPr>
              <a:t>Měření síly závislosti: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defRPr/>
            </a:pPr>
            <a:r>
              <a:rPr lang="cs-CZ" sz="2300" dirty="0" smtClean="0">
                <a:solidFill>
                  <a:prstClr val="black"/>
                </a:solidFill>
              </a:rPr>
              <a:t>       </a:t>
            </a:r>
            <a:r>
              <a:rPr lang="cs-CZ" sz="2000" dirty="0" err="1" smtClean="0">
                <a:solidFill>
                  <a:prstClr val="black"/>
                </a:solidFill>
              </a:rPr>
              <a:t>Cramérův</a:t>
            </a:r>
            <a:r>
              <a:rPr lang="cs-CZ" sz="2000" dirty="0" smtClean="0">
                <a:solidFill>
                  <a:prstClr val="black"/>
                </a:solidFill>
              </a:rPr>
              <a:t> koeficient: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defRPr/>
            </a:pPr>
            <a:r>
              <a:rPr lang="cs-CZ" sz="2000" dirty="0" smtClean="0">
                <a:solidFill>
                  <a:prstClr val="black"/>
                </a:solidFill>
              </a:rPr>
              <a:t>        </a:t>
            </a:r>
            <a:r>
              <a:rPr lang="cs-CZ" sz="1400" dirty="0" smtClean="0">
                <a:solidFill>
                  <a:prstClr val="black"/>
                </a:solidFill>
              </a:rPr>
              <a:t>Význam hodnot: 0-0,1….zanedbatelná závislost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                                           0,1-0,3…slabá závislost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                                           0,3-0,7…střední závislost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                                           0,7-1 silná závislost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defRPr/>
            </a:pPr>
            <a:endParaRPr lang="cs-CZ" sz="2300" dirty="0" smtClean="0">
              <a:solidFill>
                <a:prstClr val="black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cs-CZ" sz="24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lang="cs-CZ" sz="20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kumimoji="0" lang="cs-CZ" sz="2300" b="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3262784" y="4551784"/>
          <a:ext cx="3973512" cy="533400"/>
        </p:xfrm>
        <a:graphic>
          <a:graphicData uri="http://schemas.openxmlformats.org/presentationml/2006/ole">
            <p:oleObj spid="_x0000_s121857" name="Rovnice" r:id="rId3" imgW="350496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146050"/>
            <a:ext cx="8001000" cy="762000"/>
          </a:xfrm>
          <a:noFill/>
        </p:spPr>
        <p:txBody>
          <a:bodyPr/>
          <a:lstStyle/>
          <a:p>
            <a:r>
              <a:rPr lang="cs-CZ" smtClean="0"/>
              <a:t>Kontingenční tabulky: příklad</a:t>
            </a:r>
          </a:p>
        </p:txBody>
      </p:sp>
      <p:sp>
        <p:nvSpPr>
          <p:cNvPr id="75782" name="Rectangle 3"/>
          <p:cNvSpPr>
            <a:spLocks noChangeArrowheads="1"/>
          </p:cNvSpPr>
          <p:nvPr/>
        </p:nvSpPr>
        <p:spPr bwMode="auto">
          <a:xfrm>
            <a:off x="5203825" y="1412776"/>
            <a:ext cx="3810000" cy="179945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Očekávané četnosti: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b="1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102 * 30 / 166 = 18,43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102 * 136 / 166 = 83,57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11,57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52,43</a:t>
            </a:r>
          </a:p>
        </p:txBody>
      </p:sp>
      <p:graphicFrame>
        <p:nvGraphicFramePr>
          <p:cNvPr id="75778" name="Object 4"/>
          <p:cNvGraphicFramePr>
            <a:graphicFrameLocks noChangeAspect="1"/>
          </p:cNvGraphicFramePr>
          <p:nvPr/>
        </p:nvGraphicFramePr>
        <p:xfrm>
          <a:off x="257175" y="3127375"/>
          <a:ext cx="6330950" cy="727075"/>
        </p:xfrm>
        <a:graphic>
          <a:graphicData uri="http://schemas.openxmlformats.org/presentationml/2006/ole">
            <p:oleObj spid="_x0000_s15362" name="Rovnice" r:id="rId4" imgW="4584600" imgH="457200" progId="Equation.3">
              <p:embed/>
            </p:oleObj>
          </a:graphicData>
        </a:graphic>
      </p:graphicFrame>
      <p:graphicFrame>
        <p:nvGraphicFramePr>
          <p:cNvPr id="75779" name="Object 5"/>
          <p:cNvGraphicFramePr>
            <a:graphicFrameLocks noChangeAspect="1"/>
          </p:cNvGraphicFramePr>
          <p:nvPr/>
        </p:nvGraphicFramePr>
        <p:xfrm>
          <a:off x="6845300" y="3284538"/>
          <a:ext cx="2047875" cy="381000"/>
        </p:xfrm>
        <a:graphic>
          <a:graphicData uri="http://schemas.openxmlformats.org/presentationml/2006/ole">
            <p:oleObj spid="_x0000_s15363" name="Rovnice" r:id="rId5" imgW="1295280" imgH="253800" progId="Equation.3">
              <p:embed/>
            </p:oleObj>
          </a:graphicData>
        </a:graphic>
      </p:graphicFrame>
      <p:graphicFrame>
        <p:nvGraphicFramePr>
          <p:cNvPr id="546858" name="Group 42"/>
          <p:cNvGraphicFramePr>
            <a:graphicFrameLocks noGrp="1"/>
          </p:cNvGraphicFramePr>
          <p:nvPr/>
        </p:nvGraphicFramePr>
        <p:xfrm>
          <a:off x="250825" y="1385888"/>
          <a:ext cx="4648200" cy="1684020"/>
        </p:xfrm>
        <a:graphic>
          <a:graphicData uri="http://schemas.openxmlformats.org/drawingml/2006/table">
            <a:tbl>
              <a:tblPr/>
              <a:tblGrid>
                <a:gridCol w="1162050"/>
                <a:gridCol w="1162050"/>
                <a:gridCol w="1162050"/>
                <a:gridCol w="116205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811" name="Rectangle 34"/>
          <p:cNvSpPr>
            <a:spLocks noChangeArrowheads="1"/>
          </p:cNvSpPr>
          <p:nvPr/>
        </p:nvSpPr>
        <p:spPr bwMode="auto">
          <a:xfrm>
            <a:off x="250825" y="1462088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gen</a:t>
            </a:r>
          </a:p>
        </p:txBody>
      </p:sp>
      <p:sp>
        <p:nvSpPr>
          <p:cNvPr id="75812" name="Rectangle 35"/>
          <p:cNvSpPr>
            <a:spLocks noChangeArrowheads="1"/>
          </p:cNvSpPr>
          <p:nvPr/>
        </p:nvSpPr>
        <p:spPr bwMode="auto">
          <a:xfrm>
            <a:off x="1087438" y="1309688"/>
            <a:ext cx="382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Wingdings 2" pitchFamily="18" charset="2"/>
                <a:cs typeface="Arial" pitchFamily="34" charset="0"/>
              </a:rPr>
              <a:t></a:t>
            </a:r>
          </a:p>
        </p:txBody>
      </p:sp>
      <p:sp>
        <p:nvSpPr>
          <p:cNvPr id="75813" name="Text Box 36"/>
          <p:cNvSpPr txBox="1">
            <a:spLocks noChangeArrowheads="1"/>
          </p:cNvSpPr>
          <p:nvPr/>
        </p:nvSpPr>
        <p:spPr bwMode="auto">
          <a:xfrm>
            <a:off x="0" y="3898900"/>
            <a:ext cx="9144000" cy="4667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Kontingenční tabulka v obrázku</a:t>
            </a:r>
          </a:p>
        </p:txBody>
      </p:sp>
      <p:pic>
        <p:nvPicPr>
          <p:cNvPr id="75814" name="Picture 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48438" y="4348163"/>
            <a:ext cx="212725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815" name="Picture 3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05238" y="4700588"/>
            <a:ext cx="2000250" cy="176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816" name="Picture 3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9538" y="4652963"/>
            <a:ext cx="41021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817" name="Rectangle 40"/>
          <p:cNvSpPr>
            <a:spLocks noChangeArrowheads="1"/>
          </p:cNvSpPr>
          <p:nvPr/>
        </p:nvSpPr>
        <p:spPr bwMode="auto">
          <a:xfrm>
            <a:off x="4343400" y="4371975"/>
            <a:ext cx="1295400" cy="3238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Gen: ANO</a:t>
            </a:r>
          </a:p>
        </p:txBody>
      </p:sp>
      <p:sp>
        <p:nvSpPr>
          <p:cNvPr id="75818" name="Rectangle 41"/>
          <p:cNvSpPr>
            <a:spLocks noChangeArrowheads="1"/>
          </p:cNvSpPr>
          <p:nvPr/>
        </p:nvSpPr>
        <p:spPr bwMode="auto">
          <a:xfrm>
            <a:off x="7162800" y="4371975"/>
            <a:ext cx="1152525" cy="3238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Gen: 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1381</Words>
  <Application>Microsoft Office PowerPoint</Application>
  <PresentationFormat>Předvádění na obrazovce (4:3)</PresentationFormat>
  <Paragraphs>392</Paragraphs>
  <Slides>19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Administrativní</vt:lpstr>
      <vt:lpstr>Rovnice</vt:lpstr>
      <vt:lpstr>Kontingenční tabulky</vt:lpstr>
      <vt:lpstr>Anotace</vt:lpstr>
      <vt:lpstr>Test dobré shody - základní teorie</vt:lpstr>
      <vt:lpstr>Test dobré shody - základní teorie</vt:lpstr>
      <vt:lpstr>Kontingenční tabulka I</vt:lpstr>
      <vt:lpstr>Kontingenční tabulka II</vt:lpstr>
      <vt:lpstr>Testování nezávislosti I</vt:lpstr>
      <vt:lpstr>Testování nezávislosti II</vt:lpstr>
      <vt:lpstr>Kontingenční tabulky: příklad</vt:lpstr>
      <vt:lpstr>Příklad 1: Řešení v softwaru Statistica I</vt:lpstr>
      <vt:lpstr>Příklad 1: Řešení v softwaru Statistica II</vt:lpstr>
      <vt:lpstr>Příklad 1: Řešení v softwaru Statistica III</vt:lpstr>
      <vt:lpstr>Příklad 1: Řešení v softwaru Statistica IV</vt:lpstr>
      <vt:lpstr>Čtyřpolní tabulky</vt:lpstr>
      <vt:lpstr>Řešení v softwaru Statistica:  Fisherův přesný test</vt:lpstr>
      <vt:lpstr>Testování homogenity  (testování shody struktury)</vt:lpstr>
      <vt:lpstr>Testování homogenity: příklad I</vt:lpstr>
      <vt:lpstr>Test hypotézy o symetrii (McNemarův test pro čtyřpolní tabulku)</vt:lpstr>
      <vt:lpstr>Mc Nemarrův test: příklad 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XI. Kontingenční tabulky</dc:title>
  <dc:creator>cvanova</dc:creator>
  <cp:lastModifiedBy>Danka</cp:lastModifiedBy>
  <cp:revision>80</cp:revision>
  <dcterms:created xsi:type="dcterms:W3CDTF">2011-05-05T11:43:39Z</dcterms:created>
  <dcterms:modified xsi:type="dcterms:W3CDTF">2015-05-31T19:47:14Z</dcterms:modified>
</cp:coreProperties>
</file>